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ACF305-F3B4-4934-A036-DD6E9FCCFA3B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2A8C4A-073B-42B2-990B-60D9DB7679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WILAYAH NEGARA DALAM HUKUM INTERNASIONAL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smtClean="0"/>
              <a:t>VI</a:t>
            </a:r>
            <a:endParaRPr lang="en-US" dirty="0" smtClean="0"/>
          </a:p>
          <a:p>
            <a:r>
              <a:rPr lang="en-US" dirty="0" err="1" smtClean="0"/>
              <a:t>Devica</a:t>
            </a:r>
            <a:r>
              <a:rPr lang="en-US" dirty="0" smtClean="0"/>
              <a:t> </a:t>
            </a:r>
            <a:r>
              <a:rPr lang="en-US" dirty="0" err="1" smtClean="0"/>
              <a:t>Rully</a:t>
            </a:r>
            <a:r>
              <a:rPr lang="en-US" dirty="0" smtClean="0"/>
              <a:t>, SH., MH., LLM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5. Cession (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enyerahan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-58738">
              <a:lnSpc>
                <a:spcPct val="80000"/>
              </a:lnSpc>
              <a:buNone/>
              <a:defRPr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Peralihan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tertentu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lainnya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scr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sukarela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terpaksa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).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seperti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hibah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penjualan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pembelian,sewa,tukar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).</a:t>
            </a:r>
          </a:p>
          <a:p>
            <a:pPr marL="58738" indent="-58738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Contoh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Penyewaan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Hongkong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Inggris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RRC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sampai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tahun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1997</a:t>
            </a:r>
          </a:p>
          <a:p>
            <a:pPr marL="457200" indent="-457200">
              <a:lnSpc>
                <a:spcPct val="80000"/>
              </a:lnSpc>
              <a:buFontTx/>
              <a:buChar char="-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Pembelian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Alaska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thn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1816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AS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Rusia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8738" indent="-58738"/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6. Negara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Baru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Merdeka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sui generis</a:t>
            </a:r>
          </a:p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Perolehan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atas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memerlukan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pengakuan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atas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negara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dalam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Deklarasi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tentang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Prinsip-Prinsip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Mengenai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Hubungan-Hubungan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Bersahabat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Kerja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sama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antara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Negara-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sesuai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Charter PBB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disahkan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oleh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MU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tahun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1970.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Wilayah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koloni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atau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berpemerintahan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sendiri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charter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memiliki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“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status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tersendiri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berbeda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memerintahnya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”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hidup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sampai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rakyat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menentukan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nasib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sendiri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58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Ditinggalkan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karena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okupasi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200" dirty="0" err="1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enaklukan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</a:t>
            </a:r>
          </a:p>
          <a:p>
            <a:r>
              <a:rPr lang="en-US" sz="3200" dirty="0" err="1">
                <a:latin typeface="Aparajita" pitchFamily="34" charset="0"/>
                <a:cs typeface="Aparajita" pitchFamily="34" charset="0"/>
              </a:rPr>
              <a:t>K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ejadian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alamiah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</a:t>
            </a:r>
          </a:p>
          <a:p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Preskripsi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Revolusi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diikuti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pemisahan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parajita" pitchFamily="34" charset="0"/>
                <a:cs typeface="Aparajita" pitchFamily="34" charset="0"/>
              </a:rPr>
              <a:t>Instrumen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mengakui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Negara di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ruang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saat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Convention on International Civil Aviation 1944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lebih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dikenal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Chicago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Convention.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Pasal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1 Chicago Convention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disebutkan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“The Contracting States recognize that every State has complete and exclusive sovereignty over the airspace above its territory.”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Selanjutnya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Pasal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2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disebutkan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“For the purpose of this Convention the territory of a State shall be deemed to be the land areas and territorial waters adjacent thereto under the sovereignty, suzerainty, protection or mandate of such State.” </a:t>
            </a: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9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of the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50863" indent="-514350" defTabSz="515938">
              <a:lnSpc>
                <a:spcPct val="9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Five Freedoms of the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Air:</a:t>
            </a:r>
          </a:p>
          <a:p>
            <a:pPr marL="550863" indent="-514350" defTabSz="515938">
              <a:lnSpc>
                <a:spcPct val="90000"/>
              </a:lnSpc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Fly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across foreign country without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landing;</a:t>
            </a:r>
          </a:p>
          <a:p>
            <a:pPr marL="550863" indent="-514350" defTabSz="515938">
              <a:lnSpc>
                <a:spcPct val="90000"/>
              </a:lnSpc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Land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for non-traffic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purposes;</a:t>
            </a:r>
          </a:p>
          <a:p>
            <a:pPr marL="550863" indent="-514350" defTabSz="515938">
              <a:lnSpc>
                <a:spcPct val="90000"/>
              </a:lnSpc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Disembark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in a foreign country traffic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originating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in the State of origin of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the aircraft;</a:t>
            </a:r>
          </a:p>
          <a:p>
            <a:pPr marL="550863" indent="-514350" defTabSz="515938">
              <a:lnSpc>
                <a:spcPct val="90000"/>
              </a:lnSpc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Pick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up in a foreign country traffic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destined for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the State of origin of the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aircraft;</a:t>
            </a:r>
          </a:p>
          <a:p>
            <a:pPr marL="550863" indent="-514350" defTabSz="515938">
              <a:lnSpc>
                <a:spcPct val="90000"/>
              </a:lnSpc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Carry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traffic between two foreign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countries.</a:t>
            </a:r>
          </a:p>
          <a:p>
            <a:pPr marL="36513" indent="0" defTabSz="515938">
              <a:lnSpc>
                <a:spcPct val="90000"/>
              </a:lnSpc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*Lima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kebebasan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Udara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perusahaan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penerbangan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50863" indent="-514350" defTabSz="515938"/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Aparajita" pitchFamily="34" charset="0"/>
                <a:cs typeface="Aparajita" pitchFamily="34" charset="0"/>
              </a:rPr>
              <a:t>Dampak</a:t>
            </a:r>
            <a:r>
              <a:rPr lang="en-US" sz="36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600" dirty="0">
                <a:latin typeface="Aparajita" pitchFamily="34" charset="0"/>
                <a:cs typeface="Aparajita" pitchFamily="34" charset="0"/>
              </a:rPr>
              <a:t> Negara di </a:t>
            </a:r>
            <a:r>
              <a:rPr lang="en-US" sz="3600" dirty="0" err="1">
                <a:latin typeface="Aparajita" pitchFamily="34" charset="0"/>
                <a:cs typeface="Aparajita" pitchFamily="34" charset="0"/>
              </a:rPr>
              <a:t>Ruang</a:t>
            </a:r>
            <a:r>
              <a:rPr lang="en-US" sz="36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dirty="0" err="1">
                <a:latin typeface="Aparajita" pitchFamily="34" charset="0"/>
                <a:cs typeface="Aparajita" pitchFamily="34" charset="0"/>
              </a:rPr>
              <a:t>Udara</a:t>
            </a:r>
            <a:endParaRPr lang="en-US" sz="3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8486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pesawat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memasuki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lain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harus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memperoleh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izin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latin typeface="Aparajita" pitchFamily="34" charset="0"/>
                <a:cs typeface="Aparajita" pitchFamily="34" charset="0"/>
              </a:rPr>
              <a:t>Bila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izin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diperoleh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maka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dianggap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pelanggaran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nasional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pelanggar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dikenakan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sanksi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termasuk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menurunkan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paksa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pesawat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hingga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menembak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jatuh</a:t>
            </a:r>
            <a:endParaRPr lang="en-US" dirty="0">
              <a:latin typeface="Aparajita" pitchFamily="34" charset="0"/>
              <a:cs typeface="Aparajita" pitchFamily="34" charset="0"/>
            </a:endParaRPr>
          </a:p>
          <a:p>
            <a:r>
              <a:rPr lang="en-US" dirty="0" err="1">
                <a:latin typeface="Aparajita" pitchFamily="34" charset="0"/>
                <a:cs typeface="Aparajita" pitchFamily="34" charset="0"/>
              </a:rPr>
              <a:t>Izin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dikomersialkan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Negara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pesawat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Negara lain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mengangkut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penumpang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barang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(traffic purposes)</a:t>
            </a:r>
          </a:p>
          <a:p>
            <a:r>
              <a:rPr lang="en-US" dirty="0" err="1">
                <a:latin typeface="Aparajita" pitchFamily="34" charset="0"/>
                <a:cs typeface="Aparajita" pitchFamily="34" charset="0"/>
              </a:rPr>
              <a:t>Izin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diberikan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depan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dituangkan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perjanjian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disebut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 Bilateral Air Agreement</a:t>
            </a:r>
          </a:p>
          <a:p>
            <a:pPr marL="36576" indent="0"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angkasa</a:t>
            </a:r>
            <a:r>
              <a:rPr lang="en-US" dirty="0"/>
              <a:t> (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) Negara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ataupuan</a:t>
            </a:r>
            <a:r>
              <a:rPr lang="en-US" dirty="0"/>
              <a:t> </a:t>
            </a:r>
            <a:r>
              <a:rPr lang="en-US" dirty="0" err="1"/>
              <a:t>mengklaim</a:t>
            </a:r>
            <a:r>
              <a:rPr lang="en-US" dirty="0"/>
              <a:t> </a:t>
            </a:r>
            <a:r>
              <a:rPr lang="en-US" dirty="0" err="1"/>
              <a:t>kedaulatan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tertuang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Treaty on Principles Governing the Activities of States in the Exploration and Use of Outer Space, including the Moon and Other Celestial 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Pasal</a:t>
            </a:r>
            <a:r>
              <a:rPr lang="en-US" sz="3200" dirty="0"/>
              <a:t> II </a:t>
            </a:r>
            <a:r>
              <a:rPr lang="en-US" sz="3200" dirty="0" err="1"/>
              <a:t>disebutkan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“Outer space, including the moon and other celestial bodies, is not subject to national appropriation by claim of sovereignty, by means of use or occupation, or by any other means.”</a:t>
            </a:r>
          </a:p>
          <a:p>
            <a:r>
              <a:rPr lang="en-US" sz="3200" dirty="0"/>
              <a:t>Di </a:t>
            </a:r>
            <a:r>
              <a:rPr lang="en-US" sz="3200" dirty="0" err="1"/>
              <a:t>ruang</a:t>
            </a:r>
            <a:r>
              <a:rPr lang="en-US" sz="3200" dirty="0"/>
              <a:t> </a:t>
            </a:r>
            <a:r>
              <a:rPr lang="en-US" sz="3200" dirty="0" err="1"/>
              <a:t>angkasa</a:t>
            </a:r>
            <a:r>
              <a:rPr lang="en-US" sz="3200" dirty="0"/>
              <a:t> yang </a:t>
            </a:r>
            <a:r>
              <a:rPr lang="en-US" sz="3200" dirty="0" err="1"/>
              <a:t>berlaku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kebebasan</a:t>
            </a:r>
            <a:endParaRPr lang="en-US" sz="3200" dirty="0"/>
          </a:p>
          <a:p>
            <a:r>
              <a:rPr lang="en-US" sz="3200" dirty="0" err="1"/>
              <a:t>Kebebasan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keuntungan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endParaRPr lang="en-US" sz="3200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eksplorasi</a:t>
            </a:r>
            <a:endParaRPr lang="en-US" dirty="0"/>
          </a:p>
          <a:p>
            <a:pPr lvl="1"/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endParaRPr lang="en-US" dirty="0"/>
          </a:p>
          <a:p>
            <a:pPr lvl="1"/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ilmiah</a:t>
            </a:r>
            <a:endParaRPr lang="en-US" dirty="0"/>
          </a:p>
          <a:p>
            <a:pPr lvl="1"/>
            <a:endParaRPr lang="en-US" dirty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WILAYAH LAU TERITORIAL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6576" indent="0">
              <a:lnSpc>
                <a:spcPct val="90000"/>
              </a:lnSpc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UNCLOS 1982</a:t>
            </a:r>
          </a:p>
          <a:p>
            <a:pPr>
              <a:lnSpc>
                <a:spcPct val="90000"/>
              </a:lnSpc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Ditandatangani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di Montego Bay, Jamaica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30 April 1982</a:t>
            </a:r>
          </a:p>
          <a:p>
            <a:pPr>
              <a:lnSpc>
                <a:spcPct val="90000"/>
              </a:lnSpc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Telah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diratifikasi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149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Berisi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mengenai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penetapan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batas-batas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terluar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garis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antar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berbagai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zona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maritim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seperti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Selat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Zona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Tambahan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Zona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Ekonomi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Eksklusif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Landas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Kontinen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Bebas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Lepas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Kawasan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36576" indent="0"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KEDAULATAN NEGARA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HI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3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eksternal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independence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aspect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  <a:r>
              <a:rPr lang="id-ID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k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menunjukkan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menentukan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sendiri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siapa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entitas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lain)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mengadakan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hubungan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sekaligus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menentukan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sifat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hubungan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internal: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eksklusif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kompetensi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menentukan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cara-cara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pengelolaan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pemerintahnya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aturan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perundang-undangan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nasionalnya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serta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penegakan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aturan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kekuasaan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eksklusif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sempurna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mengatur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mengelola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orang-orang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benda-benda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ruang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lingkup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ts</a:t>
            </a:r>
            <a:r>
              <a:rPr lang="id-ID" sz="3200" dirty="0">
                <a:latin typeface="Aparajita" pitchFamily="34" charset="0"/>
                <a:cs typeface="Aparajita" pitchFamily="34" charset="0"/>
              </a:rPr>
              <a:t>b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4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Status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Zona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Maritim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lnSpcReduction="10000"/>
          </a:bodyPr>
          <a:lstStyle/>
          <a:p>
            <a:pPr marL="550926" indent="-514350">
              <a:buAutoNum type="arabicPeriod"/>
            </a:pP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bawah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penuh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meliputu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: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pedalaman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selat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digunakan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pelayaran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marL="550926" indent="-514350">
              <a:buAutoNum type="arabicPeriod"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Negara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mempunyai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yuridiksi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khusus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terbatas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zona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tambahan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marL="550926" indent="-514350">
              <a:buAutoNum type="arabicPeriod"/>
            </a:pPr>
            <a:r>
              <a:rPr lang="en-US" dirty="0" smtClean="0">
                <a:latin typeface="Aparajita" pitchFamily="34" charset="0"/>
                <a:cs typeface="Aparajita" pitchFamily="34" charset="0"/>
              </a:rPr>
              <a:t>Negara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mempunyai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eksklusif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utk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memanfaatkan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SDA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ZEE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Landas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Kontinen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marL="550926" indent="-514350">
              <a:buAutoNum type="arabicPeriod"/>
            </a:pP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bawah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pengaturan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khusus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daerah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dasar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samudra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dalam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pPr marL="550926" indent="-514350">
              <a:buAutoNum type="arabicPeriod"/>
            </a:pP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bawah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manapun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lepas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Pedalaman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terletak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sisi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garis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pangkal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dipakai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menetapkan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Termasuk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kedalamannya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sungai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teluk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pelabuhan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serta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bagian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lain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sepanjang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sisi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garis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pangkal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31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ialah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jalur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terletak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antara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lepas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bebas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pantai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pedalaman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pantai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UNCLOS 1982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menyatakan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“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diberi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kebebasan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menetapkan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lebar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teritorialnya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hingga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batas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melebihi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12 mil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diukur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garis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pangkal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terluar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pulau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dibatasi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kepentingan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pelayaran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diwujudkan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Konsep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lintas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damai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the right of</a:t>
            </a:r>
            <a:r>
              <a:rPr lang="id-ID" sz="3200" i="1" dirty="0">
                <a:latin typeface="Aparajita" pitchFamily="34" charset="0"/>
                <a:cs typeface="Aparajita" pitchFamily="34" charset="0"/>
              </a:rPr>
              <a:t> i</a:t>
            </a:r>
            <a:r>
              <a:rPr lang="en-US" sz="3200" i="1" dirty="0" err="1">
                <a:latin typeface="Aparajita" pitchFamily="34" charset="0"/>
                <a:cs typeface="Aparajita" pitchFamily="34" charset="0"/>
              </a:rPr>
              <a:t>nnocent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 passage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).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lintas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damai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kapal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asing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berlayar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melintasi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tanpa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masuk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pedalaman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berlabuh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pelabuhan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galangan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luar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pedalaman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berlayar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menuju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keluar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perairan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pedalaman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85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Pelayaran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Peratiran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menghubungkan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satu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bagian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lepas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atau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ZEE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bagian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lain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lepas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atau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ZEE.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Berlaku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lintas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transit 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(transit passage)</a:t>
            </a:r>
          </a:p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Apabila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bagian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selat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letaknya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lebih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dekat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daratan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utama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ada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alur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memisahkan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daratan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pulau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memberikan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kenyamanan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sama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pelayaran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Berlaku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lintas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damai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238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Batas </a:t>
            </a:r>
            <a:r>
              <a:rPr lang="en-US" dirty="0" err="1" smtClean="0"/>
              <a:t>terluar</a:t>
            </a:r>
            <a:r>
              <a:rPr lang="en-US" dirty="0" smtClean="0"/>
              <a:t> </a:t>
            </a:r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24 mil </a:t>
            </a:r>
            <a:r>
              <a:rPr lang="en-US" dirty="0" err="1" smtClean="0"/>
              <a:t>laut</a:t>
            </a:r>
            <a:r>
              <a:rPr lang="en-US" dirty="0" smtClean="0"/>
              <a:t>,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teritorialnya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Negara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bea</a:t>
            </a:r>
            <a:r>
              <a:rPr lang="en-US" dirty="0" smtClean="0"/>
              <a:t> </a:t>
            </a:r>
            <a:r>
              <a:rPr lang="en-US" dirty="0" err="1" smtClean="0"/>
              <a:t>cukai</a:t>
            </a:r>
            <a:r>
              <a:rPr lang="en-US" dirty="0" smtClean="0"/>
              <a:t>, </a:t>
            </a:r>
            <a:r>
              <a:rPr lang="en-US" dirty="0" err="1" smtClean="0"/>
              <a:t>fiskal</a:t>
            </a:r>
            <a:r>
              <a:rPr lang="en-US" dirty="0" smtClean="0"/>
              <a:t>, </a:t>
            </a:r>
            <a:r>
              <a:rPr lang="en-US" dirty="0" err="1" smtClean="0"/>
              <a:t>imigrasi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saniter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99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Zona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57 UNCLOS 1982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lebar</a:t>
            </a:r>
            <a:r>
              <a:rPr lang="en-US" dirty="0" smtClean="0"/>
              <a:t> ZEE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200 mil (370,4 km)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darimana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Negara </a:t>
            </a:r>
            <a:r>
              <a:rPr lang="en-US" dirty="0" err="1" smtClean="0"/>
              <a:t>pantai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berdaulat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, </a:t>
            </a:r>
            <a:r>
              <a:rPr lang="en-US" dirty="0" err="1" smtClean="0"/>
              <a:t>konservasi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SDA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hayati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hayati</a:t>
            </a:r>
            <a:r>
              <a:rPr lang="en-US" dirty="0" smtClean="0"/>
              <a:t> di ZEE.</a:t>
            </a:r>
          </a:p>
          <a:p>
            <a:r>
              <a:rPr lang="en-US" dirty="0" smtClean="0"/>
              <a:t>Negara lain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berlayar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 di </a:t>
            </a:r>
            <a:r>
              <a:rPr lang="en-US" dirty="0" err="1" smtClean="0"/>
              <a:t>atasnya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di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Pemanfaatan</a:t>
            </a:r>
            <a:r>
              <a:rPr lang="en-US" dirty="0" smtClean="0"/>
              <a:t> SDA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di ZEE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seizin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22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Daerah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dibawahnya</a:t>
            </a:r>
            <a:r>
              <a:rPr lang="en-US" dirty="0" smtClean="0"/>
              <a:t> (seabed and subsoil)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teritorialnya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Daerah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air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200meter.</a:t>
            </a:r>
          </a:p>
          <a:p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SDA di LK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 SDA di </a:t>
            </a:r>
            <a:r>
              <a:rPr lang="en-US" dirty="0" err="1" smtClean="0"/>
              <a:t>landas</a:t>
            </a:r>
            <a:r>
              <a:rPr lang="en-US" dirty="0" smtClean="0"/>
              <a:t> </a:t>
            </a:r>
            <a:r>
              <a:rPr lang="en-US" dirty="0" err="1" smtClean="0"/>
              <a:t>kontinen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diindahkan</a:t>
            </a:r>
            <a:r>
              <a:rPr lang="en-US" dirty="0" smtClean="0"/>
              <a:t> </a:t>
            </a:r>
            <a:r>
              <a:rPr lang="en-US" dirty="0" err="1" smtClean="0"/>
              <a:t>kepentingan-kepentingan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perhubungan</a:t>
            </a:r>
            <a:r>
              <a:rPr lang="en-US" dirty="0" smtClean="0"/>
              <a:t>,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perikanan</a:t>
            </a:r>
            <a:r>
              <a:rPr lang="en-US" dirty="0" smtClean="0"/>
              <a:t>,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62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Lepas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dirty="0" smtClean="0"/>
              <a:t>Freedom of the high seas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50926" indent="-514350">
              <a:buAutoNum type="arabicPeriod"/>
            </a:pPr>
            <a:r>
              <a:rPr lang="en-US" dirty="0" err="1" smtClean="0"/>
              <a:t>Kebebasa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berlayar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penerbangan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pipa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pulau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isntalasinya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endParaRPr lang="en-US" dirty="0" smtClean="0"/>
          </a:p>
          <a:p>
            <a:pPr marL="550926" indent="-514350">
              <a:buAutoNum type="arabicPeriod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endParaRPr lang="en-US" dirty="0" smtClean="0"/>
          </a:p>
          <a:p>
            <a:pPr marL="550926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17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Kepulauan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 UNCLOS 1982 </a:t>
            </a:r>
            <a:r>
              <a:rPr lang="en-US" dirty="0" err="1" smtClean="0"/>
              <a:t>menetapkan</a:t>
            </a:r>
            <a:r>
              <a:rPr lang="en-US" dirty="0" smtClean="0"/>
              <a:t>: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yang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perairan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07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Berpantai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Negara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berpantai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r>
              <a:rPr lang="en-US" dirty="0" smtClean="0"/>
              <a:t> </a:t>
            </a:r>
            <a:r>
              <a:rPr lang="en-US" i="1" dirty="0" smtClean="0"/>
              <a:t>(land locked and geographically disadvantaged States)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eksplorasi</a:t>
            </a:r>
            <a:r>
              <a:rPr lang="en-US" dirty="0" smtClean="0"/>
              <a:t> di ZEE di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sub </a:t>
            </a:r>
            <a:r>
              <a:rPr lang="en-US" dirty="0" err="1" smtClean="0"/>
              <a:t>kawasan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5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  <a:tabLst>
                <a:tab pos="0" algn="l"/>
              </a:tabLst>
              <a:defRPr/>
            </a:pPr>
            <a:r>
              <a:rPr lang="en-US" sz="28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mempunyai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hubungan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erat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dengan</a:t>
            </a:r>
            <a:r>
              <a:rPr lang="id-ID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kemerdekaan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  <a:tabLst>
                <a:tab pos="0" algn="l"/>
              </a:tabLst>
              <a:defRPr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Hal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ini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dilukiskan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“Max Huber” (Arbitrator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800" i="1" dirty="0">
                <a:latin typeface="Aparajita" pitchFamily="34" charset="0"/>
                <a:cs typeface="Aparajita" pitchFamily="34" charset="0"/>
              </a:rPr>
              <a:t>Island of Palmas Arbitration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antara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USA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Belanda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Kasus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Miangas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):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”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hubungan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antar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menandakan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kemerdekaan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.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Kemerdekaan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berkenaan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bagian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muka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bumi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dalamnya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tanpa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campur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tangan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negara-negara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lain,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fungsi-fungsi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”.</a:t>
            </a: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(c) Arie Afriansyah 2007</a:t>
            </a:r>
          </a:p>
        </p:txBody>
      </p:sp>
      <p:pic>
        <p:nvPicPr>
          <p:cNvPr id="11267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8759825" cy="548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20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3315" name="Content Placeholder 4" descr="maritim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088" y="0"/>
            <a:ext cx="9126537" cy="6126163"/>
          </a:xfrm>
        </p:spPr>
      </p:pic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(c) Arie Afriansyah 2007</a:t>
            </a:r>
          </a:p>
        </p:txBody>
      </p:sp>
    </p:spTree>
    <p:extLst>
      <p:ext uri="{BB962C8B-B14F-4D97-AF65-F5344CB8AC3E}">
        <p14:creationId xmlns:p14="http://schemas.microsoft.com/office/powerpoint/2010/main" val="181312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(c) Arie Afriansyah 2007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parajita" pitchFamily="34" charset="0"/>
                <a:cs typeface="Aparajita" pitchFamily="34" charset="0"/>
              </a:rPr>
              <a:t>Wilayah Negara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Pasal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1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Konvensi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Montevideo 1933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menyatakan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58738" indent="-22225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“The state as a person of international law should possess the following qualifications: (a) a permanent population; (b) </a:t>
            </a:r>
            <a:r>
              <a:rPr lang="en-US" sz="2400" i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a defined territory</a:t>
            </a:r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; (c) government; and (d) capacity to enter into relations with the other states.”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58738" indent="-22225"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Aturan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telah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diakui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sebagai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Kebiasaan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2400" i="1" dirty="0" smtClean="0">
                <a:latin typeface="Aparajita" pitchFamily="34" charset="0"/>
                <a:cs typeface="Aparajita" pitchFamily="34" charset="0"/>
              </a:rPr>
              <a:t>International Customary Law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Adapun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dibagi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- Wilayah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Darat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- Wilayah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/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Perairan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- Wilayah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Udara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parajita" pitchFamily="34" charset="0"/>
                <a:cs typeface="Aparajita" pitchFamily="34" charset="0"/>
              </a:rPr>
              <a:t>Diperolehnya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Teritorial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Terdapat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lima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macam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memperoleh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Okupasi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Preskripsi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Aneksasi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Akresi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Cessie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Kemerdekaan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>
              <a:buFontTx/>
              <a:buChar char="-"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0" indent="0"/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23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Occupation/</a:t>
            </a:r>
            <a:r>
              <a:rPr lang="en-US" dirty="0" err="1" smtClean="0"/>
              <a:t>Okupasi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Penguasaan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terra nullius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syarat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kehendak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memiliki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tsb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2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Diduduki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dikuasai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efektif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Contoh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Gastern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Greenland Case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tahun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1933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antara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Denmark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Swedia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Ada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2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teori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berkaitan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okupasi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236538" indent="-236538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teori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Kontinuitas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okupasi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dilakukan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sejauh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diperlukan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menjamin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keamanan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pengembangan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terkait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236538" indent="-236538">
              <a:lnSpc>
                <a:spcPct val="80000"/>
              </a:lnSpc>
              <a:buFont typeface="Arial" pitchFamily="34" charset="0"/>
              <a:buChar char="•"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teori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Kontiguitas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okupasi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tsb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mencakup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wilayah-wilayah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berbatasan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geografis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berhubungan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terkait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7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parajita" pitchFamily="34" charset="0"/>
                <a:cs typeface="Aparajita" pitchFamily="34" charset="0"/>
              </a:rPr>
              <a:t>2. Prescription </a:t>
            </a:r>
            <a:r>
              <a:rPr lang="en-US" sz="4800" dirty="0">
                <a:latin typeface="Aparajita" pitchFamily="34" charset="0"/>
                <a:cs typeface="Aparajita" pitchFamily="34" charset="0"/>
              </a:rPr>
              <a:t>/ </a:t>
            </a:r>
            <a:r>
              <a:rPr lang="en-US" sz="4800" dirty="0" err="1" smtClean="0">
                <a:latin typeface="Aparajita" pitchFamily="34" charset="0"/>
                <a:cs typeface="Aparajita" pitchFamily="34" charset="0"/>
              </a:rPr>
              <a:t>Preskripsi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467600" cy="3687763"/>
          </a:xfrm>
        </p:spPr>
        <p:txBody>
          <a:bodyPr>
            <a:normAutofit/>
          </a:bodyPr>
          <a:lstStyle/>
          <a:p>
            <a:pPr marL="58738" indent="-58738">
              <a:lnSpc>
                <a:spcPct val="80000"/>
              </a:lnSpc>
              <a:buNone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pelaksanaan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de facto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damai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jangka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waktu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tertentu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thdp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terra nullius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melainkan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sebenarnya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bawah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lain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8738" indent="-58738">
              <a:lnSpc>
                <a:spcPct val="80000"/>
              </a:lnSpc>
              <a:buNone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banyak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praktik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36576" indent="0"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7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latin typeface="Aparajita" pitchFamily="34" charset="0"/>
                <a:cs typeface="Aparajita" pitchFamily="34" charset="0"/>
              </a:rPr>
              <a:t>3. </a:t>
            </a:r>
            <a:r>
              <a:rPr lang="en-US" sz="4800" dirty="0" err="1" smtClean="0">
                <a:latin typeface="Aparajita" pitchFamily="34" charset="0"/>
                <a:cs typeface="Aparajita" pitchFamily="34" charset="0"/>
              </a:rPr>
              <a:t>Aneksasi</a:t>
            </a:r>
            <a:r>
              <a:rPr lang="en-US" sz="4800" dirty="0">
                <a:latin typeface="Aparajita" pitchFamily="34" charset="0"/>
                <a:cs typeface="Aparajita" pitchFamily="34" charset="0"/>
              </a:rPr>
              <a:t/>
            </a:r>
            <a:br>
              <a:rPr lang="en-US" sz="4800" dirty="0">
                <a:latin typeface="Aparajita" pitchFamily="34" charset="0"/>
                <a:cs typeface="Aparajita" pitchFamily="34" charset="0"/>
              </a:rPr>
            </a:b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perolehan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secara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paksa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Ada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2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keadaan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398463" indent="-398463" algn="just"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1)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dianeksasi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telah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dikuasai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menganeksasi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23888" indent="-225425" algn="just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Contoh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aneksasi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jalur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Gaza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Israel (1967)</a:t>
            </a:r>
          </a:p>
          <a:p>
            <a:pPr marL="1547813" indent="-1511300" defTabSz="1031875">
              <a:lnSpc>
                <a:spcPct val="80000"/>
              </a:lnSpc>
              <a:buNone/>
              <a:defRPr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          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	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aneksasi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Hawai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USA (1898)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2)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pada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waktu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mengumumkan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kehendaknya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menganeksasi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dianeksasi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kedudukannya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sudah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benar-benar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bawah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penguasaannya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 </a:t>
            </a: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marL="457200" indent="0" algn="just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Contoh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aneksasi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Korea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Jepang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thn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1910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4.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Akresi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Penambahan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)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yaitu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penambahan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karena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perubahan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geofisik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bumi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terjadi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Peristiwa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sendiri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mis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munculnya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delta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muara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sungai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Karena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perbuatan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manusia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membangun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pulau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  <a:p>
            <a:pPr marL="568325" indent="-568325" algn="just">
              <a:lnSpc>
                <a:spcPct val="80000"/>
              </a:lnSpc>
              <a:buNone/>
              <a:defRPr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pernyataan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formal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diperlukan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syarat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penambahan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itu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melekat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i="1" dirty="0">
                <a:latin typeface="Aparajita" pitchFamily="34" charset="0"/>
                <a:cs typeface="Aparajita" pitchFamily="34" charset="0"/>
              </a:rPr>
              <a:t>embedded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bukan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terjadi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peristiwa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diidentifikasikan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berasal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lokasi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 lain.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</TotalTime>
  <Words>1790</Words>
  <Application>Microsoft Office PowerPoint</Application>
  <PresentationFormat>On-screen Show (4:3)</PresentationFormat>
  <Paragraphs>155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Aparajita</vt:lpstr>
      <vt:lpstr>Arial</vt:lpstr>
      <vt:lpstr>Franklin Gothic Book</vt:lpstr>
      <vt:lpstr>Wingdings 2</vt:lpstr>
      <vt:lpstr>Technic</vt:lpstr>
      <vt:lpstr>WILAYAH NEGARA DALAM HUKUM INTERNASIONAL</vt:lpstr>
      <vt:lpstr>KEDAULATAN NEGARA</vt:lpstr>
      <vt:lpstr>PowerPoint Presentation</vt:lpstr>
      <vt:lpstr>Wilayah Negara</vt:lpstr>
      <vt:lpstr>Diperolehnya Kedaulatan Teritorial</vt:lpstr>
      <vt:lpstr>1. Occupation/Okupasi</vt:lpstr>
      <vt:lpstr>2. Prescription / Preskripsi</vt:lpstr>
      <vt:lpstr>3. Aneksasi </vt:lpstr>
      <vt:lpstr>4. Akresi (Penambahan)</vt:lpstr>
      <vt:lpstr>5. Cession (Penyerahan)</vt:lpstr>
      <vt:lpstr>6. Negara Baru (Merdeka)</vt:lpstr>
      <vt:lpstr>Hilangnya Kedaulatan Teritorial</vt:lpstr>
      <vt:lpstr>Kedaulatan atas Ruang Udara</vt:lpstr>
      <vt:lpstr>Freedom of the Air</vt:lpstr>
      <vt:lpstr>Dampak Kedaulatan Negara di Ruang Udara</vt:lpstr>
      <vt:lpstr>Ruang Angkasa</vt:lpstr>
      <vt:lpstr>PowerPoint Presentation</vt:lpstr>
      <vt:lpstr>PowerPoint Presentation</vt:lpstr>
      <vt:lpstr>WILAYAH LAU TERITORIAL</vt:lpstr>
      <vt:lpstr>Status Hukum Zona Maritim</vt:lpstr>
      <vt:lpstr>Perairan Pedalaman</vt:lpstr>
      <vt:lpstr>Laut Teritorial</vt:lpstr>
      <vt:lpstr>Selat untuk Pelayaran Internasional</vt:lpstr>
      <vt:lpstr>Zona Tambahan</vt:lpstr>
      <vt:lpstr>Zona Ekonomi Eksklusif</vt:lpstr>
      <vt:lpstr>Landas Kontinen</vt:lpstr>
      <vt:lpstr>Laut Lepas</vt:lpstr>
      <vt:lpstr>Negara Kepulauan</vt:lpstr>
      <vt:lpstr>Negara tidak Berpantai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1015e</dc:creator>
  <cp:lastModifiedBy>X455L</cp:lastModifiedBy>
  <cp:revision>23</cp:revision>
  <dcterms:created xsi:type="dcterms:W3CDTF">2016-05-13T03:10:10Z</dcterms:created>
  <dcterms:modified xsi:type="dcterms:W3CDTF">2017-04-22T04:32:52Z</dcterms:modified>
</cp:coreProperties>
</file>