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95" r:id="rId2"/>
    <p:sldId id="296" r:id="rId3"/>
    <p:sldId id="297" r:id="rId4"/>
    <p:sldId id="305" r:id="rId5"/>
    <p:sldId id="259" r:id="rId6"/>
    <p:sldId id="308" r:id="rId7"/>
    <p:sldId id="306" r:id="rId8"/>
    <p:sldId id="307" r:id="rId9"/>
    <p:sldId id="261" r:id="rId10"/>
    <p:sldId id="262" r:id="rId11"/>
    <p:sldId id="298" r:id="rId12"/>
    <p:sldId id="264" r:id="rId13"/>
    <p:sldId id="300" r:id="rId14"/>
    <p:sldId id="266" r:id="rId15"/>
    <p:sldId id="301" r:id="rId16"/>
    <p:sldId id="267" r:id="rId17"/>
    <p:sldId id="268" r:id="rId18"/>
    <p:sldId id="269" r:id="rId19"/>
    <p:sldId id="270" r:id="rId20"/>
    <p:sldId id="311" r:id="rId21"/>
    <p:sldId id="316" r:id="rId22"/>
    <p:sldId id="320" r:id="rId23"/>
    <p:sldId id="322" r:id="rId24"/>
    <p:sldId id="324" r:id="rId25"/>
    <p:sldId id="325" r:id="rId26"/>
    <p:sldId id="326" r:id="rId27"/>
    <p:sldId id="327" r:id="rId28"/>
    <p:sldId id="329" r:id="rId29"/>
    <p:sldId id="331" r:id="rId30"/>
    <p:sldId id="334" r:id="rId31"/>
    <p:sldId id="333" r:id="rId32"/>
    <p:sldId id="341" r:id="rId33"/>
    <p:sldId id="273" r:id="rId34"/>
    <p:sldId id="274" r:id="rId35"/>
    <p:sldId id="275" r:id="rId36"/>
    <p:sldId id="359" r:id="rId37"/>
    <p:sldId id="302" r:id="rId38"/>
    <p:sldId id="277" r:id="rId39"/>
    <p:sldId id="285" r:id="rId40"/>
    <p:sldId id="287" r:id="rId41"/>
    <p:sldId id="342" r:id="rId42"/>
    <p:sldId id="361" r:id="rId43"/>
    <p:sldId id="344" r:id="rId44"/>
    <p:sldId id="345" r:id="rId45"/>
    <p:sldId id="347" r:id="rId46"/>
    <p:sldId id="348" r:id="rId47"/>
    <p:sldId id="349" r:id="rId48"/>
    <p:sldId id="350" r:id="rId49"/>
    <p:sldId id="351" r:id="rId50"/>
    <p:sldId id="292" r:id="rId51"/>
    <p:sldId id="352" r:id="rId52"/>
    <p:sldId id="357" r:id="rId53"/>
    <p:sldId id="293" r:id="rId54"/>
    <p:sldId id="294" r:id="rId55"/>
    <p:sldId id="363" r:id="rId56"/>
    <p:sldId id="353" r:id="rId57"/>
    <p:sldId id="365" r:id="rId58"/>
    <p:sldId id="355" r:id="rId59"/>
    <p:sldId id="366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5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74243-CA49-4964-A560-02C1DB9B4B4F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C6EB4-3029-4937-AFA3-190DC8C533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74243-CA49-4964-A560-02C1DB9B4B4F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C6EB4-3029-4937-AFA3-190DC8C53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74243-CA49-4964-A560-02C1DB9B4B4F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C6EB4-3029-4937-AFA3-190DC8C53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74243-CA49-4964-A560-02C1DB9B4B4F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C6EB4-3029-4937-AFA3-190DC8C53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74243-CA49-4964-A560-02C1DB9B4B4F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C6EB4-3029-4937-AFA3-190DC8C533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74243-CA49-4964-A560-02C1DB9B4B4F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C6EB4-3029-4937-AFA3-190DC8C53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74243-CA49-4964-A560-02C1DB9B4B4F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C6EB4-3029-4937-AFA3-190DC8C53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74243-CA49-4964-A560-02C1DB9B4B4F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C6EB4-3029-4937-AFA3-190DC8C53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74243-CA49-4964-A560-02C1DB9B4B4F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C6EB4-3029-4937-AFA3-190DC8C533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74243-CA49-4964-A560-02C1DB9B4B4F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C6EB4-3029-4937-AFA3-190DC8C533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474243-CA49-4964-A560-02C1DB9B4B4F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0C6EB4-3029-4937-AFA3-190DC8C533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8474243-CA49-4964-A560-02C1DB9B4B4F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80C6EB4-3029-4937-AFA3-190DC8C533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943088" cy="25908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/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500" b="1" dirty="0" smtClean="0">
                <a:solidFill>
                  <a:schemeClr val="tx1"/>
                </a:solidFill>
              </a:rPr>
              <a:t>POKOK-POKOK PENGETAHUAN </a:t>
            </a:r>
            <a:br>
              <a:rPr lang="en-US" sz="4500" b="1" dirty="0" smtClean="0">
                <a:solidFill>
                  <a:schemeClr val="tx1"/>
                </a:solidFill>
              </a:rPr>
            </a:br>
            <a:r>
              <a:rPr lang="en-US" sz="4500" b="1" dirty="0" smtClean="0">
                <a:solidFill>
                  <a:schemeClr val="tx1"/>
                </a:solidFill>
              </a:rPr>
              <a:t>TENTANG RUMAH SUSUN</a:t>
            </a:r>
            <a:r>
              <a:rPr lang="en-US" sz="4500" dirty="0" smtClean="0">
                <a:solidFill>
                  <a:schemeClr val="tx1"/>
                </a:solidFill>
              </a:rPr>
              <a:t/>
            </a:r>
            <a:br>
              <a:rPr lang="en-US" sz="4500" dirty="0" smtClean="0">
                <a:solidFill>
                  <a:schemeClr val="tx1"/>
                </a:solidFill>
              </a:rPr>
            </a:br>
            <a:endParaRPr lang="en-US" sz="4500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800600"/>
            <a:ext cx="7943088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Dosen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:</a:t>
            </a:r>
          </a:p>
          <a:p>
            <a:pPr>
              <a:buNone/>
            </a:pP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Dr.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Suryanti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T.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Arief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, SH.,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MKn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., MBA</a:t>
            </a:r>
          </a:p>
          <a:p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943088" cy="838200"/>
          </a:xfrm>
        </p:spPr>
        <p:txBody>
          <a:bodyPr>
            <a:noAutofit/>
          </a:bodyPr>
          <a:lstStyle/>
          <a:p>
            <a:r>
              <a:rPr lang="en-US" b="1" dirty="0" smtClean="0"/>
              <a:t>PEMILIKAN BERSAMA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772400" cy="5029200"/>
          </a:xfrm>
        </p:spPr>
        <p:txBody>
          <a:bodyPr>
            <a:normAutofit/>
          </a:bodyPr>
          <a:lstStyle/>
          <a:p>
            <a:pPr marL="514350" lvl="0" indent="-514350">
              <a:buSzPct val="85000"/>
              <a:buFont typeface="+mj-lt"/>
              <a:buAutoNum type="arabicPeriod" startAt="2"/>
            </a:pPr>
            <a:r>
              <a:rPr lang="en-US" b="1" dirty="0" smtClean="0">
                <a:solidFill>
                  <a:srgbClr val="FF0000"/>
                </a:solidFill>
                <a:latin typeface="Cambria" pitchFamily="18" charset="0"/>
                <a:cs typeface="Andalus" pitchFamily="18" charset="-78"/>
              </a:rPr>
              <a:t>BAGIAN BERSAMA</a:t>
            </a:r>
          </a:p>
          <a:p>
            <a:pPr marL="509588" indent="-274638">
              <a:buNone/>
            </a:pPr>
            <a:r>
              <a:rPr lang="en-US" dirty="0" smtClean="0">
                <a:latin typeface="Cambria" pitchFamily="18" charset="0"/>
                <a:cs typeface="Andalus" pitchFamily="18" charset="-78"/>
              </a:rPr>
              <a:t>	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adalah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:</a:t>
            </a:r>
          </a:p>
          <a:p>
            <a:pPr marL="509588" indent="-274638">
              <a:buNone/>
            </a:pPr>
            <a:r>
              <a:rPr lang="en-US" dirty="0" smtClean="0">
                <a:latin typeface="Cambria" pitchFamily="18" charset="0"/>
                <a:cs typeface="Andalus" pitchFamily="18" charset="-78"/>
              </a:rPr>
              <a:t>	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Bagian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rumah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susun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yang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dimiliki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secara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tidak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terpisah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untuk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pemakaian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bersama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dalam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kesatuan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fungsi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dengan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satuan-satuan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rumah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susun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.</a:t>
            </a:r>
          </a:p>
          <a:p>
            <a:pPr marL="509588" indent="-274638">
              <a:buNone/>
            </a:pPr>
            <a:r>
              <a:rPr lang="en-US" dirty="0" smtClean="0">
                <a:latin typeface="Cambria" pitchFamily="18" charset="0"/>
                <a:cs typeface="Andalus" pitchFamily="18" charset="-78"/>
              </a:rPr>
              <a:t>	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Contoh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:</a:t>
            </a:r>
          </a:p>
          <a:p>
            <a:pPr marL="0" lvl="0" indent="0">
              <a:buFont typeface="Wingdings" pitchFamily="2" charset="2"/>
              <a:buChar char="Ø"/>
            </a:pPr>
            <a:endParaRPr lang="en-US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dirty="0">
                <a:latin typeface="Andalus" pitchFamily="18" charset="-78"/>
                <a:cs typeface="Andalus" pitchFamily="18" charset="-78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990600"/>
          </a:xfrm>
        </p:spPr>
        <p:txBody>
          <a:bodyPr>
            <a:noAutofit/>
          </a:bodyPr>
          <a:lstStyle/>
          <a:p>
            <a:r>
              <a:rPr lang="en-US" b="1" dirty="0" smtClean="0"/>
              <a:t>PEMILIKAN BERSAMA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696200" cy="4419600"/>
          </a:xfrm>
        </p:spPr>
        <p:txBody>
          <a:bodyPr>
            <a:normAutofit/>
          </a:bodyPr>
          <a:lstStyle/>
          <a:p>
            <a:pPr marL="514350" lvl="0" indent="-514350">
              <a:buSzPct val="85000"/>
              <a:buFont typeface="+mj-lt"/>
              <a:buAutoNum type="arabicPeriod" startAt="3"/>
            </a:pPr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BENDA BERSAMA</a:t>
            </a:r>
          </a:p>
          <a:p>
            <a:pPr marL="509588" indent="-274638">
              <a:buNone/>
            </a:pPr>
            <a:r>
              <a:rPr lang="en-US" dirty="0" smtClean="0">
                <a:latin typeface="Cambria" pitchFamily="18" charset="0"/>
              </a:rPr>
              <a:t>	</a:t>
            </a:r>
            <a:r>
              <a:rPr lang="en-US" dirty="0" err="1" smtClean="0">
                <a:latin typeface="Cambria" pitchFamily="18" charset="0"/>
              </a:rPr>
              <a:t>adalah</a:t>
            </a:r>
            <a:r>
              <a:rPr lang="en-US" dirty="0" smtClean="0">
                <a:latin typeface="Cambria" pitchFamily="18" charset="0"/>
              </a:rPr>
              <a:t>:</a:t>
            </a:r>
          </a:p>
          <a:p>
            <a:pPr marL="509588" indent="-274638">
              <a:buNone/>
            </a:pPr>
            <a:r>
              <a:rPr lang="en-US" dirty="0" smtClean="0">
                <a:latin typeface="Cambria" pitchFamily="18" charset="0"/>
              </a:rPr>
              <a:t>	Benda yang </a:t>
            </a:r>
            <a:r>
              <a:rPr lang="en-US" dirty="0" err="1" smtClean="0">
                <a:latin typeface="Cambria" pitchFamily="18" charset="0"/>
              </a:rPr>
              <a:t>bukan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merupakan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bagian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rumah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susun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 smtClean="0">
                <a:latin typeface="Cambria" pitchFamily="18" charset="0"/>
              </a:rPr>
              <a:t>tetapi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dimiliki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bersama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secara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tidak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terpisah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untuk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pemakaian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bersama</a:t>
            </a:r>
            <a:r>
              <a:rPr lang="en-US" dirty="0" smtClean="0">
                <a:latin typeface="Cambria" pitchFamily="18" charset="0"/>
              </a:rPr>
              <a:t>.</a:t>
            </a:r>
          </a:p>
          <a:p>
            <a:pPr marL="509588" indent="-274638">
              <a:buNone/>
            </a:pPr>
            <a:r>
              <a:rPr lang="en-US" dirty="0" smtClean="0">
                <a:latin typeface="Cambria" pitchFamily="18" charset="0"/>
              </a:rPr>
              <a:t>	</a:t>
            </a:r>
            <a:r>
              <a:rPr lang="en-US" dirty="0" err="1" smtClean="0">
                <a:latin typeface="Cambria" pitchFamily="18" charset="0"/>
              </a:rPr>
              <a:t>Contoh</a:t>
            </a:r>
            <a:r>
              <a:rPr lang="en-US" dirty="0" smtClean="0">
                <a:latin typeface="Cambria" pitchFamily="18" charset="0"/>
              </a:rPr>
              <a:t> :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6200" cy="1447800"/>
          </a:xfrm>
        </p:spPr>
        <p:txBody>
          <a:bodyPr>
            <a:normAutofit/>
          </a:bodyPr>
          <a:lstStyle/>
          <a:p>
            <a:r>
              <a:rPr lang="en-US" sz="4200" b="1" dirty="0"/>
              <a:t>JENIS RUMAH SUSUN </a:t>
            </a:r>
            <a:r>
              <a:rPr lang="en-US" sz="4200" b="1" dirty="0" err="1"/>
              <a:t>dan</a:t>
            </a:r>
            <a:r>
              <a:rPr lang="en-US" sz="4200" b="1" dirty="0"/>
              <a:t> PENGUASAANNYA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80010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Cambria" pitchFamily="18" charset="0"/>
              </a:rPr>
              <a:t>Rumah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susun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terdiri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dari</a:t>
            </a:r>
            <a:r>
              <a:rPr lang="en-US" dirty="0">
                <a:latin typeface="Cambria" pitchFamily="18" charset="0"/>
              </a:rPr>
              <a:t>:</a:t>
            </a:r>
          </a:p>
          <a:p>
            <a:pPr marL="514350" lvl="0" indent="-514350">
              <a:buClr>
                <a:schemeClr val="accent6"/>
              </a:buClr>
              <a:buSzPct val="85000"/>
              <a:buFont typeface="+mj-lt"/>
              <a:buAutoNum type="arabicPeriod"/>
            </a:pPr>
            <a:r>
              <a:rPr lang="en-US" b="1" i="1" dirty="0" err="1" smtClean="0">
                <a:latin typeface="Cambria" pitchFamily="18" charset="0"/>
              </a:rPr>
              <a:t>Rumah</a:t>
            </a:r>
            <a:r>
              <a:rPr lang="en-US" b="1" i="1" dirty="0" smtClean="0">
                <a:latin typeface="Cambria" pitchFamily="18" charset="0"/>
              </a:rPr>
              <a:t> </a:t>
            </a:r>
            <a:r>
              <a:rPr lang="en-US" b="1" i="1" dirty="0" err="1">
                <a:latin typeface="Cambria" pitchFamily="18" charset="0"/>
              </a:rPr>
              <a:t>Susun</a:t>
            </a:r>
            <a:r>
              <a:rPr lang="en-US" b="1" i="1" dirty="0">
                <a:latin typeface="Cambria" pitchFamily="18" charset="0"/>
              </a:rPr>
              <a:t> </a:t>
            </a:r>
            <a:r>
              <a:rPr lang="en-US" b="1" i="1" dirty="0" err="1">
                <a:latin typeface="Cambria" pitchFamily="18" charset="0"/>
              </a:rPr>
              <a:t>Umum</a:t>
            </a:r>
            <a:r>
              <a:rPr lang="en-US" dirty="0">
                <a:latin typeface="Cambria" pitchFamily="18" charset="0"/>
              </a:rPr>
              <a:t>, </a:t>
            </a:r>
            <a:r>
              <a:rPr lang="en-US" dirty="0" err="1">
                <a:latin typeface="Cambria" pitchFamily="18" charset="0"/>
              </a:rPr>
              <a:t>adalah</a:t>
            </a:r>
            <a:r>
              <a:rPr lang="en-US" dirty="0">
                <a:latin typeface="Cambria" pitchFamily="18" charset="0"/>
              </a:rPr>
              <a:t>:</a:t>
            </a:r>
          </a:p>
          <a:p>
            <a:pPr marL="512763" indent="-55563">
              <a:buNone/>
            </a:pP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Rumah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susun</a:t>
            </a:r>
            <a:r>
              <a:rPr lang="en-US" dirty="0">
                <a:latin typeface="Cambria" pitchFamily="18" charset="0"/>
              </a:rPr>
              <a:t> yang </a:t>
            </a:r>
            <a:r>
              <a:rPr lang="en-US" dirty="0" err="1">
                <a:latin typeface="Cambria" pitchFamily="18" charset="0"/>
              </a:rPr>
              <a:t>diselenggarakan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untuk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memenuhi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kebutuhan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rumah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bagi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masyarakat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berpenghasilan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rendah</a:t>
            </a:r>
            <a:endParaRPr lang="en-US" dirty="0" smtClean="0">
              <a:latin typeface="Cambria" pitchFamily="18" charset="0"/>
            </a:endParaRPr>
          </a:p>
          <a:p>
            <a:pPr marL="914400" indent="-401638">
              <a:buFont typeface="Wingdings" pitchFamily="2" charset="2"/>
              <a:buChar char="Ø"/>
            </a:pPr>
            <a:r>
              <a:rPr lang="en-US" dirty="0" err="1" smtClean="0">
                <a:latin typeface="Cambria" pitchFamily="18" charset="0"/>
              </a:rPr>
              <a:t>Penguasaannya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dapat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dilakukan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dengan</a:t>
            </a:r>
            <a:r>
              <a:rPr lang="en-US" dirty="0" smtClean="0">
                <a:latin typeface="Cambria" pitchFamily="18" charset="0"/>
              </a:rPr>
              <a:t>  </a:t>
            </a:r>
            <a:r>
              <a:rPr lang="en-US" dirty="0" err="1" smtClean="0">
                <a:latin typeface="Cambria" pitchFamily="18" charset="0"/>
              </a:rPr>
              <a:t>cara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Dimiliki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atau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Disewa</a:t>
            </a:r>
            <a:endParaRPr lang="en-US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n-US" dirty="0">
                <a:latin typeface="Cambria" pitchFamily="18" charset="0"/>
              </a:rPr>
              <a:t> </a:t>
            </a:r>
          </a:p>
          <a:p>
            <a:pPr marL="514350" lvl="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295400"/>
          </a:xfrm>
        </p:spPr>
        <p:txBody>
          <a:bodyPr>
            <a:noAutofit/>
          </a:bodyPr>
          <a:lstStyle/>
          <a:p>
            <a:r>
              <a:rPr lang="en-US" sz="4200" b="1" dirty="0" smtClean="0"/>
              <a:t>JENIS RUMAH SUSUN </a:t>
            </a:r>
            <a:r>
              <a:rPr lang="en-US" sz="4200" b="1" dirty="0" err="1" smtClean="0"/>
              <a:t>dan</a:t>
            </a:r>
            <a:r>
              <a:rPr lang="en-US" sz="4200" b="1" dirty="0" smtClean="0"/>
              <a:t> PENGUASAANNYA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62200"/>
            <a:ext cx="7943088" cy="3886200"/>
          </a:xfrm>
        </p:spPr>
        <p:txBody>
          <a:bodyPr/>
          <a:lstStyle/>
          <a:p>
            <a:pPr marL="514350" lvl="0" indent="-514350">
              <a:buClr>
                <a:schemeClr val="accent6"/>
              </a:buClr>
              <a:buSzPct val="85000"/>
              <a:buFont typeface="+mj-lt"/>
              <a:buAutoNum type="arabicPeriod" startAt="2"/>
            </a:pPr>
            <a:r>
              <a:rPr lang="en-US" b="1" i="1" dirty="0" err="1" smtClean="0">
                <a:latin typeface="Cambria" pitchFamily="18" charset="0"/>
              </a:rPr>
              <a:t>Rumah</a:t>
            </a:r>
            <a:r>
              <a:rPr lang="en-US" b="1" i="1" dirty="0" smtClean="0">
                <a:latin typeface="Cambria" pitchFamily="18" charset="0"/>
              </a:rPr>
              <a:t> </a:t>
            </a:r>
            <a:r>
              <a:rPr lang="en-US" b="1" i="1" dirty="0" err="1" smtClean="0">
                <a:latin typeface="Cambria" pitchFamily="18" charset="0"/>
              </a:rPr>
              <a:t>Susun</a:t>
            </a:r>
            <a:r>
              <a:rPr lang="en-US" b="1" i="1" dirty="0" smtClean="0">
                <a:latin typeface="Cambria" pitchFamily="18" charset="0"/>
              </a:rPr>
              <a:t> </a:t>
            </a:r>
            <a:r>
              <a:rPr lang="en-US" b="1" i="1" dirty="0" err="1" smtClean="0">
                <a:latin typeface="Cambria" pitchFamily="18" charset="0"/>
              </a:rPr>
              <a:t>Khusus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 smtClean="0">
                <a:latin typeface="Cambria" pitchFamily="18" charset="0"/>
              </a:rPr>
              <a:t>adalah</a:t>
            </a:r>
            <a:r>
              <a:rPr lang="en-US" dirty="0" smtClean="0">
                <a:latin typeface="Cambria" pitchFamily="18" charset="0"/>
              </a:rPr>
              <a:t>:</a:t>
            </a:r>
          </a:p>
          <a:p>
            <a:pPr marL="512763" indent="0">
              <a:buNone/>
            </a:pPr>
            <a:r>
              <a:rPr lang="en-US" dirty="0" err="1" smtClean="0">
                <a:latin typeface="Cambria" pitchFamily="18" charset="0"/>
              </a:rPr>
              <a:t>Rumah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susun</a:t>
            </a:r>
            <a:r>
              <a:rPr lang="en-US" dirty="0" smtClean="0">
                <a:latin typeface="Cambria" pitchFamily="18" charset="0"/>
              </a:rPr>
              <a:t> yang </a:t>
            </a:r>
            <a:r>
              <a:rPr lang="en-US" dirty="0" err="1" smtClean="0">
                <a:latin typeface="Cambria" pitchFamily="18" charset="0"/>
              </a:rPr>
              <a:t>diselenggarakan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untuk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memenuhi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kebutuhan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khusus</a:t>
            </a:r>
            <a:r>
              <a:rPr lang="en-US" dirty="0" smtClean="0">
                <a:latin typeface="Cambria" pitchFamily="18" charset="0"/>
              </a:rPr>
              <a:t>.</a:t>
            </a:r>
          </a:p>
          <a:p>
            <a:pPr marL="914400" indent="-401638">
              <a:buFont typeface="Wingdings" pitchFamily="2" charset="2"/>
              <a:buChar char="Ø"/>
            </a:pPr>
            <a:r>
              <a:rPr lang="en-US" dirty="0" err="1" smtClean="0">
                <a:latin typeface="Cambria" pitchFamily="18" charset="0"/>
              </a:rPr>
              <a:t>Penguasaannya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dapat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dilakukan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dengan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cara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Pinjam-pakai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atau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Sewa</a:t>
            </a:r>
            <a:endParaRPr lang="en-US" dirty="0" smtClean="0">
              <a:latin typeface="Cambria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1219200"/>
          </a:xfrm>
        </p:spPr>
        <p:txBody>
          <a:bodyPr>
            <a:noAutofit/>
          </a:bodyPr>
          <a:lstStyle/>
          <a:p>
            <a:r>
              <a:rPr lang="en-US" sz="4200" b="1" dirty="0"/>
              <a:t>JENIS RUMAH SUSUN </a:t>
            </a:r>
            <a:r>
              <a:rPr lang="en-US" sz="4200" b="1" dirty="0" err="1"/>
              <a:t>dan</a:t>
            </a:r>
            <a:r>
              <a:rPr lang="en-US" sz="4200" b="1" dirty="0"/>
              <a:t> PENGUASAANNYA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8001000" cy="4800600"/>
          </a:xfrm>
        </p:spPr>
        <p:txBody>
          <a:bodyPr>
            <a:noAutofit/>
          </a:bodyPr>
          <a:lstStyle/>
          <a:p>
            <a:pPr marL="514350" lvl="0" indent="-514350">
              <a:buClr>
                <a:schemeClr val="accent6"/>
              </a:buClr>
              <a:buSzPct val="85000"/>
              <a:buFont typeface="+mj-lt"/>
              <a:buAutoNum type="arabicPeriod" startAt="3"/>
            </a:pPr>
            <a:r>
              <a:rPr lang="en-US" b="1" i="1" dirty="0" err="1" smtClean="0">
                <a:latin typeface="Cambria" pitchFamily="18" charset="0"/>
              </a:rPr>
              <a:t>Rumah</a:t>
            </a:r>
            <a:r>
              <a:rPr lang="en-US" b="1" i="1" dirty="0" smtClean="0">
                <a:latin typeface="Cambria" pitchFamily="18" charset="0"/>
              </a:rPr>
              <a:t> </a:t>
            </a:r>
            <a:r>
              <a:rPr lang="en-US" b="1" i="1" dirty="0" err="1">
                <a:latin typeface="Cambria" pitchFamily="18" charset="0"/>
              </a:rPr>
              <a:t>Susun</a:t>
            </a:r>
            <a:r>
              <a:rPr lang="en-US" b="1" i="1" dirty="0">
                <a:latin typeface="Cambria" pitchFamily="18" charset="0"/>
              </a:rPr>
              <a:t> Negara</a:t>
            </a:r>
            <a:r>
              <a:rPr lang="en-US" dirty="0">
                <a:latin typeface="Cambria" pitchFamily="18" charset="0"/>
              </a:rPr>
              <a:t>, </a:t>
            </a:r>
            <a:r>
              <a:rPr lang="en-US" dirty="0" err="1">
                <a:latin typeface="Cambria" pitchFamily="18" charset="0"/>
              </a:rPr>
              <a:t>adalah</a:t>
            </a:r>
            <a:r>
              <a:rPr lang="en-US" dirty="0">
                <a:latin typeface="Cambria" pitchFamily="18" charset="0"/>
              </a:rPr>
              <a:t>:</a:t>
            </a:r>
          </a:p>
          <a:p>
            <a:pPr marL="512763" indent="0">
              <a:buNone/>
            </a:pPr>
            <a:r>
              <a:rPr lang="en-US" dirty="0" err="1" smtClean="0">
                <a:latin typeface="Cambria" pitchFamily="18" charset="0"/>
              </a:rPr>
              <a:t>Rumah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susun</a:t>
            </a:r>
            <a:r>
              <a:rPr lang="en-US" dirty="0">
                <a:latin typeface="Cambria" pitchFamily="18" charset="0"/>
              </a:rPr>
              <a:t> yang </a:t>
            </a:r>
            <a:r>
              <a:rPr lang="en-US" dirty="0" err="1">
                <a:latin typeface="Cambria" pitchFamily="18" charset="0"/>
              </a:rPr>
              <a:t>dimiliki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negara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berfungsi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sebagai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tempat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tinggal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atau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hunian</a:t>
            </a:r>
            <a:r>
              <a:rPr lang="en-US" dirty="0">
                <a:latin typeface="Cambria" pitchFamily="18" charset="0"/>
              </a:rPr>
              <a:t>, </a:t>
            </a:r>
            <a:r>
              <a:rPr lang="en-US" dirty="0" err="1">
                <a:latin typeface="Cambria" pitchFamily="18" charset="0"/>
              </a:rPr>
              <a:t>sarana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pembinaan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keluarga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serta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penunjang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pelaksanaan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tugas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pejabat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dan</a:t>
            </a:r>
            <a:r>
              <a:rPr lang="en-US" dirty="0">
                <a:latin typeface="Cambria" pitchFamily="18" charset="0"/>
              </a:rPr>
              <a:t>/</a:t>
            </a:r>
            <a:r>
              <a:rPr lang="en-US" dirty="0" err="1">
                <a:latin typeface="Cambria" pitchFamily="18" charset="0"/>
              </a:rPr>
              <a:t>atau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pegawai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negeri</a:t>
            </a:r>
            <a:r>
              <a:rPr lang="en-US" dirty="0">
                <a:latin typeface="Cambria" pitchFamily="18" charset="0"/>
              </a:rPr>
              <a:t>.</a:t>
            </a:r>
          </a:p>
          <a:p>
            <a:pPr marL="914400" lvl="0" indent="-401638">
              <a:buFont typeface="Wingdings" pitchFamily="2" charset="2"/>
              <a:buChar char="Ø"/>
            </a:pPr>
            <a:r>
              <a:rPr lang="en-US" dirty="0" err="1" smtClean="0">
                <a:latin typeface="Cambria" pitchFamily="18" charset="0"/>
              </a:rPr>
              <a:t>Penguasaannya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dapat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dilakukan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dengan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cara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Pinjam-pakai</a:t>
            </a:r>
            <a:r>
              <a:rPr lang="en-US" dirty="0">
                <a:latin typeface="Cambria" pitchFamily="18" charset="0"/>
              </a:rPr>
              <a:t>, </a:t>
            </a:r>
            <a:r>
              <a:rPr lang="en-US" dirty="0" err="1">
                <a:latin typeface="Cambria" pitchFamily="18" charset="0"/>
              </a:rPr>
              <a:t>Sewa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atau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Sewa-beli</a:t>
            </a:r>
            <a:endParaRPr lang="en-US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943088" cy="1143000"/>
          </a:xfrm>
        </p:spPr>
        <p:txBody>
          <a:bodyPr>
            <a:noAutofit/>
          </a:bodyPr>
          <a:lstStyle/>
          <a:p>
            <a:r>
              <a:rPr lang="en-US" sz="4200" b="1" dirty="0" smtClean="0"/>
              <a:t>JENIS RUMAH SUSUN </a:t>
            </a:r>
            <a:r>
              <a:rPr lang="en-US" sz="4200" b="1" dirty="0" err="1" smtClean="0"/>
              <a:t>dan</a:t>
            </a:r>
            <a:r>
              <a:rPr lang="en-US" sz="4200" b="1" dirty="0" smtClean="0"/>
              <a:t> PENGUASAANNYA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7943088" cy="4038600"/>
          </a:xfrm>
        </p:spPr>
        <p:txBody>
          <a:bodyPr/>
          <a:lstStyle/>
          <a:p>
            <a:pPr marL="514350" lvl="0" indent="-514350">
              <a:buClr>
                <a:schemeClr val="accent6"/>
              </a:buClr>
              <a:buSzPct val="85000"/>
              <a:buFont typeface="+mj-lt"/>
              <a:buAutoNum type="arabicPeriod" startAt="4"/>
            </a:pPr>
            <a:r>
              <a:rPr lang="en-US" b="1" i="1" dirty="0" err="1" smtClean="0">
                <a:latin typeface="Cambria" pitchFamily="18" charset="0"/>
              </a:rPr>
              <a:t>Rumah</a:t>
            </a:r>
            <a:r>
              <a:rPr lang="en-US" b="1" i="1" dirty="0" smtClean="0">
                <a:latin typeface="Cambria" pitchFamily="18" charset="0"/>
              </a:rPr>
              <a:t> </a:t>
            </a:r>
            <a:r>
              <a:rPr lang="en-US" b="1" i="1" dirty="0" err="1" smtClean="0">
                <a:latin typeface="Cambria" pitchFamily="18" charset="0"/>
              </a:rPr>
              <a:t>Susun</a:t>
            </a:r>
            <a:r>
              <a:rPr lang="en-US" b="1" i="1" dirty="0" smtClean="0">
                <a:latin typeface="Cambria" pitchFamily="18" charset="0"/>
              </a:rPr>
              <a:t> </a:t>
            </a:r>
            <a:r>
              <a:rPr lang="en-US" b="1" i="1" dirty="0" err="1" smtClean="0">
                <a:latin typeface="Cambria" pitchFamily="18" charset="0"/>
              </a:rPr>
              <a:t>Komersial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 smtClean="0">
                <a:latin typeface="Cambria" pitchFamily="18" charset="0"/>
              </a:rPr>
              <a:t>adalah</a:t>
            </a:r>
            <a:r>
              <a:rPr lang="en-US" dirty="0" smtClean="0">
                <a:latin typeface="Cambria" pitchFamily="18" charset="0"/>
              </a:rPr>
              <a:t>:</a:t>
            </a:r>
          </a:p>
          <a:p>
            <a:pPr marL="512763" indent="0">
              <a:buNone/>
            </a:pPr>
            <a:r>
              <a:rPr lang="en-US" dirty="0" err="1" smtClean="0">
                <a:latin typeface="Cambria" pitchFamily="18" charset="0"/>
              </a:rPr>
              <a:t>Rumah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susun</a:t>
            </a:r>
            <a:r>
              <a:rPr lang="en-US" dirty="0" smtClean="0">
                <a:latin typeface="Cambria" pitchFamily="18" charset="0"/>
              </a:rPr>
              <a:t> yang </a:t>
            </a:r>
            <a:r>
              <a:rPr lang="en-US" dirty="0" err="1" smtClean="0">
                <a:latin typeface="Cambria" pitchFamily="18" charset="0"/>
              </a:rPr>
              <a:t>diselenggarakan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untuk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mendapatkan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keuntungan</a:t>
            </a:r>
            <a:r>
              <a:rPr lang="en-US" dirty="0" smtClean="0">
                <a:latin typeface="Cambria" pitchFamily="18" charset="0"/>
              </a:rPr>
              <a:t>.</a:t>
            </a:r>
          </a:p>
          <a:p>
            <a:pPr marL="914400" indent="-401638">
              <a:buFont typeface="Wingdings" pitchFamily="2" charset="2"/>
              <a:buChar char="Ø"/>
            </a:pPr>
            <a:r>
              <a:rPr lang="en-US" dirty="0" err="1" smtClean="0">
                <a:latin typeface="Cambria" pitchFamily="18" charset="0"/>
              </a:rPr>
              <a:t>Penguasaannya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dapat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dilakukan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dengan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cara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Dimiliki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atau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Disewa</a:t>
            </a:r>
            <a:r>
              <a:rPr lang="en-US" dirty="0" smtClean="0">
                <a:latin typeface="Cambria" pitchFamily="18" charset="0"/>
              </a:rPr>
              <a:t> </a:t>
            </a:r>
            <a:endParaRPr lang="en-US" dirty="0" smtClean="0">
              <a:latin typeface="Cambria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295400"/>
          </a:xfrm>
        </p:spPr>
        <p:txBody>
          <a:bodyPr>
            <a:noAutofit/>
          </a:bodyPr>
          <a:lstStyle/>
          <a:p>
            <a:r>
              <a:rPr lang="en-US" sz="4200" b="1" dirty="0" smtClean="0"/>
              <a:t/>
            </a:r>
            <a:br>
              <a:rPr lang="en-US" sz="4200" b="1" dirty="0" smtClean="0"/>
            </a:br>
            <a:r>
              <a:rPr lang="en-US" sz="4200" b="1" dirty="0" err="1" smtClean="0"/>
              <a:t>Penguasaan</a:t>
            </a:r>
            <a:r>
              <a:rPr lang="en-US" sz="4200" b="1" dirty="0" smtClean="0"/>
              <a:t> SARUSUN </a:t>
            </a:r>
            <a:r>
              <a:rPr lang="en-US" sz="4200" b="1" dirty="0" err="1" smtClean="0"/>
              <a:t>dengan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cara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Sewa</a:t>
            </a:r>
            <a:r>
              <a:rPr lang="en-US" sz="4200" b="1" dirty="0" smtClean="0"/>
              <a:t/>
            </a:r>
            <a:br>
              <a:rPr lang="en-US" sz="4200" b="1" dirty="0" smtClean="0"/>
            </a:br>
            <a:endParaRPr lang="en-US" sz="4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848600" cy="4419600"/>
          </a:xfrm>
        </p:spPr>
        <p:txBody>
          <a:bodyPr/>
          <a:lstStyle/>
          <a:p>
            <a:pPr marL="365125" lvl="0" indent="-365125">
              <a:buFont typeface="Wingdings" pitchFamily="2" charset="2"/>
              <a:buChar char="Ø"/>
            </a:pPr>
            <a:r>
              <a:rPr lang="en-US" dirty="0" err="1">
                <a:latin typeface="Cambria" pitchFamily="18" charset="0"/>
              </a:rPr>
              <a:t>Penguasaan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sarusun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dengan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cara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sewa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dilakukan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dengan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Perjanjian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Tertulis</a:t>
            </a:r>
            <a:r>
              <a:rPr lang="en-US" dirty="0">
                <a:latin typeface="Cambria" pitchFamily="18" charset="0"/>
              </a:rPr>
              <a:t>, yang </a:t>
            </a:r>
            <a:r>
              <a:rPr lang="en-US" dirty="0" err="1">
                <a:latin typeface="Cambria" pitchFamily="18" charset="0"/>
              </a:rPr>
              <a:t>dibuat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hadapan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pejabat</a:t>
            </a:r>
            <a:r>
              <a:rPr lang="en-US" dirty="0">
                <a:latin typeface="Cambria" pitchFamily="18" charset="0"/>
              </a:rPr>
              <a:t> yang </a:t>
            </a:r>
            <a:r>
              <a:rPr lang="en-US" dirty="0" err="1">
                <a:latin typeface="Cambria" pitchFamily="18" charset="0"/>
              </a:rPr>
              <a:t>berwenang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sesuai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dengan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ketentuan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peraturan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perundang-undangan</a:t>
            </a:r>
            <a:r>
              <a:rPr lang="en-US" dirty="0">
                <a:latin typeface="Cambria" pitchFamily="18" charset="0"/>
              </a:rPr>
              <a:t>.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en-US" dirty="0" err="1">
                <a:latin typeface="Cambria" pitchFamily="18" charset="0"/>
              </a:rPr>
              <a:t>Perjanjian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tertulis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harus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didaftarkan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pada</a:t>
            </a:r>
            <a:r>
              <a:rPr lang="en-US" dirty="0">
                <a:latin typeface="Cambria" pitchFamily="18" charset="0"/>
              </a:rPr>
              <a:t> PPPSRS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066800"/>
          </a:xfrm>
        </p:spPr>
        <p:txBody>
          <a:bodyPr>
            <a:noAutofit/>
          </a:bodyPr>
          <a:lstStyle/>
          <a:p>
            <a:r>
              <a:rPr lang="en-US" sz="4000" b="1" dirty="0"/>
              <a:t>TANAH DIMANA RUMAH SUSUN DAPAT DIDIRIKAN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924800" cy="5257800"/>
          </a:xfrm>
        </p:spPr>
        <p:txBody>
          <a:bodyPr>
            <a:normAutofit fontScale="92500" lnSpcReduction="20000"/>
          </a:bodyPr>
          <a:lstStyle/>
          <a:p>
            <a:pPr marL="365125" indent="-365125">
              <a:buNone/>
            </a:pPr>
            <a:r>
              <a:rPr lang="en-US" dirty="0" err="1">
                <a:latin typeface="Cambria" pitchFamily="18" charset="0"/>
              </a:rPr>
              <a:t>Rumah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Susun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dapat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didirikan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atas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tanah</a:t>
            </a:r>
            <a:r>
              <a:rPr lang="en-US" dirty="0">
                <a:latin typeface="Cambria" pitchFamily="18" charset="0"/>
              </a:rPr>
              <a:t>:</a:t>
            </a:r>
          </a:p>
          <a:p>
            <a:pPr marL="514350" lvl="0" indent="-514350">
              <a:buSzPct val="85000"/>
              <a:buFont typeface="+mj-lt"/>
              <a:buAutoNum type="alphaLcPeriod"/>
            </a:pPr>
            <a:r>
              <a:rPr lang="en-US" dirty="0" err="1">
                <a:latin typeface="Cambria" pitchFamily="18" charset="0"/>
              </a:rPr>
              <a:t>Hak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Milik</a:t>
            </a:r>
            <a:endParaRPr lang="en-US" dirty="0">
              <a:latin typeface="Cambria" pitchFamily="18" charset="0"/>
            </a:endParaRPr>
          </a:p>
          <a:p>
            <a:pPr marL="514350" lvl="0" indent="-514350">
              <a:buSzPct val="85000"/>
              <a:buFont typeface="+mj-lt"/>
              <a:buAutoNum type="alphaLcPeriod"/>
            </a:pPr>
            <a:r>
              <a:rPr lang="en-US" dirty="0" smtClean="0">
                <a:latin typeface="Cambria" pitchFamily="18" charset="0"/>
              </a:rPr>
              <a:t>HGB / </a:t>
            </a:r>
            <a:r>
              <a:rPr lang="en-US" dirty="0" err="1" smtClean="0">
                <a:latin typeface="Cambria" pitchFamily="18" charset="0"/>
              </a:rPr>
              <a:t>Hak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Pakai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atas</a:t>
            </a:r>
            <a:r>
              <a:rPr lang="en-US" dirty="0" smtClean="0">
                <a:latin typeface="Cambria" pitchFamily="18" charset="0"/>
              </a:rPr>
              <a:t> Tanah Negara </a:t>
            </a:r>
          </a:p>
          <a:p>
            <a:pPr marL="514350" lvl="0" indent="-514350">
              <a:buSzPct val="85000"/>
              <a:buFont typeface="+mj-lt"/>
              <a:buAutoNum type="alphaLcPeriod"/>
            </a:pPr>
            <a:r>
              <a:rPr lang="en-US" dirty="0" smtClean="0">
                <a:latin typeface="Cambria" pitchFamily="18" charset="0"/>
              </a:rPr>
              <a:t>HGB / </a:t>
            </a:r>
            <a:r>
              <a:rPr lang="en-US" dirty="0" err="1" smtClean="0">
                <a:latin typeface="Cambria" pitchFamily="18" charset="0"/>
              </a:rPr>
              <a:t>Hak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Pakai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diatas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Hak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Pengelolaan</a:t>
            </a:r>
            <a:r>
              <a:rPr lang="en-US" dirty="0" smtClean="0">
                <a:latin typeface="Cambria" pitchFamily="18" charset="0"/>
              </a:rPr>
              <a:t> </a:t>
            </a:r>
            <a:endParaRPr lang="en-US" dirty="0">
              <a:latin typeface="Cambria" pitchFamily="18" charset="0"/>
            </a:endParaRPr>
          </a:p>
          <a:p>
            <a:pPr marL="365125" indent="-365125">
              <a:buNone/>
            </a:pPr>
            <a:r>
              <a:rPr lang="en-US" sz="3000" i="1" dirty="0" smtClean="0">
                <a:latin typeface="Cambria" pitchFamily="18" charset="0"/>
              </a:rPr>
              <a:t>(</a:t>
            </a:r>
            <a:r>
              <a:rPr lang="en-US" sz="3000" i="1" dirty="0" err="1">
                <a:latin typeface="Cambria" pitchFamily="18" charset="0"/>
              </a:rPr>
              <a:t>Pasal</a:t>
            </a:r>
            <a:r>
              <a:rPr lang="en-US" sz="3000" i="1" dirty="0">
                <a:latin typeface="Cambria" pitchFamily="18" charset="0"/>
              </a:rPr>
              <a:t> 17 UURS)</a:t>
            </a: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 </a:t>
            </a:r>
          </a:p>
          <a:p>
            <a:pPr marL="0" indent="0">
              <a:buNone/>
            </a:pPr>
            <a:r>
              <a:rPr lang="en-US" dirty="0" err="1">
                <a:latin typeface="Cambria" pitchFamily="18" charset="0"/>
              </a:rPr>
              <a:t>Rumah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Susun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Umum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dan</a:t>
            </a:r>
            <a:r>
              <a:rPr lang="en-US" dirty="0">
                <a:latin typeface="Cambria" pitchFamily="18" charset="0"/>
              </a:rPr>
              <a:t>/</a:t>
            </a:r>
            <a:r>
              <a:rPr lang="en-US" dirty="0" err="1">
                <a:latin typeface="Cambria" pitchFamily="18" charset="0"/>
              </a:rPr>
              <a:t>atau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Rumah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Susun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Khusus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dapat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dibangun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dengan</a:t>
            </a:r>
            <a:r>
              <a:rPr lang="en-US" dirty="0">
                <a:latin typeface="Cambria" pitchFamily="18" charset="0"/>
              </a:rPr>
              <a:t>:</a:t>
            </a:r>
          </a:p>
          <a:p>
            <a:pPr marL="514350" lvl="0" indent="-514350">
              <a:buSzPct val="85000"/>
              <a:buFont typeface="+mj-lt"/>
              <a:buAutoNum type="alphaLcPeriod"/>
            </a:pPr>
            <a:r>
              <a:rPr lang="en-US" dirty="0" err="1">
                <a:latin typeface="Cambria" pitchFamily="18" charset="0"/>
              </a:rPr>
              <a:t>Pemanfaatan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barang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milik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negara</a:t>
            </a:r>
            <a:r>
              <a:rPr lang="en-US" dirty="0">
                <a:latin typeface="Cambria" pitchFamily="18" charset="0"/>
              </a:rPr>
              <a:t>/</a:t>
            </a:r>
            <a:r>
              <a:rPr lang="en-US" dirty="0" err="1">
                <a:latin typeface="Cambria" pitchFamily="18" charset="0"/>
              </a:rPr>
              <a:t>daerah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berupa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tanah</a:t>
            </a:r>
            <a:endParaRPr lang="en-US" dirty="0">
              <a:latin typeface="Cambria" pitchFamily="18" charset="0"/>
            </a:endParaRPr>
          </a:p>
          <a:p>
            <a:pPr marL="514350" lvl="0" indent="-514350">
              <a:buSzPct val="85000"/>
              <a:buFont typeface="+mj-lt"/>
              <a:buAutoNum type="alphaLcPeriod"/>
            </a:pPr>
            <a:r>
              <a:rPr lang="en-US" dirty="0" err="1">
                <a:latin typeface="Cambria" pitchFamily="18" charset="0"/>
              </a:rPr>
              <a:t>Pendayagunaan</a:t>
            </a:r>
            <a:r>
              <a:rPr lang="en-US" dirty="0">
                <a:latin typeface="Cambria" pitchFamily="18" charset="0"/>
              </a:rPr>
              <a:t> T</a:t>
            </a:r>
            <a:r>
              <a:rPr lang="en-US" dirty="0" smtClean="0">
                <a:latin typeface="Cambria" pitchFamily="18" charset="0"/>
              </a:rPr>
              <a:t>anah </a:t>
            </a:r>
            <a:r>
              <a:rPr lang="en-US" dirty="0" err="1">
                <a:latin typeface="Cambria" pitchFamily="18" charset="0"/>
              </a:rPr>
              <a:t>W</a:t>
            </a:r>
            <a:r>
              <a:rPr lang="en-US" dirty="0" err="1" smtClean="0">
                <a:latin typeface="Cambria" pitchFamily="18" charset="0"/>
              </a:rPr>
              <a:t>akaf</a:t>
            </a:r>
            <a:endParaRPr lang="en-US" dirty="0">
              <a:latin typeface="Cambria" pitchFamily="18" charset="0"/>
            </a:endParaRPr>
          </a:p>
          <a:p>
            <a:pPr marL="365125" indent="-365125">
              <a:buNone/>
            </a:pPr>
            <a:r>
              <a:rPr lang="en-US" sz="3000" i="1" dirty="0" smtClean="0">
                <a:latin typeface="Cambria" pitchFamily="18" charset="0"/>
              </a:rPr>
              <a:t>(</a:t>
            </a:r>
            <a:r>
              <a:rPr lang="en-US" sz="3000" i="1" dirty="0" err="1">
                <a:latin typeface="Cambria" pitchFamily="18" charset="0"/>
              </a:rPr>
              <a:t>Pasal</a:t>
            </a:r>
            <a:r>
              <a:rPr lang="en-US" sz="3000" i="1" dirty="0">
                <a:latin typeface="Cambria" pitchFamily="18" charset="0"/>
              </a:rPr>
              <a:t> 18 UURS)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7200"/>
            <a:ext cx="8001000" cy="61722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dirty="0" err="1">
                <a:latin typeface="Cambria" pitchFamily="18" charset="0"/>
              </a:rPr>
              <a:t>Pemanfaatan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barang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milik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negara</a:t>
            </a:r>
            <a:r>
              <a:rPr lang="en-US" dirty="0">
                <a:latin typeface="Cambria" pitchFamily="18" charset="0"/>
              </a:rPr>
              <a:t>/</a:t>
            </a:r>
            <a:r>
              <a:rPr lang="en-US" dirty="0" err="1">
                <a:latin typeface="Cambria" pitchFamily="18" charset="0"/>
              </a:rPr>
              <a:t>daerah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berupa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tanah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untuk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pembangunan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rumah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susun</a:t>
            </a:r>
            <a:r>
              <a:rPr lang="en-US" dirty="0">
                <a:latin typeface="Cambria" pitchFamily="18" charset="0"/>
              </a:rPr>
              <a:t>, </a:t>
            </a:r>
            <a:r>
              <a:rPr lang="en-US" dirty="0" err="1">
                <a:latin typeface="Cambria" pitchFamily="18" charset="0"/>
              </a:rPr>
              <a:t>dilakukan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dengan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cara</a:t>
            </a:r>
            <a:r>
              <a:rPr lang="en-US" dirty="0">
                <a:latin typeface="Cambria" pitchFamily="18" charset="0"/>
              </a:rPr>
              <a:t>:  </a:t>
            </a:r>
            <a:endParaRPr lang="en-US" dirty="0" smtClean="0">
              <a:latin typeface="Cambria" pitchFamily="18" charset="0"/>
            </a:endParaRPr>
          </a:p>
          <a:p>
            <a:pPr marL="514350" lvl="0" indent="-514350">
              <a:buSzPct val="85000"/>
              <a:buAutoNum type="alphaLcPeriod"/>
            </a:pPr>
            <a:r>
              <a:rPr lang="en-US" dirty="0" err="1" smtClean="0">
                <a:latin typeface="Cambria" pitchFamily="18" charset="0"/>
              </a:rPr>
              <a:t>Sewa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atau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Kerja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Sama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Pemanfaatan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>
                <a:latin typeface="Cambria" pitchFamily="18" charset="0"/>
              </a:rPr>
              <a:t>dan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diatas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tanah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tsb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b="1" dirty="0" err="1">
                <a:latin typeface="Cambria" pitchFamily="18" charset="0"/>
              </a:rPr>
              <a:t>harus</a:t>
            </a:r>
            <a:r>
              <a:rPr lang="en-US" b="1" dirty="0">
                <a:latin typeface="Cambria" pitchFamily="18" charset="0"/>
              </a:rPr>
              <a:t> </a:t>
            </a:r>
            <a:r>
              <a:rPr lang="en-US" b="1" dirty="0" err="1">
                <a:latin typeface="Cambria" pitchFamily="18" charset="0"/>
              </a:rPr>
              <a:t>telah</a:t>
            </a:r>
            <a:r>
              <a:rPr lang="en-US" b="1" dirty="0">
                <a:latin typeface="Cambria" pitchFamily="18" charset="0"/>
              </a:rPr>
              <a:t> </a:t>
            </a:r>
            <a:r>
              <a:rPr lang="en-US" b="1" dirty="0" err="1">
                <a:latin typeface="Cambria" pitchFamily="18" charset="0"/>
              </a:rPr>
              <a:t>diterbitkan</a:t>
            </a:r>
            <a:r>
              <a:rPr lang="en-US" b="1" dirty="0">
                <a:latin typeface="Cambria" pitchFamily="18" charset="0"/>
              </a:rPr>
              <a:t> </a:t>
            </a:r>
            <a:r>
              <a:rPr lang="en-US" b="1" dirty="0" err="1">
                <a:latin typeface="Cambria" pitchFamily="18" charset="0"/>
              </a:rPr>
              <a:t>sertipikat</a:t>
            </a:r>
            <a:r>
              <a:rPr lang="en-US" b="1" dirty="0">
                <a:latin typeface="Cambria" pitchFamily="18" charset="0"/>
              </a:rPr>
              <a:t> </a:t>
            </a:r>
            <a:r>
              <a:rPr lang="en-US" b="1" dirty="0" err="1">
                <a:latin typeface="Cambria" pitchFamily="18" charset="0"/>
              </a:rPr>
              <a:t>hak</a:t>
            </a:r>
            <a:r>
              <a:rPr lang="en-US" b="1" dirty="0">
                <a:latin typeface="Cambria" pitchFamily="18" charset="0"/>
              </a:rPr>
              <a:t> </a:t>
            </a:r>
            <a:r>
              <a:rPr lang="en-US" b="1" dirty="0" err="1">
                <a:latin typeface="Cambria" pitchFamily="18" charset="0"/>
              </a:rPr>
              <a:t>atas</a:t>
            </a:r>
            <a:r>
              <a:rPr lang="en-US" b="1" dirty="0">
                <a:latin typeface="Cambria" pitchFamily="18" charset="0"/>
              </a:rPr>
              <a:t> </a:t>
            </a:r>
            <a:r>
              <a:rPr lang="en-US" b="1" dirty="0" err="1">
                <a:latin typeface="Cambria" pitchFamily="18" charset="0"/>
              </a:rPr>
              <a:t>tanah</a:t>
            </a:r>
            <a:r>
              <a:rPr lang="en-US" b="1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sesuai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ketentuan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peraturan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perundang-undangan</a:t>
            </a:r>
            <a:r>
              <a:rPr lang="en-US" dirty="0" smtClean="0">
                <a:latin typeface="Cambria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ambria" pitchFamily="18" charset="0"/>
              </a:rPr>
              <a:t>	  </a:t>
            </a:r>
            <a:r>
              <a:rPr lang="en-US" i="1" dirty="0" smtClean="0">
                <a:latin typeface="Cambria" pitchFamily="18" charset="0"/>
              </a:rPr>
              <a:t>(</a:t>
            </a:r>
            <a:r>
              <a:rPr lang="en-US" i="1" dirty="0" err="1" smtClean="0">
                <a:latin typeface="Cambria" pitchFamily="18" charset="0"/>
              </a:rPr>
              <a:t>Pasal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i="1" dirty="0">
                <a:latin typeface="Cambria" pitchFamily="18" charset="0"/>
              </a:rPr>
              <a:t>19 UURS</a:t>
            </a:r>
            <a:r>
              <a:rPr lang="en-US" i="1" dirty="0" smtClean="0">
                <a:latin typeface="Cambria" pitchFamily="18" charset="0"/>
              </a:rPr>
              <a:t>)</a:t>
            </a:r>
          </a:p>
          <a:p>
            <a:pPr marL="514350" lvl="0" indent="-514350">
              <a:buSzPct val="85000"/>
              <a:buFont typeface="+mj-lt"/>
              <a:buAutoNum type="alphaLcPeriod" startAt="2"/>
            </a:pPr>
            <a:r>
              <a:rPr lang="en-US" dirty="0" err="1" smtClean="0">
                <a:latin typeface="Cambria" pitchFamily="18" charset="0"/>
              </a:rPr>
              <a:t>Harus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dilakukan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dengan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perjanjian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tertulis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hadapan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pejabat</a:t>
            </a:r>
            <a:r>
              <a:rPr lang="en-US" dirty="0">
                <a:latin typeface="Cambria" pitchFamily="18" charset="0"/>
              </a:rPr>
              <a:t> yang </a:t>
            </a:r>
            <a:r>
              <a:rPr lang="en-US" dirty="0" err="1">
                <a:latin typeface="Cambria" pitchFamily="18" charset="0"/>
              </a:rPr>
              <a:t>berwenang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sesuai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dengan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ketentuan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peraturan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perundang-undangan</a:t>
            </a:r>
            <a:r>
              <a:rPr lang="en-US" dirty="0">
                <a:latin typeface="Cambria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Cambria" pitchFamily="18" charset="0"/>
              </a:rPr>
              <a:t>	  </a:t>
            </a:r>
            <a:r>
              <a:rPr lang="en-US" i="1" dirty="0" smtClean="0">
                <a:latin typeface="Cambria" pitchFamily="18" charset="0"/>
              </a:rPr>
              <a:t>(</a:t>
            </a:r>
            <a:r>
              <a:rPr lang="en-US" i="1" dirty="0" err="1">
                <a:latin typeface="Cambria" pitchFamily="18" charset="0"/>
              </a:rPr>
              <a:t>Pasal</a:t>
            </a:r>
            <a:r>
              <a:rPr lang="en-US" i="1" dirty="0">
                <a:latin typeface="Cambria" pitchFamily="18" charset="0"/>
              </a:rPr>
              <a:t> 21 UURS)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04800"/>
            <a:ext cx="81534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900" dirty="0" err="1">
                <a:latin typeface="Cambria" pitchFamily="18" charset="0"/>
              </a:rPr>
              <a:t>Perjanjian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tertulis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dimaksud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 smtClean="0">
                <a:latin typeface="Cambria" pitchFamily="18" charset="0"/>
              </a:rPr>
              <a:t>sekurang-kurang</a:t>
            </a:r>
            <a:r>
              <a:rPr lang="en-US" sz="2900" dirty="0" smtClean="0">
                <a:latin typeface="Cambria" pitchFamily="18" charset="0"/>
              </a:rPr>
              <a:t> </a:t>
            </a:r>
            <a:r>
              <a:rPr lang="en-US" sz="2900" dirty="0" err="1" smtClean="0">
                <a:latin typeface="Cambria" pitchFamily="18" charset="0"/>
              </a:rPr>
              <a:t>nya</a:t>
            </a:r>
            <a:r>
              <a:rPr lang="en-US" sz="2900" dirty="0" smtClean="0">
                <a:latin typeface="Cambria" pitchFamily="18" charset="0"/>
              </a:rPr>
              <a:t> </a:t>
            </a:r>
            <a:r>
              <a:rPr lang="en-US" sz="2900" dirty="0" err="1" smtClean="0">
                <a:latin typeface="Cambria" pitchFamily="18" charset="0"/>
              </a:rPr>
              <a:t>memuat</a:t>
            </a:r>
            <a:r>
              <a:rPr lang="en-US" sz="2900" dirty="0">
                <a:latin typeface="Cambria" pitchFamily="18" charset="0"/>
              </a:rPr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900" dirty="0" err="1">
                <a:latin typeface="Cambria" pitchFamily="18" charset="0"/>
              </a:rPr>
              <a:t>Hak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dan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kewajiban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penyewa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dan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pemilik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tanah</a:t>
            </a:r>
            <a:endParaRPr lang="en-US" sz="2900" dirty="0">
              <a:latin typeface="Cambr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900" dirty="0" err="1">
                <a:latin typeface="Cambria" pitchFamily="18" charset="0"/>
              </a:rPr>
              <a:t>Jangka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waktu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sewa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atas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tanah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smtClean="0">
                <a:latin typeface="Cambria" pitchFamily="18" charset="0"/>
              </a:rPr>
              <a:t>(</a:t>
            </a:r>
            <a:r>
              <a:rPr lang="en-US" sz="2900" dirty="0" err="1" smtClean="0">
                <a:latin typeface="Cambria" pitchFamily="18" charset="0"/>
              </a:rPr>
              <a:t>diberikan</a:t>
            </a:r>
            <a:r>
              <a:rPr lang="en-US" sz="2900" dirty="0" smtClean="0">
                <a:latin typeface="Cambria" pitchFamily="18" charset="0"/>
              </a:rPr>
              <a:t> </a:t>
            </a:r>
            <a:r>
              <a:rPr lang="en-US" sz="2900" dirty="0" err="1" smtClean="0">
                <a:latin typeface="Cambria" pitchFamily="18" charset="0"/>
              </a:rPr>
              <a:t>selama</a:t>
            </a:r>
            <a:r>
              <a:rPr lang="en-US" sz="2900" dirty="0" smtClean="0">
                <a:latin typeface="Cambria" pitchFamily="18" charset="0"/>
              </a:rPr>
              <a:t> 60 </a:t>
            </a:r>
            <a:r>
              <a:rPr lang="en-US" sz="2900" dirty="0" err="1">
                <a:latin typeface="Cambria" pitchFamily="18" charset="0"/>
              </a:rPr>
              <a:t>tahun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sejak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ditandatanganinya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perjanjian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tertulis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dan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dicatatkan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di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kantor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pertanahan</a:t>
            </a:r>
            <a:r>
              <a:rPr lang="en-US" sz="2900" dirty="0">
                <a:latin typeface="Cambria" pitchFamily="18" charset="0"/>
              </a:rPr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900" dirty="0" err="1">
                <a:latin typeface="Cambria" pitchFamily="18" charset="0"/>
              </a:rPr>
              <a:t>Kepastian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pemilik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tanah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untuk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mendapatkan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pengembalian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tanah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pada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akhir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masa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perjanjian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sewa</a:t>
            </a:r>
            <a:endParaRPr lang="en-US" sz="2900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900" dirty="0" err="1">
                <a:latin typeface="Cambria" pitchFamily="18" charset="0"/>
              </a:rPr>
              <a:t>Jaminan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penyewa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terhadap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tanah</a:t>
            </a:r>
            <a:r>
              <a:rPr lang="en-US" sz="2900" dirty="0">
                <a:latin typeface="Cambria" pitchFamily="18" charset="0"/>
              </a:rPr>
              <a:t> yang </a:t>
            </a:r>
            <a:r>
              <a:rPr lang="en-US" sz="2900" dirty="0" err="1">
                <a:latin typeface="Cambria" pitchFamily="18" charset="0"/>
              </a:rPr>
              <a:t>dikembalikan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tidak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terdapat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permasalahan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fisik</a:t>
            </a:r>
            <a:r>
              <a:rPr lang="en-US" sz="2900" dirty="0">
                <a:latin typeface="Cambria" pitchFamily="18" charset="0"/>
              </a:rPr>
              <a:t>, </a:t>
            </a:r>
            <a:r>
              <a:rPr lang="en-US" sz="2900" dirty="0" err="1">
                <a:latin typeface="Cambria" pitchFamily="18" charset="0"/>
              </a:rPr>
              <a:t>administrasi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dan</a:t>
            </a:r>
            <a:r>
              <a:rPr lang="en-US" sz="2900" dirty="0">
                <a:latin typeface="Cambria" pitchFamily="18" charset="0"/>
              </a:rPr>
              <a:t> </a:t>
            </a:r>
            <a:r>
              <a:rPr lang="en-US" sz="2900" dirty="0" err="1">
                <a:latin typeface="Cambria" pitchFamily="18" charset="0"/>
              </a:rPr>
              <a:t>hukum</a:t>
            </a:r>
            <a:endParaRPr lang="en-US" sz="29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457200"/>
            <a:ext cx="7696200" cy="990600"/>
          </a:xfrm>
        </p:spPr>
        <p:txBody>
          <a:bodyPr>
            <a:normAutofit/>
          </a:bodyPr>
          <a:lstStyle/>
          <a:p>
            <a:r>
              <a:rPr lang="en-US" sz="4400" b="1" dirty="0"/>
              <a:t>DASAR HUKUM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2057400"/>
            <a:ext cx="7696200" cy="2971800"/>
          </a:xfrm>
        </p:spPr>
        <p:txBody>
          <a:bodyPr>
            <a:normAutofit/>
          </a:bodyPr>
          <a:lstStyle/>
          <a:p>
            <a:pPr marL="568325" lvl="0" indent="-485775">
              <a:buFont typeface="Wingdings" pitchFamily="2" charset="2"/>
              <a:buChar char="v"/>
            </a:pPr>
            <a:r>
              <a:rPr lang="en-US" dirty="0" err="1" smtClean="0">
                <a:latin typeface="Cambria" pitchFamily="18" charset="0"/>
                <a:cs typeface="Aparajita" pitchFamily="34" charset="0"/>
              </a:rPr>
              <a:t>Undang-Undang</a:t>
            </a:r>
            <a:r>
              <a:rPr lang="en-US" dirty="0" smtClean="0">
                <a:latin typeface="Cambria" pitchFamily="18" charset="0"/>
                <a:cs typeface="Aparajita" pitchFamily="34" charset="0"/>
              </a:rPr>
              <a:t> </a:t>
            </a:r>
            <a:r>
              <a:rPr lang="en-US" dirty="0" err="1">
                <a:latin typeface="Cambria" pitchFamily="18" charset="0"/>
                <a:cs typeface="Aparajita" pitchFamily="34" charset="0"/>
              </a:rPr>
              <a:t>Nomor</a:t>
            </a:r>
            <a:r>
              <a:rPr lang="en-US" dirty="0">
                <a:latin typeface="Cambria" pitchFamily="18" charset="0"/>
                <a:cs typeface="Aparajita" pitchFamily="34" charset="0"/>
              </a:rPr>
              <a:t> 20 </a:t>
            </a:r>
            <a:r>
              <a:rPr lang="en-US" dirty="0" err="1">
                <a:latin typeface="Cambria" pitchFamily="18" charset="0"/>
                <a:cs typeface="Aparajita" pitchFamily="34" charset="0"/>
              </a:rPr>
              <a:t>Tahun</a:t>
            </a:r>
            <a:r>
              <a:rPr lang="en-US" dirty="0">
                <a:latin typeface="Cambria" pitchFamily="18" charset="0"/>
                <a:cs typeface="Aparajita" pitchFamily="34" charset="0"/>
              </a:rPr>
              <a:t> 2011 </a:t>
            </a:r>
            <a:r>
              <a:rPr lang="en-US" dirty="0" smtClean="0">
                <a:latin typeface="Cambria" pitchFamily="18" charset="0"/>
                <a:cs typeface="Aparajita" pitchFamily="34" charset="0"/>
              </a:rPr>
              <a:t> </a:t>
            </a:r>
            <a:r>
              <a:rPr lang="en-US" dirty="0" err="1" smtClean="0">
                <a:latin typeface="Cambria" pitchFamily="18" charset="0"/>
                <a:cs typeface="Aparajita" pitchFamily="34" charset="0"/>
              </a:rPr>
              <a:t>tentang</a:t>
            </a:r>
            <a:r>
              <a:rPr lang="en-US" dirty="0" smtClean="0">
                <a:latin typeface="Cambria" pitchFamily="18" charset="0"/>
                <a:cs typeface="Aparajita" pitchFamily="34" charset="0"/>
              </a:rPr>
              <a:t> </a:t>
            </a:r>
            <a:r>
              <a:rPr lang="en-US" dirty="0" err="1">
                <a:latin typeface="Cambria" pitchFamily="18" charset="0"/>
                <a:cs typeface="Aparajita" pitchFamily="34" charset="0"/>
              </a:rPr>
              <a:t>Rumah</a:t>
            </a:r>
            <a:r>
              <a:rPr lang="en-US" dirty="0">
                <a:latin typeface="Cambria" pitchFamily="18" charset="0"/>
                <a:cs typeface="Aparajita" pitchFamily="34" charset="0"/>
              </a:rPr>
              <a:t> </a:t>
            </a:r>
            <a:r>
              <a:rPr lang="en-US" dirty="0" err="1">
                <a:latin typeface="Cambria" pitchFamily="18" charset="0"/>
                <a:cs typeface="Aparajita" pitchFamily="34" charset="0"/>
              </a:rPr>
              <a:t>Susun</a:t>
            </a:r>
            <a:endParaRPr lang="en-US" dirty="0">
              <a:latin typeface="Cambria" pitchFamily="18" charset="0"/>
              <a:cs typeface="Aparajita" pitchFamily="34" charset="0"/>
            </a:endParaRPr>
          </a:p>
          <a:p>
            <a:pPr marL="568325" indent="-485775">
              <a:buFont typeface="Wingdings" pitchFamily="2" charset="2"/>
              <a:buChar char="v"/>
            </a:pPr>
            <a:r>
              <a:rPr lang="en-US" dirty="0" err="1" smtClean="0">
                <a:latin typeface="Cambria" pitchFamily="18" charset="0"/>
                <a:cs typeface="Aparajita" pitchFamily="34" charset="0"/>
              </a:rPr>
              <a:t>Undang-Undang</a:t>
            </a:r>
            <a:r>
              <a:rPr lang="en-US" dirty="0" smtClean="0">
                <a:latin typeface="Cambria" pitchFamily="18" charset="0"/>
                <a:cs typeface="Aparajita" pitchFamily="34" charset="0"/>
              </a:rPr>
              <a:t> </a:t>
            </a:r>
            <a:r>
              <a:rPr lang="en-US" dirty="0" err="1">
                <a:latin typeface="Cambria" pitchFamily="18" charset="0"/>
                <a:cs typeface="Aparajita" pitchFamily="34" charset="0"/>
              </a:rPr>
              <a:t>Nomor</a:t>
            </a:r>
            <a:r>
              <a:rPr lang="en-US" dirty="0">
                <a:latin typeface="Cambria" pitchFamily="18" charset="0"/>
                <a:cs typeface="Aparajita" pitchFamily="34" charset="0"/>
              </a:rPr>
              <a:t> 16 </a:t>
            </a:r>
            <a:r>
              <a:rPr lang="en-US" dirty="0" err="1">
                <a:latin typeface="Cambria" pitchFamily="18" charset="0"/>
                <a:cs typeface="Aparajita" pitchFamily="34" charset="0"/>
              </a:rPr>
              <a:t>Tahun</a:t>
            </a:r>
            <a:r>
              <a:rPr lang="en-US" dirty="0">
                <a:latin typeface="Cambria" pitchFamily="18" charset="0"/>
                <a:cs typeface="Aparajita" pitchFamily="34" charset="0"/>
              </a:rPr>
              <a:t> 1985 </a:t>
            </a:r>
            <a:r>
              <a:rPr lang="en-US" dirty="0" err="1">
                <a:latin typeface="Cambria" pitchFamily="18" charset="0"/>
                <a:cs typeface="Aparajita" pitchFamily="34" charset="0"/>
              </a:rPr>
              <a:t>tentang</a:t>
            </a:r>
            <a:r>
              <a:rPr lang="en-US" dirty="0">
                <a:latin typeface="Cambria" pitchFamily="18" charset="0"/>
                <a:cs typeface="Aparajita" pitchFamily="34" charset="0"/>
              </a:rPr>
              <a:t> </a:t>
            </a:r>
            <a:r>
              <a:rPr lang="en-US" dirty="0" err="1">
                <a:latin typeface="Cambria" pitchFamily="18" charset="0"/>
                <a:cs typeface="Aparajita" pitchFamily="34" charset="0"/>
              </a:rPr>
              <a:t>Rumah</a:t>
            </a:r>
            <a:r>
              <a:rPr lang="en-US" dirty="0">
                <a:latin typeface="Cambria" pitchFamily="18" charset="0"/>
                <a:cs typeface="Aparajita" pitchFamily="34" charset="0"/>
              </a:rPr>
              <a:t> </a:t>
            </a:r>
            <a:r>
              <a:rPr lang="en-US" dirty="0" err="1">
                <a:latin typeface="Cambria" pitchFamily="18" charset="0"/>
                <a:cs typeface="Aparajita" pitchFamily="34" charset="0"/>
              </a:rPr>
              <a:t>Susun</a:t>
            </a:r>
            <a:endParaRPr lang="en-US" dirty="0">
              <a:latin typeface="Cambria" pitchFamily="18" charset="0"/>
              <a:cs typeface="Aparajita" pitchFamily="34" charset="0"/>
            </a:endParaRPr>
          </a:p>
          <a:p>
            <a:pPr>
              <a:buNone/>
            </a:pPr>
            <a:r>
              <a:rPr lang="en-US" dirty="0">
                <a:latin typeface="Aparajita" pitchFamily="34" charset="0"/>
                <a:cs typeface="Aparajita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943088" cy="609600"/>
          </a:xfrm>
        </p:spPr>
        <p:txBody>
          <a:bodyPr>
            <a:noAutofit/>
          </a:bodyPr>
          <a:lstStyle/>
          <a:p>
            <a:r>
              <a:rPr lang="en-US" b="1" dirty="0" smtClean="0"/>
              <a:t>PEMILIKAN SARUSUN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43088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Cambria" pitchFamily="18" charset="0"/>
              </a:rPr>
              <a:t>Hak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kepemilikan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atas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sarusun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merupakan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Hak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Milik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Atas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Sarusun</a:t>
            </a:r>
            <a:r>
              <a:rPr lang="en-US" dirty="0" smtClean="0">
                <a:latin typeface="Cambria" pitchFamily="18" charset="0"/>
              </a:rPr>
              <a:t> (HMSRS) yang </a:t>
            </a:r>
            <a:r>
              <a:rPr lang="en-US" dirty="0" err="1" smtClean="0">
                <a:latin typeface="Cambria" pitchFamily="18" charset="0"/>
              </a:rPr>
              <a:t>bersifat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perseorangan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atas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satuan-satuan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rumah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susun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hak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bersama</a:t>
            </a:r>
            <a:r>
              <a:rPr lang="en-US" dirty="0" smtClean="0">
                <a:latin typeface="Cambria" pitchFamily="18" charset="0"/>
              </a:rPr>
              <a:t> yang </a:t>
            </a:r>
            <a:r>
              <a:rPr lang="en-US" dirty="0" err="1" smtClean="0">
                <a:latin typeface="Cambria" pitchFamily="18" charset="0"/>
              </a:rPr>
              <a:t>meliputi</a:t>
            </a:r>
            <a:r>
              <a:rPr lang="en-US" dirty="0" smtClean="0">
                <a:latin typeface="Cambria" pitchFamily="18" charset="0"/>
              </a:rPr>
              <a:t>:</a:t>
            </a:r>
          </a:p>
          <a:p>
            <a:pPr marL="514350" indent="-514350">
              <a:buAutoNum type="alphaLcPeriod"/>
            </a:pPr>
            <a:r>
              <a:rPr lang="en-US" dirty="0" err="1" smtClean="0">
                <a:latin typeface="Cambria" pitchFamily="18" charset="0"/>
              </a:rPr>
              <a:t>Hak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bersama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atas</a:t>
            </a:r>
            <a:r>
              <a:rPr lang="en-US" dirty="0" smtClean="0">
                <a:latin typeface="Cambria" pitchFamily="18" charset="0"/>
              </a:rPr>
              <a:t> Tanah </a:t>
            </a:r>
            <a:r>
              <a:rPr lang="en-US" dirty="0" err="1" smtClean="0">
                <a:latin typeface="Cambria" pitchFamily="18" charset="0"/>
              </a:rPr>
              <a:t>Bersama</a:t>
            </a:r>
            <a:endParaRPr lang="en-US" dirty="0" smtClean="0">
              <a:latin typeface="Cambria" pitchFamily="18" charset="0"/>
            </a:endParaRPr>
          </a:p>
          <a:p>
            <a:pPr marL="514350" indent="-514350">
              <a:buAutoNum type="alphaLcPeriod"/>
            </a:pPr>
            <a:r>
              <a:rPr lang="en-US" dirty="0" err="1" smtClean="0">
                <a:latin typeface="Cambria" pitchFamily="18" charset="0"/>
              </a:rPr>
              <a:t>Hak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bersama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atas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Bagian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Bersama</a:t>
            </a:r>
            <a:endParaRPr lang="en-US" dirty="0" smtClean="0">
              <a:latin typeface="Cambria" pitchFamily="18" charset="0"/>
            </a:endParaRPr>
          </a:p>
          <a:p>
            <a:pPr marL="514350" indent="-514350">
              <a:buAutoNum type="alphaLcPeriod"/>
            </a:pPr>
            <a:r>
              <a:rPr lang="en-US" dirty="0" err="1" smtClean="0">
                <a:latin typeface="Cambria" pitchFamily="18" charset="0"/>
              </a:rPr>
              <a:t>Hak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bersama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atas</a:t>
            </a:r>
            <a:r>
              <a:rPr lang="en-US" dirty="0" smtClean="0">
                <a:latin typeface="Cambria" pitchFamily="18" charset="0"/>
              </a:rPr>
              <a:t> Benda </a:t>
            </a:r>
            <a:r>
              <a:rPr lang="en-US" dirty="0" err="1" smtClean="0">
                <a:latin typeface="Cambria" pitchFamily="18" charset="0"/>
              </a:rPr>
              <a:t>Bersama</a:t>
            </a:r>
            <a:endParaRPr lang="en-US" dirty="0" smtClean="0">
              <a:latin typeface="Cambria" pitchFamily="18" charset="0"/>
            </a:endParaRPr>
          </a:p>
          <a:p>
            <a:pPr marL="514350" indent="-514350">
              <a:buAutoNum type="alphaLcPeriod"/>
            </a:pPr>
            <a:endParaRPr lang="en-US" dirty="0" smtClean="0">
              <a:latin typeface="Cambria" pitchFamily="18" charset="0"/>
            </a:endParaRPr>
          </a:p>
          <a:p>
            <a:pPr marL="365125" indent="-365125">
              <a:buFont typeface="Wingdings" pitchFamily="2" charset="2"/>
              <a:buChar char="Ø"/>
            </a:pPr>
            <a:r>
              <a:rPr lang="en-US" dirty="0" err="1" smtClean="0">
                <a:latin typeface="Cambria" pitchFamily="18" charset="0"/>
              </a:rPr>
              <a:t>Hak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atas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Bagian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bersama</a:t>
            </a:r>
            <a:r>
              <a:rPr lang="en-US" dirty="0" smtClean="0">
                <a:latin typeface="Cambria" pitchFamily="18" charset="0"/>
              </a:rPr>
              <a:t>, Benda </a:t>
            </a:r>
            <a:r>
              <a:rPr lang="en-US" dirty="0" err="1" smtClean="0">
                <a:latin typeface="Cambria" pitchFamily="18" charset="0"/>
              </a:rPr>
              <a:t>bersama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Tanah </a:t>
            </a:r>
            <a:r>
              <a:rPr lang="en-US" dirty="0" err="1" smtClean="0">
                <a:latin typeface="Cambria" pitchFamily="18" charset="0"/>
              </a:rPr>
              <a:t>bersama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dihitung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berdasarkan</a:t>
            </a:r>
            <a:r>
              <a:rPr lang="en-US" dirty="0" smtClean="0">
                <a:latin typeface="Cambria" pitchFamily="18" charset="0"/>
              </a:rPr>
              <a:t> NPP</a:t>
            </a:r>
          </a:p>
          <a:p>
            <a:pPr marL="365125" indent="-365125">
              <a:buNone/>
            </a:pPr>
            <a:r>
              <a:rPr lang="en-US" i="1" dirty="0" smtClean="0">
                <a:latin typeface="Cambria" pitchFamily="18" charset="0"/>
              </a:rPr>
              <a:t>	(</a:t>
            </a:r>
            <a:r>
              <a:rPr lang="en-US" i="1" dirty="0" err="1" smtClean="0">
                <a:latin typeface="Cambria" pitchFamily="18" charset="0"/>
              </a:rPr>
              <a:t>Pasal</a:t>
            </a:r>
            <a:r>
              <a:rPr lang="en-US" i="1" dirty="0" smtClean="0">
                <a:latin typeface="Cambria" pitchFamily="18" charset="0"/>
              </a:rPr>
              <a:t> 46 </a:t>
            </a:r>
            <a:r>
              <a:rPr lang="en-US" i="1" dirty="0" err="1" smtClean="0">
                <a:latin typeface="Cambria" pitchFamily="18" charset="0"/>
              </a:rPr>
              <a:t>ayat</a:t>
            </a:r>
            <a:r>
              <a:rPr lang="en-US" i="1" dirty="0" smtClean="0">
                <a:latin typeface="Cambria" pitchFamily="18" charset="0"/>
              </a:rPr>
              <a:t> 2 UURS)</a:t>
            </a:r>
            <a:endParaRPr lang="en-US" dirty="0" smtClean="0">
              <a:latin typeface="Cambria" pitchFamily="18" charset="0"/>
            </a:endParaRPr>
          </a:p>
          <a:p>
            <a:pPr marL="0" indent="0">
              <a:buNone/>
            </a:pPr>
            <a:endParaRPr lang="en-US" dirty="0" smtClean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8153400" cy="1066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TANDA BUKTI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KEPEMILIKAN </a:t>
            </a:r>
            <a:r>
              <a:rPr lang="en-US" b="1" dirty="0"/>
              <a:t>SARUSUN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924800" cy="49530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3100" dirty="0" smtClean="0">
                <a:latin typeface="Cambria" pitchFamily="18" charset="0"/>
              </a:rPr>
              <a:t>DI </a:t>
            </a:r>
            <a:r>
              <a:rPr lang="en-US" sz="3100" dirty="0">
                <a:latin typeface="Cambria" pitchFamily="18" charset="0"/>
              </a:rPr>
              <a:t>ATAS TANAH HAK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en-US" sz="3100" dirty="0" err="1">
                <a:latin typeface="Cambria" pitchFamily="18" charset="0"/>
              </a:rPr>
              <a:t>Sebagai</a:t>
            </a:r>
            <a:r>
              <a:rPr lang="en-US" sz="3100" dirty="0">
                <a:latin typeface="Cambria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tanda</a:t>
            </a:r>
            <a:r>
              <a:rPr lang="en-US" sz="3100" dirty="0">
                <a:latin typeface="Cambria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bukti</a:t>
            </a:r>
            <a:r>
              <a:rPr lang="en-US" sz="3100" dirty="0">
                <a:latin typeface="Cambria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kepemilikan</a:t>
            </a:r>
            <a:r>
              <a:rPr lang="en-US" sz="3100" dirty="0">
                <a:latin typeface="Cambria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atas</a:t>
            </a:r>
            <a:r>
              <a:rPr lang="en-US" sz="3100" dirty="0">
                <a:latin typeface="Cambria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sarusun</a:t>
            </a:r>
            <a:r>
              <a:rPr lang="en-US" sz="3100" dirty="0">
                <a:latin typeface="Cambria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di</a:t>
            </a:r>
            <a:r>
              <a:rPr lang="en-US" sz="3100" dirty="0">
                <a:latin typeface="Cambria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atas</a:t>
            </a:r>
            <a:r>
              <a:rPr lang="en-US" sz="3100" dirty="0">
                <a:latin typeface="Cambria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tanah</a:t>
            </a:r>
            <a:r>
              <a:rPr lang="en-US" sz="3100" dirty="0">
                <a:latin typeface="Cambria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Hak</a:t>
            </a:r>
            <a:r>
              <a:rPr lang="en-US" sz="3100" dirty="0">
                <a:latin typeface="Cambria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Milik</a:t>
            </a:r>
            <a:r>
              <a:rPr lang="en-US" sz="3100" dirty="0">
                <a:latin typeface="Cambria" pitchFamily="18" charset="0"/>
              </a:rPr>
              <a:t>, </a:t>
            </a:r>
            <a:r>
              <a:rPr lang="en-US" sz="3100" dirty="0" smtClean="0">
                <a:latin typeface="Cambria" pitchFamily="18" charset="0"/>
              </a:rPr>
              <a:t>HGB/</a:t>
            </a:r>
            <a:r>
              <a:rPr lang="en-US" sz="3100" dirty="0" err="1" smtClean="0">
                <a:latin typeface="Cambria" pitchFamily="18" charset="0"/>
              </a:rPr>
              <a:t>Hak</a:t>
            </a:r>
            <a:r>
              <a:rPr lang="en-US" sz="3100" dirty="0" smtClean="0">
                <a:latin typeface="Cambria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Pakai</a:t>
            </a:r>
            <a:r>
              <a:rPr lang="en-US" sz="3100" dirty="0">
                <a:latin typeface="Cambria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di</a:t>
            </a:r>
            <a:r>
              <a:rPr lang="en-US" sz="3100" dirty="0">
                <a:latin typeface="Cambria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atas</a:t>
            </a:r>
            <a:r>
              <a:rPr lang="en-US" sz="3100" dirty="0">
                <a:latin typeface="Cambria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tanah</a:t>
            </a:r>
            <a:r>
              <a:rPr lang="en-US" sz="3100" dirty="0">
                <a:latin typeface="Cambria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negara</a:t>
            </a:r>
            <a:r>
              <a:rPr lang="en-US" sz="3100" dirty="0">
                <a:latin typeface="Cambria" pitchFamily="18" charset="0"/>
              </a:rPr>
              <a:t>, </a:t>
            </a:r>
            <a:r>
              <a:rPr lang="en-US" sz="3100" dirty="0" smtClean="0">
                <a:latin typeface="Cambria" pitchFamily="18" charset="0"/>
              </a:rPr>
              <a:t>HGB/</a:t>
            </a:r>
            <a:r>
              <a:rPr lang="en-US" sz="3100" dirty="0" err="1" smtClean="0">
                <a:latin typeface="Cambria" pitchFamily="18" charset="0"/>
              </a:rPr>
              <a:t>Hak</a:t>
            </a:r>
            <a:r>
              <a:rPr lang="en-US" sz="3100" dirty="0" smtClean="0">
                <a:latin typeface="Cambria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Pakai</a:t>
            </a:r>
            <a:r>
              <a:rPr lang="en-US" sz="3100" dirty="0">
                <a:latin typeface="Cambria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di</a:t>
            </a:r>
            <a:r>
              <a:rPr lang="en-US" sz="3100" dirty="0">
                <a:latin typeface="Cambria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atas</a:t>
            </a:r>
            <a:r>
              <a:rPr lang="en-US" sz="3100" dirty="0">
                <a:latin typeface="Cambria" pitchFamily="18" charset="0"/>
              </a:rPr>
              <a:t> Tanah </a:t>
            </a:r>
            <a:r>
              <a:rPr lang="en-US" sz="3100" dirty="0" err="1">
                <a:latin typeface="Cambria" pitchFamily="18" charset="0"/>
              </a:rPr>
              <a:t>Hak</a:t>
            </a:r>
            <a:r>
              <a:rPr lang="en-US" sz="3100" dirty="0">
                <a:latin typeface="Cambria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Pengelolaan</a:t>
            </a:r>
            <a:r>
              <a:rPr lang="en-US" sz="3100" dirty="0">
                <a:latin typeface="Cambria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diterbitkan</a:t>
            </a:r>
            <a:r>
              <a:rPr lang="en-US" sz="3100" dirty="0">
                <a:latin typeface="Cambria" pitchFamily="18" charset="0"/>
              </a:rPr>
              <a:t>:</a:t>
            </a:r>
          </a:p>
          <a:p>
            <a:pPr>
              <a:buNone/>
            </a:pPr>
            <a:r>
              <a:rPr lang="en-US" sz="3100" dirty="0" smtClean="0">
                <a:latin typeface="Cambria" pitchFamily="18" charset="0"/>
              </a:rPr>
              <a:t>	</a:t>
            </a:r>
            <a:r>
              <a:rPr lang="en-US" sz="3100" b="1" dirty="0" smtClean="0">
                <a:latin typeface="Cambria" pitchFamily="18" charset="0"/>
              </a:rPr>
              <a:t>SERTIPIKAT </a:t>
            </a:r>
            <a:r>
              <a:rPr lang="en-US" sz="3100" b="1" dirty="0">
                <a:latin typeface="Cambria" pitchFamily="18" charset="0"/>
              </a:rPr>
              <a:t>HAK MILIK SATUAN RUMAH </a:t>
            </a:r>
            <a:r>
              <a:rPr lang="en-US" sz="3100" b="1" dirty="0" smtClean="0">
                <a:latin typeface="Cambria" pitchFamily="18" charset="0"/>
              </a:rPr>
              <a:t>SUSUN (SHM SARUSUN)</a:t>
            </a:r>
          </a:p>
          <a:p>
            <a:pPr>
              <a:buNone/>
            </a:pPr>
            <a:r>
              <a:rPr lang="en-US" sz="3100" dirty="0" smtClean="0">
                <a:latin typeface="Cambria" pitchFamily="18" charset="0"/>
              </a:rPr>
              <a:t>	</a:t>
            </a:r>
            <a:r>
              <a:rPr lang="en-US" sz="3100" i="1" dirty="0" smtClean="0">
                <a:latin typeface="Cambria" pitchFamily="18" charset="0"/>
              </a:rPr>
              <a:t>(</a:t>
            </a:r>
            <a:r>
              <a:rPr lang="en-US" sz="3100" i="1" dirty="0" err="1">
                <a:latin typeface="Cambria" pitchFamily="18" charset="0"/>
              </a:rPr>
              <a:t>Pasal</a:t>
            </a:r>
            <a:r>
              <a:rPr lang="en-US" sz="3100" i="1" dirty="0">
                <a:latin typeface="Cambria" pitchFamily="18" charset="0"/>
              </a:rPr>
              <a:t> 47 UURS)</a:t>
            </a:r>
          </a:p>
          <a:p>
            <a:pPr>
              <a:buNone/>
            </a:pPr>
            <a:r>
              <a:rPr lang="en-US" sz="3100" dirty="0">
                <a:latin typeface="Cambria" pitchFamily="18" charset="0"/>
              </a:rPr>
              <a:t> 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en-US" sz="3100" dirty="0">
                <a:latin typeface="Cambria" pitchFamily="18" charset="0"/>
              </a:rPr>
              <a:t>SHM </a:t>
            </a:r>
            <a:r>
              <a:rPr lang="en-US" sz="3100" dirty="0" err="1">
                <a:latin typeface="Cambria" pitchFamily="18" charset="0"/>
              </a:rPr>
              <a:t>Sarusun</a:t>
            </a:r>
            <a:r>
              <a:rPr lang="en-US" sz="3100" dirty="0">
                <a:latin typeface="Cambria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diterbitkan</a:t>
            </a:r>
            <a:r>
              <a:rPr lang="en-US" sz="3100" dirty="0">
                <a:latin typeface="Cambria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bagi</a:t>
            </a:r>
            <a:r>
              <a:rPr lang="en-US" sz="3100" dirty="0">
                <a:latin typeface="Cambria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setiap</a:t>
            </a:r>
            <a:r>
              <a:rPr lang="en-US" sz="3100" dirty="0">
                <a:latin typeface="Cambria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orang</a:t>
            </a:r>
            <a:r>
              <a:rPr lang="en-US" sz="3100" dirty="0">
                <a:latin typeface="Cambria" pitchFamily="18" charset="0"/>
              </a:rPr>
              <a:t> yang </a:t>
            </a:r>
            <a:r>
              <a:rPr lang="en-US" sz="3100" dirty="0" err="1">
                <a:latin typeface="Cambria" pitchFamily="18" charset="0"/>
              </a:rPr>
              <a:t>memenuhi</a:t>
            </a:r>
            <a:r>
              <a:rPr lang="en-US" sz="3100" dirty="0">
                <a:latin typeface="Cambria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syarat</a:t>
            </a:r>
            <a:r>
              <a:rPr lang="en-US" sz="3100" dirty="0">
                <a:latin typeface="Cambria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sebagai</a:t>
            </a:r>
            <a:r>
              <a:rPr lang="en-US" sz="3100" dirty="0">
                <a:latin typeface="Cambria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pemegang</a:t>
            </a:r>
            <a:r>
              <a:rPr lang="en-US" sz="3100" dirty="0">
                <a:latin typeface="Cambria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hak</a:t>
            </a:r>
            <a:r>
              <a:rPr lang="en-US" sz="3100" dirty="0">
                <a:latin typeface="Cambria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atas</a:t>
            </a:r>
            <a:r>
              <a:rPr lang="en-US" sz="3100" dirty="0">
                <a:latin typeface="Cambria" pitchFamily="18" charset="0"/>
              </a:rPr>
              <a:t> </a:t>
            </a:r>
            <a:r>
              <a:rPr lang="en-US" sz="3100" dirty="0" err="1">
                <a:latin typeface="Cambria" pitchFamily="18" charset="0"/>
              </a:rPr>
              <a:t>tanah</a:t>
            </a:r>
            <a:r>
              <a:rPr lang="en-US" sz="3100" dirty="0">
                <a:latin typeface="Cambria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TANDA BUKTI </a:t>
            </a:r>
            <a:br>
              <a:rPr lang="en-US" b="1" dirty="0" smtClean="0"/>
            </a:br>
            <a:r>
              <a:rPr lang="en-US" b="1" dirty="0" smtClean="0"/>
              <a:t>KEPEMILIKAN SARUSUN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943088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ambria" pitchFamily="18" charset="0"/>
              </a:rPr>
              <a:t>DI </a:t>
            </a:r>
            <a:r>
              <a:rPr lang="en-US" dirty="0">
                <a:latin typeface="Cambria" pitchFamily="18" charset="0"/>
              </a:rPr>
              <a:t>ATAS BARANG MILIK NEGARA/DAERAH BERUPA TANAH </a:t>
            </a:r>
            <a:r>
              <a:rPr lang="en-US" dirty="0" err="1" smtClean="0">
                <a:latin typeface="Cambria" pitchFamily="18" charset="0"/>
              </a:rPr>
              <a:t>atau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TANAH WAKAF DENGAN CARA </a:t>
            </a:r>
            <a:r>
              <a:rPr lang="en-US" dirty="0" smtClean="0">
                <a:latin typeface="Cambria" pitchFamily="18" charset="0"/>
              </a:rPr>
              <a:t>SEWA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err="1">
                <a:latin typeface="Cambria" pitchFamily="18" charset="0"/>
              </a:rPr>
              <a:t>Sebagai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tanda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bukti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kepemilikan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atas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sarusun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atas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Barang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milik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negara</a:t>
            </a:r>
            <a:r>
              <a:rPr lang="en-US" dirty="0">
                <a:latin typeface="Cambria" pitchFamily="18" charset="0"/>
              </a:rPr>
              <a:t>/</a:t>
            </a:r>
            <a:r>
              <a:rPr lang="en-US" dirty="0" err="1">
                <a:latin typeface="Cambria" pitchFamily="18" charset="0"/>
              </a:rPr>
              <a:t>daerah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berupa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tanah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atau</a:t>
            </a:r>
            <a:r>
              <a:rPr lang="en-US" dirty="0">
                <a:latin typeface="Cambria" pitchFamily="18" charset="0"/>
              </a:rPr>
              <a:t> Tanah </a:t>
            </a:r>
            <a:r>
              <a:rPr lang="en-US" dirty="0" err="1">
                <a:latin typeface="Cambria" pitchFamily="18" charset="0"/>
              </a:rPr>
              <a:t>wakaf</a:t>
            </a:r>
            <a:r>
              <a:rPr lang="en-US" dirty="0">
                <a:latin typeface="Cambria" pitchFamily="18" charset="0"/>
              </a:rPr>
              <a:t>  </a:t>
            </a:r>
            <a:r>
              <a:rPr lang="en-US" dirty="0" err="1">
                <a:latin typeface="Cambria" pitchFamily="18" charset="0"/>
              </a:rPr>
              <a:t>dengan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cara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sewa</a:t>
            </a:r>
            <a:r>
              <a:rPr lang="en-US" dirty="0">
                <a:latin typeface="Cambria" pitchFamily="18" charset="0"/>
              </a:rPr>
              <a:t>, </a:t>
            </a:r>
            <a:r>
              <a:rPr lang="en-US" dirty="0" err="1">
                <a:latin typeface="Cambria" pitchFamily="18" charset="0"/>
              </a:rPr>
              <a:t>diterbitkan</a:t>
            </a:r>
            <a:r>
              <a:rPr lang="en-US" dirty="0">
                <a:latin typeface="Cambria" pitchFamily="18" charset="0"/>
              </a:rPr>
              <a:t>:</a:t>
            </a:r>
          </a:p>
          <a:p>
            <a:pPr marL="514350" indent="-514350">
              <a:buNone/>
            </a:pPr>
            <a:r>
              <a:rPr lang="en-US" dirty="0">
                <a:latin typeface="Cambria" pitchFamily="18" charset="0"/>
              </a:rPr>
              <a:t>	</a:t>
            </a:r>
            <a:r>
              <a:rPr lang="en-US" b="1" dirty="0" smtClean="0">
                <a:latin typeface="Cambria" pitchFamily="18" charset="0"/>
              </a:rPr>
              <a:t>SERTIPIKAT </a:t>
            </a:r>
            <a:r>
              <a:rPr lang="en-US" b="1" dirty="0">
                <a:latin typeface="Cambria" pitchFamily="18" charset="0"/>
              </a:rPr>
              <a:t>KEPEMILIKAN BANGUNAN GEDUNG SATUAN RUMAH </a:t>
            </a:r>
            <a:r>
              <a:rPr lang="en-US" b="1" dirty="0" smtClean="0">
                <a:latin typeface="Cambria" pitchFamily="18" charset="0"/>
              </a:rPr>
              <a:t>SUSUN       (SKBG </a:t>
            </a:r>
            <a:r>
              <a:rPr lang="en-US" b="1" dirty="0">
                <a:latin typeface="Cambria" pitchFamily="18" charset="0"/>
              </a:rPr>
              <a:t>SARUSUN)</a:t>
            </a:r>
          </a:p>
          <a:p>
            <a:pPr>
              <a:buNone/>
            </a:pPr>
            <a:r>
              <a:rPr lang="en-US" dirty="0" smtClean="0">
                <a:latin typeface="Cambria" pitchFamily="18" charset="0"/>
              </a:rPr>
              <a:t>	  (</a:t>
            </a:r>
            <a:r>
              <a:rPr lang="en-US" dirty="0" err="1">
                <a:latin typeface="Cambria" pitchFamily="18" charset="0"/>
              </a:rPr>
              <a:t>Pasal</a:t>
            </a:r>
            <a:r>
              <a:rPr lang="en-US" dirty="0">
                <a:latin typeface="Cambria" pitchFamily="18" charset="0"/>
              </a:rPr>
              <a:t> 48 UURS)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24800" cy="838200"/>
          </a:xfrm>
        </p:spPr>
        <p:txBody>
          <a:bodyPr>
            <a:noAutofit/>
          </a:bodyPr>
          <a:lstStyle/>
          <a:p>
            <a:r>
              <a:rPr lang="en-US" sz="4000" b="1" dirty="0"/>
              <a:t>SERTIPIKAT HAK ATAS RUANG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181600"/>
          </a:xfrm>
        </p:spPr>
        <p:txBody>
          <a:bodyPr>
            <a:normAutofit fontScale="92500" lnSpcReduction="10000"/>
          </a:bodyPr>
          <a:lstStyle/>
          <a:p>
            <a:pPr marL="365125" lvl="0" indent="-365125">
              <a:buFont typeface="Wingdings" pitchFamily="2" charset="2"/>
              <a:buChar char="Ø"/>
            </a:pPr>
            <a:r>
              <a:rPr lang="en-US" dirty="0" err="1"/>
              <a:t>Sertipikat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</a:t>
            </a:r>
            <a:r>
              <a:rPr lang="en-US" dirty="0" err="1"/>
              <a:t>Sarusun</a:t>
            </a:r>
            <a:r>
              <a:rPr lang="en-US" dirty="0"/>
              <a:t> (SHM </a:t>
            </a:r>
            <a:r>
              <a:rPr lang="en-US" dirty="0" err="1"/>
              <a:t>Sarusun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kepemilikan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sarusun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, </a:t>
            </a:r>
            <a:r>
              <a:rPr lang="en-US" dirty="0" smtClean="0"/>
              <a:t>HGB/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smtClean="0"/>
              <a:t>Tanah Negara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smtClean="0"/>
              <a:t>HGB/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endParaRPr lang="en-US" dirty="0"/>
          </a:p>
          <a:p>
            <a:endParaRPr lang="en-US" dirty="0"/>
          </a:p>
          <a:p>
            <a:pPr marL="365125" indent="-365125">
              <a:buFont typeface="Wingdings" pitchFamily="2" charset="2"/>
              <a:buChar char="Ø"/>
            </a:pPr>
            <a:r>
              <a:rPr lang="en-US" dirty="0" err="1"/>
              <a:t>Sertipikat</a:t>
            </a:r>
            <a:r>
              <a:rPr lang="en-US" dirty="0"/>
              <a:t> </a:t>
            </a:r>
            <a:r>
              <a:rPr lang="en-US" dirty="0" err="1"/>
              <a:t>Kepemilikan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Gedung</a:t>
            </a:r>
            <a:r>
              <a:rPr lang="en-US" dirty="0"/>
              <a:t> (SKBG)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kepemilikan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sarusun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Milik</a:t>
            </a:r>
            <a:r>
              <a:rPr lang="en-US" dirty="0"/>
              <a:t> Negara/Daerah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Tanah </a:t>
            </a:r>
            <a:r>
              <a:rPr lang="en-US" dirty="0" err="1"/>
              <a:t>Wakaf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sewa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943088" cy="685800"/>
          </a:xfrm>
        </p:spPr>
        <p:txBody>
          <a:bodyPr>
            <a:noAutofit/>
          </a:bodyPr>
          <a:lstStyle/>
          <a:p>
            <a:r>
              <a:rPr lang="en-US" b="1" dirty="0" smtClean="0"/>
              <a:t>SHM SARUSUN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943088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Cambria" pitchFamily="18" charset="0"/>
              </a:rPr>
              <a:t>Sertifikat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Hak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Milik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atas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Satuan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Rumah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Susun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terdiri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dari</a:t>
            </a:r>
            <a:r>
              <a:rPr lang="en-US" dirty="0" smtClean="0">
                <a:latin typeface="Cambria" pitchFamily="18" charset="0"/>
              </a:rPr>
              <a:t> :</a:t>
            </a:r>
          </a:p>
          <a:p>
            <a:pPr marL="514350" indent="-514350">
              <a:buAutoNum type="arabicPeriod"/>
            </a:pPr>
            <a:r>
              <a:rPr lang="en-US" dirty="0" err="1" smtClean="0">
                <a:latin typeface="Cambria" pitchFamily="18" charset="0"/>
              </a:rPr>
              <a:t>Salinan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Buku</a:t>
            </a:r>
            <a:r>
              <a:rPr lang="en-US" dirty="0" smtClean="0">
                <a:latin typeface="Cambria" pitchFamily="18" charset="0"/>
              </a:rPr>
              <a:t> Tanah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Surat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Ukur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atas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hak</a:t>
            </a:r>
            <a:r>
              <a:rPr lang="en-US" dirty="0" smtClean="0">
                <a:latin typeface="Cambria" pitchFamily="18" charset="0"/>
              </a:rPr>
              <a:t> Tanah </a:t>
            </a:r>
            <a:r>
              <a:rPr lang="en-US" dirty="0" err="1" smtClean="0">
                <a:latin typeface="Cambria" pitchFamily="18" charset="0"/>
              </a:rPr>
              <a:t>Bersama</a:t>
            </a:r>
            <a:endParaRPr lang="en-US" dirty="0" smtClean="0">
              <a:latin typeface="Cambria" pitchFamily="18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Cambria" pitchFamily="18" charset="0"/>
              </a:rPr>
              <a:t>Gambar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Denah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Lantai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pada</a:t>
            </a:r>
            <a:r>
              <a:rPr lang="en-US" dirty="0" smtClean="0">
                <a:latin typeface="Cambria" pitchFamily="18" charset="0"/>
              </a:rPr>
              <a:t> Tingkat </a:t>
            </a:r>
            <a:r>
              <a:rPr lang="en-US" dirty="0" err="1" smtClean="0">
                <a:latin typeface="Cambria" pitchFamily="18" charset="0"/>
              </a:rPr>
              <a:t>Rumah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Susun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bersangkutan</a:t>
            </a:r>
            <a:r>
              <a:rPr lang="en-US" dirty="0" smtClean="0">
                <a:latin typeface="Cambria" pitchFamily="18" charset="0"/>
              </a:rPr>
              <a:t> yang </a:t>
            </a:r>
            <a:r>
              <a:rPr lang="en-US" dirty="0" err="1" smtClean="0">
                <a:latin typeface="Cambria" pitchFamily="18" charset="0"/>
              </a:rPr>
              <a:t>menunjukkan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Satuan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Rumah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Susun</a:t>
            </a:r>
            <a:r>
              <a:rPr lang="en-US" dirty="0" smtClean="0">
                <a:latin typeface="Cambria" pitchFamily="18" charset="0"/>
              </a:rPr>
              <a:t> yang </a:t>
            </a:r>
            <a:r>
              <a:rPr lang="en-US" dirty="0" err="1" smtClean="0">
                <a:latin typeface="Cambria" pitchFamily="18" charset="0"/>
              </a:rPr>
              <a:t>dimiliki</a:t>
            </a:r>
            <a:endParaRPr lang="en-US" dirty="0" smtClean="0">
              <a:latin typeface="Cambria" pitchFamily="18" charset="0"/>
            </a:endParaRPr>
          </a:p>
          <a:p>
            <a:pPr marL="514350" indent="-514350">
              <a:buAutoNum type="arabicPeriod"/>
            </a:pPr>
            <a:r>
              <a:rPr lang="en-US" dirty="0" err="1" smtClean="0">
                <a:latin typeface="Cambria" pitchFamily="18" charset="0"/>
              </a:rPr>
              <a:t>Pertelaan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mengenai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besarnya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bagian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hak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atas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Bagian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bersama</a:t>
            </a:r>
            <a:r>
              <a:rPr lang="en-US" dirty="0" smtClean="0">
                <a:latin typeface="Cambria" pitchFamily="18" charset="0"/>
              </a:rPr>
              <a:t>, Benda </a:t>
            </a:r>
            <a:r>
              <a:rPr lang="en-US" dirty="0" err="1" smtClean="0">
                <a:latin typeface="Cambria" pitchFamily="18" charset="0"/>
              </a:rPr>
              <a:t>bersama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Tanah </a:t>
            </a:r>
            <a:r>
              <a:rPr lang="en-US" dirty="0" err="1" smtClean="0">
                <a:latin typeface="Cambria" pitchFamily="18" charset="0"/>
              </a:rPr>
              <a:t>bersama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bagi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ybs</a:t>
            </a:r>
            <a:endParaRPr lang="en-US" dirty="0" smtClean="0">
              <a:latin typeface="Cambria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030574"/>
          </a:xfrm>
        </p:spPr>
        <p:txBody>
          <a:bodyPr/>
          <a:lstStyle/>
          <a:p>
            <a:r>
              <a:rPr lang="en-US" b="1" dirty="0" smtClean="0"/>
              <a:t>SHM SARUSUN </a:t>
            </a:r>
            <a:r>
              <a:rPr lang="en-US" sz="3500" dirty="0" smtClean="0"/>
              <a:t>(</a:t>
            </a:r>
            <a:r>
              <a:rPr lang="en-US" sz="3500" dirty="0" err="1" smtClean="0"/>
              <a:t>lanjutan</a:t>
            </a:r>
            <a:r>
              <a:rPr lang="en-US" sz="3500" dirty="0" smtClean="0"/>
              <a:t>) 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943088" cy="4648200"/>
          </a:xfrm>
        </p:spPr>
        <p:txBody>
          <a:bodyPr/>
          <a:lstStyle/>
          <a:p>
            <a:pPr marL="365125" lvl="0" indent="-365125">
              <a:buFont typeface="Wingdings" pitchFamily="2" charset="2"/>
              <a:buChar char="Ø"/>
            </a:pPr>
            <a:r>
              <a:rPr lang="en-US" dirty="0" smtClean="0">
                <a:latin typeface="Cambria" pitchFamily="18" charset="0"/>
              </a:rPr>
              <a:t>SHM </a:t>
            </a:r>
            <a:r>
              <a:rPr lang="en-US" dirty="0" err="1" smtClean="0">
                <a:latin typeface="Cambria" pitchFamily="18" charset="0"/>
              </a:rPr>
              <a:t>Sarusun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diterbitkan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oleh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kantor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Pertanahan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Kabupaten</a:t>
            </a:r>
            <a:r>
              <a:rPr lang="en-US" dirty="0" smtClean="0">
                <a:latin typeface="Cambria" pitchFamily="18" charset="0"/>
              </a:rPr>
              <a:t>/Kota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en-US" dirty="0" smtClean="0">
                <a:latin typeface="Cambria" pitchFamily="18" charset="0"/>
              </a:rPr>
              <a:t>SHM </a:t>
            </a:r>
            <a:r>
              <a:rPr lang="en-US" dirty="0" err="1" smtClean="0">
                <a:latin typeface="Cambria" pitchFamily="18" charset="0"/>
              </a:rPr>
              <a:t>Sarusun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dapat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dijadikan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jaminan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utang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dengan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dibebani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Hak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Tanggungan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sesuai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dengan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ketentuan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peraturan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perundang-undangan</a:t>
            </a:r>
            <a:endParaRPr lang="en-US" dirty="0" smtClean="0">
              <a:latin typeface="Cambria" pitchFamily="18" charset="0"/>
            </a:endParaRPr>
          </a:p>
          <a:p>
            <a:pPr marL="365125" indent="-365125">
              <a:buNone/>
            </a:pPr>
            <a:r>
              <a:rPr lang="en-US" dirty="0" smtClean="0">
                <a:latin typeface="Cambria" pitchFamily="18" charset="0"/>
              </a:rPr>
              <a:t>	</a:t>
            </a:r>
            <a:r>
              <a:rPr lang="en-US" i="1" dirty="0" smtClean="0">
                <a:latin typeface="Cambria" pitchFamily="18" charset="0"/>
              </a:rPr>
              <a:t>(</a:t>
            </a:r>
            <a:r>
              <a:rPr lang="en-US" i="1" dirty="0" err="1" smtClean="0">
                <a:latin typeface="Cambria" pitchFamily="18" charset="0"/>
              </a:rPr>
              <a:t>Pasal</a:t>
            </a:r>
            <a:r>
              <a:rPr lang="en-US" i="1" dirty="0" smtClean="0">
                <a:latin typeface="Cambria" pitchFamily="18" charset="0"/>
              </a:rPr>
              <a:t> 47 </a:t>
            </a:r>
            <a:r>
              <a:rPr lang="en-US" i="1" dirty="0" err="1" smtClean="0">
                <a:latin typeface="Cambria" pitchFamily="18" charset="0"/>
              </a:rPr>
              <a:t>ayat</a:t>
            </a:r>
            <a:r>
              <a:rPr lang="en-US" i="1" dirty="0" smtClean="0">
                <a:latin typeface="Cambria" pitchFamily="18" charset="0"/>
              </a:rPr>
              <a:t> 5 UURS)</a:t>
            </a:r>
            <a:endParaRPr lang="en-US" i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SKBG SARUSUN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001000" cy="5029200"/>
          </a:xfrm>
        </p:spPr>
        <p:txBody>
          <a:bodyPr>
            <a:normAutofit lnSpcReduction="10000"/>
          </a:bodyPr>
          <a:lstStyle/>
          <a:p>
            <a:pPr marL="404813" lvl="0" indent="-404813">
              <a:buFont typeface="Wingdings" pitchFamily="2" charset="2"/>
              <a:buChar char="Ø"/>
              <a:tabLst>
                <a:tab pos="465138" algn="l"/>
              </a:tabLst>
            </a:pPr>
            <a:r>
              <a:rPr lang="en-US" dirty="0" smtClean="0">
                <a:latin typeface="Cambria" pitchFamily="18" charset="0"/>
              </a:rPr>
              <a:t>SKBG </a:t>
            </a:r>
            <a:r>
              <a:rPr lang="en-US" dirty="0" err="1">
                <a:latin typeface="Cambria" pitchFamily="18" charset="0"/>
              </a:rPr>
              <a:t>Sarusun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merupakan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satu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kesatuan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yang </a:t>
            </a:r>
            <a:r>
              <a:rPr lang="en-US" dirty="0" err="1" smtClean="0">
                <a:latin typeface="Cambria" pitchFamily="18" charset="0"/>
              </a:rPr>
              <a:t>tidak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terpisahkan</a:t>
            </a:r>
            <a:r>
              <a:rPr lang="en-US" dirty="0">
                <a:latin typeface="Cambria" pitchFamily="18" charset="0"/>
              </a:rPr>
              <a:t> yang </a:t>
            </a:r>
            <a:r>
              <a:rPr lang="en-US" dirty="0" err="1">
                <a:latin typeface="Cambria" pitchFamily="18" charset="0"/>
              </a:rPr>
              <a:t>terdiri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atas</a:t>
            </a:r>
            <a:r>
              <a:rPr lang="en-US" dirty="0">
                <a:latin typeface="Cambria" pitchFamily="18" charset="0"/>
              </a:rPr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Cambria" pitchFamily="18" charset="0"/>
              </a:rPr>
              <a:t>Salinan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Buku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Bangunan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Gedung</a:t>
            </a:r>
            <a:endParaRPr lang="en-US" dirty="0">
              <a:latin typeface="Cambria" pitchFamily="18" charset="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Cambria" pitchFamily="18" charset="0"/>
              </a:rPr>
              <a:t>Salinan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Surat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Perjanjian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Sewa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atas</a:t>
            </a:r>
            <a:r>
              <a:rPr lang="en-US" dirty="0">
                <a:latin typeface="Cambria" pitchFamily="18" charset="0"/>
              </a:rPr>
              <a:t> Tanah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>
                <a:latin typeface="Cambria" pitchFamily="18" charset="0"/>
              </a:rPr>
              <a:t>Gambar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denah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lantai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pada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tingkat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rumah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susun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ybs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yang </a:t>
            </a:r>
            <a:r>
              <a:rPr lang="en-US" dirty="0" err="1">
                <a:latin typeface="Cambria" pitchFamily="18" charset="0"/>
              </a:rPr>
              <a:t>menunjukkan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sarusun</a:t>
            </a:r>
            <a:r>
              <a:rPr lang="en-US" dirty="0">
                <a:latin typeface="Cambria" pitchFamily="18" charset="0"/>
              </a:rPr>
              <a:t> yang </a:t>
            </a:r>
            <a:r>
              <a:rPr lang="en-US" dirty="0" err="1">
                <a:latin typeface="Cambria" pitchFamily="18" charset="0"/>
              </a:rPr>
              <a:t>dimiliki</a:t>
            </a:r>
            <a:endParaRPr lang="en-U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>
                <a:latin typeface="Cambria" pitchFamily="18" charset="0"/>
              </a:rPr>
              <a:t>Pertelaan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mengenai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besarnya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bagian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hak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atas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</a:t>
            </a:r>
            <a:r>
              <a:rPr lang="en-US" dirty="0" err="1" smtClean="0">
                <a:latin typeface="Cambria" pitchFamily="18" charset="0"/>
              </a:rPr>
              <a:t>agian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bersama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dan</a:t>
            </a:r>
            <a:r>
              <a:rPr lang="en-US" dirty="0">
                <a:latin typeface="Cambria" pitchFamily="18" charset="0"/>
              </a:rPr>
              <a:t> B</a:t>
            </a:r>
            <a:r>
              <a:rPr lang="en-US" dirty="0" smtClean="0">
                <a:latin typeface="Cambria" pitchFamily="18" charset="0"/>
              </a:rPr>
              <a:t>enda </a:t>
            </a:r>
            <a:r>
              <a:rPr lang="en-US" dirty="0" err="1">
                <a:latin typeface="Cambria" pitchFamily="18" charset="0"/>
              </a:rPr>
              <a:t>bersama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ybs</a:t>
            </a:r>
            <a:r>
              <a:rPr lang="en-US" dirty="0">
                <a:latin typeface="Cambria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SKBG SARUSUN </a:t>
            </a:r>
            <a:r>
              <a:rPr lang="en-US" sz="3500" dirty="0" smtClean="0"/>
              <a:t>(</a:t>
            </a:r>
            <a:r>
              <a:rPr lang="en-US" sz="3500" dirty="0" err="1" smtClean="0"/>
              <a:t>lanjutan</a:t>
            </a:r>
            <a:r>
              <a:rPr lang="en-US" sz="3500" dirty="0" smtClean="0"/>
              <a:t>)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943088" cy="5334000"/>
          </a:xfrm>
        </p:spPr>
        <p:txBody>
          <a:bodyPr>
            <a:normAutofit lnSpcReduction="10000"/>
          </a:bodyPr>
          <a:lstStyle/>
          <a:p>
            <a:pPr marL="365125" lvl="0" indent="-365125">
              <a:buFont typeface="Wingdings" pitchFamily="2" charset="2"/>
              <a:buChar char="Ø"/>
            </a:pPr>
            <a:r>
              <a:rPr lang="en-US" dirty="0"/>
              <a:t>SKBG </a:t>
            </a:r>
            <a:r>
              <a:rPr lang="en-US" dirty="0" err="1"/>
              <a:t>Sarusun</a:t>
            </a:r>
            <a:r>
              <a:rPr lang="en-US" dirty="0"/>
              <a:t> </a:t>
            </a:r>
            <a:r>
              <a:rPr lang="en-US" dirty="0" err="1"/>
              <a:t>diterbitkan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/>
              <a:t>Instansi</a:t>
            </a:r>
            <a:r>
              <a:rPr lang="en-US" dirty="0"/>
              <a:t> </a:t>
            </a:r>
            <a:r>
              <a:rPr lang="en-US" dirty="0" err="1"/>
              <a:t>Teknis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/Kota yang </a:t>
            </a:r>
            <a:r>
              <a:rPr lang="en-US" dirty="0" err="1"/>
              <a:t>bertugas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</a:t>
            </a:r>
            <a:r>
              <a:rPr lang="en-US" dirty="0" err="1"/>
              <a:t>gedung</a:t>
            </a:r>
            <a:r>
              <a:rPr lang="en-US" dirty="0"/>
              <a:t>.</a:t>
            </a:r>
          </a:p>
          <a:p>
            <a:pPr marL="365125" lvl="0" indent="-365125">
              <a:buFont typeface="Wingdings" pitchFamily="2" charset="2"/>
              <a:buChar char="Ø"/>
            </a:pPr>
            <a:r>
              <a:rPr lang="en-US" dirty="0"/>
              <a:t>SKBG </a:t>
            </a:r>
            <a:r>
              <a:rPr lang="en-US" dirty="0" err="1"/>
              <a:t>Sarusun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utang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dibebani</a:t>
            </a:r>
            <a:r>
              <a:rPr lang="en-US" dirty="0"/>
              <a:t> </a:t>
            </a:r>
            <a:r>
              <a:rPr lang="en-US" dirty="0" err="1"/>
              <a:t>Fidusia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.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en-US" dirty="0"/>
              <a:t>SKBG </a:t>
            </a:r>
            <a:r>
              <a:rPr lang="en-US" dirty="0" err="1"/>
              <a:t>Sarusun</a:t>
            </a:r>
            <a:r>
              <a:rPr lang="en-US" dirty="0"/>
              <a:t> yang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utang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Fidusia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didaftarkan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kementerian</a:t>
            </a:r>
            <a:r>
              <a:rPr lang="en-US" dirty="0"/>
              <a:t> yang </a:t>
            </a:r>
            <a:r>
              <a:rPr lang="en-US" dirty="0" err="1"/>
              <a:t>menyelenggarakan</a:t>
            </a:r>
            <a:r>
              <a:rPr lang="en-US" dirty="0"/>
              <a:t> </a:t>
            </a:r>
            <a:r>
              <a:rPr lang="en-US" dirty="0" err="1"/>
              <a:t>urusan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hukum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24800" cy="6400800"/>
          </a:xfrm>
        </p:spPr>
        <p:txBody>
          <a:bodyPr>
            <a:noAutofit/>
          </a:bodyPr>
          <a:lstStyle/>
          <a:p>
            <a:r>
              <a:rPr lang="en-US" sz="3800" b="1" dirty="0" smtClean="0">
                <a:latin typeface="Cambria" pitchFamily="18" charset="0"/>
              </a:rPr>
              <a:t/>
            </a:r>
            <a:br>
              <a:rPr lang="en-US" sz="3800" b="1" dirty="0" smtClean="0">
                <a:latin typeface="Cambria" pitchFamily="18" charset="0"/>
              </a:rPr>
            </a:br>
            <a:r>
              <a:rPr lang="en-US" sz="3800" b="1" dirty="0" smtClean="0">
                <a:latin typeface="Cambria" pitchFamily="18" charset="0"/>
              </a:rPr>
              <a:t>		</a:t>
            </a:r>
            <a:r>
              <a:rPr lang="en-US" sz="3500" b="1" dirty="0" smtClean="0">
                <a:latin typeface="Cambria" pitchFamily="18" charset="0"/>
              </a:rPr>
              <a:t>P</a:t>
            </a:r>
            <a:r>
              <a:rPr lang="id-ID" sz="3500" b="1" dirty="0">
                <a:latin typeface="Cambria" pitchFamily="18" charset="0"/>
              </a:rPr>
              <a:t>erbedaan antara </a:t>
            </a:r>
            <a:r>
              <a:rPr lang="en-US" sz="3500" b="1" dirty="0" smtClean="0">
                <a:latin typeface="Cambria" pitchFamily="18" charset="0"/>
              </a:rPr>
              <a:t>:</a:t>
            </a:r>
            <a:br>
              <a:rPr lang="en-US" sz="3500" b="1" dirty="0" smtClean="0">
                <a:latin typeface="Cambria" pitchFamily="18" charset="0"/>
              </a:rPr>
            </a:br>
            <a:r>
              <a:rPr lang="id-ID" sz="3500" dirty="0" smtClean="0">
                <a:latin typeface="Cambria" pitchFamily="18" charset="0"/>
              </a:rPr>
              <a:t>rumah </a:t>
            </a:r>
            <a:r>
              <a:rPr lang="id-ID" sz="3500" dirty="0">
                <a:latin typeface="Cambria" pitchFamily="18" charset="0"/>
              </a:rPr>
              <a:t>susun y</a:t>
            </a:r>
            <a:r>
              <a:rPr lang="en-US" sz="3500" dirty="0">
                <a:latin typeface="Cambria" pitchFamily="18" charset="0"/>
              </a:rPr>
              <a:t>an</a:t>
            </a:r>
            <a:r>
              <a:rPr lang="id-ID" sz="3500" dirty="0">
                <a:latin typeface="Cambria" pitchFamily="18" charset="0"/>
              </a:rPr>
              <a:t>g didirikan </a:t>
            </a:r>
            <a:r>
              <a:rPr lang="en-US" sz="3500" dirty="0" smtClean="0">
                <a:latin typeface="Cambria" pitchFamily="18" charset="0"/>
              </a:rPr>
              <a:t>	</a:t>
            </a:r>
            <a:r>
              <a:rPr lang="id-ID" sz="3500" dirty="0" smtClean="0">
                <a:latin typeface="Cambria" pitchFamily="18" charset="0"/>
              </a:rPr>
              <a:t>diatas tanah </a:t>
            </a:r>
            <a:r>
              <a:rPr lang="id-ID" sz="3500" dirty="0">
                <a:latin typeface="Cambria" pitchFamily="18" charset="0"/>
              </a:rPr>
              <a:t>hak y</a:t>
            </a:r>
            <a:r>
              <a:rPr lang="en-US" sz="3500" dirty="0">
                <a:latin typeface="Cambria" pitchFamily="18" charset="0"/>
              </a:rPr>
              <a:t>an</a:t>
            </a:r>
            <a:r>
              <a:rPr lang="id-ID" sz="3500" dirty="0">
                <a:latin typeface="Cambria" pitchFamily="18" charset="0"/>
              </a:rPr>
              <a:t>g d</a:t>
            </a:r>
            <a:r>
              <a:rPr lang="en-US" sz="3500" dirty="0">
                <a:latin typeface="Cambria" pitchFamily="18" charset="0"/>
              </a:rPr>
              <a:t>a</a:t>
            </a:r>
            <a:r>
              <a:rPr lang="id-ID" sz="3500" dirty="0">
                <a:latin typeface="Cambria" pitchFamily="18" charset="0"/>
              </a:rPr>
              <a:t>p</a:t>
            </a:r>
            <a:r>
              <a:rPr lang="en-US" sz="3500" dirty="0">
                <a:latin typeface="Cambria" pitchFamily="18" charset="0"/>
              </a:rPr>
              <a:t>a</a:t>
            </a:r>
            <a:r>
              <a:rPr lang="id-ID" sz="3500" dirty="0">
                <a:latin typeface="Cambria" pitchFamily="18" charset="0"/>
              </a:rPr>
              <a:t>t </a:t>
            </a:r>
            <a:r>
              <a:rPr lang="id-ID" sz="3500" dirty="0" smtClean="0">
                <a:latin typeface="Cambria" pitchFamily="18" charset="0"/>
              </a:rPr>
              <a:t>dimiliki s</a:t>
            </a:r>
            <a:r>
              <a:rPr lang="en-US" sz="3500" dirty="0">
                <a:latin typeface="Cambria" pitchFamily="18" charset="0"/>
              </a:rPr>
              <a:t>e</a:t>
            </a:r>
            <a:r>
              <a:rPr lang="id-ID" sz="3500" dirty="0">
                <a:latin typeface="Cambria" pitchFamily="18" charset="0"/>
              </a:rPr>
              <a:t>c</a:t>
            </a:r>
            <a:r>
              <a:rPr lang="en-US" sz="3500" dirty="0">
                <a:latin typeface="Cambria" pitchFamily="18" charset="0"/>
              </a:rPr>
              <a:t>a</a:t>
            </a:r>
            <a:r>
              <a:rPr lang="id-ID" sz="3500" dirty="0">
                <a:latin typeface="Cambria" pitchFamily="18" charset="0"/>
              </a:rPr>
              <a:t>r</a:t>
            </a:r>
            <a:r>
              <a:rPr lang="en-US" sz="3500" dirty="0">
                <a:latin typeface="Cambria" pitchFamily="18" charset="0"/>
              </a:rPr>
              <a:t>a</a:t>
            </a:r>
            <a:r>
              <a:rPr lang="id-ID" sz="3500" dirty="0">
                <a:latin typeface="Cambria" pitchFamily="18" charset="0"/>
              </a:rPr>
              <a:t> </a:t>
            </a:r>
            <a:r>
              <a:rPr lang="id-ID" sz="3500" dirty="0" smtClean="0">
                <a:latin typeface="Cambria" pitchFamily="18" charset="0"/>
              </a:rPr>
              <a:t>pribad</a:t>
            </a:r>
            <a:r>
              <a:rPr lang="en-US" sz="3500" dirty="0" err="1" smtClean="0">
                <a:latin typeface="Cambria" pitchFamily="18" charset="0"/>
              </a:rPr>
              <a:t>i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smtClean="0">
                <a:latin typeface="Cambria" pitchFamily="18" charset="0"/>
              </a:rPr>
              <a:t>(</a:t>
            </a:r>
            <a:r>
              <a:rPr lang="en-US" sz="3500" dirty="0" err="1" smtClean="0">
                <a:latin typeface="Cambria" pitchFamily="18" charset="0"/>
              </a:rPr>
              <a:t>SHM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SARUSUN</a:t>
            </a:r>
            <a:r>
              <a:rPr lang="en-US" sz="3500" dirty="0" smtClean="0">
                <a:latin typeface="Cambria" pitchFamily="18" charset="0"/>
              </a:rPr>
              <a:t>) </a:t>
            </a:r>
            <a:r>
              <a:rPr lang="en-US" sz="3500" b="1" dirty="0" smtClean="0">
                <a:latin typeface="Cambria" pitchFamily="18" charset="0"/>
              </a:rPr>
              <a:t/>
            </a:r>
            <a:br>
              <a:rPr lang="en-US" sz="3500" b="1" dirty="0" smtClean="0">
                <a:latin typeface="Cambria" pitchFamily="18" charset="0"/>
              </a:rPr>
            </a:br>
            <a:r>
              <a:rPr lang="en-US" sz="3500" b="1" dirty="0" smtClean="0">
                <a:latin typeface="Cambria" pitchFamily="18" charset="0"/>
              </a:rPr>
              <a:t>		</a:t>
            </a:r>
            <a:r>
              <a:rPr lang="id-ID" sz="3500" b="1" dirty="0" smtClean="0">
                <a:latin typeface="Cambria" pitchFamily="18" charset="0"/>
              </a:rPr>
              <a:t>d</a:t>
            </a:r>
            <a:r>
              <a:rPr lang="en-US" sz="3500" b="1" dirty="0">
                <a:latin typeface="Cambria" pitchFamily="18" charset="0"/>
              </a:rPr>
              <a:t>en</a:t>
            </a:r>
            <a:r>
              <a:rPr lang="id-ID" sz="3500" b="1" dirty="0">
                <a:latin typeface="Cambria" pitchFamily="18" charset="0"/>
              </a:rPr>
              <a:t>g</a:t>
            </a:r>
            <a:r>
              <a:rPr lang="en-US" sz="3500" b="1" dirty="0">
                <a:latin typeface="Cambria" pitchFamily="18" charset="0"/>
              </a:rPr>
              <a:t>a</a:t>
            </a:r>
            <a:r>
              <a:rPr lang="id-ID" sz="3500" b="1" dirty="0">
                <a:latin typeface="Cambria" pitchFamily="18" charset="0"/>
              </a:rPr>
              <a:t>n </a:t>
            </a:r>
            <a:r>
              <a:rPr lang="en-US" sz="3500" b="1" dirty="0" smtClean="0">
                <a:latin typeface="Cambria" pitchFamily="18" charset="0"/>
              </a:rPr>
              <a:t>	</a:t>
            </a:r>
            <a:br>
              <a:rPr lang="en-US" sz="3500" b="1" dirty="0" smtClean="0">
                <a:latin typeface="Cambria" pitchFamily="18" charset="0"/>
              </a:rPr>
            </a:br>
            <a:r>
              <a:rPr lang="id-ID" sz="3500" dirty="0" smtClean="0">
                <a:latin typeface="Cambria" pitchFamily="18" charset="0"/>
              </a:rPr>
              <a:t>rumah </a:t>
            </a:r>
            <a:r>
              <a:rPr lang="id-ID" sz="3500" dirty="0">
                <a:latin typeface="Cambria" pitchFamily="18" charset="0"/>
              </a:rPr>
              <a:t>susun y</a:t>
            </a:r>
            <a:r>
              <a:rPr lang="en-US" sz="3500" dirty="0">
                <a:latin typeface="Cambria" pitchFamily="18" charset="0"/>
              </a:rPr>
              <a:t>an</a:t>
            </a:r>
            <a:r>
              <a:rPr lang="id-ID" sz="3500" dirty="0">
                <a:latin typeface="Cambria" pitchFamily="18" charset="0"/>
              </a:rPr>
              <a:t>g </a:t>
            </a:r>
            <a:r>
              <a:rPr lang="id-ID" sz="3500" dirty="0" smtClean="0">
                <a:latin typeface="Cambria" pitchFamily="18" charset="0"/>
              </a:rPr>
              <a:t>berdiri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id-ID" sz="3500" dirty="0" smtClean="0">
                <a:latin typeface="Cambria" pitchFamily="18" charset="0"/>
              </a:rPr>
              <a:t>diatas </a:t>
            </a:r>
            <a:r>
              <a:rPr lang="en-US" sz="3500" dirty="0" smtClean="0">
                <a:latin typeface="Cambria" pitchFamily="18" charset="0"/>
              </a:rPr>
              <a:t>	</a:t>
            </a:r>
            <a:r>
              <a:rPr lang="id-ID" sz="3500" dirty="0" smtClean="0">
                <a:latin typeface="Cambria" pitchFamily="18" charset="0"/>
              </a:rPr>
              <a:t>tanah </a:t>
            </a:r>
            <a:r>
              <a:rPr lang="id-ID" sz="3500" dirty="0">
                <a:latin typeface="Cambria" pitchFamily="18" charset="0"/>
              </a:rPr>
              <a:t>y</a:t>
            </a:r>
            <a:r>
              <a:rPr lang="en-US" sz="3500" dirty="0">
                <a:latin typeface="Cambria" pitchFamily="18" charset="0"/>
              </a:rPr>
              <a:t>an</a:t>
            </a:r>
            <a:r>
              <a:rPr lang="id-ID" sz="3500" dirty="0">
                <a:latin typeface="Cambria" pitchFamily="18" charset="0"/>
              </a:rPr>
              <a:t>g t</a:t>
            </a:r>
            <a:r>
              <a:rPr lang="en-US" sz="3500" dirty="0" err="1">
                <a:latin typeface="Cambria" pitchFamily="18" charset="0"/>
              </a:rPr>
              <a:t>i</a:t>
            </a:r>
            <a:r>
              <a:rPr lang="id-ID" sz="3500" dirty="0">
                <a:latin typeface="Cambria" pitchFamily="18" charset="0"/>
              </a:rPr>
              <a:t>d</a:t>
            </a:r>
            <a:r>
              <a:rPr lang="en-US" sz="3500" dirty="0">
                <a:latin typeface="Cambria" pitchFamily="18" charset="0"/>
              </a:rPr>
              <a:t>a</a:t>
            </a:r>
            <a:r>
              <a:rPr lang="id-ID" sz="3500" dirty="0">
                <a:latin typeface="Cambria" pitchFamily="18" charset="0"/>
              </a:rPr>
              <a:t>k d</a:t>
            </a:r>
            <a:r>
              <a:rPr lang="en-US" sz="3500" dirty="0">
                <a:latin typeface="Cambria" pitchFamily="18" charset="0"/>
              </a:rPr>
              <a:t>a</a:t>
            </a:r>
            <a:r>
              <a:rPr lang="id-ID" sz="3500" dirty="0">
                <a:latin typeface="Cambria" pitchFamily="18" charset="0"/>
              </a:rPr>
              <a:t>p</a:t>
            </a:r>
            <a:r>
              <a:rPr lang="en-US" sz="3500" dirty="0">
                <a:latin typeface="Cambria" pitchFamily="18" charset="0"/>
              </a:rPr>
              <a:t>a</a:t>
            </a:r>
            <a:r>
              <a:rPr lang="id-ID" sz="3500" dirty="0">
                <a:latin typeface="Cambria" pitchFamily="18" charset="0"/>
              </a:rPr>
              <a:t>t </a:t>
            </a:r>
            <a:r>
              <a:rPr lang="id-ID" sz="3500" dirty="0" smtClean="0">
                <a:latin typeface="Cambria" pitchFamily="18" charset="0"/>
              </a:rPr>
              <a:t>dimiliki tetapi </a:t>
            </a:r>
            <a:r>
              <a:rPr lang="id-ID" sz="3500" dirty="0">
                <a:latin typeface="Cambria" pitchFamily="18" charset="0"/>
              </a:rPr>
              <a:t>hanya </a:t>
            </a:r>
            <a:r>
              <a:rPr lang="id-ID" sz="3500" dirty="0" smtClean="0">
                <a:latin typeface="Cambria" pitchFamily="18" charset="0"/>
              </a:rPr>
              <a:t>berupa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id-ID" sz="3500" dirty="0" smtClean="0">
                <a:latin typeface="Cambria" pitchFamily="18" charset="0"/>
              </a:rPr>
              <a:t>sewa</a:t>
            </a:r>
            <a:r>
              <a:rPr lang="en-US" sz="3500" dirty="0" smtClean="0">
                <a:latin typeface="Cambria" pitchFamily="18" charset="0"/>
              </a:rPr>
              <a:t>/</a:t>
            </a:r>
            <a:r>
              <a:rPr lang="id-ID" sz="3500" dirty="0" smtClean="0">
                <a:latin typeface="Cambria" pitchFamily="18" charset="0"/>
              </a:rPr>
              <a:t>pinjam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id-ID" sz="3500" dirty="0" smtClean="0">
                <a:latin typeface="Cambria" pitchFamily="18" charset="0"/>
              </a:rPr>
              <a:t>pakai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smtClean="0">
                <a:latin typeface="Cambria" pitchFamily="18" charset="0"/>
              </a:rPr>
              <a:t>(</a:t>
            </a:r>
            <a:r>
              <a:rPr lang="en-US" sz="3500" dirty="0" err="1" smtClean="0">
                <a:latin typeface="Cambria" pitchFamily="18" charset="0"/>
              </a:rPr>
              <a:t>SKBG</a:t>
            </a:r>
            <a:r>
              <a:rPr lang="en-US" sz="3500" dirty="0" smtClean="0">
                <a:latin typeface="Cambria" pitchFamily="18" charset="0"/>
              </a:rPr>
              <a:t>)</a:t>
            </a:r>
            <a:br>
              <a:rPr lang="en-US" sz="3500" dirty="0" smtClean="0">
                <a:latin typeface="Cambria" pitchFamily="18" charset="0"/>
              </a:rPr>
            </a:br>
            <a:r>
              <a:rPr lang="en-US" sz="3500" dirty="0" smtClean="0">
                <a:latin typeface="Cambria" pitchFamily="18" charset="0"/>
              </a:rPr>
              <a:t>		</a:t>
            </a:r>
            <a:r>
              <a:rPr lang="en-US" sz="3500" b="1" dirty="0" err="1" smtClean="0">
                <a:latin typeface="Cambria" pitchFamily="18" charset="0"/>
              </a:rPr>
              <a:t>yaitu</a:t>
            </a:r>
            <a:r>
              <a:rPr lang="en-US" sz="3500" b="1" dirty="0" smtClean="0">
                <a:latin typeface="Cambria" pitchFamily="18" charset="0"/>
              </a:rPr>
              <a:t> </a:t>
            </a:r>
            <a:r>
              <a:rPr lang="en-US" sz="3500" b="1" dirty="0" smtClean="0">
                <a:latin typeface="Cambria" pitchFamily="18" charset="0"/>
              </a:rPr>
              <a:t>:</a:t>
            </a:r>
            <a:r>
              <a:rPr lang="en-US" sz="3800" b="1" dirty="0" smtClean="0">
                <a:latin typeface="+mn-lt"/>
              </a:rPr>
              <a:t/>
            </a:r>
            <a:br>
              <a:rPr lang="en-US" sz="3800" b="1" dirty="0" smtClean="0">
                <a:latin typeface="+mn-lt"/>
              </a:rPr>
            </a:br>
            <a:endParaRPr lang="en-US" sz="3800" dirty="0">
              <a:latin typeface="+mn-l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7200"/>
            <a:ext cx="7943088" cy="6172200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SzPct val="90000"/>
              <a:buFont typeface="+mj-lt"/>
              <a:buAutoNum type="arabicPeriod"/>
            </a:pPr>
            <a:r>
              <a:rPr lang="id-ID" sz="3400" dirty="0" smtClean="0">
                <a:latin typeface="Cambria" pitchFamily="18" charset="0"/>
              </a:rPr>
              <a:t>Bukti kepemilikan rumah susun y</a:t>
            </a:r>
            <a:r>
              <a:rPr lang="en-US" sz="3400" dirty="0" smtClean="0">
                <a:latin typeface="Cambria" pitchFamily="18" charset="0"/>
              </a:rPr>
              <a:t>an</a:t>
            </a:r>
            <a:r>
              <a:rPr lang="id-ID" sz="3400" dirty="0" smtClean="0">
                <a:latin typeface="Cambria" pitchFamily="18" charset="0"/>
              </a:rPr>
              <a:t>g didirikan diatas tanah y</a:t>
            </a:r>
            <a:r>
              <a:rPr lang="en-US" sz="3400" dirty="0" smtClean="0">
                <a:latin typeface="Cambria" pitchFamily="18" charset="0"/>
              </a:rPr>
              <a:t>an</a:t>
            </a:r>
            <a:r>
              <a:rPr lang="id-ID" sz="3400" dirty="0" smtClean="0">
                <a:latin typeface="Cambria" pitchFamily="18" charset="0"/>
              </a:rPr>
              <a:t>g d</a:t>
            </a:r>
            <a:r>
              <a:rPr lang="en-US" sz="3400" dirty="0" smtClean="0">
                <a:latin typeface="Cambria" pitchFamily="18" charset="0"/>
              </a:rPr>
              <a:t>a</a:t>
            </a:r>
            <a:r>
              <a:rPr lang="id-ID" sz="3400" dirty="0" smtClean="0">
                <a:latin typeface="Cambria" pitchFamily="18" charset="0"/>
              </a:rPr>
              <a:t>p</a:t>
            </a:r>
            <a:r>
              <a:rPr lang="en-US" sz="3400" dirty="0" smtClean="0">
                <a:latin typeface="Cambria" pitchFamily="18" charset="0"/>
              </a:rPr>
              <a:t>a</a:t>
            </a:r>
            <a:r>
              <a:rPr lang="id-ID" sz="3400" dirty="0" smtClean="0">
                <a:latin typeface="Cambria" pitchFamily="18" charset="0"/>
              </a:rPr>
              <a:t>t dimiliki berupa SHM Sarusun, s</a:t>
            </a:r>
            <a:r>
              <a:rPr lang="en-US" sz="3400" dirty="0" smtClean="0">
                <a:latin typeface="Cambria" pitchFamily="18" charset="0"/>
              </a:rPr>
              <a:t>e</a:t>
            </a:r>
            <a:r>
              <a:rPr lang="id-ID" sz="3400" dirty="0" smtClean="0">
                <a:latin typeface="Cambria" pitchFamily="18" charset="0"/>
              </a:rPr>
              <a:t>d</a:t>
            </a:r>
            <a:r>
              <a:rPr lang="en-US" sz="3400" dirty="0" smtClean="0">
                <a:latin typeface="Cambria" pitchFamily="18" charset="0"/>
              </a:rPr>
              <a:t>an</a:t>
            </a:r>
            <a:r>
              <a:rPr lang="id-ID" sz="3400" dirty="0" smtClean="0">
                <a:latin typeface="Cambria" pitchFamily="18" charset="0"/>
              </a:rPr>
              <a:t>gkan rumah susun </a:t>
            </a:r>
            <a:r>
              <a:rPr lang="en-US" sz="3400" dirty="0" smtClean="0">
                <a:latin typeface="Cambria" pitchFamily="18" charset="0"/>
              </a:rPr>
              <a:t>yang </a:t>
            </a:r>
            <a:r>
              <a:rPr lang="id-ID" sz="3400" dirty="0" smtClean="0">
                <a:latin typeface="Cambria" pitchFamily="18" charset="0"/>
              </a:rPr>
              <a:t>berdiri diatas tanah y</a:t>
            </a:r>
            <a:r>
              <a:rPr lang="en-US" sz="3400" dirty="0" smtClean="0">
                <a:latin typeface="Cambria" pitchFamily="18" charset="0"/>
              </a:rPr>
              <a:t>an</a:t>
            </a:r>
            <a:r>
              <a:rPr lang="id-ID" sz="3400" dirty="0" smtClean="0">
                <a:latin typeface="Cambria" pitchFamily="18" charset="0"/>
              </a:rPr>
              <a:t>g t</a:t>
            </a:r>
            <a:r>
              <a:rPr lang="en-US" sz="3400" dirty="0" err="1" smtClean="0">
                <a:latin typeface="Cambria" pitchFamily="18" charset="0"/>
              </a:rPr>
              <a:t>i</a:t>
            </a:r>
            <a:r>
              <a:rPr lang="id-ID" sz="3400" dirty="0" smtClean="0">
                <a:latin typeface="Cambria" pitchFamily="18" charset="0"/>
              </a:rPr>
              <a:t>d</a:t>
            </a:r>
            <a:r>
              <a:rPr lang="en-US" sz="3400" dirty="0" smtClean="0">
                <a:latin typeface="Cambria" pitchFamily="18" charset="0"/>
              </a:rPr>
              <a:t>a</a:t>
            </a:r>
            <a:r>
              <a:rPr lang="id-ID" sz="3400" dirty="0" smtClean="0">
                <a:latin typeface="Cambria" pitchFamily="18" charset="0"/>
              </a:rPr>
              <a:t>k d</a:t>
            </a:r>
            <a:r>
              <a:rPr lang="en-US" sz="3400" dirty="0" smtClean="0">
                <a:latin typeface="Cambria" pitchFamily="18" charset="0"/>
              </a:rPr>
              <a:t>a</a:t>
            </a:r>
            <a:r>
              <a:rPr lang="id-ID" sz="3400" dirty="0" smtClean="0">
                <a:latin typeface="Cambria" pitchFamily="18" charset="0"/>
              </a:rPr>
              <a:t>p</a:t>
            </a:r>
            <a:r>
              <a:rPr lang="en-US" sz="3400" dirty="0" smtClean="0">
                <a:latin typeface="Cambria" pitchFamily="18" charset="0"/>
              </a:rPr>
              <a:t>a</a:t>
            </a:r>
            <a:r>
              <a:rPr lang="id-ID" sz="3400" dirty="0" smtClean="0">
                <a:latin typeface="Cambria" pitchFamily="18" charset="0"/>
              </a:rPr>
              <a:t>t dimiliki berupa SKBG Sarusun.</a:t>
            </a:r>
            <a:endParaRPr lang="en-US" sz="3400" dirty="0" smtClean="0">
              <a:latin typeface="Cambria" pitchFamily="18" charset="0"/>
            </a:endParaRPr>
          </a:p>
          <a:p>
            <a:pPr marL="514350" lvl="0" indent="-514350">
              <a:buSzPct val="90000"/>
              <a:buFont typeface="+mj-lt"/>
              <a:buAutoNum type="arabicPeriod"/>
            </a:pPr>
            <a:r>
              <a:rPr lang="id-ID" sz="3400" dirty="0" smtClean="0">
                <a:latin typeface="Cambria" pitchFamily="18" charset="0"/>
              </a:rPr>
              <a:t>Kepemilikan SHM Sarusun meliputi bagian bersama, benda bersama </a:t>
            </a:r>
            <a:r>
              <a:rPr lang="en-US" sz="3400" dirty="0" err="1" smtClean="0">
                <a:latin typeface="Cambria" pitchFamily="18" charset="0"/>
              </a:rPr>
              <a:t>dan</a:t>
            </a:r>
            <a:r>
              <a:rPr lang="id-ID" sz="3400" dirty="0" smtClean="0">
                <a:latin typeface="Cambria" pitchFamily="18" charset="0"/>
              </a:rPr>
              <a:t> tanah bersama, s</a:t>
            </a:r>
            <a:r>
              <a:rPr lang="en-US" sz="3400" dirty="0" smtClean="0">
                <a:latin typeface="Cambria" pitchFamily="18" charset="0"/>
              </a:rPr>
              <a:t>e</a:t>
            </a:r>
            <a:r>
              <a:rPr lang="id-ID" sz="3400" dirty="0" smtClean="0">
                <a:latin typeface="Cambria" pitchFamily="18" charset="0"/>
              </a:rPr>
              <a:t>d</a:t>
            </a:r>
            <a:r>
              <a:rPr lang="en-US" sz="3400" dirty="0" smtClean="0">
                <a:latin typeface="Cambria" pitchFamily="18" charset="0"/>
              </a:rPr>
              <a:t>an</a:t>
            </a:r>
            <a:r>
              <a:rPr lang="id-ID" sz="3400" dirty="0" smtClean="0">
                <a:latin typeface="Cambria" pitchFamily="18" charset="0"/>
              </a:rPr>
              <a:t>gkan SKBG sarusun hanya meliputi gedung saja</a:t>
            </a:r>
            <a:r>
              <a:rPr lang="en-US" sz="3400" dirty="0" smtClean="0">
                <a:latin typeface="Cambria" pitchFamily="18" charset="0"/>
              </a:rPr>
              <a:t>,</a:t>
            </a:r>
            <a:r>
              <a:rPr lang="id-ID" sz="3400" dirty="0" smtClean="0">
                <a:latin typeface="Cambria" pitchFamily="18" charset="0"/>
              </a:rPr>
              <a:t> tanahnya t</a:t>
            </a:r>
            <a:r>
              <a:rPr lang="en-US" sz="3400" dirty="0" err="1" smtClean="0">
                <a:latin typeface="Cambria" pitchFamily="18" charset="0"/>
              </a:rPr>
              <a:t>i</a:t>
            </a:r>
            <a:r>
              <a:rPr lang="id-ID" sz="3400" dirty="0" smtClean="0">
                <a:latin typeface="Cambria" pitchFamily="18" charset="0"/>
              </a:rPr>
              <a:t>d</a:t>
            </a:r>
            <a:r>
              <a:rPr lang="en-US" sz="3400" dirty="0" smtClean="0">
                <a:latin typeface="Cambria" pitchFamily="18" charset="0"/>
              </a:rPr>
              <a:t>a</a:t>
            </a:r>
            <a:r>
              <a:rPr lang="id-ID" sz="3400" dirty="0" smtClean="0">
                <a:latin typeface="Cambria" pitchFamily="18" charset="0"/>
              </a:rPr>
              <a:t>k termasuk.</a:t>
            </a:r>
            <a:endParaRPr lang="en-US" sz="3400" dirty="0" smtClean="0">
              <a:latin typeface="Cambria" pitchFamily="18" charset="0"/>
            </a:endParaRPr>
          </a:p>
          <a:p>
            <a:pPr marL="514350" lvl="0" indent="-514350">
              <a:buSzPct val="90000"/>
              <a:buFont typeface="+mj-lt"/>
              <a:buAutoNum type="arabicPeriod"/>
            </a:pPr>
            <a:r>
              <a:rPr lang="id-ID" sz="3400" dirty="0" smtClean="0">
                <a:latin typeface="Cambria" pitchFamily="18" charset="0"/>
              </a:rPr>
              <a:t>SHM Sarusun keluar berdas</a:t>
            </a:r>
            <a:r>
              <a:rPr lang="en-US" sz="3400" dirty="0" smtClean="0">
                <a:latin typeface="Cambria" pitchFamily="18" charset="0"/>
              </a:rPr>
              <a:t>a</a:t>
            </a:r>
            <a:r>
              <a:rPr lang="id-ID" sz="3400" dirty="0" smtClean="0">
                <a:latin typeface="Cambria" pitchFamily="18" charset="0"/>
              </a:rPr>
              <a:t>rkan Akta </a:t>
            </a:r>
            <a:r>
              <a:rPr lang="en-US" sz="3400" dirty="0" smtClean="0">
                <a:latin typeface="Cambria" pitchFamily="18" charset="0"/>
              </a:rPr>
              <a:t>J</a:t>
            </a:r>
            <a:r>
              <a:rPr lang="id-ID" sz="3400" dirty="0" smtClean="0">
                <a:latin typeface="Cambria" pitchFamily="18" charset="0"/>
              </a:rPr>
              <a:t>ual </a:t>
            </a:r>
            <a:r>
              <a:rPr lang="en-US" sz="3400" dirty="0" smtClean="0">
                <a:latin typeface="Cambria" pitchFamily="18" charset="0"/>
              </a:rPr>
              <a:t>B</a:t>
            </a:r>
            <a:r>
              <a:rPr lang="id-ID" sz="3400" dirty="0" smtClean="0">
                <a:latin typeface="Cambria" pitchFamily="18" charset="0"/>
              </a:rPr>
              <a:t>eli, s</a:t>
            </a:r>
            <a:r>
              <a:rPr lang="en-US" sz="3400" dirty="0" smtClean="0">
                <a:latin typeface="Cambria" pitchFamily="18" charset="0"/>
              </a:rPr>
              <a:t>e</a:t>
            </a:r>
            <a:r>
              <a:rPr lang="id-ID" sz="3400" dirty="0" smtClean="0">
                <a:latin typeface="Cambria" pitchFamily="18" charset="0"/>
              </a:rPr>
              <a:t>d</a:t>
            </a:r>
            <a:r>
              <a:rPr lang="en-US" sz="3400" dirty="0" smtClean="0">
                <a:latin typeface="Cambria" pitchFamily="18" charset="0"/>
              </a:rPr>
              <a:t>an</a:t>
            </a:r>
            <a:r>
              <a:rPr lang="id-ID" sz="3400" dirty="0" smtClean="0">
                <a:latin typeface="Cambria" pitchFamily="18" charset="0"/>
              </a:rPr>
              <a:t>gkan SKGB Sarusun keluar berdasarkan Perjanjian </a:t>
            </a:r>
            <a:r>
              <a:rPr lang="en-US" sz="3400" dirty="0" smtClean="0">
                <a:latin typeface="Cambria" pitchFamily="18" charset="0"/>
              </a:rPr>
              <a:t>S</a:t>
            </a:r>
            <a:r>
              <a:rPr lang="id-ID" sz="3400" dirty="0" smtClean="0">
                <a:latin typeface="Cambria" pitchFamily="18" charset="0"/>
              </a:rPr>
              <a:t>ewa </a:t>
            </a:r>
            <a:r>
              <a:rPr lang="en-US" sz="3400" dirty="0" smtClean="0">
                <a:latin typeface="Cambria" pitchFamily="18" charset="0"/>
              </a:rPr>
              <a:t>M</a:t>
            </a:r>
            <a:r>
              <a:rPr lang="id-ID" sz="3400" dirty="0" smtClean="0">
                <a:latin typeface="Cambria" pitchFamily="18" charset="0"/>
              </a:rPr>
              <a:t>enyewa.</a:t>
            </a:r>
            <a:endParaRPr lang="en-US" sz="3400" dirty="0" smtClean="0">
              <a:latin typeface="Cambria" pitchFamily="18" charset="0"/>
            </a:endParaRPr>
          </a:p>
          <a:p>
            <a:pPr marL="596646" indent="-514350">
              <a:buSzPct val="85000"/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LATAR BELAKANG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>
                <a:latin typeface="Cambria" pitchFamily="18" charset="0"/>
                <a:cs typeface="Andalus" pitchFamily="18" charset="-78"/>
              </a:rPr>
              <a:t>Kebutuhan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tanah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untuk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perumahan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di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perkotaan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meningkat</a:t>
            </a:r>
            <a:endParaRPr lang="en-US" dirty="0" smtClean="0">
              <a:latin typeface="Cambria" pitchFamily="18" charset="0"/>
              <a:cs typeface="Andalus" pitchFamily="18" charset="-78"/>
            </a:endParaRPr>
          </a:p>
          <a:p>
            <a:pPr lvl="0"/>
            <a:r>
              <a:rPr lang="en-US" dirty="0" err="1" smtClean="0">
                <a:latin typeface="Cambria" pitchFamily="18" charset="0"/>
                <a:cs typeface="Andalus" pitchFamily="18" charset="-78"/>
              </a:rPr>
              <a:t>Persediaan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tanah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tetap</a:t>
            </a:r>
            <a:endParaRPr lang="en-US" dirty="0" smtClean="0">
              <a:latin typeface="Cambria" pitchFamily="18" charset="0"/>
              <a:cs typeface="Andalus" pitchFamily="18" charset="-78"/>
            </a:endParaRPr>
          </a:p>
          <a:p>
            <a:pPr lvl="0"/>
            <a:r>
              <a:rPr lang="en-US" dirty="0" smtClean="0">
                <a:latin typeface="Cambria" pitchFamily="18" charset="0"/>
                <a:cs typeface="Andalus" pitchFamily="18" charset="-78"/>
              </a:rPr>
              <a:t>Pembangunan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ke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arah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vertikal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</a:p>
          <a:p>
            <a:pPr lvl="0"/>
            <a:r>
              <a:rPr lang="en-US" dirty="0" err="1" smtClean="0">
                <a:latin typeface="Cambria" pitchFamily="18" charset="0"/>
                <a:cs typeface="Andalus" pitchFamily="18" charset="-78"/>
              </a:rPr>
              <a:t>Bangunan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bertingkat</a:t>
            </a:r>
            <a:endParaRPr lang="en-US" dirty="0" smtClean="0">
              <a:latin typeface="Cambria" pitchFamily="18" charset="0"/>
              <a:cs typeface="Andalus" pitchFamily="18" charset="-78"/>
            </a:endParaRPr>
          </a:p>
          <a:p>
            <a:pPr lvl="0"/>
            <a:r>
              <a:rPr lang="en-US" dirty="0" err="1" smtClean="0">
                <a:latin typeface="Cambria" pitchFamily="18" charset="0"/>
                <a:cs typeface="Andalus" pitchFamily="18" charset="-78"/>
              </a:rPr>
              <a:t>Digunakan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untuk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hunian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dan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bukan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hunian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(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campur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)</a:t>
            </a:r>
          </a:p>
          <a:p>
            <a:pPr lvl="0"/>
            <a:r>
              <a:rPr lang="en-US" dirty="0" err="1" smtClean="0">
                <a:latin typeface="Cambria" pitchFamily="18" charset="0"/>
                <a:cs typeface="Andalus" pitchFamily="18" charset="-78"/>
              </a:rPr>
              <a:t>Lembaga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hukum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baru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HMSRS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meningkatkan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pertumbuhan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ekonomi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rakyat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/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masyarakat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ekonomi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lemah</a:t>
            </a:r>
            <a:endParaRPr lang="en-US" dirty="0" smtClean="0">
              <a:latin typeface="Cambria" pitchFamily="18" charset="0"/>
              <a:cs typeface="Andalus" pitchFamily="18" charset="-78"/>
            </a:endParaRPr>
          </a:p>
          <a:p>
            <a:r>
              <a:rPr lang="en-US" dirty="0" smtClean="0">
                <a:latin typeface="Cambria" pitchFamily="18" charset="0"/>
                <a:cs typeface="Andalus" pitchFamily="18" charset="-78"/>
              </a:rPr>
              <a:t>HMSRS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dapat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dibebankan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Hak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Tanggungan</a:t>
            </a:r>
            <a:endParaRPr lang="en-US" dirty="0">
              <a:latin typeface="Cambria" pitchFamily="18" charset="0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85800"/>
            <a:ext cx="7772400" cy="5562600"/>
          </a:xfrm>
        </p:spPr>
        <p:txBody>
          <a:bodyPr/>
          <a:lstStyle/>
          <a:p>
            <a:pPr marL="514350" lvl="0" indent="-514350">
              <a:buSzPct val="90000"/>
              <a:buFont typeface="+mj-lt"/>
              <a:buAutoNum type="arabicPeriod" startAt="4"/>
            </a:pPr>
            <a:r>
              <a:rPr lang="id-ID" dirty="0" smtClean="0">
                <a:latin typeface="Cambria" pitchFamily="18" charset="0"/>
              </a:rPr>
              <a:t>SHM Sarusun diterbitkan oleh </a:t>
            </a:r>
            <a:r>
              <a:rPr lang="en-US" dirty="0" smtClean="0">
                <a:latin typeface="Cambria" pitchFamily="18" charset="0"/>
              </a:rPr>
              <a:t>K</a:t>
            </a:r>
            <a:r>
              <a:rPr lang="id-ID" dirty="0" smtClean="0">
                <a:latin typeface="Cambria" pitchFamily="18" charset="0"/>
              </a:rPr>
              <a:t>antor </a:t>
            </a:r>
            <a:r>
              <a:rPr lang="en-US" dirty="0" smtClean="0">
                <a:latin typeface="Cambria" pitchFamily="18" charset="0"/>
              </a:rPr>
              <a:t>P</a:t>
            </a:r>
            <a:r>
              <a:rPr lang="id-ID" dirty="0" smtClean="0">
                <a:latin typeface="Cambria" pitchFamily="18" charset="0"/>
              </a:rPr>
              <a:t>ertanahan, s</a:t>
            </a:r>
            <a:r>
              <a:rPr lang="en-US" dirty="0" smtClean="0">
                <a:latin typeface="Cambria" pitchFamily="18" charset="0"/>
              </a:rPr>
              <a:t>e</a:t>
            </a:r>
            <a:r>
              <a:rPr lang="id-ID" dirty="0" smtClean="0">
                <a:latin typeface="Cambria" pitchFamily="18" charset="0"/>
              </a:rPr>
              <a:t>d</a:t>
            </a:r>
            <a:r>
              <a:rPr lang="en-US" dirty="0" smtClean="0">
                <a:latin typeface="Cambria" pitchFamily="18" charset="0"/>
              </a:rPr>
              <a:t>an</a:t>
            </a:r>
            <a:r>
              <a:rPr lang="id-ID" dirty="0" smtClean="0">
                <a:latin typeface="Cambria" pitchFamily="18" charset="0"/>
              </a:rPr>
              <a:t>gkan SKBG Sarusun diterbitkan oleh </a:t>
            </a:r>
            <a:r>
              <a:rPr lang="en-US" dirty="0" smtClean="0">
                <a:latin typeface="Cambria" pitchFamily="18" charset="0"/>
              </a:rPr>
              <a:t>I</a:t>
            </a:r>
            <a:r>
              <a:rPr lang="id-ID" dirty="0" smtClean="0">
                <a:latin typeface="Cambria" pitchFamily="18" charset="0"/>
              </a:rPr>
              <a:t>nstansi </a:t>
            </a:r>
            <a:r>
              <a:rPr lang="en-US" dirty="0" smtClean="0">
                <a:latin typeface="Cambria" pitchFamily="18" charset="0"/>
              </a:rPr>
              <a:t>T</a:t>
            </a:r>
            <a:r>
              <a:rPr lang="id-ID" dirty="0" smtClean="0">
                <a:latin typeface="Cambria" pitchFamily="18" charset="0"/>
              </a:rPr>
              <a:t>ehnik </a:t>
            </a:r>
            <a:r>
              <a:rPr lang="en-US" dirty="0" smtClean="0">
                <a:latin typeface="Cambria" pitchFamily="18" charset="0"/>
              </a:rPr>
              <a:t>K</a:t>
            </a:r>
            <a:r>
              <a:rPr lang="id-ID" dirty="0" smtClean="0">
                <a:latin typeface="Cambria" pitchFamily="18" charset="0"/>
              </a:rPr>
              <a:t>abupaten/</a:t>
            </a:r>
            <a:r>
              <a:rPr lang="en-US" dirty="0" smtClean="0">
                <a:latin typeface="Cambria" pitchFamily="18" charset="0"/>
              </a:rPr>
              <a:t>K</a:t>
            </a:r>
            <a:r>
              <a:rPr lang="id-ID" dirty="0" smtClean="0">
                <a:latin typeface="Cambria" pitchFamily="18" charset="0"/>
              </a:rPr>
              <a:t>ota y</a:t>
            </a:r>
            <a:r>
              <a:rPr lang="en-US" dirty="0" smtClean="0">
                <a:latin typeface="Cambria" pitchFamily="18" charset="0"/>
              </a:rPr>
              <a:t>an</a:t>
            </a:r>
            <a:r>
              <a:rPr lang="id-ID" dirty="0" smtClean="0">
                <a:latin typeface="Cambria" pitchFamily="18" charset="0"/>
              </a:rPr>
              <a:t>g mengurusi bangunan gedung.</a:t>
            </a:r>
            <a:endParaRPr lang="en-US" dirty="0" smtClean="0">
              <a:latin typeface="Cambria" pitchFamily="18" charset="0"/>
            </a:endParaRPr>
          </a:p>
          <a:p>
            <a:pPr marL="514350" lvl="0" indent="-514350">
              <a:buSzPct val="90000"/>
              <a:buFont typeface="+mj-lt"/>
              <a:buAutoNum type="arabicPeriod" startAt="4"/>
            </a:pPr>
            <a:r>
              <a:rPr lang="id-ID" dirty="0" smtClean="0">
                <a:latin typeface="Cambria" pitchFamily="18" charset="0"/>
              </a:rPr>
              <a:t>Jaminan hutang SHM Sarusun berupa Hak Tanggungan, s</a:t>
            </a:r>
            <a:r>
              <a:rPr lang="en-US" dirty="0" smtClean="0">
                <a:latin typeface="Cambria" pitchFamily="18" charset="0"/>
              </a:rPr>
              <a:t>e</a:t>
            </a:r>
            <a:r>
              <a:rPr lang="id-ID" dirty="0" smtClean="0">
                <a:latin typeface="Cambria" pitchFamily="18" charset="0"/>
              </a:rPr>
              <a:t>d</a:t>
            </a:r>
            <a:r>
              <a:rPr lang="en-US" dirty="0" smtClean="0">
                <a:latin typeface="Cambria" pitchFamily="18" charset="0"/>
              </a:rPr>
              <a:t>an</a:t>
            </a:r>
            <a:r>
              <a:rPr lang="id-ID" dirty="0" smtClean="0">
                <a:latin typeface="Cambria" pitchFamily="18" charset="0"/>
              </a:rPr>
              <a:t>gkan SKBG Sarusun berupa Jaminan Fiducia.</a:t>
            </a:r>
            <a:endParaRPr lang="en-US" dirty="0" smtClean="0">
              <a:latin typeface="Cambria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04800"/>
            <a:ext cx="8001000" cy="6400800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SzPct val="85000"/>
              <a:buFont typeface="+mj-lt"/>
              <a:buAutoNum type="arabicPeriod" startAt="6"/>
            </a:pPr>
            <a:r>
              <a:rPr lang="id-ID" dirty="0" smtClean="0">
                <a:latin typeface="Cambria" pitchFamily="18" charset="0"/>
              </a:rPr>
              <a:t>SHM </a:t>
            </a:r>
            <a:r>
              <a:rPr lang="id-ID" dirty="0">
                <a:latin typeface="Cambria" pitchFamily="18" charset="0"/>
              </a:rPr>
              <a:t>Sarusun terdiri atas:</a:t>
            </a:r>
            <a:endParaRPr lang="en-US" dirty="0">
              <a:latin typeface="Cambria" pitchFamily="18" charset="0"/>
            </a:endParaRPr>
          </a:p>
          <a:p>
            <a:pPr marL="688975" lvl="0" indent="-404813">
              <a:buSzPct val="85000"/>
              <a:buFont typeface="+mj-lt"/>
              <a:buAutoNum type="alphaLcPeriod"/>
            </a:pPr>
            <a:r>
              <a:rPr lang="en-US" dirty="0">
                <a:latin typeface="Cambria" pitchFamily="18" charset="0"/>
              </a:rPr>
              <a:t>S</a:t>
            </a:r>
            <a:r>
              <a:rPr lang="id-ID" dirty="0">
                <a:latin typeface="Cambria" pitchFamily="18" charset="0"/>
              </a:rPr>
              <a:t>alinan buku tanah dan surat ukur</a:t>
            </a:r>
            <a:endParaRPr lang="en-US" dirty="0">
              <a:latin typeface="Cambria" pitchFamily="18" charset="0"/>
            </a:endParaRPr>
          </a:p>
          <a:p>
            <a:pPr marL="688975" lvl="0" indent="-404813">
              <a:buSzPct val="85000"/>
              <a:buFont typeface="+mj-lt"/>
              <a:buAutoNum type="alphaLcPeriod"/>
            </a:pPr>
            <a:r>
              <a:rPr lang="en-US" dirty="0">
                <a:latin typeface="Cambria" pitchFamily="18" charset="0"/>
              </a:rPr>
              <a:t>G</a:t>
            </a:r>
            <a:r>
              <a:rPr lang="id-ID" dirty="0">
                <a:latin typeface="Cambria" pitchFamily="18" charset="0"/>
              </a:rPr>
              <a:t>ambar denah lantai rumah susun ybs.</a:t>
            </a:r>
            <a:endParaRPr lang="en-US" dirty="0">
              <a:latin typeface="Cambria" pitchFamily="18" charset="0"/>
            </a:endParaRPr>
          </a:p>
          <a:p>
            <a:pPr marL="688975" lvl="0" indent="-404813">
              <a:buSzPct val="85000"/>
              <a:buFont typeface="+mj-lt"/>
              <a:buAutoNum type="alphaLcPeriod"/>
            </a:pPr>
            <a:r>
              <a:rPr lang="en-US" dirty="0">
                <a:latin typeface="Cambria" pitchFamily="18" charset="0"/>
              </a:rPr>
              <a:t>P</a:t>
            </a:r>
            <a:r>
              <a:rPr lang="id-ID" dirty="0">
                <a:latin typeface="Cambria" pitchFamily="18" charset="0"/>
              </a:rPr>
              <a:t>ertelaan mengenai besarnya bagian hak atas </a:t>
            </a:r>
            <a:r>
              <a:rPr lang="en-US" dirty="0" smtClean="0">
                <a:latin typeface="Cambria" pitchFamily="18" charset="0"/>
              </a:rPr>
              <a:t>B</a:t>
            </a:r>
            <a:r>
              <a:rPr lang="id-ID" dirty="0" smtClean="0">
                <a:latin typeface="Cambria" pitchFamily="18" charset="0"/>
              </a:rPr>
              <a:t>agian </a:t>
            </a:r>
            <a:r>
              <a:rPr lang="id-ID" dirty="0">
                <a:latin typeface="Cambria" pitchFamily="18" charset="0"/>
              </a:rPr>
              <a:t>bersama, </a:t>
            </a:r>
            <a:r>
              <a:rPr lang="en-US" dirty="0" smtClean="0">
                <a:latin typeface="Cambria" pitchFamily="18" charset="0"/>
              </a:rPr>
              <a:t>B</a:t>
            </a:r>
            <a:r>
              <a:rPr lang="id-ID" dirty="0" smtClean="0">
                <a:latin typeface="Cambria" pitchFamily="18" charset="0"/>
              </a:rPr>
              <a:t>enda </a:t>
            </a:r>
            <a:r>
              <a:rPr lang="id-ID" dirty="0">
                <a:latin typeface="Cambria" pitchFamily="18" charset="0"/>
              </a:rPr>
              <a:t>bersama &amp; Tanah bersama.</a:t>
            </a:r>
            <a:endParaRPr lang="en-US" dirty="0">
              <a:latin typeface="Cambria" pitchFamily="18" charset="0"/>
            </a:endParaRPr>
          </a:p>
          <a:p>
            <a:pPr>
              <a:buNone/>
            </a:pPr>
            <a:r>
              <a:rPr lang="en-US" dirty="0" smtClean="0">
                <a:latin typeface="Cambria" pitchFamily="18" charset="0"/>
              </a:rPr>
              <a:t>	</a:t>
            </a:r>
          </a:p>
          <a:p>
            <a:pPr marL="465138" indent="0">
              <a:buNone/>
            </a:pPr>
            <a:r>
              <a:rPr lang="en-US" dirty="0" smtClean="0">
                <a:latin typeface="Cambria" pitchFamily="18" charset="0"/>
              </a:rPr>
              <a:t> </a:t>
            </a:r>
            <a:r>
              <a:rPr lang="id-ID" dirty="0" smtClean="0">
                <a:latin typeface="Cambria" pitchFamily="18" charset="0"/>
              </a:rPr>
              <a:t>SKBG </a:t>
            </a:r>
            <a:r>
              <a:rPr lang="id-ID" dirty="0">
                <a:latin typeface="Cambria" pitchFamily="18" charset="0"/>
              </a:rPr>
              <a:t>Sarusun terdiri atas</a:t>
            </a:r>
            <a:r>
              <a:rPr lang="en-US" dirty="0">
                <a:latin typeface="Cambria" pitchFamily="18" charset="0"/>
              </a:rPr>
              <a:t>: </a:t>
            </a:r>
          </a:p>
          <a:p>
            <a:pPr marL="688975" lvl="0" indent="-344488">
              <a:buSzPct val="85000"/>
              <a:buFont typeface="+mj-lt"/>
              <a:buAutoNum type="alphaLcPeriod"/>
            </a:pPr>
            <a:r>
              <a:rPr lang="en-US" dirty="0">
                <a:latin typeface="Cambria" pitchFamily="18" charset="0"/>
              </a:rPr>
              <a:t>S</a:t>
            </a:r>
            <a:r>
              <a:rPr lang="id-ID" dirty="0">
                <a:latin typeface="Cambria" pitchFamily="18" charset="0"/>
              </a:rPr>
              <a:t>alinan buku bangunan gedung</a:t>
            </a:r>
            <a:endParaRPr lang="en-US" dirty="0">
              <a:latin typeface="Cambria" pitchFamily="18" charset="0"/>
            </a:endParaRPr>
          </a:p>
          <a:p>
            <a:pPr marL="630238" lvl="0" indent="-285750">
              <a:buSzPct val="85000"/>
              <a:buFont typeface="+mj-lt"/>
              <a:buAutoNum type="alphaLcPeriod"/>
            </a:pPr>
            <a:r>
              <a:rPr lang="en-US" dirty="0" smtClean="0">
                <a:latin typeface="Cambria" pitchFamily="18" charset="0"/>
              </a:rPr>
              <a:t> S</a:t>
            </a:r>
            <a:r>
              <a:rPr lang="id-ID" dirty="0">
                <a:latin typeface="Cambria" pitchFamily="18" charset="0"/>
              </a:rPr>
              <a:t>alinan surat perjanjian sewa atas tanah</a:t>
            </a:r>
            <a:endParaRPr lang="en-US" dirty="0">
              <a:latin typeface="Cambria" pitchFamily="18" charset="0"/>
            </a:endParaRPr>
          </a:p>
          <a:p>
            <a:pPr marL="514350" lvl="0" indent="-169863">
              <a:buSzPct val="85000"/>
              <a:buFont typeface="+mj-lt"/>
              <a:buAutoNum type="alphaLcPeriod"/>
            </a:pPr>
            <a:r>
              <a:rPr lang="en-US" dirty="0" smtClean="0">
                <a:latin typeface="Cambria" pitchFamily="18" charset="0"/>
              </a:rPr>
              <a:t>  G</a:t>
            </a:r>
            <a:r>
              <a:rPr lang="id-ID" dirty="0">
                <a:latin typeface="Cambria" pitchFamily="18" charset="0"/>
              </a:rPr>
              <a:t>ambar denah lantai rumah susun ybs.</a:t>
            </a:r>
            <a:endParaRPr lang="en-US" dirty="0">
              <a:latin typeface="Cambria" pitchFamily="18" charset="0"/>
            </a:endParaRPr>
          </a:p>
          <a:p>
            <a:pPr marL="688975" indent="-344488">
              <a:buSzPct val="85000"/>
              <a:buFont typeface="+mj-lt"/>
              <a:buAutoNum type="alphaLcPeriod"/>
            </a:pPr>
            <a:r>
              <a:rPr lang="en-US" dirty="0" smtClean="0">
                <a:latin typeface="Cambria" pitchFamily="18" charset="0"/>
              </a:rPr>
              <a:t>P</a:t>
            </a:r>
            <a:r>
              <a:rPr lang="id-ID" dirty="0">
                <a:latin typeface="Cambria" pitchFamily="18" charset="0"/>
              </a:rPr>
              <a:t>ertelaan mengenai besarnya bagian hak atas </a:t>
            </a:r>
            <a:r>
              <a:rPr lang="en-US" dirty="0" smtClean="0">
                <a:latin typeface="Cambria" pitchFamily="18" charset="0"/>
              </a:rPr>
              <a:t>B</a:t>
            </a:r>
            <a:r>
              <a:rPr lang="id-ID" dirty="0" smtClean="0">
                <a:latin typeface="Cambria" pitchFamily="18" charset="0"/>
              </a:rPr>
              <a:t>agian </a:t>
            </a:r>
            <a:r>
              <a:rPr lang="id-ID" dirty="0">
                <a:latin typeface="Cambria" pitchFamily="18" charset="0"/>
              </a:rPr>
              <a:t>bersama </a:t>
            </a:r>
            <a:r>
              <a:rPr lang="en-US" dirty="0" err="1">
                <a:latin typeface="Cambria" pitchFamily="18" charset="0"/>
              </a:rPr>
              <a:t>dan</a:t>
            </a:r>
            <a:r>
              <a:rPr lang="en-US" dirty="0">
                <a:latin typeface="Cambria" pitchFamily="18" charset="0"/>
              </a:rPr>
              <a:t> B</a:t>
            </a:r>
            <a:r>
              <a:rPr lang="id-ID" dirty="0" smtClean="0">
                <a:latin typeface="Cambria" pitchFamily="18" charset="0"/>
              </a:rPr>
              <a:t>enda </a:t>
            </a:r>
            <a:r>
              <a:rPr lang="id-ID" dirty="0">
                <a:latin typeface="Cambria" pitchFamily="18" charset="0"/>
              </a:rPr>
              <a:t>bersama ybs.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8153400" cy="1066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NPP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200" b="1" dirty="0" smtClean="0"/>
              <a:t>(</a:t>
            </a:r>
            <a:r>
              <a:rPr lang="en-US" sz="4200" b="1" dirty="0" err="1" smtClean="0"/>
              <a:t>Nilai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Perbandingan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Proporsional</a:t>
            </a:r>
            <a:r>
              <a:rPr lang="en-US" sz="4200" b="1" dirty="0" smtClean="0"/>
              <a:t>)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924800" cy="4953000"/>
          </a:xfrm>
        </p:spPr>
        <p:txBody>
          <a:bodyPr>
            <a:normAutofit fontScale="92500"/>
          </a:bodyPr>
          <a:lstStyle/>
          <a:p>
            <a:pPr marL="365125" indent="-365125">
              <a:buNone/>
            </a:pPr>
            <a:r>
              <a:rPr lang="en-US" dirty="0" err="1">
                <a:latin typeface="Cambria" pitchFamily="18" charset="0"/>
              </a:rPr>
              <a:t>adalah</a:t>
            </a:r>
            <a:r>
              <a:rPr lang="en-US" dirty="0">
                <a:latin typeface="Cambria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 err="1">
                <a:latin typeface="Cambria" pitchFamily="18" charset="0"/>
              </a:rPr>
              <a:t>Angka</a:t>
            </a:r>
            <a:r>
              <a:rPr lang="en-US" dirty="0">
                <a:latin typeface="Cambria" pitchFamily="18" charset="0"/>
              </a:rPr>
              <a:t> yang </a:t>
            </a:r>
            <a:r>
              <a:rPr lang="en-US" dirty="0" err="1">
                <a:latin typeface="Cambria" pitchFamily="18" charset="0"/>
              </a:rPr>
              <a:t>menunjukkan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perbandingan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antara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sarusun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terhadap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hak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atas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</a:t>
            </a:r>
            <a:r>
              <a:rPr lang="en-US" dirty="0" err="1" smtClean="0">
                <a:latin typeface="Cambria" pitchFamily="18" charset="0"/>
              </a:rPr>
              <a:t>agian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bersama</a:t>
            </a:r>
            <a:r>
              <a:rPr lang="en-US" dirty="0">
                <a:latin typeface="Cambria" pitchFamily="18" charset="0"/>
              </a:rPr>
              <a:t>, B</a:t>
            </a:r>
            <a:r>
              <a:rPr lang="en-US" dirty="0" smtClean="0">
                <a:latin typeface="Cambria" pitchFamily="18" charset="0"/>
              </a:rPr>
              <a:t>enda </a:t>
            </a:r>
            <a:r>
              <a:rPr lang="en-US" dirty="0" err="1">
                <a:latin typeface="Cambria" pitchFamily="18" charset="0"/>
              </a:rPr>
              <a:t>bersama</a:t>
            </a:r>
            <a:r>
              <a:rPr lang="en-US" dirty="0">
                <a:latin typeface="Cambria" pitchFamily="18" charset="0"/>
              </a:rPr>
              <a:t>, </a:t>
            </a:r>
            <a:r>
              <a:rPr lang="en-US" dirty="0" err="1">
                <a:latin typeface="Cambria" pitchFamily="18" charset="0"/>
              </a:rPr>
              <a:t>dan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Tanah </a:t>
            </a:r>
            <a:r>
              <a:rPr lang="en-US" dirty="0" err="1">
                <a:latin typeface="Cambria" pitchFamily="18" charset="0"/>
              </a:rPr>
              <a:t>bersama</a:t>
            </a:r>
            <a:r>
              <a:rPr lang="en-US" dirty="0">
                <a:latin typeface="Cambria" pitchFamily="18" charset="0"/>
              </a:rPr>
              <a:t> yang </a:t>
            </a:r>
            <a:r>
              <a:rPr lang="en-US" dirty="0" err="1">
                <a:latin typeface="Cambria" pitchFamily="18" charset="0"/>
              </a:rPr>
              <a:t>dihitung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berdasarkan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nilai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sarusun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ybs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terhadap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jumlah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nilai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rumah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susun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secara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keseluruhan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pada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waktu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pelaku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pembangunan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pertama</a:t>
            </a:r>
            <a:r>
              <a:rPr lang="en-US" dirty="0">
                <a:latin typeface="Cambria" pitchFamily="18" charset="0"/>
              </a:rPr>
              <a:t> kali </a:t>
            </a:r>
            <a:r>
              <a:rPr lang="en-US" dirty="0" err="1">
                <a:latin typeface="Cambria" pitchFamily="18" charset="0"/>
              </a:rPr>
              <a:t>memperhitungkan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biaya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pembangunannya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secara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keseluruhan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untuk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menentukan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harga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jualnya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"/>
            <a:ext cx="7924800" cy="6400800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buFont typeface="Wingdings" pitchFamily="2" charset="2"/>
              <a:buChar char="Ø"/>
            </a:pPr>
            <a:r>
              <a:rPr lang="en-US" dirty="0">
                <a:latin typeface="Cambria" pitchFamily="18" charset="0"/>
              </a:rPr>
              <a:t>NPP </a:t>
            </a:r>
            <a:r>
              <a:rPr lang="en-US" dirty="0" err="1">
                <a:latin typeface="Cambria" pitchFamily="18" charset="0"/>
              </a:rPr>
              <a:t>dituangkan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dalam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AktaPemisahan</a:t>
            </a:r>
            <a:endParaRPr lang="en-US" dirty="0">
              <a:latin typeface="Cambria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US" dirty="0" smtClean="0">
                <a:latin typeface="Cambria" pitchFamily="18" charset="0"/>
              </a:rPr>
              <a:t>NPP </a:t>
            </a:r>
            <a:r>
              <a:rPr lang="en-US" dirty="0" err="1">
                <a:latin typeface="Cambria" pitchFamily="18" charset="0"/>
              </a:rPr>
              <a:t>terhadap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Hak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Kewajiban</a:t>
            </a:r>
            <a:endParaRPr lang="en-US" dirty="0" smtClean="0">
              <a:latin typeface="Cambria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>
                <a:latin typeface="Cambria" pitchFamily="18" charset="0"/>
              </a:rPr>
              <a:t>Dasar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penentuan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nilai</a:t>
            </a:r>
            <a:r>
              <a:rPr lang="en-US" dirty="0" smtClean="0">
                <a:latin typeface="Cambria" pitchFamily="18" charset="0"/>
              </a:rPr>
              <a:t>/</a:t>
            </a:r>
            <a:r>
              <a:rPr lang="en-US" dirty="0" err="1" smtClean="0">
                <a:latin typeface="Cambria" pitchFamily="18" charset="0"/>
              </a:rPr>
              <a:t>besarnya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pinjaman</a:t>
            </a:r>
            <a:r>
              <a:rPr lang="en-US" dirty="0" smtClean="0">
                <a:latin typeface="Cambria" pitchFamily="18" charset="0"/>
              </a:rPr>
              <a:t> (</a:t>
            </a:r>
            <a:r>
              <a:rPr lang="en-US" dirty="0" err="1" smtClean="0">
                <a:latin typeface="Cambria" pitchFamily="18" charset="0"/>
              </a:rPr>
              <a:t>Hak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Tanggungan</a:t>
            </a:r>
            <a:r>
              <a:rPr lang="en-US" dirty="0" smtClean="0">
                <a:latin typeface="Cambria" pitchFamily="18" charset="0"/>
              </a:rPr>
              <a:t>) </a:t>
            </a:r>
            <a:r>
              <a:rPr lang="en-US" dirty="0" err="1" smtClean="0">
                <a:latin typeface="Cambria" pitchFamily="18" charset="0"/>
              </a:rPr>
              <a:t>terhadap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masing-masing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Hak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Milik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Sarusun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Roya</a:t>
            </a:r>
            <a:r>
              <a:rPr lang="en-US" dirty="0" smtClean="0">
                <a:latin typeface="Cambria" pitchFamily="18" charset="0"/>
              </a:rPr>
              <a:t> Partial</a:t>
            </a:r>
          </a:p>
          <a:p>
            <a:pPr>
              <a:buNone/>
            </a:pPr>
            <a:endParaRPr lang="en-US" dirty="0">
              <a:latin typeface="Cambria" pitchFamily="18" charset="0"/>
            </a:endParaRPr>
          </a:p>
          <a:p>
            <a:pPr marL="365125" indent="-365125">
              <a:buNone/>
            </a:pPr>
            <a:r>
              <a:rPr lang="en-US" dirty="0">
                <a:latin typeface="Cambria" pitchFamily="18" charset="0"/>
              </a:rPr>
              <a:t>HAK:</a:t>
            </a:r>
          </a:p>
          <a:p>
            <a:pPr marL="0" indent="0">
              <a:buNone/>
            </a:pPr>
            <a:r>
              <a:rPr lang="en-US" dirty="0" err="1">
                <a:latin typeface="Cambria" pitchFamily="18" charset="0"/>
              </a:rPr>
              <a:t>Hak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Pemilik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Sarusun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terhadap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Hak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atas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Tanah </a:t>
            </a:r>
            <a:r>
              <a:rPr lang="en-US" dirty="0" err="1" smtClean="0">
                <a:latin typeface="Cambria" pitchFamily="18" charset="0"/>
              </a:rPr>
              <a:t>Bersama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>
                <a:latin typeface="Cambria" pitchFamily="18" charset="0"/>
              </a:rPr>
              <a:t>Benda </a:t>
            </a:r>
            <a:r>
              <a:rPr lang="en-US" dirty="0" err="1">
                <a:latin typeface="Cambria" pitchFamily="18" charset="0"/>
              </a:rPr>
              <a:t>Bersama</a:t>
            </a:r>
            <a:r>
              <a:rPr lang="en-US" dirty="0">
                <a:latin typeface="Cambria" pitchFamily="18" charset="0"/>
              </a:rPr>
              <a:t>, </a:t>
            </a:r>
            <a:r>
              <a:rPr lang="en-US" dirty="0" err="1">
                <a:latin typeface="Cambria" pitchFamily="18" charset="0"/>
              </a:rPr>
              <a:t>dan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Bagian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Bersama</a:t>
            </a:r>
            <a:endParaRPr lang="en-US" dirty="0">
              <a:latin typeface="Cambria" pitchFamily="18" charset="0"/>
            </a:endParaRPr>
          </a:p>
          <a:p>
            <a:pPr>
              <a:buNone/>
            </a:pPr>
            <a:r>
              <a:rPr lang="en-US" dirty="0">
                <a:latin typeface="Cambria" pitchFamily="18" charset="0"/>
              </a:rPr>
              <a:t> </a:t>
            </a:r>
          </a:p>
          <a:p>
            <a:pPr marL="365125" indent="-365125">
              <a:buNone/>
            </a:pPr>
            <a:r>
              <a:rPr lang="en-US" dirty="0">
                <a:latin typeface="Cambria" pitchFamily="18" charset="0"/>
              </a:rPr>
              <a:t>KEWAJIBAN:</a:t>
            </a:r>
          </a:p>
          <a:p>
            <a:pPr marL="0" indent="0">
              <a:buNone/>
            </a:pPr>
            <a:r>
              <a:rPr lang="en-US" dirty="0" err="1">
                <a:latin typeface="Cambria" pitchFamily="18" charset="0"/>
              </a:rPr>
              <a:t>Beban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biaya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pemeliharaan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perbaikan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kepemilikan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bersama</a:t>
            </a:r>
            <a:r>
              <a:rPr lang="en-US" dirty="0">
                <a:latin typeface="Cambria" pitchFamily="18" charset="0"/>
              </a:rPr>
              <a:t> (Tanah, Benda, </a:t>
            </a:r>
            <a:r>
              <a:rPr lang="en-US" dirty="0" err="1">
                <a:latin typeface="Cambria" pitchFamily="18" charset="0"/>
              </a:rPr>
              <a:t>dan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Bagian</a:t>
            </a:r>
            <a:r>
              <a:rPr lang="en-US" dirty="0">
                <a:latin typeface="Cambria" pitchFamily="18" charset="0"/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1534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err="1" smtClean="0"/>
              <a:t>SISTEM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PERHITUNGAN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NPP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24800" cy="5181600"/>
          </a:xfrm>
        </p:spPr>
        <p:txBody>
          <a:bodyPr>
            <a:normAutofit/>
          </a:bodyPr>
          <a:lstStyle/>
          <a:p>
            <a:pPr marL="365125" lvl="0" indent="-365125">
              <a:buNone/>
            </a:pPr>
            <a:r>
              <a:rPr lang="en-US" dirty="0" err="1">
                <a:latin typeface="Cambria" pitchFamily="18" charset="0"/>
              </a:rPr>
              <a:t>Sistem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Perhitungan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NPP :</a:t>
            </a:r>
            <a:endParaRPr lang="en-US" dirty="0">
              <a:latin typeface="Cambria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en-US" dirty="0" err="1">
                <a:latin typeface="Cambria" pitchFamily="18" charset="0"/>
              </a:rPr>
              <a:t>Nilai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Jual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Pertama</a:t>
            </a:r>
            <a:r>
              <a:rPr lang="en-US" dirty="0">
                <a:latin typeface="Cambria" pitchFamily="18" charset="0"/>
              </a:rPr>
              <a:t> kali (</a:t>
            </a:r>
            <a:r>
              <a:rPr lang="en-US" dirty="0" err="1">
                <a:latin typeface="Cambria" pitchFamily="18" charset="0"/>
              </a:rPr>
              <a:t>harga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nilai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proyek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pada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saat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pembangunan</a:t>
            </a:r>
            <a:r>
              <a:rPr lang="en-US" dirty="0">
                <a:latin typeface="Cambria" pitchFamily="18" charset="0"/>
              </a:rPr>
              <a:t>. </a:t>
            </a:r>
          </a:p>
          <a:p>
            <a:pPr marL="457200" indent="-457200">
              <a:buNone/>
            </a:pPr>
            <a:r>
              <a:rPr lang="en-US" dirty="0" smtClean="0">
                <a:latin typeface="Cambria" pitchFamily="18" charset="0"/>
              </a:rPr>
              <a:t>	</a:t>
            </a:r>
            <a:r>
              <a:rPr lang="en-US" i="1" dirty="0" smtClean="0">
                <a:latin typeface="Cambria" pitchFamily="18" charset="0"/>
              </a:rPr>
              <a:t>(</a:t>
            </a:r>
            <a:r>
              <a:rPr lang="en-US" i="1" dirty="0">
                <a:latin typeface="Cambria" pitchFamily="18" charset="0"/>
              </a:rPr>
              <a:t>UU No. 20 </a:t>
            </a:r>
            <a:r>
              <a:rPr lang="en-US" i="1" dirty="0" err="1">
                <a:latin typeface="Cambria" pitchFamily="18" charset="0"/>
              </a:rPr>
              <a:t>Tahun</a:t>
            </a:r>
            <a:r>
              <a:rPr lang="en-US" i="1" dirty="0">
                <a:latin typeface="Cambria" pitchFamily="18" charset="0"/>
              </a:rPr>
              <a:t> 2011 </a:t>
            </a:r>
            <a:r>
              <a:rPr lang="en-US" i="1" dirty="0" err="1">
                <a:latin typeface="Cambria" pitchFamily="18" charset="0"/>
              </a:rPr>
              <a:t>tentang</a:t>
            </a:r>
            <a:r>
              <a:rPr lang="en-US" i="1" dirty="0">
                <a:latin typeface="Cambria" pitchFamily="18" charset="0"/>
              </a:rPr>
              <a:t> </a:t>
            </a:r>
            <a:r>
              <a:rPr lang="en-US" i="1" dirty="0" err="1">
                <a:latin typeface="Cambria" pitchFamily="18" charset="0"/>
              </a:rPr>
              <a:t>Rumah</a:t>
            </a:r>
            <a:r>
              <a:rPr lang="en-US" i="1" dirty="0">
                <a:latin typeface="Cambria" pitchFamily="18" charset="0"/>
              </a:rPr>
              <a:t> </a:t>
            </a:r>
            <a:r>
              <a:rPr lang="en-US" i="1" dirty="0" err="1">
                <a:latin typeface="Cambria" pitchFamily="18" charset="0"/>
              </a:rPr>
              <a:t>Susun</a:t>
            </a:r>
            <a:r>
              <a:rPr lang="en-US" i="1" dirty="0">
                <a:latin typeface="Cambria" pitchFamily="18" charset="0"/>
              </a:rPr>
              <a:t>)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en-US" dirty="0" err="1">
                <a:latin typeface="Cambria" pitchFamily="18" charset="0"/>
              </a:rPr>
              <a:t>Luas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Satuan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Rumah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Susun</a:t>
            </a:r>
            <a:r>
              <a:rPr lang="en-US" dirty="0">
                <a:latin typeface="Cambria" pitchFamily="18" charset="0"/>
              </a:rPr>
              <a:t> </a:t>
            </a:r>
          </a:p>
          <a:p>
            <a:pPr marL="457200" indent="-457200">
              <a:buNone/>
            </a:pPr>
            <a:r>
              <a:rPr lang="en-US" dirty="0" smtClean="0">
                <a:latin typeface="Cambria" pitchFamily="18" charset="0"/>
              </a:rPr>
              <a:t>	</a:t>
            </a:r>
            <a:r>
              <a:rPr lang="en-US" i="1" dirty="0" smtClean="0">
                <a:latin typeface="Cambria" pitchFamily="18" charset="0"/>
              </a:rPr>
              <a:t>(</a:t>
            </a:r>
            <a:r>
              <a:rPr lang="en-US" i="1" dirty="0">
                <a:latin typeface="Cambria" pitchFamily="18" charset="0"/>
              </a:rPr>
              <a:t>UU No. 16 </a:t>
            </a:r>
            <a:r>
              <a:rPr lang="en-US" i="1" dirty="0" err="1">
                <a:latin typeface="Cambria" pitchFamily="18" charset="0"/>
              </a:rPr>
              <a:t>Tahun</a:t>
            </a:r>
            <a:r>
              <a:rPr lang="en-US" i="1" dirty="0">
                <a:latin typeface="Cambria" pitchFamily="18" charset="0"/>
              </a:rPr>
              <a:t> 1985 </a:t>
            </a:r>
            <a:r>
              <a:rPr lang="en-US" i="1" dirty="0" err="1">
                <a:latin typeface="Cambria" pitchFamily="18" charset="0"/>
              </a:rPr>
              <a:t>tentang</a:t>
            </a:r>
            <a:r>
              <a:rPr lang="en-US" i="1" dirty="0">
                <a:latin typeface="Cambria" pitchFamily="18" charset="0"/>
              </a:rPr>
              <a:t> </a:t>
            </a:r>
            <a:r>
              <a:rPr lang="en-US" i="1" dirty="0" err="1">
                <a:latin typeface="Cambria" pitchFamily="18" charset="0"/>
              </a:rPr>
              <a:t>Rumah</a:t>
            </a:r>
            <a:r>
              <a:rPr lang="en-US" i="1" dirty="0">
                <a:latin typeface="Cambria" pitchFamily="18" charset="0"/>
              </a:rPr>
              <a:t> </a:t>
            </a:r>
            <a:r>
              <a:rPr lang="en-US" i="1" dirty="0" err="1">
                <a:latin typeface="Cambria" pitchFamily="18" charset="0"/>
              </a:rPr>
              <a:t>Susun</a:t>
            </a:r>
            <a:r>
              <a:rPr lang="en-US" i="1" dirty="0" smtClean="0">
                <a:latin typeface="Cambria" pitchFamily="18" charset="0"/>
              </a:rPr>
              <a:t>)</a:t>
            </a:r>
            <a:endParaRPr lang="en-US" i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248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PEMISAHAN SARUSUN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24800" cy="5181600"/>
          </a:xfrm>
        </p:spPr>
        <p:txBody>
          <a:bodyPr>
            <a:normAutofit/>
          </a:bodyPr>
          <a:lstStyle/>
          <a:p>
            <a:pPr marL="457200" lvl="0" indent="-457200">
              <a:buFont typeface="Wingdings" pitchFamily="2" charset="2"/>
              <a:buChar char="Ø"/>
            </a:pPr>
            <a:r>
              <a:rPr lang="id-ID" dirty="0">
                <a:latin typeface="Cambria" pitchFamily="18" charset="0"/>
              </a:rPr>
              <a:t>Dalam membangun rumah susun, pelaku pembanguan </a:t>
            </a:r>
            <a:r>
              <a:rPr lang="id-ID" b="1" dirty="0">
                <a:latin typeface="Cambria" pitchFamily="18" charset="0"/>
              </a:rPr>
              <a:t>wajib memisahkan</a:t>
            </a:r>
            <a:r>
              <a:rPr lang="id-ID" dirty="0">
                <a:latin typeface="Cambria" pitchFamily="18" charset="0"/>
              </a:rPr>
              <a:t> rumah susun atas sarusun, bagian bersama, benda bersama &amp; tanah bersama </a:t>
            </a:r>
            <a:endParaRPr lang="en-US" dirty="0">
              <a:latin typeface="Cambria" pitchFamily="18" charset="0"/>
            </a:endParaRPr>
          </a:p>
          <a:p>
            <a:pPr marL="457200" lvl="0" indent="-457200">
              <a:buFont typeface="Wingdings" pitchFamily="2" charset="2"/>
              <a:buChar char="Ø"/>
            </a:pPr>
            <a:r>
              <a:rPr lang="id-ID" dirty="0" smtClean="0">
                <a:latin typeface="Cambria" pitchFamily="18" charset="0"/>
              </a:rPr>
              <a:t>Pemisahan </a:t>
            </a:r>
            <a:r>
              <a:rPr lang="id-ID" dirty="0">
                <a:latin typeface="Cambria" pitchFamily="18" charset="0"/>
              </a:rPr>
              <a:t>rumah susun tsb wajib dituangkan d</a:t>
            </a:r>
            <a:r>
              <a:rPr lang="en-US" dirty="0">
                <a:latin typeface="Cambria" pitchFamily="18" charset="0"/>
              </a:rPr>
              <a:t>a</a:t>
            </a:r>
            <a:r>
              <a:rPr lang="id-ID" dirty="0">
                <a:latin typeface="Cambria" pitchFamily="18" charset="0"/>
              </a:rPr>
              <a:t>l</a:t>
            </a:r>
            <a:r>
              <a:rPr lang="en-US" dirty="0">
                <a:latin typeface="Cambria" pitchFamily="18" charset="0"/>
              </a:rPr>
              <a:t>a</a:t>
            </a:r>
            <a:r>
              <a:rPr lang="id-ID" dirty="0">
                <a:latin typeface="Cambria" pitchFamily="18" charset="0"/>
              </a:rPr>
              <a:t>m bentuk gambar &amp; uraian </a:t>
            </a:r>
            <a:r>
              <a:rPr lang="en-US" dirty="0" smtClean="0">
                <a:latin typeface="Cambria" pitchFamily="18" charset="0"/>
              </a:rPr>
              <a:t>yang</a:t>
            </a:r>
            <a:r>
              <a:rPr lang="id-ID" dirty="0" smtClean="0">
                <a:latin typeface="Cambria" pitchFamily="18" charset="0"/>
              </a:rPr>
              <a:t> </a:t>
            </a:r>
            <a:r>
              <a:rPr lang="id-ID" dirty="0">
                <a:latin typeface="Cambria" pitchFamily="18" charset="0"/>
              </a:rPr>
              <a:t>dibuat sebelum pelaksanaan pembangunan rumah susun. </a:t>
            </a:r>
            <a:endParaRPr lang="en-US" dirty="0" smtClean="0">
              <a:latin typeface="Cambria" pitchFamily="18" charset="0"/>
            </a:endParaRPr>
          </a:p>
          <a:p>
            <a:pPr marL="365125" lvl="0" indent="-365125">
              <a:buFont typeface="Wingdings" pitchFamily="2" charset="2"/>
              <a:buChar char="Ø"/>
            </a:pPr>
            <a:endParaRPr lang="en-US" i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80010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PEMISAHAN SARUSUN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001000" cy="5181600"/>
          </a:xfrm>
        </p:spPr>
        <p:txBody>
          <a:bodyPr>
            <a:normAutofit/>
          </a:bodyPr>
          <a:lstStyle/>
          <a:p>
            <a:pPr marL="365125" lvl="0" indent="-365125">
              <a:buFont typeface="Wingdings" pitchFamily="2" charset="2"/>
              <a:buChar char="Ø"/>
            </a:pPr>
            <a:r>
              <a:rPr lang="en-US" dirty="0" err="1" smtClean="0">
                <a:latin typeface="Cambria" pitchFamily="18" charset="0"/>
              </a:rPr>
              <a:t>Gambar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&amp; </a:t>
            </a:r>
            <a:r>
              <a:rPr lang="en-US" dirty="0" err="1" smtClean="0">
                <a:latin typeface="Cambria" pitchFamily="18" charset="0"/>
              </a:rPr>
              <a:t>uraian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tsb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menjadi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id-ID" dirty="0" smtClean="0">
                <a:latin typeface="Cambria" pitchFamily="18" charset="0"/>
              </a:rPr>
              <a:t>dasar u</a:t>
            </a:r>
            <a:r>
              <a:rPr lang="en-US" dirty="0" smtClean="0">
                <a:latin typeface="Cambria" pitchFamily="18" charset="0"/>
              </a:rPr>
              <a:t>n</a:t>
            </a:r>
            <a:r>
              <a:rPr lang="id-ID" dirty="0" smtClean="0">
                <a:latin typeface="Cambria" pitchFamily="18" charset="0"/>
              </a:rPr>
              <a:t>t</a:t>
            </a:r>
            <a:r>
              <a:rPr lang="en-US" dirty="0" smtClean="0">
                <a:latin typeface="Cambria" pitchFamily="18" charset="0"/>
              </a:rPr>
              <a:t>u</a:t>
            </a:r>
            <a:r>
              <a:rPr lang="id-ID" dirty="0" smtClean="0">
                <a:latin typeface="Cambria" pitchFamily="18" charset="0"/>
              </a:rPr>
              <a:t>k menetapkan NPP, SHM Sarusun atau SKBG Sarusun dan </a:t>
            </a:r>
            <a:r>
              <a:rPr lang="en-US" dirty="0" smtClean="0">
                <a:latin typeface="Cambria" pitchFamily="18" charset="0"/>
              </a:rPr>
              <a:t>P</a:t>
            </a:r>
            <a:r>
              <a:rPr lang="id-ID" dirty="0" smtClean="0">
                <a:latin typeface="Cambria" pitchFamily="18" charset="0"/>
              </a:rPr>
              <a:t>erjanjian </a:t>
            </a:r>
            <a:r>
              <a:rPr lang="en-US" dirty="0" smtClean="0">
                <a:latin typeface="Cambria" pitchFamily="18" charset="0"/>
              </a:rPr>
              <a:t>P</a:t>
            </a:r>
            <a:r>
              <a:rPr lang="id-ID" dirty="0" smtClean="0">
                <a:latin typeface="Cambria" pitchFamily="18" charset="0"/>
              </a:rPr>
              <a:t>engikatan </a:t>
            </a:r>
            <a:r>
              <a:rPr lang="en-US" dirty="0" smtClean="0">
                <a:latin typeface="Cambria" pitchFamily="18" charset="0"/>
              </a:rPr>
              <a:t>J</a:t>
            </a:r>
            <a:r>
              <a:rPr lang="id-ID" dirty="0" smtClean="0">
                <a:latin typeface="Cambria" pitchFamily="18" charset="0"/>
              </a:rPr>
              <a:t>ual </a:t>
            </a:r>
            <a:r>
              <a:rPr lang="en-US" dirty="0" smtClean="0">
                <a:latin typeface="Cambria" pitchFamily="18" charset="0"/>
              </a:rPr>
              <a:t>B</a:t>
            </a:r>
            <a:r>
              <a:rPr lang="id-ID" dirty="0" smtClean="0">
                <a:latin typeface="Cambria" pitchFamily="18" charset="0"/>
              </a:rPr>
              <a:t>eli</a:t>
            </a:r>
            <a:endParaRPr lang="en-US" dirty="0" smtClean="0">
              <a:latin typeface="Cambria" pitchFamily="18" charset="0"/>
            </a:endParaRPr>
          </a:p>
          <a:p>
            <a:pPr marL="365125" lvl="0" indent="-365125">
              <a:buFont typeface="Wingdings" pitchFamily="2" charset="2"/>
              <a:buChar char="Ø"/>
            </a:pPr>
            <a:r>
              <a:rPr lang="id-ID" dirty="0" smtClean="0">
                <a:latin typeface="Cambria" pitchFamily="18" charset="0"/>
              </a:rPr>
              <a:t>Gambar </a:t>
            </a:r>
            <a:r>
              <a:rPr lang="id-ID" dirty="0">
                <a:latin typeface="Cambria" pitchFamily="18" charset="0"/>
              </a:rPr>
              <a:t>&amp; uraian tsb dituangkan d</a:t>
            </a:r>
            <a:r>
              <a:rPr lang="en-US" dirty="0">
                <a:latin typeface="Cambria" pitchFamily="18" charset="0"/>
              </a:rPr>
              <a:t>a</a:t>
            </a:r>
            <a:r>
              <a:rPr lang="id-ID" dirty="0">
                <a:latin typeface="Cambria" pitchFamily="18" charset="0"/>
              </a:rPr>
              <a:t>l</a:t>
            </a:r>
            <a:r>
              <a:rPr lang="en-US" dirty="0">
                <a:latin typeface="Cambria" pitchFamily="18" charset="0"/>
              </a:rPr>
              <a:t>a</a:t>
            </a:r>
            <a:r>
              <a:rPr lang="id-ID" dirty="0">
                <a:latin typeface="Cambria" pitchFamily="18" charset="0"/>
              </a:rPr>
              <a:t>m bentuk </a:t>
            </a:r>
            <a:r>
              <a:rPr lang="id-ID" b="1" dirty="0">
                <a:latin typeface="Cambria" pitchFamily="18" charset="0"/>
              </a:rPr>
              <a:t>Akta Pemisahan</a:t>
            </a:r>
            <a:r>
              <a:rPr lang="id-ID" dirty="0">
                <a:latin typeface="Cambria" pitchFamily="18" charset="0"/>
              </a:rPr>
              <a:t> y</a:t>
            </a:r>
            <a:r>
              <a:rPr lang="en-US" dirty="0">
                <a:latin typeface="Cambria" pitchFamily="18" charset="0"/>
              </a:rPr>
              <a:t>an</a:t>
            </a:r>
            <a:r>
              <a:rPr lang="id-ID" dirty="0">
                <a:latin typeface="Cambria" pitchFamily="18" charset="0"/>
              </a:rPr>
              <a:t>g disahkan oleh </a:t>
            </a:r>
            <a:r>
              <a:rPr lang="en-US" dirty="0">
                <a:latin typeface="Cambria" pitchFamily="18" charset="0"/>
              </a:rPr>
              <a:t>B</a:t>
            </a:r>
            <a:r>
              <a:rPr lang="id-ID" dirty="0">
                <a:latin typeface="Cambria" pitchFamily="18" charset="0"/>
              </a:rPr>
              <a:t>upati/</a:t>
            </a:r>
            <a:r>
              <a:rPr lang="en-US" dirty="0">
                <a:latin typeface="Cambria" pitchFamily="18" charset="0"/>
              </a:rPr>
              <a:t>W</a:t>
            </a:r>
            <a:r>
              <a:rPr lang="id-ID" dirty="0" smtClean="0">
                <a:latin typeface="Cambria" pitchFamily="18" charset="0"/>
              </a:rPr>
              <a:t>alikota</a:t>
            </a:r>
            <a:r>
              <a:rPr lang="en-US" dirty="0" smtClean="0">
                <a:latin typeface="Cambria" pitchFamily="18" charset="0"/>
              </a:rPr>
              <a:t>.</a:t>
            </a:r>
            <a:r>
              <a:rPr lang="id-ID" dirty="0" smtClean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Un</a:t>
            </a:r>
            <a:r>
              <a:rPr lang="id-ID" dirty="0">
                <a:latin typeface="Cambria" pitchFamily="18" charset="0"/>
              </a:rPr>
              <a:t>t</a:t>
            </a:r>
            <a:r>
              <a:rPr lang="en-US" dirty="0">
                <a:latin typeface="Cambria" pitchFamily="18" charset="0"/>
              </a:rPr>
              <a:t>u</a:t>
            </a:r>
            <a:r>
              <a:rPr lang="id-ID" dirty="0">
                <a:latin typeface="Cambria" pitchFamily="18" charset="0"/>
              </a:rPr>
              <a:t>k DKI Jakarta akta tsb disahkan oleh </a:t>
            </a:r>
            <a:r>
              <a:rPr lang="en-US" dirty="0">
                <a:latin typeface="Cambria" pitchFamily="18" charset="0"/>
              </a:rPr>
              <a:t>G</a:t>
            </a:r>
            <a:r>
              <a:rPr lang="id-ID" dirty="0">
                <a:latin typeface="Cambria" pitchFamily="18" charset="0"/>
              </a:rPr>
              <a:t>ubernur </a:t>
            </a:r>
            <a:endParaRPr lang="en-US" dirty="0">
              <a:latin typeface="Cambria" pitchFamily="18" charset="0"/>
            </a:endParaRPr>
          </a:p>
          <a:p>
            <a:pPr>
              <a:buNone/>
            </a:pPr>
            <a:r>
              <a:rPr lang="en-US" dirty="0" smtClean="0">
                <a:latin typeface="Cambria" pitchFamily="18" charset="0"/>
              </a:rPr>
              <a:t>	</a:t>
            </a:r>
            <a:r>
              <a:rPr lang="id-ID" sz="2800" i="1" dirty="0" smtClean="0">
                <a:latin typeface="Cambria" pitchFamily="18" charset="0"/>
              </a:rPr>
              <a:t>(</a:t>
            </a:r>
            <a:r>
              <a:rPr lang="id-ID" sz="2800" i="1" dirty="0">
                <a:latin typeface="Cambria" pitchFamily="18" charset="0"/>
              </a:rPr>
              <a:t>Pasal 26 UURS)</a:t>
            </a:r>
            <a:endParaRPr lang="en-US" sz="2800" i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001000" cy="9144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PEMISAHAN</a:t>
            </a:r>
            <a:r>
              <a:rPr lang="en-US" b="1" dirty="0" smtClean="0"/>
              <a:t> </a:t>
            </a:r>
            <a:r>
              <a:rPr lang="en-US" b="1" dirty="0" err="1" smtClean="0"/>
              <a:t>SARUSUN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943088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Cambria" pitchFamily="18" charset="0"/>
              </a:rPr>
              <a:t>Pemisahan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tersebut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memberikan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kejelasan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atas</a:t>
            </a:r>
            <a:r>
              <a:rPr lang="en-US" dirty="0" smtClean="0">
                <a:latin typeface="Cambria" pitchFamily="18" charset="0"/>
              </a:rPr>
              <a:t>:</a:t>
            </a:r>
          </a:p>
          <a:p>
            <a:pPr marL="514350" indent="-514350">
              <a:buSzPct val="85000"/>
              <a:buFont typeface="+mj-lt"/>
              <a:buAutoNum type="alphaLcPeriod"/>
            </a:pPr>
            <a:r>
              <a:rPr lang="en-US" dirty="0" smtClean="0">
                <a:latin typeface="Cambria" pitchFamily="18" charset="0"/>
              </a:rPr>
              <a:t>Batas </a:t>
            </a:r>
            <a:r>
              <a:rPr lang="en-US" dirty="0" err="1" smtClean="0">
                <a:latin typeface="Cambria" pitchFamily="18" charset="0"/>
              </a:rPr>
              <a:t>sarusun</a:t>
            </a:r>
            <a:r>
              <a:rPr lang="en-US" dirty="0" smtClean="0">
                <a:latin typeface="Cambria" pitchFamily="18" charset="0"/>
              </a:rPr>
              <a:t> yang </a:t>
            </a:r>
            <a:r>
              <a:rPr lang="en-US" dirty="0" err="1" smtClean="0">
                <a:latin typeface="Cambria" pitchFamily="18" charset="0"/>
              </a:rPr>
              <a:t>dapat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digunakan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secara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terpisah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untuk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setiap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pemilik</a:t>
            </a:r>
            <a:endParaRPr lang="en-US" dirty="0" smtClean="0">
              <a:latin typeface="Cambria" pitchFamily="18" charset="0"/>
            </a:endParaRPr>
          </a:p>
          <a:p>
            <a:pPr marL="514350" indent="-514350">
              <a:buSzPct val="85000"/>
              <a:buFont typeface="+mj-lt"/>
              <a:buAutoNum type="alphaLcPeriod"/>
            </a:pPr>
            <a:r>
              <a:rPr lang="en-US" dirty="0" smtClean="0">
                <a:latin typeface="Cambria" pitchFamily="18" charset="0"/>
              </a:rPr>
              <a:t>Batas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uraian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atas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Bagian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bersama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Benda </a:t>
            </a:r>
            <a:r>
              <a:rPr lang="en-US" dirty="0" err="1" smtClean="0">
                <a:latin typeface="Cambria" pitchFamily="18" charset="0"/>
              </a:rPr>
              <a:t>bersama</a:t>
            </a:r>
            <a:r>
              <a:rPr lang="en-US" dirty="0" smtClean="0">
                <a:latin typeface="Cambria" pitchFamily="18" charset="0"/>
              </a:rPr>
              <a:t> yang </a:t>
            </a:r>
            <a:r>
              <a:rPr lang="en-US" dirty="0" err="1" smtClean="0">
                <a:latin typeface="Cambria" pitchFamily="18" charset="0"/>
              </a:rPr>
              <a:t>menjadi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hak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setiap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sarusun</a:t>
            </a:r>
            <a:endParaRPr lang="en-US" dirty="0" smtClean="0">
              <a:latin typeface="Cambria" pitchFamily="18" charset="0"/>
            </a:endParaRPr>
          </a:p>
          <a:p>
            <a:pPr marL="514350" indent="-514350">
              <a:buSzPct val="85000"/>
              <a:buFont typeface="+mj-lt"/>
              <a:buAutoNum type="alphaLcPeriod"/>
            </a:pPr>
            <a:r>
              <a:rPr lang="en-US" dirty="0" smtClean="0">
                <a:latin typeface="Cambria" pitchFamily="18" charset="0"/>
              </a:rPr>
              <a:t>Batas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uraian</a:t>
            </a:r>
            <a:r>
              <a:rPr lang="en-US" dirty="0" smtClean="0">
                <a:latin typeface="Cambria" pitchFamily="18" charset="0"/>
              </a:rPr>
              <a:t> Tanah </a:t>
            </a:r>
            <a:r>
              <a:rPr lang="en-US" dirty="0" err="1" smtClean="0">
                <a:latin typeface="Cambria" pitchFamily="18" charset="0"/>
              </a:rPr>
              <a:t>bersama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besarnya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bagian</a:t>
            </a:r>
            <a:r>
              <a:rPr lang="en-US" dirty="0" smtClean="0">
                <a:latin typeface="Cambria" pitchFamily="18" charset="0"/>
              </a:rPr>
              <a:t> yang </a:t>
            </a:r>
            <a:r>
              <a:rPr lang="en-US" dirty="0" err="1" smtClean="0">
                <a:latin typeface="Cambria" pitchFamily="18" charset="0"/>
              </a:rPr>
              <a:t>menjadi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hak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setiap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sarusun</a:t>
            </a:r>
            <a:endParaRPr lang="en-US" dirty="0" smtClean="0">
              <a:latin typeface="Cambria" pitchFamily="18" charset="0"/>
            </a:endParaRPr>
          </a:p>
          <a:p>
            <a:pPr marL="514350" indent="-514350">
              <a:buSzPct val="85000"/>
              <a:buNone/>
            </a:pPr>
            <a:r>
              <a:rPr lang="en-US" sz="2800" i="1" dirty="0" smtClean="0">
                <a:latin typeface="Cambria" pitchFamily="18" charset="0"/>
              </a:rPr>
              <a:t>(</a:t>
            </a:r>
            <a:r>
              <a:rPr lang="en-US" sz="2800" i="1" dirty="0" err="1" smtClean="0">
                <a:latin typeface="Cambria" pitchFamily="18" charset="0"/>
              </a:rPr>
              <a:t>Pasal</a:t>
            </a:r>
            <a:r>
              <a:rPr lang="en-US" sz="2800" i="1" dirty="0" smtClean="0">
                <a:latin typeface="Cambria" pitchFamily="18" charset="0"/>
              </a:rPr>
              <a:t> 25 UURS)</a:t>
            </a:r>
            <a:endParaRPr lang="en-US" sz="2800" i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762000"/>
          </a:xfrm>
        </p:spPr>
        <p:txBody>
          <a:bodyPr/>
          <a:lstStyle/>
          <a:p>
            <a:r>
              <a:rPr lang="en-US" b="1" dirty="0"/>
              <a:t>AKTA PEMISAHAN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24800" cy="5410200"/>
          </a:xfrm>
        </p:spPr>
        <p:txBody>
          <a:bodyPr>
            <a:normAutofit lnSpcReduction="10000"/>
          </a:bodyPr>
          <a:lstStyle/>
          <a:p>
            <a:pPr marL="365125" indent="-365125">
              <a:buNone/>
            </a:pPr>
            <a:r>
              <a:rPr lang="en-US" dirty="0" err="1">
                <a:latin typeface="Cambria" pitchFamily="18" charset="0"/>
              </a:rPr>
              <a:t>Adalah</a:t>
            </a:r>
            <a:r>
              <a:rPr lang="en-US" dirty="0">
                <a:latin typeface="Cambria" pitchFamily="18" charset="0"/>
              </a:rPr>
              <a:t>:</a:t>
            </a:r>
          </a:p>
          <a:p>
            <a:pPr marL="457200" lvl="0" indent="-457200">
              <a:buFont typeface="Wingdings" pitchFamily="2" charset="2"/>
              <a:buChar char="Ø"/>
            </a:pPr>
            <a:r>
              <a:rPr lang="en-US" dirty="0" err="1">
                <a:latin typeface="Cambria" pitchFamily="18" charset="0"/>
              </a:rPr>
              <a:t>Bukti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pemisahan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Kepemilikan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Rumah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Susun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dengan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hak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atas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tanahnya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menjadi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sejumlah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Satuan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Rumah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Susun</a:t>
            </a:r>
            <a:r>
              <a:rPr lang="en-US" dirty="0">
                <a:latin typeface="Cambria" pitchFamily="18" charset="0"/>
              </a:rPr>
              <a:t>, </a:t>
            </a:r>
            <a:r>
              <a:rPr lang="en-US" dirty="0" err="1">
                <a:latin typeface="Cambria" pitchFamily="18" charset="0"/>
              </a:rPr>
              <a:t>Bagian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Bersama</a:t>
            </a:r>
            <a:r>
              <a:rPr lang="en-US" dirty="0">
                <a:latin typeface="Cambria" pitchFamily="18" charset="0"/>
              </a:rPr>
              <a:t>, Benda </a:t>
            </a:r>
            <a:r>
              <a:rPr lang="en-US" dirty="0" err="1">
                <a:latin typeface="Cambria" pitchFamily="18" charset="0"/>
              </a:rPr>
              <a:t>Bersama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dan</a:t>
            </a:r>
            <a:r>
              <a:rPr lang="en-US" dirty="0">
                <a:latin typeface="Cambria" pitchFamily="18" charset="0"/>
              </a:rPr>
              <a:t> Tanah </a:t>
            </a:r>
            <a:r>
              <a:rPr lang="en-US" dirty="0" err="1">
                <a:latin typeface="Cambria" pitchFamily="18" charset="0"/>
              </a:rPr>
              <a:t>Bersama</a:t>
            </a:r>
            <a:endParaRPr lang="en-US" dirty="0">
              <a:latin typeface="Cambria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>
                <a:latin typeface="Cambria" pitchFamily="18" charset="0"/>
              </a:rPr>
              <a:t>Dasar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Pendaftaran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Pemisahan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Hak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atas</a:t>
            </a:r>
            <a:r>
              <a:rPr lang="en-US" dirty="0">
                <a:latin typeface="Cambria" pitchFamily="18" charset="0"/>
              </a:rPr>
              <a:t> Tanah </a:t>
            </a:r>
            <a:r>
              <a:rPr lang="en-US" dirty="0" err="1">
                <a:latin typeface="Cambria" pitchFamily="18" charset="0"/>
              </a:rPr>
              <a:t>dan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bangunannya</a:t>
            </a:r>
            <a:r>
              <a:rPr lang="en-US" dirty="0">
                <a:latin typeface="Cambria" pitchFamily="18" charset="0"/>
              </a:rPr>
              <a:t> (HGB), </a:t>
            </a:r>
            <a:r>
              <a:rPr lang="en-US" dirty="0" err="1">
                <a:latin typeface="Cambria" pitchFamily="18" charset="0"/>
              </a:rPr>
              <a:t>menjadi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Hak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atas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Ruang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dari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sejumlah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Hak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Milik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atas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Satuan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Rumah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Susun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dengan</a:t>
            </a:r>
            <a:r>
              <a:rPr lang="en-US" dirty="0">
                <a:latin typeface="Cambria" pitchFamily="18" charset="0"/>
              </a:rPr>
              <a:t> Tanah </a:t>
            </a:r>
            <a:r>
              <a:rPr lang="en-US" dirty="0" err="1">
                <a:latin typeface="Cambria" pitchFamily="18" charset="0"/>
              </a:rPr>
              <a:t>Bersamanya</a:t>
            </a:r>
            <a:r>
              <a:rPr lang="en-US" dirty="0">
                <a:latin typeface="Cambria" pitchFamily="18" charset="0"/>
              </a:rPr>
              <a:t> (HGB)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8153400" cy="1295400"/>
          </a:xfrm>
        </p:spPr>
        <p:txBody>
          <a:bodyPr>
            <a:noAutofit/>
          </a:bodyPr>
          <a:lstStyle/>
          <a:p>
            <a:r>
              <a:rPr lang="en-US" sz="4000" b="1" dirty="0"/>
              <a:t>HAK ATAS TANAH BERSAMA BERAKHIR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latin typeface="Cambria" pitchFamily="18" charset="0"/>
              </a:rPr>
              <a:t>Sebelum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HGB/</a:t>
            </a:r>
            <a:r>
              <a:rPr lang="en-US" dirty="0" err="1" smtClean="0">
                <a:latin typeface="Cambria" pitchFamily="18" charset="0"/>
              </a:rPr>
              <a:t>Hak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Pakai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atas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tanah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negara</a:t>
            </a:r>
            <a:r>
              <a:rPr lang="en-US" dirty="0">
                <a:latin typeface="Cambria" pitchFamily="18" charset="0"/>
              </a:rPr>
              <a:t> yang </a:t>
            </a:r>
            <a:r>
              <a:rPr lang="en-US" dirty="0" err="1">
                <a:latin typeface="Cambria" pitchFamily="18" charset="0"/>
              </a:rPr>
              <a:t>diatasnya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berdiri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satuan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sumah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susun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haknya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berakhir</a:t>
            </a:r>
            <a:r>
              <a:rPr lang="en-US" dirty="0">
                <a:latin typeface="Cambria" pitchFamily="18" charset="0"/>
              </a:rPr>
              <a:t>, PARA PEMILIK </a:t>
            </a:r>
            <a:r>
              <a:rPr lang="en-US" dirty="0" err="1">
                <a:latin typeface="Cambria" pitchFamily="18" charset="0"/>
              </a:rPr>
              <a:t>melalui</a:t>
            </a:r>
            <a:r>
              <a:rPr lang="en-US" dirty="0">
                <a:latin typeface="Cambria" pitchFamily="18" charset="0"/>
              </a:rPr>
              <a:t> “</a:t>
            </a:r>
            <a:r>
              <a:rPr lang="en-US" dirty="0" err="1">
                <a:latin typeface="Cambria" pitchFamily="18" charset="0"/>
              </a:rPr>
              <a:t>Perhimpunan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Penghuni</a:t>
            </a:r>
            <a:r>
              <a:rPr lang="en-US" dirty="0">
                <a:latin typeface="Cambria" pitchFamily="18" charset="0"/>
              </a:rPr>
              <a:t>” </a:t>
            </a:r>
            <a:r>
              <a:rPr lang="en-US" dirty="0" err="1">
                <a:latin typeface="Cambria" pitchFamily="18" charset="0"/>
              </a:rPr>
              <a:t>mengajukan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permohonan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perpanjangan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atau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pembaharuan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hak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atas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tanah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tersebut</a:t>
            </a:r>
            <a:r>
              <a:rPr lang="en-US" dirty="0">
                <a:latin typeface="Cambria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TUJUAN PEMBANGUNAN RUMAH SUSUN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943088" cy="4648200"/>
          </a:xfrm>
        </p:spPr>
        <p:txBody>
          <a:bodyPr>
            <a:normAutofit fontScale="92500"/>
          </a:bodyPr>
          <a:lstStyle/>
          <a:p>
            <a:pPr marL="514350" lvl="0" indent="-514350">
              <a:buSzPct val="90000"/>
              <a:buFont typeface="+mj-lt"/>
              <a:buAutoNum type="arabicPeriod"/>
            </a:pPr>
            <a:r>
              <a:rPr lang="en-US" dirty="0" err="1" smtClean="0">
                <a:latin typeface="Cambria" pitchFamily="18" charset="0"/>
              </a:rPr>
              <a:t>Untuk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pemenuhan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perumahan</a:t>
            </a:r>
            <a:r>
              <a:rPr lang="en-US" dirty="0" smtClean="0">
                <a:latin typeface="Cambria" pitchFamily="18" charset="0"/>
              </a:rPr>
              <a:t> yang </a:t>
            </a:r>
            <a:r>
              <a:rPr lang="en-US" dirty="0" err="1" smtClean="0">
                <a:latin typeface="Cambria" pitchFamily="18" charset="0"/>
              </a:rPr>
              <a:t>layak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dalam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lingkungan</a:t>
            </a:r>
            <a:r>
              <a:rPr lang="en-US" dirty="0" smtClean="0">
                <a:latin typeface="Cambria" pitchFamily="18" charset="0"/>
              </a:rPr>
              <a:t> yang </a:t>
            </a:r>
            <a:r>
              <a:rPr lang="en-US" dirty="0" err="1" smtClean="0">
                <a:latin typeface="Cambria" pitchFamily="18" charset="0"/>
              </a:rPr>
              <a:t>sehat</a:t>
            </a:r>
            <a:endParaRPr lang="en-US" dirty="0" smtClean="0">
              <a:latin typeface="Cambria" pitchFamily="18" charset="0"/>
            </a:endParaRPr>
          </a:p>
          <a:p>
            <a:pPr marL="514350" lvl="0" indent="-514350">
              <a:buSzPct val="90000"/>
              <a:buFont typeface="+mj-lt"/>
              <a:buAutoNum type="arabicPeriod"/>
            </a:pPr>
            <a:r>
              <a:rPr lang="en-US" dirty="0" err="1" smtClean="0">
                <a:latin typeface="Cambria" pitchFamily="18" charset="0"/>
              </a:rPr>
              <a:t>Untuk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mewujudkan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pemukiman</a:t>
            </a:r>
            <a:r>
              <a:rPr lang="en-US" dirty="0" smtClean="0">
                <a:latin typeface="Cambria" pitchFamily="18" charset="0"/>
              </a:rPr>
              <a:t> yang </a:t>
            </a:r>
            <a:r>
              <a:rPr lang="en-US" dirty="0" err="1" smtClean="0">
                <a:latin typeface="Cambria" pitchFamily="18" charset="0"/>
              </a:rPr>
              <a:t>serasi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 smtClean="0">
                <a:latin typeface="Cambria" pitchFamily="18" charset="0"/>
              </a:rPr>
              <a:t>selaras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seimbang</a:t>
            </a:r>
            <a:endParaRPr lang="en-US" dirty="0" smtClean="0">
              <a:latin typeface="Cambria" pitchFamily="18" charset="0"/>
            </a:endParaRPr>
          </a:p>
          <a:p>
            <a:pPr marL="514350" lvl="0" indent="-514350">
              <a:buSzPct val="90000"/>
              <a:buFont typeface="+mj-lt"/>
              <a:buAutoNum type="arabicPeriod"/>
            </a:pPr>
            <a:r>
              <a:rPr lang="en-US" dirty="0" err="1" smtClean="0">
                <a:latin typeface="Cambria" pitchFamily="18" charset="0"/>
              </a:rPr>
              <a:t>Untuk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meremajakan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daerah-daerah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kumuh</a:t>
            </a:r>
            <a:endParaRPr lang="en-US" dirty="0" smtClean="0">
              <a:latin typeface="Cambria" pitchFamily="18" charset="0"/>
            </a:endParaRPr>
          </a:p>
          <a:p>
            <a:pPr marL="514350" lvl="0" indent="-514350">
              <a:buSzPct val="90000"/>
              <a:buFont typeface="+mj-lt"/>
              <a:buAutoNum type="arabicPeriod"/>
            </a:pPr>
            <a:r>
              <a:rPr lang="en-US" dirty="0" err="1" smtClean="0">
                <a:latin typeface="Cambria" pitchFamily="18" charset="0"/>
              </a:rPr>
              <a:t>Untuk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mengoptimalkan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sumber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daya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tanah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perkotaan</a:t>
            </a:r>
            <a:endParaRPr lang="en-US" dirty="0" smtClean="0">
              <a:latin typeface="Cambria" pitchFamily="18" charset="0"/>
            </a:endParaRPr>
          </a:p>
          <a:p>
            <a:pPr marL="514350" lvl="0" indent="-514350">
              <a:buSzPct val="90000"/>
              <a:buFont typeface="+mj-lt"/>
              <a:buAutoNum type="arabicPeriod"/>
            </a:pPr>
            <a:r>
              <a:rPr lang="en-US" dirty="0" err="1" smtClean="0">
                <a:latin typeface="Cambria" pitchFamily="18" charset="0"/>
              </a:rPr>
              <a:t>Untuk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mendorong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pemukiman</a:t>
            </a:r>
            <a:r>
              <a:rPr lang="en-US" dirty="0" smtClean="0">
                <a:latin typeface="Cambria" pitchFamily="18" charset="0"/>
              </a:rPr>
              <a:t> yang </a:t>
            </a:r>
            <a:r>
              <a:rPr lang="en-US" dirty="0" err="1" smtClean="0">
                <a:latin typeface="Cambria" pitchFamily="18" charset="0"/>
              </a:rPr>
              <a:t>berkepadatan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tinggi</a:t>
            </a:r>
            <a:endParaRPr lang="en-US" dirty="0" smtClean="0">
              <a:latin typeface="Cambria" pitchFamily="18" charset="0"/>
            </a:endParaRPr>
          </a:p>
          <a:p>
            <a:pPr marL="365125" indent="-365125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943088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PERSYARATAN PEMBANGUNAN RUMAH SUSUN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8001000" cy="4724400"/>
          </a:xfrm>
        </p:spPr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/>
            </a:pPr>
            <a:r>
              <a:rPr lang="id-ID" b="1" dirty="0" smtClean="0">
                <a:latin typeface="Cambria" pitchFamily="18" charset="0"/>
              </a:rPr>
              <a:t>Syarat </a:t>
            </a:r>
            <a:r>
              <a:rPr lang="id-ID" b="1" dirty="0">
                <a:latin typeface="Cambria" pitchFamily="18" charset="0"/>
              </a:rPr>
              <a:t>Administratif </a:t>
            </a:r>
            <a:endParaRPr lang="en-US" b="1" dirty="0" smtClean="0">
              <a:latin typeface="Cambria" pitchFamily="18" charset="0"/>
            </a:endParaRPr>
          </a:p>
          <a:p>
            <a:pPr marL="509588" indent="-509588">
              <a:buNone/>
            </a:pPr>
            <a:r>
              <a:rPr lang="en-US" i="1" dirty="0" smtClean="0">
                <a:latin typeface="Cambria" pitchFamily="18" charset="0"/>
              </a:rPr>
              <a:t>      </a:t>
            </a:r>
            <a:r>
              <a:rPr lang="id-ID" sz="2800" i="1" dirty="0" smtClean="0">
                <a:latin typeface="Cambria" pitchFamily="18" charset="0"/>
              </a:rPr>
              <a:t>(</a:t>
            </a:r>
            <a:r>
              <a:rPr lang="id-ID" sz="2800" i="1" dirty="0">
                <a:latin typeface="Cambria" pitchFamily="18" charset="0"/>
              </a:rPr>
              <a:t>Pasal 28 UURS)</a:t>
            </a:r>
            <a:endParaRPr lang="en-US" sz="2800" i="1" dirty="0">
              <a:latin typeface="Cambria" pitchFamily="18" charset="0"/>
            </a:endParaRPr>
          </a:p>
          <a:p>
            <a:pPr marL="509588" indent="-509588">
              <a:buNone/>
            </a:pPr>
            <a:r>
              <a:rPr lang="en-US" dirty="0" smtClean="0">
                <a:latin typeface="Cambria" pitchFamily="18" charset="0"/>
              </a:rPr>
              <a:t>      </a:t>
            </a:r>
            <a:r>
              <a:rPr lang="en-US" sz="3100" dirty="0" err="1" smtClean="0">
                <a:latin typeface="Cambria" pitchFamily="18" charset="0"/>
              </a:rPr>
              <a:t>adalah</a:t>
            </a:r>
            <a:r>
              <a:rPr lang="en-US" sz="3100" dirty="0" smtClean="0">
                <a:latin typeface="Cambria" pitchFamily="18" charset="0"/>
              </a:rPr>
              <a:t> : </a:t>
            </a:r>
          </a:p>
          <a:p>
            <a:pPr marL="509588" indent="-509588">
              <a:buNone/>
            </a:pPr>
            <a:r>
              <a:rPr lang="en-US" sz="3100" dirty="0" smtClean="0">
                <a:latin typeface="Cambria" pitchFamily="18" charset="0"/>
              </a:rPr>
              <a:t>	</a:t>
            </a:r>
            <a:r>
              <a:rPr lang="id-ID" sz="3100" dirty="0" smtClean="0">
                <a:latin typeface="Cambria" pitchFamily="18" charset="0"/>
              </a:rPr>
              <a:t>Perizinan y</a:t>
            </a:r>
            <a:r>
              <a:rPr lang="en-US" sz="3100" dirty="0" smtClean="0">
                <a:latin typeface="Cambria" pitchFamily="18" charset="0"/>
              </a:rPr>
              <a:t>an</a:t>
            </a:r>
            <a:r>
              <a:rPr lang="id-ID" sz="3100" dirty="0" smtClean="0">
                <a:latin typeface="Cambria" pitchFamily="18" charset="0"/>
              </a:rPr>
              <a:t>g </a:t>
            </a:r>
            <a:r>
              <a:rPr lang="id-ID" sz="3100" dirty="0">
                <a:latin typeface="Cambria" pitchFamily="18" charset="0"/>
              </a:rPr>
              <a:t>diperlukan </a:t>
            </a:r>
            <a:r>
              <a:rPr lang="id-ID" sz="3100" dirty="0" smtClean="0">
                <a:latin typeface="Cambria" pitchFamily="18" charset="0"/>
              </a:rPr>
              <a:t>s</a:t>
            </a:r>
            <a:r>
              <a:rPr lang="en-US" sz="3100" dirty="0" smtClean="0">
                <a:latin typeface="Cambria" pitchFamily="18" charset="0"/>
              </a:rPr>
              <a:t>e</a:t>
            </a:r>
            <a:r>
              <a:rPr lang="id-ID" sz="3100" dirty="0" smtClean="0">
                <a:latin typeface="Cambria" pitchFamily="18" charset="0"/>
              </a:rPr>
              <a:t>b</a:t>
            </a:r>
            <a:r>
              <a:rPr lang="en-US" sz="3100" dirty="0" smtClean="0">
                <a:latin typeface="Cambria" pitchFamily="18" charset="0"/>
              </a:rPr>
              <a:t>a</a:t>
            </a:r>
            <a:r>
              <a:rPr lang="id-ID" sz="3100" dirty="0" smtClean="0">
                <a:latin typeface="Cambria" pitchFamily="18" charset="0"/>
              </a:rPr>
              <a:t>g</a:t>
            </a:r>
            <a:r>
              <a:rPr lang="en-US" sz="3100" dirty="0" err="1" smtClean="0">
                <a:latin typeface="Cambria" pitchFamily="18" charset="0"/>
              </a:rPr>
              <a:t>ai</a:t>
            </a:r>
            <a:r>
              <a:rPr lang="id-ID" sz="3100" dirty="0" smtClean="0">
                <a:latin typeface="Cambria" pitchFamily="18" charset="0"/>
              </a:rPr>
              <a:t> syarat u</a:t>
            </a:r>
            <a:r>
              <a:rPr lang="en-US" sz="3100" dirty="0" smtClean="0">
                <a:latin typeface="Cambria" pitchFamily="18" charset="0"/>
              </a:rPr>
              <a:t>n</a:t>
            </a:r>
            <a:r>
              <a:rPr lang="id-ID" sz="3100" dirty="0" smtClean="0">
                <a:latin typeface="Cambria" pitchFamily="18" charset="0"/>
              </a:rPr>
              <a:t>t</a:t>
            </a:r>
            <a:r>
              <a:rPr lang="en-US" sz="3100" dirty="0" smtClean="0">
                <a:latin typeface="Cambria" pitchFamily="18" charset="0"/>
              </a:rPr>
              <a:t>u</a:t>
            </a:r>
            <a:r>
              <a:rPr lang="id-ID" sz="3100" dirty="0" smtClean="0">
                <a:latin typeface="Cambria" pitchFamily="18" charset="0"/>
              </a:rPr>
              <a:t>k </a:t>
            </a:r>
            <a:r>
              <a:rPr lang="en-US" sz="3100" dirty="0" err="1" smtClean="0">
                <a:latin typeface="Cambria" pitchFamily="18" charset="0"/>
              </a:rPr>
              <a:t>melakukan</a:t>
            </a:r>
            <a:r>
              <a:rPr lang="en-US" sz="3100" dirty="0" smtClean="0">
                <a:latin typeface="Cambria" pitchFamily="18" charset="0"/>
              </a:rPr>
              <a:t> </a:t>
            </a:r>
            <a:r>
              <a:rPr lang="id-ID" sz="3100" dirty="0" smtClean="0">
                <a:latin typeface="Cambria" pitchFamily="18" charset="0"/>
              </a:rPr>
              <a:t>pembangunan </a:t>
            </a:r>
            <a:r>
              <a:rPr lang="id-ID" sz="3100" dirty="0">
                <a:latin typeface="Cambria" pitchFamily="18" charset="0"/>
              </a:rPr>
              <a:t>rumah susun, </a:t>
            </a:r>
            <a:r>
              <a:rPr lang="en-US" sz="3100" dirty="0" err="1" smtClean="0">
                <a:latin typeface="Cambria" pitchFamily="18" charset="0"/>
              </a:rPr>
              <a:t>meliputi</a:t>
            </a:r>
            <a:r>
              <a:rPr lang="id-ID" sz="3100" dirty="0" smtClean="0">
                <a:latin typeface="Cambria" pitchFamily="18" charset="0"/>
              </a:rPr>
              <a:t> </a:t>
            </a:r>
            <a:r>
              <a:rPr lang="en-US" sz="3100" dirty="0" smtClean="0">
                <a:latin typeface="Cambria" pitchFamily="18" charset="0"/>
              </a:rPr>
              <a:t>:</a:t>
            </a:r>
          </a:p>
          <a:p>
            <a:pPr marL="509588" indent="-509588">
              <a:buNone/>
            </a:pPr>
            <a:r>
              <a:rPr lang="en-US" sz="3100" dirty="0" smtClean="0">
                <a:latin typeface="Cambria" pitchFamily="18" charset="0"/>
              </a:rPr>
              <a:t>	a.   </a:t>
            </a:r>
            <a:r>
              <a:rPr lang="id-ID" sz="3100" dirty="0" smtClean="0">
                <a:latin typeface="Cambria" pitchFamily="18" charset="0"/>
              </a:rPr>
              <a:t>Status </a:t>
            </a:r>
            <a:r>
              <a:rPr lang="id-ID" sz="3100" dirty="0">
                <a:latin typeface="Cambria" pitchFamily="18" charset="0"/>
              </a:rPr>
              <a:t>hak atas </a:t>
            </a:r>
            <a:r>
              <a:rPr lang="id-ID" sz="3100" dirty="0" smtClean="0">
                <a:latin typeface="Cambria" pitchFamily="18" charset="0"/>
              </a:rPr>
              <a:t>tanahnya</a:t>
            </a:r>
            <a:endParaRPr lang="en-US" sz="3100" dirty="0" smtClean="0">
              <a:latin typeface="Cambria" pitchFamily="18" charset="0"/>
            </a:endParaRPr>
          </a:p>
          <a:p>
            <a:pPr marL="509588" indent="-509588">
              <a:buNone/>
            </a:pPr>
            <a:r>
              <a:rPr lang="en-US" sz="3100" dirty="0" smtClean="0">
                <a:latin typeface="Cambria" pitchFamily="18" charset="0"/>
              </a:rPr>
              <a:t>	b. </a:t>
            </a:r>
            <a:r>
              <a:rPr lang="id-ID" sz="3100" dirty="0" smtClean="0">
                <a:latin typeface="Cambria" pitchFamily="18" charset="0"/>
              </a:rPr>
              <a:t> Izin </a:t>
            </a:r>
            <a:r>
              <a:rPr lang="id-ID" sz="3100" dirty="0">
                <a:latin typeface="Cambria" pitchFamily="18" charset="0"/>
              </a:rPr>
              <a:t>Mendirikan Bangunan (IMB)</a:t>
            </a:r>
            <a:endParaRPr lang="en-US" sz="3100" dirty="0">
              <a:latin typeface="Cambria" pitchFamily="18" charset="0"/>
            </a:endParaRPr>
          </a:p>
          <a:p>
            <a:pPr>
              <a:buNone/>
            </a:pPr>
            <a:endParaRPr lang="en-US" dirty="0" smtClean="0">
              <a:latin typeface="Cambria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43000"/>
          </a:xfrm>
        </p:spPr>
        <p:txBody>
          <a:bodyPr>
            <a:normAutofit fontScale="90000"/>
          </a:bodyPr>
          <a:lstStyle/>
          <a:p>
            <a:r>
              <a:rPr lang="en-US" sz="4200" b="1" dirty="0" smtClean="0"/>
              <a:t>PERSYARATAN PEMBANGUNAN </a:t>
            </a:r>
            <a:r>
              <a:rPr lang="en-US" sz="4200" b="1" dirty="0" err="1" smtClean="0"/>
              <a:t>RUMAH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SUSUN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943088" cy="5029200"/>
          </a:xfrm>
        </p:spPr>
        <p:txBody>
          <a:bodyPr>
            <a:normAutofit lnSpcReduction="10000"/>
          </a:bodyPr>
          <a:lstStyle/>
          <a:p>
            <a:pPr marL="457200" indent="-457200">
              <a:buSzPct val="90000"/>
              <a:buFont typeface="+mj-lt"/>
              <a:buAutoNum type="arabicPeriod" startAt="2"/>
            </a:pPr>
            <a:r>
              <a:rPr lang="en-US" sz="3000" b="1" dirty="0" err="1" smtClean="0">
                <a:latin typeface="Cambria" pitchFamily="18" charset="0"/>
              </a:rPr>
              <a:t>Syarat</a:t>
            </a:r>
            <a:r>
              <a:rPr lang="en-US" sz="3000" b="1" dirty="0" smtClean="0">
                <a:latin typeface="Cambria" pitchFamily="18" charset="0"/>
              </a:rPr>
              <a:t> </a:t>
            </a:r>
            <a:r>
              <a:rPr lang="en-US" sz="3000" b="1" dirty="0" err="1" smtClean="0">
                <a:latin typeface="Cambria" pitchFamily="18" charset="0"/>
              </a:rPr>
              <a:t>Teknis</a:t>
            </a:r>
            <a:endParaRPr lang="en-US" sz="2800" b="1" dirty="0" smtClean="0">
              <a:latin typeface="Cambria" pitchFamily="18" charset="0"/>
            </a:endParaRPr>
          </a:p>
          <a:p>
            <a:pPr marL="457200" indent="-457200">
              <a:buNone/>
            </a:pPr>
            <a:r>
              <a:rPr lang="en-US" sz="2800" i="1" dirty="0" smtClean="0">
                <a:latin typeface="Cambria" pitchFamily="18" charset="0"/>
              </a:rPr>
              <a:t>      </a:t>
            </a:r>
            <a:r>
              <a:rPr lang="id-ID" sz="2800" i="1" dirty="0" smtClean="0">
                <a:latin typeface="Cambria" pitchFamily="18" charset="0"/>
              </a:rPr>
              <a:t>(</a:t>
            </a:r>
            <a:r>
              <a:rPr lang="id-ID" sz="2800" i="1" dirty="0" smtClean="0">
                <a:latin typeface="Cambria" pitchFamily="18" charset="0"/>
              </a:rPr>
              <a:t>Pasal </a:t>
            </a:r>
            <a:r>
              <a:rPr lang="en-US" sz="2800" i="1" dirty="0" smtClean="0">
                <a:latin typeface="Cambria" pitchFamily="18" charset="0"/>
              </a:rPr>
              <a:t>35</a:t>
            </a:r>
            <a:r>
              <a:rPr lang="id-ID" sz="2800" i="1" dirty="0" smtClean="0">
                <a:latin typeface="Cambria" pitchFamily="18" charset="0"/>
              </a:rPr>
              <a:t> UURS)</a:t>
            </a:r>
            <a:endParaRPr lang="en-US" sz="2800" i="1" dirty="0" smtClean="0">
              <a:latin typeface="Cambria" pitchFamily="18" charset="0"/>
            </a:endParaRPr>
          </a:p>
          <a:p>
            <a:pPr marL="457200" indent="-457200">
              <a:buNone/>
            </a:pPr>
            <a:r>
              <a:rPr lang="en-US" sz="2800" dirty="0" smtClean="0">
                <a:latin typeface="Cambria" pitchFamily="18" charset="0"/>
              </a:rPr>
              <a:t>      </a:t>
            </a:r>
            <a:r>
              <a:rPr lang="en-US" sz="3100" dirty="0" err="1" smtClean="0">
                <a:latin typeface="Cambria" pitchFamily="18" charset="0"/>
              </a:rPr>
              <a:t>adalah</a:t>
            </a:r>
            <a:r>
              <a:rPr lang="en-US" sz="3100" dirty="0" smtClean="0">
                <a:latin typeface="Cambria" pitchFamily="18" charset="0"/>
              </a:rPr>
              <a:t> </a:t>
            </a:r>
            <a:r>
              <a:rPr lang="en-US" sz="3100" dirty="0" smtClean="0">
                <a:latin typeface="Cambria" pitchFamily="18" charset="0"/>
              </a:rPr>
              <a:t>: </a:t>
            </a:r>
          </a:p>
          <a:p>
            <a:pPr marL="457200" indent="-457200">
              <a:lnSpc>
                <a:spcPct val="110000"/>
              </a:lnSpc>
              <a:buNone/>
            </a:pPr>
            <a:r>
              <a:rPr lang="en-US" sz="3100" dirty="0" smtClean="0">
                <a:latin typeface="Cambria" pitchFamily="18" charset="0"/>
              </a:rPr>
              <a:t>	</a:t>
            </a:r>
            <a:r>
              <a:rPr lang="id-ID" sz="3100" dirty="0" smtClean="0">
                <a:latin typeface="Cambria" pitchFamily="18" charset="0"/>
              </a:rPr>
              <a:t>Pe</a:t>
            </a:r>
            <a:r>
              <a:rPr lang="en-US" sz="3100" dirty="0" err="1" smtClean="0">
                <a:latin typeface="Cambria" pitchFamily="18" charset="0"/>
              </a:rPr>
              <a:t>rsyaratan</a:t>
            </a:r>
            <a:r>
              <a:rPr lang="en-US" sz="3100" dirty="0" smtClean="0">
                <a:latin typeface="Cambria" pitchFamily="18" charset="0"/>
              </a:rPr>
              <a:t> </a:t>
            </a:r>
            <a:r>
              <a:rPr lang="id-ID" sz="3100" dirty="0" smtClean="0">
                <a:latin typeface="Cambria" pitchFamily="18" charset="0"/>
              </a:rPr>
              <a:t> y</a:t>
            </a:r>
            <a:r>
              <a:rPr lang="en-US" sz="3100" dirty="0" smtClean="0">
                <a:latin typeface="Cambria" pitchFamily="18" charset="0"/>
              </a:rPr>
              <a:t>an</a:t>
            </a:r>
            <a:r>
              <a:rPr lang="id-ID" sz="3100" dirty="0" smtClean="0">
                <a:latin typeface="Cambria" pitchFamily="18" charset="0"/>
              </a:rPr>
              <a:t>g </a:t>
            </a:r>
            <a:r>
              <a:rPr lang="en-US" sz="3100" dirty="0" err="1" smtClean="0">
                <a:latin typeface="Cambria" pitchFamily="18" charset="0"/>
              </a:rPr>
              <a:t>berkaitan</a:t>
            </a:r>
            <a:r>
              <a:rPr lang="en-US" sz="3100" dirty="0" smtClean="0">
                <a:latin typeface="Cambria" pitchFamily="18" charset="0"/>
              </a:rPr>
              <a:t> </a:t>
            </a:r>
            <a:r>
              <a:rPr lang="en-US" sz="3100" dirty="0" err="1" smtClean="0">
                <a:latin typeface="Cambria" pitchFamily="18" charset="0"/>
              </a:rPr>
              <a:t>dengan</a:t>
            </a:r>
            <a:r>
              <a:rPr lang="en-US" sz="3100" dirty="0" smtClean="0">
                <a:latin typeface="Cambria" pitchFamily="18" charset="0"/>
              </a:rPr>
              <a:t> </a:t>
            </a:r>
            <a:r>
              <a:rPr lang="en-US" sz="3100" dirty="0" err="1" smtClean="0">
                <a:latin typeface="Cambria" pitchFamily="18" charset="0"/>
              </a:rPr>
              <a:t>struktur</a:t>
            </a:r>
            <a:r>
              <a:rPr lang="en-US" sz="3100" dirty="0" smtClean="0">
                <a:latin typeface="Cambria" pitchFamily="18" charset="0"/>
              </a:rPr>
              <a:t> </a:t>
            </a:r>
            <a:r>
              <a:rPr lang="en-US" sz="3100" dirty="0" err="1" smtClean="0">
                <a:latin typeface="Cambria" pitchFamily="18" charset="0"/>
              </a:rPr>
              <a:t>bangunan</a:t>
            </a:r>
            <a:r>
              <a:rPr lang="en-US" sz="3100" dirty="0" smtClean="0">
                <a:latin typeface="Cambria" pitchFamily="18" charset="0"/>
              </a:rPr>
              <a:t>, </a:t>
            </a:r>
            <a:r>
              <a:rPr lang="en-US" sz="3100" dirty="0" err="1" smtClean="0">
                <a:latin typeface="Cambria" pitchFamily="18" charset="0"/>
              </a:rPr>
              <a:t>keamanan</a:t>
            </a:r>
            <a:r>
              <a:rPr lang="en-US" sz="3100" dirty="0" smtClean="0">
                <a:latin typeface="Cambria" pitchFamily="18" charset="0"/>
              </a:rPr>
              <a:t> </a:t>
            </a:r>
            <a:r>
              <a:rPr lang="en-US" sz="3100" dirty="0" err="1" smtClean="0">
                <a:latin typeface="Cambria" pitchFamily="18" charset="0"/>
              </a:rPr>
              <a:t>dan</a:t>
            </a:r>
            <a:r>
              <a:rPr lang="en-US" sz="3100" dirty="0" smtClean="0">
                <a:latin typeface="Cambria" pitchFamily="18" charset="0"/>
              </a:rPr>
              <a:t> </a:t>
            </a:r>
            <a:r>
              <a:rPr lang="en-US" sz="3100" dirty="0" err="1" smtClean="0">
                <a:latin typeface="Cambria" pitchFamily="18" charset="0"/>
              </a:rPr>
              <a:t>keselamatan</a:t>
            </a:r>
            <a:r>
              <a:rPr lang="en-US" sz="3100" dirty="0" smtClean="0">
                <a:latin typeface="Cambria" pitchFamily="18" charset="0"/>
              </a:rPr>
              <a:t> </a:t>
            </a:r>
            <a:r>
              <a:rPr lang="en-US" sz="3100" dirty="0" err="1" smtClean="0">
                <a:latin typeface="Cambria" pitchFamily="18" charset="0"/>
              </a:rPr>
              <a:t>bangunan</a:t>
            </a:r>
            <a:r>
              <a:rPr lang="en-US" sz="3100" dirty="0" smtClean="0">
                <a:latin typeface="Cambria" pitchFamily="18" charset="0"/>
              </a:rPr>
              <a:t>, </a:t>
            </a:r>
            <a:r>
              <a:rPr lang="en-US" sz="3100" dirty="0" err="1" smtClean="0">
                <a:latin typeface="Cambria" pitchFamily="18" charset="0"/>
              </a:rPr>
              <a:t>kesehatan</a:t>
            </a:r>
            <a:r>
              <a:rPr lang="en-US" sz="3100" dirty="0" smtClean="0">
                <a:latin typeface="Cambria" pitchFamily="18" charset="0"/>
              </a:rPr>
              <a:t> </a:t>
            </a:r>
            <a:r>
              <a:rPr lang="en-US" sz="3100" dirty="0" err="1" smtClean="0">
                <a:latin typeface="Cambria" pitchFamily="18" charset="0"/>
              </a:rPr>
              <a:t>lingkungan</a:t>
            </a:r>
            <a:r>
              <a:rPr lang="en-US" sz="3100" dirty="0" smtClean="0">
                <a:latin typeface="Cambria" pitchFamily="18" charset="0"/>
              </a:rPr>
              <a:t>, </a:t>
            </a:r>
            <a:r>
              <a:rPr lang="en-US" sz="3100" dirty="0" err="1" smtClean="0">
                <a:latin typeface="Cambria" pitchFamily="18" charset="0"/>
              </a:rPr>
              <a:t>kenyamanan</a:t>
            </a:r>
            <a:r>
              <a:rPr lang="en-US" sz="3100" dirty="0" smtClean="0">
                <a:latin typeface="Cambria" pitchFamily="18" charset="0"/>
              </a:rPr>
              <a:t>, </a:t>
            </a:r>
            <a:r>
              <a:rPr lang="en-US" sz="3100" dirty="0" err="1" smtClean="0">
                <a:latin typeface="Cambria" pitchFamily="18" charset="0"/>
              </a:rPr>
              <a:t>dll</a:t>
            </a:r>
            <a:r>
              <a:rPr lang="en-US" sz="3100" dirty="0" smtClean="0">
                <a:latin typeface="Cambria" pitchFamily="18" charset="0"/>
              </a:rPr>
              <a:t> yang </a:t>
            </a:r>
            <a:r>
              <a:rPr lang="en-US" sz="3100" dirty="0" err="1" smtClean="0">
                <a:latin typeface="Cambria" pitchFamily="18" charset="0"/>
              </a:rPr>
              <a:t>berhubungan</a:t>
            </a:r>
            <a:r>
              <a:rPr lang="en-US" sz="3100" dirty="0" smtClean="0">
                <a:latin typeface="Cambria" pitchFamily="18" charset="0"/>
              </a:rPr>
              <a:t> </a:t>
            </a:r>
            <a:r>
              <a:rPr lang="en-US" sz="3100" dirty="0" err="1" smtClean="0">
                <a:latin typeface="Cambria" pitchFamily="18" charset="0"/>
              </a:rPr>
              <a:t>dengan</a:t>
            </a:r>
            <a:r>
              <a:rPr lang="en-US" sz="3100" dirty="0" smtClean="0">
                <a:latin typeface="Cambria" pitchFamily="18" charset="0"/>
              </a:rPr>
              <a:t> </a:t>
            </a:r>
            <a:r>
              <a:rPr lang="en-US" sz="3100" dirty="0" err="1" smtClean="0">
                <a:latin typeface="Cambria" pitchFamily="18" charset="0"/>
              </a:rPr>
              <a:t>rancang</a:t>
            </a:r>
            <a:r>
              <a:rPr lang="en-US" sz="3100" dirty="0" smtClean="0">
                <a:latin typeface="Cambria" pitchFamily="18" charset="0"/>
              </a:rPr>
              <a:t> </a:t>
            </a:r>
            <a:r>
              <a:rPr lang="en-US" sz="3100" dirty="0" err="1" smtClean="0">
                <a:latin typeface="Cambria" pitchFamily="18" charset="0"/>
              </a:rPr>
              <a:t>bangun</a:t>
            </a:r>
            <a:r>
              <a:rPr lang="en-US" sz="3100" dirty="0" smtClean="0">
                <a:latin typeface="Cambria" pitchFamily="18" charset="0"/>
              </a:rPr>
              <a:t>, </a:t>
            </a:r>
            <a:r>
              <a:rPr lang="en-US" sz="3100" dirty="0" err="1" smtClean="0">
                <a:latin typeface="Cambria" pitchFamily="18" charset="0"/>
              </a:rPr>
              <a:t>termasuk</a:t>
            </a:r>
            <a:r>
              <a:rPr lang="en-US" sz="3100" dirty="0" smtClean="0">
                <a:latin typeface="Cambria" pitchFamily="18" charset="0"/>
              </a:rPr>
              <a:t> </a:t>
            </a:r>
            <a:r>
              <a:rPr lang="en-US" sz="3100" dirty="0" err="1" smtClean="0">
                <a:latin typeface="Cambria" pitchFamily="18" charset="0"/>
              </a:rPr>
              <a:t>kelengkapan</a:t>
            </a:r>
            <a:r>
              <a:rPr lang="en-US" sz="3100" dirty="0" smtClean="0">
                <a:latin typeface="Cambria" pitchFamily="18" charset="0"/>
              </a:rPr>
              <a:t> </a:t>
            </a:r>
            <a:r>
              <a:rPr lang="en-US" sz="3100" dirty="0" err="1" smtClean="0">
                <a:latin typeface="Cambria" pitchFamily="18" charset="0"/>
              </a:rPr>
              <a:t>prasarana</a:t>
            </a:r>
            <a:r>
              <a:rPr lang="en-US" sz="3100" dirty="0" smtClean="0">
                <a:latin typeface="Cambria" pitchFamily="18" charset="0"/>
              </a:rPr>
              <a:t> </a:t>
            </a:r>
            <a:r>
              <a:rPr lang="en-US" sz="3100" dirty="0" err="1" smtClean="0">
                <a:latin typeface="Cambria" pitchFamily="18" charset="0"/>
              </a:rPr>
              <a:t>dan</a:t>
            </a:r>
            <a:r>
              <a:rPr lang="en-US" sz="3100" dirty="0" smtClean="0">
                <a:latin typeface="Cambria" pitchFamily="18" charset="0"/>
              </a:rPr>
              <a:t> </a:t>
            </a:r>
            <a:r>
              <a:rPr lang="en-US" sz="3100" dirty="0" err="1" smtClean="0">
                <a:latin typeface="Cambria" pitchFamily="18" charset="0"/>
              </a:rPr>
              <a:t>fasilitas</a:t>
            </a:r>
            <a:r>
              <a:rPr lang="en-US" sz="3100" dirty="0" smtClean="0">
                <a:latin typeface="Cambria" pitchFamily="18" charset="0"/>
              </a:rPr>
              <a:t> </a:t>
            </a:r>
            <a:r>
              <a:rPr lang="en-US" sz="3100" dirty="0" err="1" smtClean="0">
                <a:latin typeface="Cambria" pitchFamily="18" charset="0"/>
              </a:rPr>
              <a:t>lingkungan</a:t>
            </a:r>
            <a:r>
              <a:rPr lang="en-US" sz="3100" dirty="0" smtClean="0">
                <a:latin typeface="Cambria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>
            <a:normAutofit fontScale="90000"/>
          </a:bodyPr>
          <a:lstStyle/>
          <a:p>
            <a:r>
              <a:rPr lang="en-US" sz="4200" b="1" dirty="0" smtClean="0"/>
              <a:t>PERSYARATAN PEMBANGUNAN </a:t>
            </a:r>
            <a:r>
              <a:rPr lang="en-US" sz="4200" b="1" dirty="0" err="1" smtClean="0"/>
              <a:t>RUMAH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SUSUN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943088" cy="4953000"/>
          </a:xfrm>
        </p:spPr>
        <p:txBody>
          <a:bodyPr>
            <a:normAutofit/>
          </a:bodyPr>
          <a:lstStyle/>
          <a:p>
            <a:pPr marL="457200" indent="-457200">
              <a:buSzPct val="85000"/>
              <a:buNone/>
            </a:pPr>
            <a:r>
              <a:rPr lang="en-US" sz="2800" dirty="0" smtClean="0">
                <a:latin typeface="Cambria" pitchFamily="18" charset="0"/>
              </a:rPr>
              <a:t>	</a:t>
            </a:r>
            <a:r>
              <a:rPr lang="en-US" sz="2800" dirty="0" err="1" smtClean="0">
                <a:latin typeface="Cambria" pitchFamily="18" charset="0"/>
              </a:rPr>
              <a:t>Terdiri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dari</a:t>
            </a:r>
            <a:r>
              <a:rPr lang="en-US" sz="2800" dirty="0" smtClean="0">
                <a:latin typeface="Cambria" pitchFamily="18" charset="0"/>
              </a:rPr>
              <a:t>:</a:t>
            </a:r>
          </a:p>
          <a:p>
            <a:pPr marL="1023937" indent="-514350">
              <a:buSzPct val="90000"/>
              <a:buFont typeface="+mj-lt"/>
              <a:buAutoNum type="alphaLcPeriod"/>
            </a:pPr>
            <a:r>
              <a:rPr lang="en-US" sz="2800" dirty="0" smtClean="0">
                <a:latin typeface="Cambria" pitchFamily="18" charset="0"/>
              </a:rPr>
              <a:t>Tata </a:t>
            </a:r>
            <a:r>
              <a:rPr lang="en-US" sz="2800" dirty="0" err="1" smtClean="0">
                <a:latin typeface="Cambria" pitchFamily="18" charset="0"/>
              </a:rPr>
              <a:t>bangunan</a:t>
            </a:r>
            <a:r>
              <a:rPr lang="en-US" sz="2800" dirty="0" smtClean="0">
                <a:latin typeface="Cambria" pitchFamily="18" charset="0"/>
              </a:rPr>
              <a:t> yang </a:t>
            </a:r>
            <a:r>
              <a:rPr lang="en-US" sz="2800" dirty="0" err="1" smtClean="0">
                <a:latin typeface="Cambria" pitchFamily="18" charset="0"/>
              </a:rPr>
              <a:t>meliputi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persyaratan</a:t>
            </a:r>
            <a:r>
              <a:rPr lang="en-US" sz="2800" dirty="0" smtClean="0">
                <a:latin typeface="Cambria" pitchFamily="18" charset="0"/>
              </a:rPr>
              <a:t>  </a:t>
            </a:r>
            <a:r>
              <a:rPr lang="en-US" sz="2800" dirty="0" err="1" smtClean="0">
                <a:latin typeface="Cambria" pitchFamily="18" charset="0"/>
              </a:rPr>
              <a:t>peruntukkan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lokasi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serta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intensitas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arsitektur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bangunan</a:t>
            </a:r>
            <a:endParaRPr lang="en-US" sz="2800" dirty="0" smtClean="0">
              <a:latin typeface="Cambria" pitchFamily="18" charset="0"/>
            </a:endParaRPr>
          </a:p>
          <a:p>
            <a:pPr marL="1023937" indent="-514350">
              <a:buSzPct val="90000"/>
              <a:buFont typeface="+mj-lt"/>
              <a:buAutoNum type="alphaLcPeriod"/>
            </a:pPr>
            <a:r>
              <a:rPr lang="en-US" sz="2800" dirty="0" err="1" smtClean="0">
                <a:latin typeface="Cambria" pitchFamily="18" charset="0"/>
              </a:rPr>
              <a:t>Keandalan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bangunan</a:t>
            </a:r>
            <a:r>
              <a:rPr lang="en-US" sz="2800" dirty="0" smtClean="0">
                <a:latin typeface="Cambria" pitchFamily="18" charset="0"/>
              </a:rPr>
              <a:t> yang </a:t>
            </a:r>
            <a:r>
              <a:rPr lang="en-US" sz="2800" dirty="0" err="1" smtClean="0">
                <a:latin typeface="Cambria" pitchFamily="18" charset="0"/>
              </a:rPr>
              <a:t>meliputi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persyaratan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keselamatan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kesehatan</a:t>
            </a:r>
            <a:r>
              <a:rPr lang="en-US" sz="2800" dirty="0" smtClean="0">
                <a:latin typeface="Cambria" pitchFamily="18" charset="0"/>
              </a:rPr>
              <a:t>, </a:t>
            </a:r>
            <a:r>
              <a:rPr lang="en-US" sz="2800" dirty="0" err="1" smtClean="0">
                <a:latin typeface="Cambria" pitchFamily="18" charset="0"/>
              </a:rPr>
              <a:t>kenyamanan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kemudahan</a:t>
            </a:r>
            <a:endParaRPr lang="en-US" sz="2800" dirty="0" smtClean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943088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PERSYARATAN PEMBANGUNAN </a:t>
            </a:r>
            <a:r>
              <a:rPr lang="en-US" b="1" dirty="0" err="1" smtClean="0"/>
              <a:t>RUMAH</a:t>
            </a:r>
            <a:r>
              <a:rPr lang="en-US" b="1" dirty="0" smtClean="0"/>
              <a:t> </a:t>
            </a:r>
            <a:r>
              <a:rPr lang="en-US" b="1" dirty="0" err="1" smtClean="0"/>
              <a:t>SUSUN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943088" cy="4800600"/>
          </a:xfrm>
        </p:spPr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 startAt="3"/>
            </a:pPr>
            <a:r>
              <a:rPr lang="en-US" sz="3000" b="1" dirty="0" err="1" smtClean="0">
                <a:latin typeface="Cambria" pitchFamily="18" charset="0"/>
              </a:rPr>
              <a:t>Syarat</a:t>
            </a:r>
            <a:r>
              <a:rPr lang="en-US" sz="3000" b="1" dirty="0" smtClean="0">
                <a:latin typeface="Cambria" pitchFamily="18" charset="0"/>
              </a:rPr>
              <a:t> </a:t>
            </a:r>
            <a:r>
              <a:rPr lang="en-US" sz="3000" b="1" dirty="0" err="1" smtClean="0">
                <a:latin typeface="Cambria" pitchFamily="18" charset="0"/>
              </a:rPr>
              <a:t>Ekologis</a:t>
            </a:r>
            <a:endParaRPr lang="en-US" sz="2800" b="1" dirty="0" smtClean="0">
              <a:latin typeface="Cambria" pitchFamily="18" charset="0"/>
            </a:endParaRPr>
          </a:p>
          <a:p>
            <a:pPr marL="509588" indent="-509588">
              <a:buNone/>
            </a:pPr>
            <a:r>
              <a:rPr lang="en-US" sz="2800" i="1" dirty="0" smtClean="0">
                <a:latin typeface="Cambria" pitchFamily="18" charset="0"/>
              </a:rPr>
              <a:t>       </a:t>
            </a:r>
            <a:r>
              <a:rPr lang="id-ID" sz="2800" i="1" dirty="0" smtClean="0">
                <a:latin typeface="Cambria" pitchFamily="18" charset="0"/>
              </a:rPr>
              <a:t>(Pasal </a:t>
            </a:r>
            <a:r>
              <a:rPr lang="en-US" sz="2800" i="1" dirty="0" smtClean="0">
                <a:latin typeface="Cambria" pitchFamily="18" charset="0"/>
              </a:rPr>
              <a:t>37 </a:t>
            </a:r>
            <a:r>
              <a:rPr lang="en-US" sz="2800" i="1" dirty="0" err="1" smtClean="0">
                <a:latin typeface="Cambria" pitchFamily="18" charset="0"/>
              </a:rPr>
              <a:t>dan</a:t>
            </a:r>
            <a:r>
              <a:rPr lang="en-US" sz="2800" i="1" dirty="0" smtClean="0">
                <a:latin typeface="Cambria" pitchFamily="18" charset="0"/>
              </a:rPr>
              <a:t> 38</a:t>
            </a:r>
            <a:r>
              <a:rPr lang="id-ID" sz="2800" i="1" dirty="0" smtClean="0">
                <a:latin typeface="Cambria" pitchFamily="18" charset="0"/>
              </a:rPr>
              <a:t> UURS)</a:t>
            </a:r>
            <a:endParaRPr lang="en-US" sz="2800" i="1" dirty="0" smtClean="0">
              <a:latin typeface="Cambria" pitchFamily="18" charset="0"/>
            </a:endParaRPr>
          </a:p>
          <a:p>
            <a:pPr marL="509588" indent="-509588">
              <a:buNone/>
            </a:pPr>
            <a:r>
              <a:rPr lang="en-US" sz="2800" dirty="0" smtClean="0">
                <a:latin typeface="Cambria" pitchFamily="18" charset="0"/>
              </a:rPr>
              <a:t>       </a:t>
            </a:r>
            <a:r>
              <a:rPr lang="en-US" sz="2800" dirty="0" err="1" smtClean="0">
                <a:latin typeface="Cambria" pitchFamily="18" charset="0"/>
              </a:rPr>
              <a:t>adalah</a:t>
            </a:r>
            <a:r>
              <a:rPr lang="en-US" sz="2800" dirty="0" smtClean="0">
                <a:latin typeface="Cambria" pitchFamily="18" charset="0"/>
              </a:rPr>
              <a:t> : </a:t>
            </a:r>
          </a:p>
          <a:p>
            <a:pPr marL="509588" indent="-509588">
              <a:buNone/>
            </a:pPr>
            <a:r>
              <a:rPr lang="en-US" sz="2800" dirty="0" smtClean="0">
                <a:latin typeface="Cambria" pitchFamily="18" charset="0"/>
              </a:rPr>
              <a:t>	</a:t>
            </a:r>
            <a:r>
              <a:rPr lang="id-ID" sz="2800" dirty="0" smtClean="0">
                <a:latin typeface="Cambria" pitchFamily="18" charset="0"/>
              </a:rPr>
              <a:t>Pe</a:t>
            </a:r>
            <a:r>
              <a:rPr lang="en-US" sz="2800" dirty="0" err="1" smtClean="0">
                <a:latin typeface="Cambria" pitchFamily="18" charset="0"/>
              </a:rPr>
              <a:t>rsyaratan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id-ID" sz="2800" dirty="0" smtClean="0">
                <a:latin typeface="Cambria" pitchFamily="18" charset="0"/>
              </a:rPr>
              <a:t> y</a:t>
            </a:r>
            <a:r>
              <a:rPr lang="en-US" sz="2800" dirty="0" smtClean="0">
                <a:latin typeface="Cambria" pitchFamily="18" charset="0"/>
              </a:rPr>
              <a:t>an</a:t>
            </a:r>
            <a:r>
              <a:rPr lang="id-ID" sz="2800" dirty="0" smtClean="0">
                <a:latin typeface="Cambria" pitchFamily="18" charset="0"/>
              </a:rPr>
              <a:t>g </a:t>
            </a:r>
            <a:r>
              <a:rPr lang="en-US" sz="2800" dirty="0" err="1" smtClean="0">
                <a:latin typeface="Cambria" pitchFamily="18" charset="0"/>
              </a:rPr>
              <a:t>memenuhi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analisis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dampak</a:t>
            </a:r>
            <a:r>
              <a:rPr lang="en-US" sz="2800" dirty="0" smtClean="0">
                <a:latin typeface="Cambria" pitchFamily="18" charset="0"/>
              </a:rPr>
              <a:t>  </a:t>
            </a:r>
            <a:r>
              <a:rPr lang="en-US" sz="2800" dirty="0" err="1" smtClean="0">
                <a:latin typeface="Cambria" pitchFamily="18" charset="0"/>
              </a:rPr>
              <a:t>lingkungan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dalam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hal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pembangunan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rumah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susun</a:t>
            </a:r>
            <a:r>
              <a:rPr lang="en-US" sz="2800" dirty="0" smtClean="0">
                <a:latin typeface="Cambria" pitchFamily="18" charset="0"/>
              </a:rPr>
              <a:t>, yang </a:t>
            </a:r>
            <a:r>
              <a:rPr lang="en-US" sz="2800" dirty="0" err="1" smtClean="0">
                <a:latin typeface="Cambria" pitchFamily="18" charset="0"/>
              </a:rPr>
              <a:t>mencakup</a:t>
            </a:r>
            <a:r>
              <a:rPr lang="en-US" sz="2800" dirty="0" smtClean="0">
                <a:latin typeface="Cambria" pitchFamily="18" charset="0"/>
              </a:rPr>
              <a:t>:</a:t>
            </a:r>
          </a:p>
          <a:p>
            <a:pPr marL="514350" indent="-514350">
              <a:buNone/>
            </a:pPr>
            <a:r>
              <a:rPr lang="en-US" sz="2800" dirty="0" smtClean="0">
                <a:latin typeface="Cambria" pitchFamily="18" charset="0"/>
              </a:rPr>
              <a:t>	a.  </a:t>
            </a:r>
            <a:r>
              <a:rPr lang="en-US" sz="2800" dirty="0" err="1" smtClean="0">
                <a:latin typeface="Cambria" pitchFamily="18" charset="0"/>
              </a:rPr>
              <a:t>Keserasian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dan</a:t>
            </a:r>
            <a:endParaRPr lang="en-US" sz="2800" dirty="0" smtClean="0">
              <a:latin typeface="Cambria" pitchFamily="18" charset="0"/>
            </a:endParaRPr>
          </a:p>
          <a:p>
            <a:pPr marL="514350" indent="-514350">
              <a:buNone/>
            </a:pPr>
            <a:r>
              <a:rPr lang="en-US" sz="2800" dirty="0" smtClean="0">
                <a:latin typeface="Cambria" pitchFamily="18" charset="0"/>
              </a:rPr>
              <a:t>	b.  </a:t>
            </a:r>
            <a:r>
              <a:rPr lang="en-US" sz="2800" dirty="0" err="1" smtClean="0">
                <a:latin typeface="Cambria" pitchFamily="18" charset="0"/>
              </a:rPr>
              <a:t>Kesimbangan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fungsi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2800" dirty="0" err="1" smtClean="0">
                <a:latin typeface="Cambria" pitchFamily="18" charset="0"/>
              </a:rPr>
              <a:t>lingkungan</a:t>
            </a:r>
            <a:endParaRPr lang="en-US" sz="2800" dirty="0" smtClean="0">
              <a:latin typeface="Cambria" pitchFamily="18" charset="0"/>
            </a:endParaRPr>
          </a:p>
          <a:p>
            <a:pPr marL="914400" indent="-404813">
              <a:buNone/>
            </a:pPr>
            <a:endParaRPr lang="en-US" sz="2800" dirty="0" smtClean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8153400" cy="1112838"/>
          </a:xfrm>
        </p:spPr>
        <p:txBody>
          <a:bodyPr>
            <a:noAutofit/>
          </a:bodyPr>
          <a:lstStyle/>
          <a:p>
            <a:r>
              <a:rPr lang="en-US" sz="3500" b="1" dirty="0" smtClean="0"/>
              <a:t>IZIN MENGENAI RENCANA FUNGSI DAN PEMANFAATAN RUMAH SUSUN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924800" cy="4953000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>
                <a:latin typeface="Cambria" pitchFamily="18" charset="0"/>
              </a:rPr>
              <a:t>Pelaku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pembangunan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harus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membangun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rumah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susun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lingkungannya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sesuai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dengan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rencana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fungsi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pemanfaatannya</a:t>
            </a:r>
            <a:endParaRPr lang="en-US" dirty="0" smtClean="0">
              <a:latin typeface="Cambria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>
                <a:latin typeface="Cambria" pitchFamily="18" charset="0"/>
              </a:rPr>
              <a:t>Rencana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fungsi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pemanfaatan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tsb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harus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mendapatkan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izin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dari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Bupati</a:t>
            </a:r>
            <a:r>
              <a:rPr lang="en-US" dirty="0" smtClean="0">
                <a:latin typeface="Cambria" pitchFamily="18" charset="0"/>
              </a:rPr>
              <a:t>/</a:t>
            </a:r>
            <a:r>
              <a:rPr lang="en-US" dirty="0" err="1" smtClean="0">
                <a:latin typeface="Cambria" pitchFamily="18" charset="0"/>
              </a:rPr>
              <a:t>Walikota</a:t>
            </a:r>
            <a:r>
              <a:rPr lang="en-US" dirty="0" smtClean="0">
                <a:latin typeface="Cambria" pitchFamily="18" charset="0"/>
              </a:rPr>
              <a:t>. </a:t>
            </a:r>
            <a:r>
              <a:rPr lang="en-US" dirty="0" err="1" smtClean="0">
                <a:latin typeface="Cambria" pitchFamily="18" charset="0"/>
              </a:rPr>
              <a:t>Khusus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untuk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Provinsi</a:t>
            </a:r>
            <a:r>
              <a:rPr lang="en-US" dirty="0" smtClean="0">
                <a:latin typeface="Cambria" pitchFamily="18" charset="0"/>
              </a:rPr>
              <a:t> DKI Jakarta, </a:t>
            </a:r>
            <a:r>
              <a:rPr lang="en-US" dirty="0" err="1" smtClean="0">
                <a:latin typeface="Cambria" pitchFamily="18" charset="0"/>
              </a:rPr>
              <a:t>harus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mendapatkan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izin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Gubernur</a:t>
            </a:r>
            <a:endParaRPr lang="en-US" dirty="0" smtClean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81000"/>
            <a:ext cx="8153400" cy="6324600"/>
          </a:xfrm>
        </p:spPr>
        <p:txBody>
          <a:bodyPr>
            <a:noAutofit/>
          </a:bodyPr>
          <a:lstStyle/>
          <a:p>
            <a:pPr marL="284163" indent="-284163">
              <a:buFont typeface="Wingdings" pitchFamily="2" charset="2"/>
              <a:buChar char="Ø"/>
            </a:pPr>
            <a:r>
              <a:rPr lang="en-US" sz="2700" dirty="0" err="1" smtClean="0">
                <a:latin typeface="Cambria" pitchFamily="18" charset="0"/>
              </a:rPr>
              <a:t>Permohonan</a:t>
            </a:r>
            <a:r>
              <a:rPr lang="en-US" sz="2700" dirty="0" smtClean="0">
                <a:latin typeface="Cambria" pitchFamily="18" charset="0"/>
              </a:rPr>
              <a:t> </a:t>
            </a:r>
            <a:r>
              <a:rPr lang="en-US" sz="2700" dirty="0" err="1" smtClean="0">
                <a:latin typeface="Cambria" pitchFamily="18" charset="0"/>
              </a:rPr>
              <a:t>i</a:t>
            </a:r>
            <a:r>
              <a:rPr lang="id-ID" sz="2700" dirty="0" smtClean="0">
                <a:latin typeface="Cambria" pitchFamily="18" charset="0"/>
              </a:rPr>
              <a:t>zin </a:t>
            </a:r>
            <a:r>
              <a:rPr lang="en-US" sz="2700" dirty="0" smtClean="0">
                <a:latin typeface="Cambria" pitchFamily="18" charset="0"/>
              </a:rPr>
              <a:t>R</a:t>
            </a:r>
            <a:r>
              <a:rPr lang="id-ID" sz="2700" dirty="0" smtClean="0">
                <a:latin typeface="Cambria" pitchFamily="18" charset="0"/>
              </a:rPr>
              <a:t>encana</a:t>
            </a:r>
            <a:r>
              <a:rPr lang="en-US" sz="2700" dirty="0" smtClean="0">
                <a:latin typeface="Cambria" pitchFamily="18" charset="0"/>
              </a:rPr>
              <a:t> F</a:t>
            </a:r>
            <a:r>
              <a:rPr lang="id-ID" sz="2700" dirty="0" smtClean="0">
                <a:latin typeface="Cambria" pitchFamily="18" charset="0"/>
              </a:rPr>
              <a:t>ungsi </a:t>
            </a:r>
            <a:r>
              <a:rPr lang="en-US" sz="2700" dirty="0" err="1" smtClean="0">
                <a:latin typeface="Cambria" pitchFamily="18" charset="0"/>
              </a:rPr>
              <a:t>dan</a:t>
            </a:r>
            <a:r>
              <a:rPr lang="id-ID" sz="2700" dirty="0" smtClean="0">
                <a:latin typeface="Cambria" pitchFamily="18" charset="0"/>
              </a:rPr>
              <a:t> </a:t>
            </a:r>
            <a:r>
              <a:rPr lang="en-US" sz="2700" dirty="0" smtClean="0">
                <a:latin typeface="Cambria" pitchFamily="18" charset="0"/>
              </a:rPr>
              <a:t>P</a:t>
            </a:r>
            <a:r>
              <a:rPr lang="id-ID" sz="2700" dirty="0" smtClean="0">
                <a:latin typeface="Cambria" pitchFamily="18" charset="0"/>
              </a:rPr>
              <a:t>emanfaatan</a:t>
            </a:r>
            <a:r>
              <a:rPr lang="en-US" sz="2700" dirty="0" smtClean="0">
                <a:latin typeface="Cambria" pitchFamily="18" charset="0"/>
              </a:rPr>
              <a:t> </a:t>
            </a:r>
            <a:r>
              <a:rPr lang="en-US" sz="2700" dirty="0" err="1" smtClean="0">
                <a:latin typeface="Cambria" pitchFamily="18" charset="0"/>
              </a:rPr>
              <a:t>Rumah</a:t>
            </a:r>
            <a:r>
              <a:rPr lang="en-US" sz="2700" dirty="0" smtClean="0">
                <a:latin typeface="Cambria" pitchFamily="18" charset="0"/>
              </a:rPr>
              <a:t> </a:t>
            </a:r>
            <a:r>
              <a:rPr lang="en-US" sz="2700" dirty="0" err="1" smtClean="0">
                <a:latin typeface="Cambria" pitchFamily="18" charset="0"/>
              </a:rPr>
              <a:t>Susun</a:t>
            </a:r>
            <a:r>
              <a:rPr lang="en-US" sz="2700" dirty="0" smtClean="0">
                <a:latin typeface="Cambria" pitchFamily="18" charset="0"/>
              </a:rPr>
              <a:t> </a:t>
            </a:r>
            <a:r>
              <a:rPr lang="en-US" sz="2700" dirty="0" err="1" smtClean="0">
                <a:latin typeface="Cambria" pitchFamily="18" charset="0"/>
              </a:rPr>
              <a:t>diajukan</a:t>
            </a:r>
            <a:r>
              <a:rPr lang="en-US" sz="2700" dirty="0" smtClean="0">
                <a:latin typeface="Cambria" pitchFamily="18" charset="0"/>
              </a:rPr>
              <a:t> </a:t>
            </a:r>
            <a:r>
              <a:rPr lang="en-US" sz="2700" dirty="0" err="1" smtClean="0">
                <a:latin typeface="Cambria" pitchFamily="18" charset="0"/>
              </a:rPr>
              <a:t>oleh</a:t>
            </a:r>
            <a:r>
              <a:rPr lang="en-US" sz="2700" dirty="0" smtClean="0">
                <a:latin typeface="Cambria" pitchFamily="18" charset="0"/>
              </a:rPr>
              <a:t> </a:t>
            </a:r>
            <a:r>
              <a:rPr lang="en-US" sz="2700" dirty="0" err="1" smtClean="0">
                <a:latin typeface="Cambria" pitchFamily="18" charset="0"/>
              </a:rPr>
              <a:t>pelaku</a:t>
            </a:r>
            <a:r>
              <a:rPr lang="en-US" sz="2700" dirty="0" smtClean="0">
                <a:latin typeface="Cambria" pitchFamily="18" charset="0"/>
              </a:rPr>
              <a:t> </a:t>
            </a:r>
            <a:r>
              <a:rPr lang="en-US" sz="2700" dirty="0" err="1" smtClean="0">
                <a:latin typeface="Cambria" pitchFamily="18" charset="0"/>
              </a:rPr>
              <a:t>pembangunan</a:t>
            </a:r>
            <a:r>
              <a:rPr lang="en-US" sz="2700" dirty="0" smtClean="0">
                <a:latin typeface="Cambria" pitchFamily="18" charset="0"/>
              </a:rPr>
              <a:t> </a:t>
            </a:r>
            <a:r>
              <a:rPr lang="en-US" sz="2700" dirty="0" err="1" smtClean="0">
                <a:latin typeface="Cambria" pitchFamily="18" charset="0"/>
              </a:rPr>
              <a:t>dengan</a:t>
            </a:r>
            <a:r>
              <a:rPr lang="id-ID" sz="2700" dirty="0" smtClean="0">
                <a:latin typeface="Cambria" pitchFamily="18" charset="0"/>
              </a:rPr>
              <a:t> melampirkan </a:t>
            </a:r>
            <a:r>
              <a:rPr lang="id-ID" sz="2700" dirty="0">
                <a:latin typeface="Cambria" pitchFamily="18" charset="0"/>
              </a:rPr>
              <a:t>persyaratan </a:t>
            </a:r>
            <a:r>
              <a:rPr lang="id-ID" sz="2700" dirty="0" smtClean="0">
                <a:latin typeface="Cambria" pitchFamily="18" charset="0"/>
              </a:rPr>
              <a:t>sbb</a:t>
            </a:r>
            <a:r>
              <a:rPr lang="en-US" sz="2700" dirty="0" smtClean="0">
                <a:latin typeface="Cambria" pitchFamily="18" charset="0"/>
              </a:rPr>
              <a:t>:</a:t>
            </a:r>
            <a:r>
              <a:rPr lang="id-ID" sz="2700" dirty="0" smtClean="0">
                <a:latin typeface="Cambria" pitchFamily="18" charset="0"/>
              </a:rPr>
              <a:t> </a:t>
            </a:r>
            <a:endParaRPr lang="en-US" sz="2700" dirty="0" smtClean="0">
              <a:latin typeface="Cambria" pitchFamily="18" charset="0"/>
            </a:endParaRPr>
          </a:p>
          <a:p>
            <a:pPr marL="284163" indent="-284163">
              <a:buNone/>
            </a:pPr>
            <a:r>
              <a:rPr lang="en-US" sz="2700" i="1" dirty="0" smtClean="0">
                <a:latin typeface="Cambria" pitchFamily="18" charset="0"/>
              </a:rPr>
              <a:t>	</a:t>
            </a:r>
            <a:r>
              <a:rPr lang="id-ID" sz="2700" i="1" dirty="0" smtClean="0">
                <a:latin typeface="Cambria" pitchFamily="18" charset="0"/>
              </a:rPr>
              <a:t>(</a:t>
            </a:r>
            <a:r>
              <a:rPr lang="id-ID" sz="2700" i="1" dirty="0">
                <a:latin typeface="Cambria" pitchFamily="18" charset="0"/>
              </a:rPr>
              <a:t>Pasal 29 UURS) :</a:t>
            </a:r>
            <a:endParaRPr lang="en-US" sz="2700" i="1" dirty="0">
              <a:latin typeface="Cambria" pitchFamily="18" charset="0"/>
            </a:endParaRPr>
          </a:p>
          <a:p>
            <a:pPr marL="596646" indent="-514350">
              <a:buSzPct val="85000"/>
              <a:buFont typeface="+mj-lt"/>
              <a:buAutoNum type="alphaLcPeriod"/>
            </a:pPr>
            <a:r>
              <a:rPr lang="id-ID" sz="2700" dirty="0" smtClean="0">
                <a:latin typeface="Cambria" pitchFamily="18" charset="0"/>
              </a:rPr>
              <a:t>Sertifikat </a:t>
            </a:r>
            <a:r>
              <a:rPr lang="id-ID" sz="2700" dirty="0">
                <a:latin typeface="Cambria" pitchFamily="18" charset="0"/>
              </a:rPr>
              <a:t>hak atas tanah;</a:t>
            </a:r>
            <a:endParaRPr lang="en-US" sz="2700" dirty="0">
              <a:latin typeface="Cambria" pitchFamily="18" charset="0"/>
            </a:endParaRPr>
          </a:p>
          <a:p>
            <a:pPr marL="596646" indent="-514350">
              <a:buSzPct val="85000"/>
              <a:buFont typeface="+mj-lt"/>
              <a:buAutoNum type="alphaLcPeriod"/>
            </a:pPr>
            <a:r>
              <a:rPr lang="id-ID" sz="2700" dirty="0" smtClean="0">
                <a:latin typeface="Cambria" pitchFamily="18" charset="0"/>
              </a:rPr>
              <a:t>Surat </a:t>
            </a:r>
            <a:r>
              <a:rPr lang="id-ID" sz="2700" dirty="0">
                <a:latin typeface="Cambria" pitchFamily="18" charset="0"/>
              </a:rPr>
              <a:t>keterangan rencana kabupaten/kota;</a:t>
            </a:r>
            <a:endParaRPr lang="en-US" sz="2700" dirty="0">
              <a:latin typeface="Cambria" pitchFamily="18" charset="0"/>
            </a:endParaRPr>
          </a:p>
          <a:p>
            <a:pPr marL="596646" indent="-514350">
              <a:buSzPct val="85000"/>
              <a:buFont typeface="+mj-lt"/>
              <a:buAutoNum type="alphaLcPeriod"/>
            </a:pPr>
            <a:r>
              <a:rPr lang="id-ID" sz="2700" dirty="0" smtClean="0">
                <a:latin typeface="Cambria" pitchFamily="18" charset="0"/>
              </a:rPr>
              <a:t>Gambar </a:t>
            </a:r>
            <a:r>
              <a:rPr lang="id-ID" sz="2700" dirty="0">
                <a:latin typeface="Cambria" pitchFamily="18" charset="0"/>
              </a:rPr>
              <a:t>rencana tapak;</a:t>
            </a:r>
            <a:endParaRPr lang="en-US" sz="2700" dirty="0">
              <a:latin typeface="Cambria" pitchFamily="18" charset="0"/>
            </a:endParaRPr>
          </a:p>
          <a:p>
            <a:pPr marL="596646" indent="-514350">
              <a:buSzPct val="85000"/>
              <a:buFont typeface="+mj-lt"/>
              <a:buAutoNum type="alphaLcPeriod"/>
            </a:pPr>
            <a:r>
              <a:rPr lang="id-ID" sz="2700" dirty="0" smtClean="0">
                <a:latin typeface="Cambria" pitchFamily="18" charset="0"/>
              </a:rPr>
              <a:t>Gambar </a:t>
            </a:r>
            <a:r>
              <a:rPr lang="id-ID" sz="2700" dirty="0">
                <a:latin typeface="Cambria" pitchFamily="18" charset="0"/>
              </a:rPr>
              <a:t>rencana arsitektur;</a:t>
            </a:r>
            <a:endParaRPr lang="en-US" sz="2700" dirty="0">
              <a:latin typeface="Cambria" pitchFamily="18" charset="0"/>
            </a:endParaRPr>
          </a:p>
          <a:p>
            <a:pPr marL="596646" indent="-514350">
              <a:buSzPct val="85000"/>
              <a:buFont typeface="+mj-lt"/>
              <a:buAutoNum type="alphaLcPeriod"/>
            </a:pPr>
            <a:r>
              <a:rPr lang="id-ID" sz="2700" dirty="0" smtClean="0">
                <a:latin typeface="Cambria" pitchFamily="18" charset="0"/>
              </a:rPr>
              <a:t>Gambar </a:t>
            </a:r>
            <a:r>
              <a:rPr lang="id-ID" sz="2700" dirty="0">
                <a:latin typeface="Cambria" pitchFamily="18" charset="0"/>
              </a:rPr>
              <a:t>rencana struktur beserta perhitungannya;</a:t>
            </a:r>
            <a:endParaRPr lang="en-US" sz="2700" dirty="0">
              <a:latin typeface="Cambria" pitchFamily="18" charset="0"/>
            </a:endParaRPr>
          </a:p>
          <a:p>
            <a:pPr marL="596646" indent="-514350">
              <a:buSzPct val="85000"/>
              <a:buFont typeface="+mj-lt"/>
              <a:buAutoNum type="alphaLcPeriod"/>
            </a:pPr>
            <a:r>
              <a:rPr lang="id-ID" sz="2700" dirty="0" smtClean="0">
                <a:latin typeface="Cambria" pitchFamily="18" charset="0"/>
              </a:rPr>
              <a:t>Gambar </a:t>
            </a:r>
            <a:r>
              <a:rPr lang="id-ID" sz="2700" dirty="0">
                <a:latin typeface="Cambria" pitchFamily="18" charset="0"/>
              </a:rPr>
              <a:t>rencana </a:t>
            </a:r>
            <a:r>
              <a:rPr lang="id-ID" sz="2700" dirty="0" smtClean="0">
                <a:latin typeface="Cambria" pitchFamily="18" charset="0"/>
              </a:rPr>
              <a:t>y</a:t>
            </a:r>
            <a:r>
              <a:rPr lang="en-US" sz="2700" dirty="0" smtClean="0">
                <a:latin typeface="Cambria" pitchFamily="18" charset="0"/>
              </a:rPr>
              <a:t>an</a:t>
            </a:r>
            <a:r>
              <a:rPr lang="id-ID" sz="2700" dirty="0" smtClean="0">
                <a:latin typeface="Cambria" pitchFamily="18" charset="0"/>
              </a:rPr>
              <a:t>g </a:t>
            </a:r>
            <a:r>
              <a:rPr lang="id-ID" sz="2700" dirty="0">
                <a:latin typeface="Cambria" pitchFamily="18" charset="0"/>
              </a:rPr>
              <a:t>menunjukan </a:t>
            </a:r>
            <a:r>
              <a:rPr lang="id-ID" sz="2700" dirty="0" smtClean="0">
                <a:latin typeface="Cambria" pitchFamily="18" charset="0"/>
              </a:rPr>
              <a:t>d</a:t>
            </a:r>
            <a:r>
              <a:rPr lang="en-US" sz="2700" dirty="0" smtClean="0">
                <a:latin typeface="Cambria" pitchFamily="18" charset="0"/>
              </a:rPr>
              <a:t>en</a:t>
            </a:r>
            <a:r>
              <a:rPr lang="id-ID" sz="2700" dirty="0" smtClean="0">
                <a:latin typeface="Cambria" pitchFamily="18" charset="0"/>
              </a:rPr>
              <a:t>g</a:t>
            </a:r>
            <a:r>
              <a:rPr lang="en-US" sz="2700" dirty="0" smtClean="0">
                <a:latin typeface="Cambria" pitchFamily="18" charset="0"/>
              </a:rPr>
              <a:t>a</a:t>
            </a:r>
            <a:r>
              <a:rPr lang="id-ID" sz="2700" dirty="0" smtClean="0">
                <a:latin typeface="Cambria" pitchFamily="18" charset="0"/>
              </a:rPr>
              <a:t>n </a:t>
            </a:r>
            <a:r>
              <a:rPr lang="id-ID" sz="2700" dirty="0">
                <a:latin typeface="Cambria" pitchFamily="18" charset="0"/>
              </a:rPr>
              <a:t>jelas </a:t>
            </a:r>
            <a:r>
              <a:rPr lang="en-US" sz="2700" dirty="0" smtClean="0">
                <a:latin typeface="Cambria" pitchFamily="18" charset="0"/>
              </a:rPr>
              <a:t>B</a:t>
            </a:r>
            <a:r>
              <a:rPr lang="id-ID" sz="2700" dirty="0" smtClean="0">
                <a:latin typeface="Cambria" pitchFamily="18" charset="0"/>
              </a:rPr>
              <a:t>agian </a:t>
            </a:r>
            <a:r>
              <a:rPr lang="en-US" sz="2700" dirty="0" smtClean="0">
                <a:latin typeface="Cambria" pitchFamily="18" charset="0"/>
              </a:rPr>
              <a:t>b</a:t>
            </a:r>
            <a:r>
              <a:rPr lang="id-ID" sz="2700" dirty="0" smtClean="0">
                <a:latin typeface="Cambria" pitchFamily="18" charset="0"/>
              </a:rPr>
              <a:t>ersama</a:t>
            </a:r>
            <a:r>
              <a:rPr lang="id-ID" sz="2700" dirty="0">
                <a:latin typeface="Cambria" pitchFamily="18" charset="0"/>
              </a:rPr>
              <a:t>, </a:t>
            </a:r>
            <a:r>
              <a:rPr lang="en-US" sz="2700" dirty="0" smtClean="0">
                <a:latin typeface="Cambria" pitchFamily="18" charset="0"/>
              </a:rPr>
              <a:t>B</a:t>
            </a:r>
            <a:r>
              <a:rPr lang="id-ID" sz="2700" dirty="0" smtClean="0">
                <a:latin typeface="Cambria" pitchFamily="18" charset="0"/>
              </a:rPr>
              <a:t>enda </a:t>
            </a:r>
            <a:r>
              <a:rPr lang="en-US" sz="2700" dirty="0" smtClean="0">
                <a:latin typeface="Cambria" pitchFamily="18" charset="0"/>
              </a:rPr>
              <a:t>b</a:t>
            </a:r>
            <a:r>
              <a:rPr lang="id-ID" sz="2700" dirty="0" smtClean="0">
                <a:latin typeface="Cambria" pitchFamily="18" charset="0"/>
              </a:rPr>
              <a:t>ersama</a:t>
            </a:r>
            <a:r>
              <a:rPr lang="en-US" sz="2700" dirty="0" smtClean="0">
                <a:latin typeface="Cambria" pitchFamily="18" charset="0"/>
              </a:rPr>
              <a:t>, T</a:t>
            </a:r>
            <a:r>
              <a:rPr lang="id-ID" sz="2700" dirty="0" smtClean="0">
                <a:latin typeface="Cambria" pitchFamily="18" charset="0"/>
              </a:rPr>
              <a:t>anah </a:t>
            </a:r>
            <a:r>
              <a:rPr lang="en-US" sz="2700" dirty="0" smtClean="0">
                <a:latin typeface="Cambria" pitchFamily="18" charset="0"/>
              </a:rPr>
              <a:t>B</a:t>
            </a:r>
            <a:r>
              <a:rPr lang="id-ID" sz="2700" dirty="0" smtClean="0">
                <a:latin typeface="Cambria" pitchFamily="18" charset="0"/>
              </a:rPr>
              <a:t>ersama</a:t>
            </a:r>
            <a:r>
              <a:rPr lang="en-US" sz="2700" dirty="0" smtClean="0">
                <a:latin typeface="Cambria" pitchFamily="18" charset="0"/>
              </a:rPr>
              <a:t>;</a:t>
            </a:r>
            <a:endParaRPr lang="en-US" sz="2700" dirty="0">
              <a:latin typeface="Cambria" pitchFamily="18" charset="0"/>
            </a:endParaRPr>
          </a:p>
          <a:p>
            <a:pPr marL="596646" indent="-514350">
              <a:buSzPct val="85000"/>
              <a:buFont typeface="+mj-lt"/>
              <a:buAutoNum type="alphaLcPeriod" startAt="7"/>
            </a:pPr>
            <a:r>
              <a:rPr lang="en-US" sz="2700" dirty="0" smtClean="0">
                <a:latin typeface="Cambria" pitchFamily="18" charset="0"/>
              </a:rPr>
              <a:t>G</a:t>
            </a:r>
            <a:r>
              <a:rPr lang="id-ID" sz="2700" dirty="0" smtClean="0">
                <a:latin typeface="Cambria" pitchFamily="18" charset="0"/>
              </a:rPr>
              <a:t>ambar </a:t>
            </a:r>
            <a:r>
              <a:rPr lang="id-ID" sz="2700" dirty="0">
                <a:latin typeface="Cambria" pitchFamily="18" charset="0"/>
              </a:rPr>
              <a:t>rencana utilitas umum </a:t>
            </a:r>
            <a:r>
              <a:rPr lang="en-US" sz="2700" dirty="0" err="1" smtClean="0">
                <a:latin typeface="Cambria" pitchFamily="18" charset="0"/>
              </a:rPr>
              <a:t>dan</a:t>
            </a:r>
            <a:r>
              <a:rPr lang="id-ID" sz="2700" dirty="0" smtClean="0">
                <a:latin typeface="Cambria" pitchFamily="18" charset="0"/>
              </a:rPr>
              <a:t> </a:t>
            </a:r>
            <a:r>
              <a:rPr lang="id-ID" sz="2700" dirty="0">
                <a:latin typeface="Cambria" pitchFamily="18" charset="0"/>
              </a:rPr>
              <a:t>instalasi beserta perlengkapannya.</a:t>
            </a:r>
            <a:endParaRPr lang="en-US" sz="27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8382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PERTELAAN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Cambria" pitchFamily="18" charset="0"/>
              </a:rPr>
              <a:t>Pelaku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pembangunan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setelah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mendapatkan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izin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Rencana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Fungsi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Pemanfaatan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Rumah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Susun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wajib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meminta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pengesahan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dari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pemerintah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daerah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tentang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pertelaan</a:t>
            </a:r>
            <a:r>
              <a:rPr lang="en-US" dirty="0" smtClean="0">
                <a:latin typeface="Cambria" pitchFamily="18" charset="0"/>
              </a:rPr>
              <a:t> yang </a:t>
            </a:r>
            <a:r>
              <a:rPr lang="en-US" dirty="0" err="1" smtClean="0">
                <a:latin typeface="Cambria" pitchFamily="18" charset="0"/>
              </a:rPr>
              <a:t>menunjukkan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batas</a:t>
            </a:r>
            <a:r>
              <a:rPr lang="en-US" dirty="0" smtClean="0">
                <a:latin typeface="Cambria" pitchFamily="18" charset="0"/>
              </a:rPr>
              <a:t> yang </a:t>
            </a:r>
            <a:r>
              <a:rPr lang="en-US" dirty="0" err="1" smtClean="0">
                <a:latin typeface="Cambria" pitchFamily="18" charset="0"/>
              </a:rPr>
              <a:t>jelas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dari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setiap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sarusun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 smtClean="0">
                <a:latin typeface="Cambria" pitchFamily="18" charset="0"/>
              </a:rPr>
              <a:t>Bagian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bersama</a:t>
            </a:r>
            <a:r>
              <a:rPr lang="en-US" dirty="0" smtClean="0">
                <a:latin typeface="Cambria" pitchFamily="18" charset="0"/>
              </a:rPr>
              <a:t>, Benda </a:t>
            </a:r>
            <a:r>
              <a:rPr lang="en-US" dirty="0" err="1" smtClean="0">
                <a:latin typeface="Cambria" pitchFamily="18" charset="0"/>
              </a:rPr>
              <a:t>bersama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Tanah </a:t>
            </a:r>
            <a:r>
              <a:rPr lang="en-US" dirty="0" err="1" smtClean="0">
                <a:latin typeface="Cambria" pitchFamily="18" charset="0"/>
              </a:rPr>
              <a:t>bersama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beserta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uraian</a:t>
            </a:r>
            <a:r>
              <a:rPr lang="en-US" dirty="0" smtClean="0">
                <a:latin typeface="Cambria" pitchFamily="18" charset="0"/>
              </a:rPr>
              <a:t> NPP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990600"/>
          </a:xfrm>
        </p:spPr>
        <p:txBody>
          <a:bodyPr/>
          <a:lstStyle/>
          <a:p>
            <a:r>
              <a:rPr lang="en-US" b="1" dirty="0" smtClean="0"/>
              <a:t>SERTIFIKAT LAIK FUNGSI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43088" cy="5410200"/>
          </a:xfrm>
        </p:spPr>
        <p:txBody>
          <a:bodyPr>
            <a:normAutofit fontScale="85000" lnSpcReduction="10000"/>
          </a:bodyPr>
          <a:lstStyle/>
          <a:p>
            <a:pPr marL="365125" indent="-365125">
              <a:buFont typeface="Wingdings" pitchFamily="2" charset="2"/>
              <a:buChar char="Ø"/>
            </a:pPr>
            <a:r>
              <a:rPr lang="en-US" dirty="0" err="1" smtClean="0">
                <a:latin typeface="Cambria" pitchFamily="18" charset="0"/>
              </a:rPr>
              <a:t>Pelaku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pembangunan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wajib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mengajukan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permohonan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sertifikat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laik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fungsi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kepada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Bupati</a:t>
            </a:r>
            <a:r>
              <a:rPr lang="en-US" dirty="0" smtClean="0">
                <a:latin typeface="Cambria" pitchFamily="18" charset="0"/>
              </a:rPr>
              <a:t>/</a:t>
            </a:r>
            <a:r>
              <a:rPr lang="en-US" dirty="0" err="1" smtClean="0">
                <a:latin typeface="Cambria" pitchFamily="18" charset="0"/>
              </a:rPr>
              <a:t>Walikota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setelah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menyelesaikan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seluruh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atau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sebagian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pembangunan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rumah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susun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sepanjang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tidak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bertentangan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dengan</a:t>
            </a:r>
            <a:r>
              <a:rPr lang="en-US" dirty="0" smtClean="0">
                <a:latin typeface="Cambria" pitchFamily="18" charset="0"/>
              </a:rPr>
              <a:t> IMB</a:t>
            </a:r>
          </a:p>
          <a:p>
            <a:pPr marL="365125" indent="-365125">
              <a:buFont typeface="Wingdings" pitchFamily="2" charset="2"/>
              <a:buChar char="Ø"/>
            </a:pPr>
            <a:r>
              <a:rPr lang="en-US" dirty="0" err="1" smtClean="0">
                <a:latin typeface="Cambria" pitchFamily="18" charset="0"/>
              </a:rPr>
              <a:t>Khusus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untuk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Provinsi</a:t>
            </a:r>
            <a:r>
              <a:rPr lang="en-US" dirty="0" smtClean="0">
                <a:latin typeface="Cambria" pitchFamily="18" charset="0"/>
              </a:rPr>
              <a:t> DKI Jakarta, </a:t>
            </a:r>
            <a:r>
              <a:rPr lang="en-US" dirty="0" err="1" smtClean="0">
                <a:latin typeface="Cambria" pitchFamily="18" charset="0"/>
              </a:rPr>
              <a:t>permohonan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sertifikat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laik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fungsi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tsb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diajukan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kepada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Gubernur</a:t>
            </a:r>
            <a:endParaRPr lang="en-US" dirty="0" smtClean="0">
              <a:latin typeface="Cambria" pitchFamily="18" charset="0"/>
            </a:endParaRPr>
          </a:p>
          <a:p>
            <a:pPr marL="365125" indent="-365125">
              <a:buFont typeface="Wingdings" pitchFamily="2" charset="2"/>
              <a:buChar char="Ø"/>
            </a:pPr>
            <a:r>
              <a:rPr lang="en-US" dirty="0" err="1" smtClean="0">
                <a:latin typeface="Cambria" pitchFamily="18" charset="0"/>
              </a:rPr>
              <a:t>Pemerintah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daerah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menerbitkan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sertifikat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laik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fungsi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setelah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melakukan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pemeriksaan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kelaikan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fungsi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bangunan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rumah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susun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sesuai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dengan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ketentuan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peraturan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perundang-undangan</a:t>
            </a:r>
            <a:endParaRPr lang="en-US" dirty="0" smtClean="0">
              <a:latin typeface="Cambria" pitchFamily="18" charset="0"/>
            </a:endParaRPr>
          </a:p>
          <a:p>
            <a:pPr marL="365125" indent="-365125">
              <a:buNone/>
            </a:pPr>
            <a:r>
              <a:rPr lang="en-US" i="1" dirty="0" smtClean="0">
                <a:latin typeface="Cambria" pitchFamily="18" charset="0"/>
              </a:rPr>
              <a:t>(</a:t>
            </a:r>
            <a:r>
              <a:rPr lang="en-US" i="1" dirty="0" err="1" smtClean="0">
                <a:latin typeface="Cambria" pitchFamily="18" charset="0"/>
              </a:rPr>
              <a:t>Pasal</a:t>
            </a:r>
            <a:r>
              <a:rPr lang="en-US" i="1" dirty="0" smtClean="0">
                <a:latin typeface="Cambria" pitchFamily="18" charset="0"/>
              </a:rPr>
              <a:t> 39 UURS)</a:t>
            </a:r>
            <a:endParaRPr lang="en-US" i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762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PEMASARAN DAN JUAL-BELI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8153400" cy="5562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PEMASARAN SEBELUM PEMBANGUNAN RUMAH SUSUN SELESAI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>
                <a:latin typeface="Cambria" pitchFamily="18" charset="0"/>
              </a:rPr>
              <a:t>Pelaku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pembangunan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sekurang-kurangnya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harus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memiliki</a:t>
            </a:r>
            <a:r>
              <a:rPr lang="en-US" dirty="0" smtClean="0">
                <a:latin typeface="Cambria" pitchFamily="18" charset="0"/>
              </a:rPr>
              <a:t> :</a:t>
            </a:r>
            <a:endParaRPr lang="en-US" dirty="0" smtClean="0">
              <a:latin typeface="Cambria" pitchFamily="18" charset="0"/>
            </a:endParaRPr>
          </a:p>
          <a:p>
            <a:pPr marL="914400" indent="-457200">
              <a:buSzPct val="90000"/>
              <a:buAutoNum type="alphaLcPeriod"/>
            </a:pPr>
            <a:r>
              <a:rPr lang="en-US" dirty="0" err="1" smtClean="0">
                <a:latin typeface="Cambria" pitchFamily="18" charset="0"/>
              </a:rPr>
              <a:t>Kepastian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peruntukkan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ruang</a:t>
            </a:r>
            <a:endParaRPr lang="en-US" dirty="0" smtClean="0">
              <a:latin typeface="Cambria" pitchFamily="18" charset="0"/>
            </a:endParaRPr>
          </a:p>
          <a:p>
            <a:pPr marL="914400" indent="-457200">
              <a:buSzPct val="90000"/>
              <a:buAutoNum type="alphaLcPeriod"/>
            </a:pPr>
            <a:r>
              <a:rPr lang="en-US" dirty="0" err="1" smtClean="0">
                <a:latin typeface="Cambria" pitchFamily="18" charset="0"/>
              </a:rPr>
              <a:t>Kepastian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hak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atas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tanah</a:t>
            </a:r>
            <a:endParaRPr lang="en-US" dirty="0" smtClean="0">
              <a:latin typeface="Cambria" pitchFamily="18" charset="0"/>
            </a:endParaRPr>
          </a:p>
          <a:p>
            <a:pPr marL="914400" indent="-457200">
              <a:buSzPct val="90000"/>
              <a:buAutoNum type="alphaLcPeriod"/>
            </a:pPr>
            <a:r>
              <a:rPr lang="en-US" dirty="0" err="1" smtClean="0">
                <a:latin typeface="Cambria" pitchFamily="18" charset="0"/>
              </a:rPr>
              <a:t>Kepastian</a:t>
            </a:r>
            <a:r>
              <a:rPr lang="en-US" dirty="0" smtClean="0">
                <a:latin typeface="Cambria" pitchFamily="18" charset="0"/>
              </a:rPr>
              <a:t> status </a:t>
            </a:r>
            <a:r>
              <a:rPr lang="en-US" dirty="0" err="1" smtClean="0">
                <a:latin typeface="Cambria" pitchFamily="18" charset="0"/>
              </a:rPr>
              <a:t>penguasaan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rumah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susun</a:t>
            </a:r>
            <a:endParaRPr lang="en-US" dirty="0" smtClean="0">
              <a:latin typeface="Cambria" pitchFamily="18" charset="0"/>
            </a:endParaRPr>
          </a:p>
          <a:p>
            <a:pPr marL="914400" indent="-457200">
              <a:buSzPct val="90000"/>
              <a:buAutoNum type="alphaLcPeriod"/>
            </a:pPr>
            <a:r>
              <a:rPr lang="en-US" dirty="0" err="1" smtClean="0">
                <a:latin typeface="Cambria" pitchFamily="18" charset="0"/>
              </a:rPr>
              <a:t>Perizinan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pembangunan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rumah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susun</a:t>
            </a:r>
            <a:endParaRPr lang="en-US" dirty="0" smtClean="0">
              <a:latin typeface="Cambria" pitchFamily="18" charset="0"/>
            </a:endParaRPr>
          </a:p>
          <a:p>
            <a:pPr marL="914400" indent="-457200">
              <a:buSzPct val="90000"/>
              <a:buAutoNum type="alphaLcPeriod"/>
            </a:pPr>
            <a:r>
              <a:rPr lang="en-US" dirty="0" err="1" smtClean="0">
                <a:latin typeface="Cambria" pitchFamily="18" charset="0"/>
              </a:rPr>
              <a:t>Jaminan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atas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pembangunan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rumah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susun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dari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lembaga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penjamin</a:t>
            </a:r>
            <a:endParaRPr lang="en-US" dirty="0" smtClean="0">
              <a:latin typeface="Cambria" pitchFamily="18" charset="0"/>
            </a:endParaRPr>
          </a:p>
          <a:p>
            <a:pPr marL="0" indent="0">
              <a:buNone/>
            </a:pPr>
            <a:endParaRPr lang="en-US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ambria" pitchFamily="18" charset="0"/>
              </a:rPr>
              <a:t>Segala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sesuatu</a:t>
            </a:r>
            <a:r>
              <a:rPr lang="en-US" dirty="0" smtClean="0">
                <a:latin typeface="Cambria" pitchFamily="18" charset="0"/>
              </a:rPr>
              <a:t> yang </a:t>
            </a:r>
            <a:r>
              <a:rPr lang="en-US" dirty="0" err="1" smtClean="0">
                <a:latin typeface="Cambria" pitchFamily="18" charset="0"/>
              </a:rPr>
              <a:t>dijanjikan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oleh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pelaku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pembangunan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/</a:t>
            </a:r>
            <a:r>
              <a:rPr lang="en-US" dirty="0" err="1" smtClean="0">
                <a:latin typeface="Cambria" pitchFamily="18" charset="0"/>
              </a:rPr>
              <a:t>atau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agen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pemasaran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mengikat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sebagai</a:t>
            </a:r>
            <a:r>
              <a:rPr lang="en-US" dirty="0" smtClean="0">
                <a:latin typeface="Cambria" pitchFamily="18" charset="0"/>
              </a:rPr>
              <a:t> PPJB </a:t>
            </a:r>
            <a:r>
              <a:rPr lang="en-US" dirty="0" err="1" smtClean="0">
                <a:latin typeface="Cambria" pitchFamily="18" charset="0"/>
              </a:rPr>
              <a:t>bagi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para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pihak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"/>
            <a:ext cx="7943088" cy="6629400"/>
          </a:xfrm>
        </p:spPr>
        <p:txBody>
          <a:bodyPr>
            <a:normAutofit fontScale="92500"/>
          </a:bodyPr>
          <a:lstStyle/>
          <a:p>
            <a:pPr marL="457200" indent="-457200">
              <a:buFont typeface="Wingdings" pitchFamily="2" charset="2"/>
              <a:buChar char="Ø"/>
              <a:tabLst>
                <a:tab pos="465138" algn="l"/>
              </a:tabLst>
            </a:pPr>
            <a:r>
              <a:rPr lang="en-US" dirty="0" err="1" smtClean="0">
                <a:latin typeface="Cambria" pitchFamily="18" charset="0"/>
              </a:rPr>
              <a:t>Proses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jual-beli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sarusun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sebelum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pembangunan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rumah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susun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selesai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dapat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dilakukan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melalui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Perjanjian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Pengikatan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Jual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Beli</a:t>
            </a:r>
            <a:r>
              <a:rPr lang="en-US" dirty="0" smtClean="0">
                <a:latin typeface="Cambria" pitchFamily="18" charset="0"/>
              </a:rPr>
              <a:t> (PPJB) yang </a:t>
            </a:r>
            <a:r>
              <a:rPr lang="en-US" dirty="0" err="1" smtClean="0">
                <a:latin typeface="Cambria" pitchFamily="18" charset="0"/>
              </a:rPr>
              <a:t>dibuat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hadapan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Notaris</a:t>
            </a:r>
            <a:r>
              <a:rPr lang="en-US" dirty="0" smtClean="0">
                <a:latin typeface="Cambria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latin typeface="Cambria" pitchFamily="18" charset="0"/>
              </a:rPr>
              <a:t>PPJB </a:t>
            </a:r>
            <a:r>
              <a:rPr lang="en-US" dirty="0" err="1" smtClean="0">
                <a:latin typeface="Cambria" pitchFamily="18" charset="0"/>
              </a:rPr>
              <a:t>tsb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dilakukan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setelah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memenuhi</a:t>
            </a:r>
            <a:r>
              <a:rPr lang="en-US" dirty="0" smtClean="0">
                <a:latin typeface="Cambria" pitchFamily="18" charset="0"/>
              </a:rPr>
              <a:t>  </a:t>
            </a:r>
            <a:r>
              <a:rPr lang="en-US" dirty="0" err="1" smtClean="0">
                <a:latin typeface="Cambria" pitchFamily="18" charset="0"/>
              </a:rPr>
              <a:t>persyaratan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kepastian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atas</a:t>
            </a:r>
            <a:r>
              <a:rPr lang="en-US" dirty="0" smtClean="0">
                <a:latin typeface="Cambria" pitchFamily="18" charset="0"/>
              </a:rPr>
              <a:t> :</a:t>
            </a:r>
            <a:endParaRPr lang="en-US" dirty="0" smtClean="0">
              <a:latin typeface="Cambria" pitchFamily="18" charset="0"/>
            </a:endParaRPr>
          </a:p>
          <a:p>
            <a:pPr marL="914400" indent="-457200">
              <a:buSzPct val="90000"/>
              <a:buAutoNum type="alphaLcPeriod"/>
            </a:pPr>
            <a:r>
              <a:rPr lang="en-US" dirty="0" smtClean="0">
                <a:latin typeface="Cambria" pitchFamily="18" charset="0"/>
              </a:rPr>
              <a:t>Status </a:t>
            </a:r>
            <a:r>
              <a:rPr lang="en-US" dirty="0" err="1" smtClean="0">
                <a:latin typeface="Cambria" pitchFamily="18" charset="0"/>
              </a:rPr>
              <a:t>kepemilikan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tanah</a:t>
            </a:r>
            <a:endParaRPr lang="en-US" dirty="0" smtClean="0">
              <a:latin typeface="Cambria" pitchFamily="18" charset="0"/>
            </a:endParaRPr>
          </a:p>
          <a:p>
            <a:pPr marL="914400" indent="-457200">
              <a:buSzPct val="90000"/>
              <a:buAutoNum type="alphaLcPeriod"/>
            </a:pPr>
            <a:r>
              <a:rPr lang="en-US" dirty="0" err="1" smtClean="0">
                <a:latin typeface="Cambria" pitchFamily="18" charset="0"/>
              </a:rPr>
              <a:t>Kepemilikan</a:t>
            </a:r>
            <a:r>
              <a:rPr lang="en-US" dirty="0" smtClean="0">
                <a:latin typeface="Cambria" pitchFamily="18" charset="0"/>
              </a:rPr>
              <a:t> IMB</a:t>
            </a:r>
          </a:p>
          <a:p>
            <a:pPr marL="914400" indent="-457200">
              <a:buSzPct val="90000"/>
              <a:buAutoNum type="alphaLcPeriod"/>
            </a:pPr>
            <a:r>
              <a:rPr lang="en-US" dirty="0" err="1" smtClean="0">
                <a:latin typeface="Cambria" pitchFamily="18" charset="0"/>
              </a:rPr>
              <a:t>Ketersediaan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prasarana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 smtClean="0">
                <a:latin typeface="Cambria" pitchFamily="18" charset="0"/>
              </a:rPr>
              <a:t>sarana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utilitas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umum</a:t>
            </a:r>
            <a:endParaRPr lang="en-US" dirty="0" smtClean="0">
              <a:latin typeface="Cambria" pitchFamily="18" charset="0"/>
            </a:endParaRPr>
          </a:p>
          <a:p>
            <a:pPr marL="914400" indent="-457200">
              <a:buSzPct val="90000"/>
              <a:buAutoNum type="alphaLcPeriod"/>
            </a:pPr>
            <a:r>
              <a:rPr lang="en-US" dirty="0" err="1" smtClean="0">
                <a:latin typeface="Cambria" pitchFamily="18" charset="0"/>
              </a:rPr>
              <a:t>Keterbangunan</a:t>
            </a:r>
            <a:r>
              <a:rPr lang="en-US" dirty="0" smtClean="0">
                <a:latin typeface="Cambria" pitchFamily="18" charset="0"/>
              </a:rPr>
              <a:t> paling </a:t>
            </a:r>
            <a:r>
              <a:rPr lang="en-US" dirty="0" err="1" smtClean="0">
                <a:latin typeface="Cambria" pitchFamily="18" charset="0"/>
              </a:rPr>
              <a:t>sedikit</a:t>
            </a:r>
            <a:r>
              <a:rPr lang="en-US" dirty="0" smtClean="0">
                <a:latin typeface="Cambria" pitchFamily="18" charset="0"/>
              </a:rPr>
              <a:t> 20% </a:t>
            </a:r>
          </a:p>
          <a:p>
            <a:pPr marL="914400" indent="-457200">
              <a:buSzPct val="90000"/>
              <a:buAutoNum type="alphaLcPeriod"/>
            </a:pPr>
            <a:r>
              <a:rPr lang="en-US" dirty="0" smtClean="0">
                <a:latin typeface="Cambria" pitchFamily="18" charset="0"/>
              </a:rPr>
              <a:t>Hal yang </a:t>
            </a:r>
            <a:r>
              <a:rPr lang="en-US" dirty="0" err="1" smtClean="0">
                <a:latin typeface="Cambria" pitchFamily="18" charset="0"/>
              </a:rPr>
              <a:t>diperjanjikan</a:t>
            </a:r>
            <a:endParaRPr lang="en-US" dirty="0" smtClean="0">
              <a:latin typeface="Cambria" pitchFamily="18" charset="0"/>
            </a:endParaRPr>
          </a:p>
          <a:p>
            <a:pPr marL="514350" indent="-514350">
              <a:buNone/>
            </a:pPr>
            <a:r>
              <a:rPr lang="en-US" sz="3000" i="1" dirty="0" smtClean="0">
                <a:latin typeface="Cambria" pitchFamily="18" charset="0"/>
              </a:rPr>
              <a:t>(</a:t>
            </a:r>
            <a:r>
              <a:rPr lang="en-US" sz="3000" i="1" dirty="0" err="1" smtClean="0">
                <a:latin typeface="Cambria" pitchFamily="18" charset="0"/>
              </a:rPr>
              <a:t>Pasal</a:t>
            </a:r>
            <a:r>
              <a:rPr lang="en-US" sz="3000" i="1" dirty="0" smtClean="0">
                <a:latin typeface="Cambria" pitchFamily="18" charset="0"/>
              </a:rPr>
              <a:t> </a:t>
            </a:r>
            <a:r>
              <a:rPr lang="en-US" sz="3000" i="1" dirty="0" smtClean="0">
                <a:latin typeface="Cambria" pitchFamily="18" charset="0"/>
              </a:rPr>
              <a:t>43 </a:t>
            </a:r>
            <a:r>
              <a:rPr lang="en-US" sz="3000" i="1" dirty="0" err="1" smtClean="0">
                <a:latin typeface="Cambria" pitchFamily="18" charset="0"/>
              </a:rPr>
              <a:t>ayat</a:t>
            </a:r>
            <a:r>
              <a:rPr lang="en-US" sz="3000" i="1" dirty="0" smtClean="0">
                <a:latin typeface="Cambria" pitchFamily="18" charset="0"/>
              </a:rPr>
              <a:t> 2 UURS)</a:t>
            </a:r>
            <a:endParaRPr lang="en-US" sz="3000" i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24800" cy="762000"/>
          </a:xfrm>
        </p:spPr>
        <p:txBody>
          <a:bodyPr>
            <a:normAutofit/>
          </a:bodyPr>
          <a:lstStyle/>
          <a:p>
            <a:r>
              <a:rPr lang="en-US" sz="4000" b="1" dirty="0"/>
              <a:t>PENGERTIAN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8153400" cy="5410200"/>
          </a:xfrm>
        </p:spPr>
        <p:txBody>
          <a:bodyPr>
            <a:normAutofit fontScale="85000" lnSpcReduction="20000"/>
          </a:bodyPr>
          <a:lstStyle/>
          <a:p>
            <a:pPr marL="365125" indent="-365125">
              <a:buNone/>
            </a:pPr>
            <a:r>
              <a:rPr lang="en-US" sz="3400" dirty="0">
                <a:latin typeface="Cambria" pitchFamily="18" charset="0"/>
                <a:cs typeface="Andalus" pitchFamily="18" charset="-78"/>
              </a:rPr>
              <a:t>RUMAH SUSUN </a:t>
            </a:r>
          </a:p>
          <a:p>
            <a:pPr marL="365125" indent="-365125">
              <a:buNone/>
            </a:pPr>
            <a:r>
              <a:rPr lang="en-US" sz="3400" dirty="0" err="1">
                <a:latin typeface="Cambria" pitchFamily="18" charset="0"/>
                <a:cs typeface="Andalus" pitchFamily="18" charset="-78"/>
              </a:rPr>
              <a:t>adalah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:</a:t>
            </a:r>
          </a:p>
          <a:p>
            <a:pPr marL="457200" indent="-37465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400" dirty="0" smtClean="0">
                <a:latin typeface="Cambria" pitchFamily="18" charset="0"/>
                <a:cs typeface="Andalus" pitchFamily="18" charset="-78"/>
              </a:rPr>
              <a:t>	</a:t>
            </a:r>
            <a:r>
              <a:rPr lang="en-US" sz="3400" dirty="0" err="1" smtClean="0">
                <a:latin typeface="Cambria" pitchFamily="18" charset="0"/>
                <a:cs typeface="Andalus" pitchFamily="18" charset="-78"/>
              </a:rPr>
              <a:t>Bangunan</a:t>
            </a:r>
            <a:r>
              <a:rPr lang="en-US" sz="3400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gedung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bertingkat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 yang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dibangun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dalam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suatu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lingkungan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, yang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terbagi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dalam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bagian-bagian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 yang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distrukturkan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secara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 </a:t>
            </a:r>
            <a:r>
              <a:rPr lang="en-US" sz="3400" dirty="0" err="1" smtClean="0">
                <a:latin typeface="Cambria" pitchFamily="18" charset="0"/>
                <a:cs typeface="Andalus" pitchFamily="18" charset="-78"/>
              </a:rPr>
              <a:t>fungsional</a:t>
            </a:r>
            <a:r>
              <a:rPr lang="en-US" sz="3400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sz="3400" dirty="0" err="1" smtClean="0">
                <a:latin typeface="Cambria" pitchFamily="18" charset="0"/>
                <a:cs typeface="Andalus" pitchFamily="18" charset="-78"/>
              </a:rPr>
              <a:t>dalam</a:t>
            </a:r>
            <a:r>
              <a:rPr lang="en-US" sz="3400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arah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 horizontal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maupun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vertikal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dan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merupakan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satuan-satuan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 yang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masing-masing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dapat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dimiliki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dan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digunakan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secara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terpisah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,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terutama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untuk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tempat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hunian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 yang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dilengkapi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dengan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bagian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bersama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,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benda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bersama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,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dan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tanah</a:t>
            </a:r>
            <a:r>
              <a:rPr lang="en-US" sz="3400" dirty="0">
                <a:latin typeface="Cambria" pitchFamily="18" charset="0"/>
                <a:cs typeface="Andalus" pitchFamily="18" charset="-78"/>
              </a:rPr>
              <a:t> </a:t>
            </a:r>
            <a:r>
              <a:rPr lang="en-US" sz="3400" dirty="0" err="1">
                <a:latin typeface="Cambria" pitchFamily="18" charset="0"/>
                <a:cs typeface="Andalus" pitchFamily="18" charset="-78"/>
              </a:rPr>
              <a:t>bersama</a:t>
            </a:r>
            <a:endParaRPr lang="en-US" sz="3400" dirty="0">
              <a:latin typeface="Cambria" pitchFamily="18" charset="0"/>
              <a:cs typeface="Andalus" pitchFamily="18" charset="-78"/>
            </a:endParaRPr>
          </a:p>
          <a:p>
            <a:pPr>
              <a:buNone/>
            </a:pPr>
            <a:r>
              <a:rPr lang="en-US" dirty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24800" cy="914400"/>
          </a:xfrm>
        </p:spPr>
        <p:txBody>
          <a:bodyPr>
            <a:noAutofit/>
          </a:bodyPr>
          <a:lstStyle/>
          <a:p>
            <a:r>
              <a:rPr lang="en-US" sz="4200" b="1" dirty="0" smtClean="0"/>
              <a:t>PEMASARAN DAN </a:t>
            </a:r>
            <a:r>
              <a:rPr lang="en-US" sz="4200" b="1" dirty="0" err="1" smtClean="0"/>
              <a:t>JUAL-BELI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80010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PROSES JUAL BELI SESUDAH PEMBANGUNAN RUMAH SUSUN SELESAI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latin typeface="Cambria" pitchFamily="18" charset="0"/>
              </a:rPr>
              <a:t>D</a:t>
            </a:r>
            <a:r>
              <a:rPr lang="id-ID" dirty="0" smtClean="0">
                <a:latin typeface="Cambria" pitchFamily="18" charset="0"/>
              </a:rPr>
              <a:t>ilakukan </a:t>
            </a:r>
            <a:r>
              <a:rPr lang="id-ID" dirty="0">
                <a:latin typeface="Cambria" pitchFamily="18" charset="0"/>
              </a:rPr>
              <a:t>melalui </a:t>
            </a:r>
            <a:r>
              <a:rPr lang="id-ID" dirty="0" smtClean="0">
                <a:latin typeface="Cambria" pitchFamily="18" charset="0"/>
              </a:rPr>
              <a:t>A</a:t>
            </a:r>
            <a:r>
              <a:rPr lang="en-US" dirty="0" err="1" smtClean="0">
                <a:latin typeface="Cambria" pitchFamily="18" charset="0"/>
              </a:rPr>
              <a:t>kta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id-ID" dirty="0" smtClean="0">
                <a:latin typeface="Cambria" pitchFamily="18" charset="0"/>
              </a:rPr>
              <a:t>J</a:t>
            </a:r>
            <a:r>
              <a:rPr lang="en-US" dirty="0" err="1" smtClean="0">
                <a:latin typeface="Cambria" pitchFamily="18" charset="0"/>
              </a:rPr>
              <a:t>ual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id-ID" dirty="0" smtClean="0">
                <a:latin typeface="Cambria" pitchFamily="18" charset="0"/>
              </a:rPr>
              <a:t>B</a:t>
            </a:r>
            <a:r>
              <a:rPr lang="en-US" dirty="0" err="1" smtClean="0">
                <a:latin typeface="Cambria" pitchFamily="18" charset="0"/>
              </a:rPr>
              <a:t>eli</a:t>
            </a:r>
            <a:r>
              <a:rPr lang="id-ID" dirty="0" smtClean="0">
                <a:latin typeface="Cambria" pitchFamily="18" charset="0"/>
              </a:rPr>
              <a:t> </a:t>
            </a:r>
            <a:r>
              <a:rPr lang="en-US" dirty="0" smtClean="0">
                <a:latin typeface="Cambria" pitchFamily="18" charset="0"/>
              </a:rPr>
              <a:t>(AJB) </a:t>
            </a:r>
            <a:r>
              <a:rPr lang="id-ID" dirty="0" smtClean="0">
                <a:latin typeface="Cambria" pitchFamily="18" charset="0"/>
              </a:rPr>
              <a:t>y</a:t>
            </a:r>
            <a:r>
              <a:rPr lang="en-US" dirty="0" smtClean="0">
                <a:latin typeface="Cambria" pitchFamily="18" charset="0"/>
              </a:rPr>
              <a:t>an</a:t>
            </a:r>
            <a:r>
              <a:rPr lang="id-ID" dirty="0" smtClean="0">
                <a:latin typeface="Cambria" pitchFamily="18" charset="0"/>
              </a:rPr>
              <a:t>g </a:t>
            </a:r>
            <a:r>
              <a:rPr lang="id-ID" dirty="0">
                <a:latin typeface="Cambria" pitchFamily="18" charset="0"/>
              </a:rPr>
              <a:t>dibuat </a:t>
            </a:r>
            <a:r>
              <a:rPr lang="en-US" dirty="0" smtClean="0">
                <a:latin typeface="Cambria" pitchFamily="18" charset="0"/>
              </a:rPr>
              <a:t>d</a:t>
            </a:r>
            <a:r>
              <a:rPr lang="id-ID" dirty="0" smtClean="0">
                <a:latin typeface="Cambria" pitchFamily="18" charset="0"/>
              </a:rPr>
              <a:t>ihadapan </a:t>
            </a:r>
            <a:r>
              <a:rPr lang="id-ID" dirty="0">
                <a:latin typeface="Cambria" pitchFamily="18" charset="0"/>
              </a:rPr>
              <a:t>PPAT, setelah </a:t>
            </a:r>
            <a:r>
              <a:rPr lang="en-US" dirty="0" err="1" smtClean="0">
                <a:latin typeface="Cambria" pitchFamily="18" charset="0"/>
              </a:rPr>
              <a:t>pembangunan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rumah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susun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dinyatakan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selesai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telah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id-ID" dirty="0" smtClean="0">
                <a:latin typeface="Cambria" pitchFamily="18" charset="0"/>
              </a:rPr>
              <a:t>diterbitkannya :</a:t>
            </a:r>
            <a:endParaRPr lang="en-US" dirty="0">
              <a:latin typeface="Cambria" pitchFamily="18" charset="0"/>
            </a:endParaRPr>
          </a:p>
          <a:p>
            <a:pPr marL="914400" indent="-457200">
              <a:buSzPct val="90000"/>
              <a:buFont typeface="+mj-lt"/>
              <a:buAutoNum type="alphaLcPeriod"/>
            </a:pPr>
            <a:r>
              <a:rPr lang="id-ID" dirty="0" smtClean="0">
                <a:latin typeface="Cambria" pitchFamily="18" charset="0"/>
              </a:rPr>
              <a:t>Sertifikat </a:t>
            </a:r>
            <a:r>
              <a:rPr lang="id-ID" dirty="0">
                <a:latin typeface="Cambria" pitchFamily="18" charset="0"/>
              </a:rPr>
              <a:t>Laik Fungsi</a:t>
            </a:r>
            <a:endParaRPr lang="en-US" dirty="0">
              <a:latin typeface="Cambria" pitchFamily="18" charset="0"/>
            </a:endParaRPr>
          </a:p>
          <a:p>
            <a:pPr marL="914400" indent="-457200">
              <a:buSzPct val="90000"/>
              <a:buFont typeface="+mj-lt"/>
              <a:buAutoNum type="alphaLcPeriod"/>
            </a:pPr>
            <a:r>
              <a:rPr lang="id-ID" dirty="0" smtClean="0">
                <a:latin typeface="Cambria" pitchFamily="18" charset="0"/>
              </a:rPr>
              <a:t>SHM </a:t>
            </a:r>
            <a:r>
              <a:rPr lang="id-ID" dirty="0">
                <a:latin typeface="Cambria" pitchFamily="18" charset="0"/>
              </a:rPr>
              <a:t>Sarusun </a:t>
            </a:r>
            <a:r>
              <a:rPr lang="en-US" dirty="0" err="1" smtClean="0">
                <a:latin typeface="Cambria" pitchFamily="18" charset="0"/>
              </a:rPr>
              <a:t>atau</a:t>
            </a:r>
            <a:r>
              <a:rPr lang="id-ID" dirty="0" smtClean="0">
                <a:latin typeface="Cambria" pitchFamily="18" charset="0"/>
              </a:rPr>
              <a:t> </a:t>
            </a:r>
            <a:r>
              <a:rPr lang="id-ID" dirty="0">
                <a:latin typeface="Cambria" pitchFamily="18" charset="0"/>
              </a:rPr>
              <a:t>SKBG Sarusun</a:t>
            </a:r>
            <a:endParaRPr lang="en-US" dirty="0">
              <a:latin typeface="Cambria" pitchFamily="18" charset="0"/>
            </a:endParaRPr>
          </a:p>
          <a:p>
            <a:pPr marL="365125" indent="-365125">
              <a:buNone/>
            </a:pPr>
            <a:r>
              <a:rPr lang="id-ID" i="1" dirty="0" smtClean="0">
                <a:latin typeface="Cambria" pitchFamily="18" charset="0"/>
              </a:rPr>
              <a:t>(Pasal 44 UURS)</a:t>
            </a:r>
            <a:endParaRPr lang="en-US" i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7620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LARANGAN PEMBUATAN PPJB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638800"/>
          </a:xfrm>
        </p:spPr>
        <p:txBody>
          <a:bodyPr>
            <a:normAutofit fontScale="92500" lnSpcReduction="10000"/>
          </a:bodyPr>
          <a:lstStyle/>
          <a:p>
            <a:pPr marL="365125" indent="-365125">
              <a:buNone/>
            </a:pP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PPJB</a:t>
            </a:r>
            <a:r>
              <a:rPr lang="en-US" dirty="0" smtClean="0"/>
              <a:t> :</a:t>
            </a:r>
            <a:endParaRPr lang="en-US" dirty="0" smtClean="0"/>
          </a:p>
          <a:p>
            <a:pPr marL="365125" indent="-365125">
              <a:buNone/>
            </a:pPr>
            <a:r>
              <a:rPr lang="en-US" sz="3000" i="1" dirty="0" smtClean="0"/>
              <a:t>(</a:t>
            </a:r>
            <a:r>
              <a:rPr lang="en-US" sz="3000" i="1" dirty="0" err="1" smtClean="0"/>
              <a:t>Pasal</a:t>
            </a:r>
            <a:r>
              <a:rPr lang="en-US" sz="3000" i="1" dirty="0" smtClean="0"/>
              <a:t> 98 UURS)</a:t>
            </a:r>
          </a:p>
          <a:p>
            <a:pPr marL="457200" indent="-457200">
              <a:buSzPct val="90000"/>
              <a:buAutoNum type="alphaLcPeriod"/>
            </a:pPr>
            <a:r>
              <a:rPr lang="en-US" dirty="0" smtClean="0"/>
              <a:t>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dipasarkan</a:t>
            </a:r>
            <a:r>
              <a:rPr lang="en-US" dirty="0" smtClean="0"/>
              <a:t> </a:t>
            </a:r>
          </a:p>
          <a:p>
            <a:pPr marL="457200" indent="-457200">
              <a:buSzPct val="90000"/>
              <a:buAutoNum type="alphaLcPeriod"/>
            </a:pP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43 UURS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PPJB </a:t>
            </a:r>
            <a:r>
              <a:rPr lang="en-US" dirty="0" err="1" smtClean="0"/>
              <a:t>sebagaimana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98 UURS, </a:t>
            </a:r>
            <a:r>
              <a:rPr lang="en-US" dirty="0" err="1" smtClean="0"/>
              <a:t>dipidana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 paling lama 4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denda</a:t>
            </a:r>
            <a:r>
              <a:rPr lang="en-US" dirty="0" smtClean="0"/>
              <a:t> paling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4.000.000.000 (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milyar</a:t>
            </a:r>
            <a:r>
              <a:rPr lang="en-US" dirty="0" smtClean="0"/>
              <a:t> rupiah).</a:t>
            </a:r>
          </a:p>
          <a:p>
            <a:pPr marL="0" indent="0">
              <a:buNone/>
            </a:pPr>
            <a:r>
              <a:rPr lang="en-US" sz="3000" i="1" dirty="0" smtClean="0"/>
              <a:t>(</a:t>
            </a:r>
            <a:r>
              <a:rPr lang="en-US" sz="3000" i="1" dirty="0" err="1" smtClean="0"/>
              <a:t>Pasal</a:t>
            </a:r>
            <a:r>
              <a:rPr lang="en-US" sz="3000" i="1" dirty="0" smtClean="0"/>
              <a:t> 110 UURS)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914400"/>
          </a:xfrm>
        </p:spPr>
        <p:txBody>
          <a:bodyPr/>
          <a:lstStyle/>
          <a:p>
            <a:r>
              <a:rPr lang="en-US" b="1" dirty="0" smtClean="0"/>
              <a:t>PEMBEBANAN HAK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943088" cy="5410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Cambria" pitchFamily="18" charset="0"/>
              </a:rPr>
              <a:t>Rumah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susun</a:t>
            </a:r>
            <a:r>
              <a:rPr lang="en-US" dirty="0" smtClean="0">
                <a:latin typeface="Cambria" pitchFamily="18" charset="0"/>
              </a:rPr>
              <a:t> yang </a:t>
            </a:r>
            <a:r>
              <a:rPr lang="en-US" dirty="0" err="1" smtClean="0">
                <a:latin typeface="Cambria" pitchFamily="18" charset="0"/>
              </a:rPr>
              <a:t>sudah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selesai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dibangun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yang </a:t>
            </a:r>
            <a:r>
              <a:rPr lang="en-US" dirty="0" err="1" smtClean="0">
                <a:latin typeface="Cambria" pitchFamily="18" charset="0"/>
              </a:rPr>
              <a:t>akan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dibangun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berikut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tanah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tempat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bangunan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itu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berdiri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serta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benda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lainnya</a:t>
            </a:r>
            <a:r>
              <a:rPr lang="en-US" dirty="0" smtClean="0">
                <a:latin typeface="Cambria" pitchFamily="18" charset="0"/>
              </a:rPr>
              <a:t> yang </a:t>
            </a:r>
            <a:r>
              <a:rPr lang="en-US" dirty="0" err="1" smtClean="0">
                <a:latin typeface="Cambria" pitchFamily="18" charset="0"/>
              </a:rPr>
              <a:t>merupakan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kesatuan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dengan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tanah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tsb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 smtClean="0">
                <a:latin typeface="Cambria" pitchFamily="18" charset="0"/>
              </a:rPr>
              <a:t>dapat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dijadikan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jaminan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hutang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dengan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dibebani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Hak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Tanggungan</a:t>
            </a:r>
            <a:r>
              <a:rPr lang="en-US" dirty="0" smtClean="0">
                <a:latin typeface="Cambria" pitchFamily="18" charset="0"/>
              </a:rPr>
              <a:t>.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dirty="0" smtClean="0">
                <a:latin typeface="Cambria" pitchFamily="18" charset="0"/>
              </a:rPr>
              <a:t>  </a:t>
            </a:r>
            <a:r>
              <a:rPr lang="en-US" b="1" dirty="0" smtClean="0">
                <a:latin typeface="Cambria" pitchFamily="18" charset="0"/>
              </a:rPr>
              <a:t>ROYA PARTIAL</a:t>
            </a:r>
          </a:p>
          <a:p>
            <a:pPr marL="465138" indent="-465138">
              <a:buNone/>
            </a:pPr>
            <a:r>
              <a:rPr lang="en-US" dirty="0" smtClean="0">
                <a:latin typeface="Cambria" pitchFamily="18" charset="0"/>
              </a:rPr>
              <a:t>	</a:t>
            </a:r>
            <a:r>
              <a:rPr lang="en-US" dirty="0" err="1" smtClean="0">
                <a:latin typeface="Cambria" pitchFamily="18" charset="0"/>
              </a:rPr>
              <a:t>dapat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dilakukan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Roya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Sebagian</a:t>
            </a:r>
            <a:r>
              <a:rPr lang="en-US" dirty="0" smtClean="0">
                <a:latin typeface="Cambria" pitchFamily="18" charset="0"/>
              </a:rPr>
              <a:t> (</a:t>
            </a:r>
            <a:r>
              <a:rPr lang="en-US" dirty="0" err="1" smtClean="0">
                <a:latin typeface="Cambria" pitchFamily="18" charset="0"/>
              </a:rPr>
              <a:t>Roya</a:t>
            </a:r>
            <a:r>
              <a:rPr lang="en-US" dirty="0" smtClean="0">
                <a:latin typeface="Cambria" pitchFamily="18" charset="0"/>
              </a:rPr>
              <a:t> Partial) </a:t>
            </a:r>
            <a:r>
              <a:rPr lang="en-US" dirty="0" err="1" smtClean="0">
                <a:latin typeface="Cambria" pitchFamily="18" charset="0"/>
              </a:rPr>
              <a:t>dengan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syarat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harus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diperjanjikan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terlebih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dahulu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dalam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akta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pemberiannya</a:t>
            </a:r>
            <a:r>
              <a:rPr lang="en-US" dirty="0" smtClean="0">
                <a:latin typeface="Cambria" pitchFamily="18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685800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P</a:t>
            </a:r>
            <a:r>
              <a:rPr lang="en-US" b="1" dirty="0" smtClean="0"/>
              <a:t>ENGELOLAAN</a:t>
            </a:r>
            <a:r>
              <a:rPr lang="id-ID" b="1" dirty="0" smtClean="0"/>
              <a:t> </a:t>
            </a:r>
            <a:r>
              <a:rPr lang="en-US" b="1" dirty="0" smtClean="0"/>
              <a:t>RUMAH</a:t>
            </a:r>
            <a:r>
              <a:rPr lang="id-ID" b="1" dirty="0" smtClean="0"/>
              <a:t> </a:t>
            </a:r>
            <a:r>
              <a:rPr lang="en-US" b="1" dirty="0" smtClean="0"/>
              <a:t>SUSUN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410200"/>
          </a:xfrm>
        </p:spPr>
        <p:txBody>
          <a:bodyPr>
            <a:normAutofit fontScale="92500"/>
          </a:bodyPr>
          <a:lstStyle/>
          <a:p>
            <a:pPr marL="457200" indent="-457200">
              <a:buFont typeface="Wingdings" pitchFamily="2" charset="2"/>
              <a:buChar char="Ø"/>
              <a:tabLst>
                <a:tab pos="0" algn="l"/>
              </a:tabLst>
            </a:pPr>
            <a:r>
              <a:rPr lang="en-US" dirty="0" err="1" smtClean="0">
                <a:latin typeface="Cambria" pitchFamily="18" charset="0"/>
              </a:rPr>
              <a:t>Meliputi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kegiatan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operasional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 smtClean="0">
                <a:latin typeface="Cambria" pitchFamily="18" charset="0"/>
              </a:rPr>
              <a:t>pemeliharaan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perawatan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Bagian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bersama</a:t>
            </a:r>
            <a:r>
              <a:rPr lang="en-US" dirty="0" smtClean="0">
                <a:latin typeface="Cambria" pitchFamily="18" charset="0"/>
              </a:rPr>
              <a:t>, Benda </a:t>
            </a:r>
            <a:r>
              <a:rPr lang="en-US" dirty="0" err="1" smtClean="0">
                <a:latin typeface="Cambria" pitchFamily="18" charset="0"/>
              </a:rPr>
              <a:t>bersama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Tanah </a:t>
            </a:r>
            <a:r>
              <a:rPr lang="en-US" dirty="0" err="1" smtClean="0">
                <a:latin typeface="Cambria" pitchFamily="18" charset="0"/>
              </a:rPr>
              <a:t>bersama</a:t>
            </a:r>
            <a:endParaRPr lang="en-US" dirty="0" smtClean="0">
              <a:latin typeface="Cambria" pitchFamily="18" charset="0"/>
            </a:endParaRPr>
          </a:p>
          <a:p>
            <a:pPr marL="457200" indent="-457200">
              <a:buFont typeface="Wingdings" pitchFamily="2" charset="2"/>
              <a:buChar char="Ø"/>
              <a:tabLst>
                <a:tab pos="0" algn="l"/>
              </a:tabLst>
            </a:pPr>
            <a:r>
              <a:rPr lang="en-US" dirty="0" err="1" smtClean="0">
                <a:latin typeface="Cambria" pitchFamily="18" charset="0"/>
              </a:rPr>
              <a:t>Harus</a:t>
            </a:r>
            <a:r>
              <a:rPr lang="en-US" dirty="0" smtClean="0">
                <a:latin typeface="Cambria" pitchFamily="18" charset="0"/>
              </a:rPr>
              <a:t> d</a:t>
            </a:r>
            <a:r>
              <a:rPr lang="id-ID" dirty="0" smtClean="0">
                <a:latin typeface="Cambria" pitchFamily="18" charset="0"/>
              </a:rPr>
              <a:t>ilaksanakan </a:t>
            </a:r>
            <a:r>
              <a:rPr lang="id-ID" dirty="0">
                <a:latin typeface="Cambria" pitchFamily="18" charset="0"/>
              </a:rPr>
              <a:t>oleh </a:t>
            </a:r>
            <a:r>
              <a:rPr lang="en-US" dirty="0" err="1" smtClean="0">
                <a:latin typeface="Cambria" pitchFamily="18" charset="0"/>
              </a:rPr>
              <a:t>Pengelola</a:t>
            </a:r>
            <a:r>
              <a:rPr lang="en-US" dirty="0" smtClean="0">
                <a:latin typeface="Cambria" pitchFamily="18" charset="0"/>
              </a:rPr>
              <a:t> yang </a:t>
            </a:r>
            <a:r>
              <a:rPr lang="en-US" dirty="0" err="1" smtClean="0">
                <a:latin typeface="Cambria" pitchFamily="18" charset="0"/>
              </a:rPr>
              <a:t>Berbadan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Hukum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 smtClean="0">
                <a:latin typeface="Cambria" pitchFamily="18" charset="0"/>
              </a:rPr>
              <a:t>kecuali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rumah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susun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id-ID" dirty="0" smtClean="0">
                <a:latin typeface="Cambria" pitchFamily="18" charset="0"/>
              </a:rPr>
              <a:t> </a:t>
            </a:r>
            <a:r>
              <a:rPr lang="id-ID" dirty="0">
                <a:latin typeface="Cambria" pitchFamily="18" charset="0"/>
              </a:rPr>
              <a:t>umum sewa, rumah susun khusus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id-ID" dirty="0" smtClean="0">
                <a:latin typeface="Cambria" pitchFamily="18" charset="0"/>
              </a:rPr>
              <a:t> </a:t>
            </a:r>
            <a:r>
              <a:rPr lang="id-ID" dirty="0">
                <a:latin typeface="Cambria" pitchFamily="18" charset="0"/>
              </a:rPr>
              <a:t>rumah susun </a:t>
            </a:r>
            <a:r>
              <a:rPr lang="id-ID" dirty="0" smtClean="0">
                <a:latin typeface="Cambria" pitchFamily="18" charset="0"/>
              </a:rPr>
              <a:t>negara</a:t>
            </a:r>
            <a:endParaRPr lang="en-US" dirty="0" smtClean="0">
              <a:latin typeface="Cambria" pitchFamily="18" charset="0"/>
            </a:endParaRPr>
          </a:p>
          <a:p>
            <a:pPr marL="457200" indent="-457200">
              <a:buFont typeface="Wingdings" pitchFamily="2" charset="2"/>
              <a:buChar char="Ø"/>
              <a:tabLst>
                <a:tab pos="0" algn="l"/>
              </a:tabLst>
            </a:pPr>
            <a:r>
              <a:rPr lang="en-US" dirty="0" err="1" smtClean="0">
                <a:latin typeface="Cambria" pitchFamily="18" charset="0"/>
              </a:rPr>
              <a:t>Badan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hukum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tsb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id-ID" dirty="0" smtClean="0">
                <a:latin typeface="Cambria" pitchFamily="18" charset="0"/>
              </a:rPr>
              <a:t> h</a:t>
            </a:r>
            <a:r>
              <a:rPr lang="en-US" dirty="0" smtClean="0">
                <a:latin typeface="Cambria" pitchFamily="18" charset="0"/>
              </a:rPr>
              <a:t>a</a:t>
            </a:r>
            <a:r>
              <a:rPr lang="id-ID" dirty="0" smtClean="0">
                <a:latin typeface="Cambria" pitchFamily="18" charset="0"/>
              </a:rPr>
              <a:t>r</a:t>
            </a:r>
            <a:r>
              <a:rPr lang="en-US" dirty="0" smtClean="0">
                <a:latin typeface="Cambria" pitchFamily="18" charset="0"/>
              </a:rPr>
              <a:t>u</a:t>
            </a:r>
            <a:r>
              <a:rPr lang="id-ID" dirty="0" smtClean="0">
                <a:latin typeface="Cambria" pitchFamily="18" charset="0"/>
              </a:rPr>
              <a:t>s mendaftar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id-ID" dirty="0" smtClean="0">
                <a:latin typeface="Cambria" pitchFamily="18" charset="0"/>
              </a:rPr>
              <a:t> </a:t>
            </a:r>
            <a:r>
              <a:rPr lang="id-ID" dirty="0">
                <a:latin typeface="Cambria" pitchFamily="18" charset="0"/>
              </a:rPr>
              <a:t>mendapat izin usaha dari </a:t>
            </a:r>
            <a:r>
              <a:rPr lang="en-US" dirty="0" smtClean="0">
                <a:latin typeface="Cambria" pitchFamily="18" charset="0"/>
              </a:rPr>
              <a:t>B</a:t>
            </a:r>
            <a:r>
              <a:rPr lang="id-ID" dirty="0" smtClean="0">
                <a:latin typeface="Cambria" pitchFamily="18" charset="0"/>
              </a:rPr>
              <a:t>upati/</a:t>
            </a:r>
            <a:r>
              <a:rPr lang="en-US" dirty="0" smtClean="0">
                <a:latin typeface="Cambria" pitchFamily="18" charset="0"/>
              </a:rPr>
              <a:t>W</a:t>
            </a:r>
            <a:r>
              <a:rPr lang="id-ID" dirty="0" smtClean="0">
                <a:latin typeface="Cambria" pitchFamily="18" charset="0"/>
              </a:rPr>
              <a:t>alikota</a:t>
            </a:r>
            <a:r>
              <a:rPr lang="id-ID" dirty="0">
                <a:latin typeface="Cambria" pitchFamily="18" charset="0"/>
              </a:rPr>
              <a:t>, khusus DKI Jakarta dari </a:t>
            </a:r>
            <a:r>
              <a:rPr lang="en-US" dirty="0" smtClean="0">
                <a:latin typeface="Cambria" pitchFamily="18" charset="0"/>
              </a:rPr>
              <a:t>G</a:t>
            </a:r>
            <a:r>
              <a:rPr lang="id-ID" dirty="0" smtClean="0">
                <a:latin typeface="Cambria" pitchFamily="18" charset="0"/>
              </a:rPr>
              <a:t>ubernur </a:t>
            </a:r>
            <a:endParaRPr lang="en-US" dirty="0" smtClean="0">
              <a:latin typeface="Cambria" pitchFamily="18" charset="0"/>
            </a:endParaRPr>
          </a:p>
          <a:p>
            <a:pPr marL="0" indent="0">
              <a:buNone/>
              <a:tabLst>
                <a:tab pos="60325" algn="l"/>
              </a:tabLst>
            </a:pPr>
            <a:r>
              <a:rPr lang="id-ID" sz="3000" i="1" dirty="0" smtClean="0">
                <a:latin typeface="Cambria" pitchFamily="18" charset="0"/>
              </a:rPr>
              <a:t>(</a:t>
            </a:r>
            <a:r>
              <a:rPr lang="id-ID" sz="3000" i="1" dirty="0">
                <a:latin typeface="Cambria" pitchFamily="18" charset="0"/>
              </a:rPr>
              <a:t>Pasal 56 UURS</a:t>
            </a:r>
            <a:r>
              <a:rPr lang="id-ID" sz="3000" i="1" dirty="0" smtClean="0">
                <a:latin typeface="Cambria" pitchFamily="18" charset="0"/>
              </a:rPr>
              <a:t>)</a:t>
            </a:r>
            <a:endParaRPr lang="en-US" sz="3000" i="1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524000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Pengelolaan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sementara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Rumah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Susun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Umum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Milik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Komersial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7943088" cy="4648200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id-ID" dirty="0">
                <a:latin typeface="Cambria" pitchFamily="18" charset="0"/>
              </a:rPr>
              <a:t>Pelaku pembangunan </a:t>
            </a:r>
            <a:r>
              <a:rPr lang="id-ID" dirty="0" smtClean="0">
                <a:latin typeface="Cambria" pitchFamily="18" charset="0"/>
              </a:rPr>
              <a:t>y</a:t>
            </a:r>
            <a:r>
              <a:rPr lang="en-US" dirty="0" smtClean="0">
                <a:latin typeface="Cambria" pitchFamily="18" charset="0"/>
              </a:rPr>
              <a:t>an</a:t>
            </a:r>
            <a:r>
              <a:rPr lang="id-ID" dirty="0" smtClean="0">
                <a:latin typeface="Cambria" pitchFamily="18" charset="0"/>
              </a:rPr>
              <a:t>g </a:t>
            </a:r>
            <a:r>
              <a:rPr lang="id-ID" dirty="0">
                <a:latin typeface="Cambria" pitchFamily="18" charset="0"/>
              </a:rPr>
              <a:t>membangun </a:t>
            </a:r>
            <a:r>
              <a:rPr lang="en-US" dirty="0" smtClean="0">
                <a:latin typeface="Cambria" pitchFamily="18" charset="0"/>
              </a:rPr>
              <a:t>R</a:t>
            </a:r>
            <a:r>
              <a:rPr lang="id-ID" dirty="0" smtClean="0">
                <a:latin typeface="Cambria" pitchFamily="18" charset="0"/>
              </a:rPr>
              <a:t>umah </a:t>
            </a:r>
            <a:r>
              <a:rPr lang="en-US" dirty="0" smtClean="0">
                <a:latin typeface="Cambria" pitchFamily="18" charset="0"/>
              </a:rPr>
              <a:t>S</a:t>
            </a:r>
            <a:r>
              <a:rPr lang="id-ID" dirty="0" smtClean="0">
                <a:latin typeface="Cambria" pitchFamily="18" charset="0"/>
              </a:rPr>
              <a:t>usun </a:t>
            </a:r>
            <a:r>
              <a:rPr lang="en-US" dirty="0" smtClean="0">
                <a:latin typeface="Cambria" pitchFamily="18" charset="0"/>
              </a:rPr>
              <a:t>U</a:t>
            </a:r>
            <a:r>
              <a:rPr lang="id-ID" dirty="0" smtClean="0">
                <a:latin typeface="Cambria" pitchFamily="18" charset="0"/>
              </a:rPr>
              <a:t>mum </a:t>
            </a:r>
            <a:r>
              <a:rPr lang="en-US" dirty="0" err="1" smtClean="0">
                <a:latin typeface="Cambria" pitchFamily="18" charset="0"/>
              </a:rPr>
              <a:t>Milik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id-ID" dirty="0" smtClean="0">
                <a:latin typeface="Cambria" pitchFamily="18" charset="0"/>
              </a:rPr>
              <a:t>dan </a:t>
            </a:r>
            <a:r>
              <a:rPr lang="en-US" dirty="0" smtClean="0">
                <a:latin typeface="Cambria" pitchFamily="18" charset="0"/>
              </a:rPr>
              <a:t>R</a:t>
            </a:r>
            <a:r>
              <a:rPr lang="id-ID" dirty="0" smtClean="0">
                <a:latin typeface="Cambria" pitchFamily="18" charset="0"/>
              </a:rPr>
              <a:t>umah </a:t>
            </a:r>
            <a:r>
              <a:rPr lang="en-US" dirty="0" smtClean="0">
                <a:latin typeface="Cambria" pitchFamily="18" charset="0"/>
              </a:rPr>
              <a:t>S</a:t>
            </a:r>
            <a:r>
              <a:rPr lang="id-ID" dirty="0" smtClean="0">
                <a:latin typeface="Cambria" pitchFamily="18" charset="0"/>
              </a:rPr>
              <a:t>usun </a:t>
            </a:r>
            <a:r>
              <a:rPr lang="en-US" dirty="0" smtClean="0">
                <a:latin typeface="Cambria" pitchFamily="18" charset="0"/>
              </a:rPr>
              <a:t>K</a:t>
            </a:r>
            <a:r>
              <a:rPr lang="id-ID" dirty="0" smtClean="0">
                <a:latin typeface="Cambria" pitchFamily="18" charset="0"/>
              </a:rPr>
              <a:t>omersial,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id-ID" dirty="0" smtClean="0">
                <a:latin typeface="Cambria" pitchFamily="18" charset="0"/>
              </a:rPr>
              <a:t>d</a:t>
            </a:r>
            <a:r>
              <a:rPr lang="en-US" dirty="0" smtClean="0">
                <a:latin typeface="Cambria" pitchFamily="18" charset="0"/>
              </a:rPr>
              <a:t>a</a:t>
            </a:r>
            <a:r>
              <a:rPr lang="id-ID" dirty="0" smtClean="0">
                <a:latin typeface="Cambria" pitchFamily="18" charset="0"/>
              </a:rPr>
              <a:t>l</a:t>
            </a:r>
            <a:r>
              <a:rPr lang="en-US" dirty="0" smtClean="0">
                <a:latin typeface="Cambria" pitchFamily="18" charset="0"/>
              </a:rPr>
              <a:t>a</a:t>
            </a:r>
            <a:r>
              <a:rPr lang="id-ID" dirty="0" smtClean="0">
                <a:latin typeface="Cambria" pitchFamily="18" charset="0"/>
              </a:rPr>
              <a:t>m </a:t>
            </a:r>
            <a:r>
              <a:rPr lang="id-ID" dirty="0">
                <a:latin typeface="Cambria" pitchFamily="18" charset="0"/>
              </a:rPr>
              <a:t>masa transisi sebelum terbentuknya PPPSRS wajib mengelola rumah susun. </a:t>
            </a:r>
            <a:endParaRPr lang="en-US" dirty="0" smtClean="0">
              <a:latin typeface="Cambria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id-ID" dirty="0" smtClean="0">
                <a:latin typeface="Cambria" pitchFamily="18" charset="0"/>
              </a:rPr>
              <a:t>Masa </a:t>
            </a:r>
            <a:r>
              <a:rPr lang="id-ID" dirty="0">
                <a:latin typeface="Cambria" pitchFamily="18" charset="0"/>
              </a:rPr>
              <a:t>transisi </a:t>
            </a:r>
            <a:r>
              <a:rPr lang="en-US" dirty="0" err="1" smtClean="0">
                <a:latin typeface="Cambria" pitchFamily="18" charset="0"/>
              </a:rPr>
              <a:t>ditetapkan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id-ID" dirty="0" smtClean="0">
                <a:latin typeface="Cambria" pitchFamily="18" charset="0"/>
              </a:rPr>
              <a:t>p</a:t>
            </a:r>
            <a:r>
              <a:rPr lang="en-US" dirty="0" smtClean="0">
                <a:latin typeface="Cambria" pitchFamily="18" charset="0"/>
              </a:rPr>
              <a:t>a</a:t>
            </a:r>
            <a:r>
              <a:rPr lang="id-ID" dirty="0" smtClean="0">
                <a:latin typeface="Cambria" pitchFamily="18" charset="0"/>
              </a:rPr>
              <a:t>l</a:t>
            </a:r>
            <a:r>
              <a:rPr lang="en-US" dirty="0" smtClean="0">
                <a:latin typeface="Cambria" pitchFamily="18" charset="0"/>
              </a:rPr>
              <a:t>in</a:t>
            </a:r>
            <a:r>
              <a:rPr lang="id-ID" dirty="0" smtClean="0">
                <a:latin typeface="Cambria" pitchFamily="18" charset="0"/>
              </a:rPr>
              <a:t>g </a:t>
            </a:r>
            <a:r>
              <a:rPr lang="id-ID" dirty="0">
                <a:latin typeface="Cambria" pitchFamily="18" charset="0"/>
              </a:rPr>
              <a:t>lama 1 </a:t>
            </a:r>
            <a:r>
              <a:rPr lang="id-ID" dirty="0" smtClean="0">
                <a:latin typeface="Cambria" pitchFamily="18" charset="0"/>
              </a:rPr>
              <a:t>t</a:t>
            </a:r>
            <a:r>
              <a:rPr lang="en-US" dirty="0" smtClean="0">
                <a:latin typeface="Cambria" pitchFamily="18" charset="0"/>
              </a:rPr>
              <a:t>a</a:t>
            </a:r>
            <a:r>
              <a:rPr lang="id-ID" dirty="0" smtClean="0">
                <a:latin typeface="Cambria" pitchFamily="18" charset="0"/>
              </a:rPr>
              <a:t>h</a:t>
            </a:r>
            <a:r>
              <a:rPr lang="en-US" dirty="0" smtClean="0">
                <a:latin typeface="Cambria" pitchFamily="18" charset="0"/>
              </a:rPr>
              <a:t>un</a:t>
            </a:r>
            <a:r>
              <a:rPr lang="id-ID" dirty="0" smtClean="0">
                <a:latin typeface="Cambria" pitchFamily="18" charset="0"/>
              </a:rPr>
              <a:t> se</a:t>
            </a:r>
            <a:r>
              <a:rPr lang="en-US" dirty="0" err="1" smtClean="0">
                <a:latin typeface="Cambria" pitchFamily="18" charset="0"/>
              </a:rPr>
              <a:t>jak</a:t>
            </a:r>
            <a:r>
              <a:rPr lang="id-ID" dirty="0" smtClean="0">
                <a:latin typeface="Cambria" pitchFamily="18" charset="0"/>
              </a:rPr>
              <a:t> </a:t>
            </a:r>
            <a:r>
              <a:rPr lang="id-ID" dirty="0">
                <a:latin typeface="Cambria" pitchFamily="18" charset="0"/>
              </a:rPr>
              <a:t>penyerahan pertama kali sarusun </a:t>
            </a:r>
            <a:r>
              <a:rPr lang="id-ID" dirty="0" smtClean="0">
                <a:latin typeface="Cambria" pitchFamily="18" charset="0"/>
              </a:rPr>
              <a:t>k</a:t>
            </a:r>
            <a:r>
              <a:rPr lang="en-US" dirty="0" smtClean="0">
                <a:latin typeface="Cambria" pitchFamily="18" charset="0"/>
              </a:rPr>
              <a:t>e</a:t>
            </a:r>
            <a:r>
              <a:rPr lang="id-ID" dirty="0" smtClean="0">
                <a:latin typeface="Cambria" pitchFamily="18" charset="0"/>
              </a:rPr>
              <a:t>p</a:t>
            </a:r>
            <a:r>
              <a:rPr lang="en-US" dirty="0" smtClean="0">
                <a:latin typeface="Cambria" pitchFamily="18" charset="0"/>
              </a:rPr>
              <a:t>a</a:t>
            </a:r>
            <a:r>
              <a:rPr lang="id-ID" dirty="0" smtClean="0">
                <a:latin typeface="Cambria" pitchFamily="18" charset="0"/>
              </a:rPr>
              <a:t>d</a:t>
            </a:r>
            <a:r>
              <a:rPr lang="en-US" dirty="0" smtClean="0">
                <a:latin typeface="Cambria" pitchFamily="18" charset="0"/>
              </a:rPr>
              <a:t>a</a:t>
            </a:r>
            <a:r>
              <a:rPr lang="id-ID" dirty="0" smtClean="0">
                <a:latin typeface="Cambria" pitchFamily="18" charset="0"/>
              </a:rPr>
              <a:t> pemilik</a:t>
            </a:r>
            <a:endParaRPr lang="en-US" dirty="0" smtClean="0">
              <a:latin typeface="Cambria" pitchFamily="18" charset="0"/>
            </a:endParaRPr>
          </a:p>
          <a:p>
            <a:pPr marL="0" indent="0">
              <a:buNone/>
              <a:tabLst>
                <a:tab pos="60325" algn="l"/>
              </a:tabLst>
            </a:pP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524000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Pengelolaan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sementara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pada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Rumah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Susun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Umum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Milik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Komersial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943088" cy="4572000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>
                <a:latin typeface="Cambria" pitchFamily="18" charset="0"/>
              </a:rPr>
              <a:t>Pelaku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pembangunan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dalam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pengelolaan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rumah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susun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dapat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bekerja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sama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dengan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Pengelola</a:t>
            </a:r>
            <a:endParaRPr lang="en-US" dirty="0" smtClean="0">
              <a:latin typeface="Cambria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>
                <a:latin typeface="Cambria" pitchFamily="18" charset="0"/>
              </a:rPr>
              <a:t>Besarnya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biaya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pengelolaan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rumah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susun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pada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masa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transisi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ditanggung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oleh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pelaku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pembangunan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pemilik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sarusun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berdasrakan</a:t>
            </a:r>
            <a:r>
              <a:rPr lang="en-US" dirty="0" smtClean="0">
                <a:latin typeface="Cambria" pitchFamily="18" charset="0"/>
              </a:rPr>
              <a:t> NPP </a:t>
            </a:r>
            <a:r>
              <a:rPr lang="en-US" dirty="0" err="1" smtClean="0">
                <a:latin typeface="Cambria" pitchFamily="18" charset="0"/>
              </a:rPr>
              <a:t>setiap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sarusun</a:t>
            </a:r>
            <a:r>
              <a:rPr lang="en-US" dirty="0" smtClean="0">
                <a:latin typeface="Cambria" pitchFamily="18" charset="0"/>
              </a:rPr>
              <a:t>.</a:t>
            </a:r>
            <a:r>
              <a:rPr lang="id-ID" dirty="0" smtClean="0">
                <a:latin typeface="Cambria" pitchFamily="18" charset="0"/>
              </a:rPr>
              <a:t> </a:t>
            </a:r>
            <a:endParaRPr lang="en-US" dirty="0" smtClean="0">
              <a:latin typeface="Cambria" pitchFamily="18" charset="0"/>
            </a:endParaRPr>
          </a:p>
          <a:p>
            <a:pPr marL="0" indent="0">
              <a:buNone/>
              <a:tabLst>
                <a:tab pos="60325" algn="l"/>
              </a:tabLst>
            </a:pPr>
            <a:r>
              <a:rPr lang="id-ID" sz="2800" i="1" dirty="0" smtClean="0">
                <a:latin typeface="Cambria" pitchFamily="18" charset="0"/>
              </a:rPr>
              <a:t>(</a:t>
            </a:r>
            <a:r>
              <a:rPr lang="id-ID" sz="2800" i="1" dirty="0">
                <a:latin typeface="Cambria" pitchFamily="18" charset="0"/>
              </a:rPr>
              <a:t>Pasal 59 UURS</a:t>
            </a:r>
            <a:r>
              <a:rPr lang="id-ID" sz="2800" i="1" dirty="0" smtClean="0">
                <a:latin typeface="Cambria" pitchFamily="18" charset="0"/>
              </a:rPr>
              <a:t>)</a:t>
            </a:r>
            <a:endParaRPr lang="en-US" sz="2800" i="1" dirty="0">
              <a:latin typeface="Cambria" pitchFamily="18" charset="0"/>
            </a:endParaRPr>
          </a:p>
          <a:p>
            <a:pPr marL="0" indent="0">
              <a:buNone/>
              <a:tabLst>
                <a:tab pos="60325" algn="l"/>
              </a:tabLst>
            </a:pP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762000"/>
          </a:xfrm>
        </p:spPr>
        <p:txBody>
          <a:bodyPr/>
          <a:lstStyle/>
          <a:p>
            <a:r>
              <a:rPr lang="en-US" b="1" dirty="0" smtClean="0"/>
              <a:t>PPPSRS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638800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>
                <a:latin typeface="Cambria" pitchFamily="18" charset="0"/>
              </a:rPr>
              <a:t>Pemilik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sarusun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wajib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membentuk</a:t>
            </a:r>
            <a:r>
              <a:rPr lang="en-US" dirty="0" smtClean="0">
                <a:latin typeface="Cambria" pitchFamily="18" charset="0"/>
              </a:rPr>
              <a:t> PPPSRS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latin typeface="Cambria" pitchFamily="18" charset="0"/>
              </a:rPr>
              <a:t>PPPSRS </a:t>
            </a:r>
            <a:r>
              <a:rPr lang="en-US" dirty="0" err="1" smtClean="0">
                <a:latin typeface="Cambria" pitchFamily="18" charset="0"/>
              </a:rPr>
              <a:t>beranggotakan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pemilik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atau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penghuni</a:t>
            </a:r>
            <a:r>
              <a:rPr lang="en-US" dirty="0" smtClean="0">
                <a:latin typeface="Cambria" pitchFamily="18" charset="0"/>
              </a:rPr>
              <a:t> yang </a:t>
            </a:r>
            <a:r>
              <a:rPr lang="en-US" dirty="0" err="1" smtClean="0">
                <a:latin typeface="Cambria" pitchFamily="18" charset="0"/>
              </a:rPr>
              <a:t>mendapat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kuasa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dari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pemilik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sarusun</a:t>
            </a:r>
            <a:endParaRPr lang="en-US" dirty="0" smtClean="0">
              <a:latin typeface="Cambria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smtClean="0">
                <a:latin typeface="Cambria" pitchFamily="18" charset="0"/>
              </a:rPr>
              <a:t>PPPSRS </a:t>
            </a:r>
            <a:r>
              <a:rPr lang="en-US" dirty="0" err="1" smtClean="0">
                <a:latin typeface="Cambria" pitchFamily="18" charset="0"/>
              </a:rPr>
              <a:t>diberi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kedudukan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sebagai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badan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hukum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berdasarkan</a:t>
            </a:r>
            <a:r>
              <a:rPr lang="en-US" dirty="0" smtClean="0">
                <a:latin typeface="Cambria" pitchFamily="18" charset="0"/>
              </a:rPr>
              <a:t> UURS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>
                <a:latin typeface="Cambria" pitchFamily="18" charset="0"/>
              </a:rPr>
              <a:t>Pelaku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pembangunan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wajib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memfasilitasi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terbentuknya</a:t>
            </a:r>
            <a:r>
              <a:rPr lang="en-US" dirty="0" smtClean="0">
                <a:latin typeface="Cambria" pitchFamily="18" charset="0"/>
              </a:rPr>
              <a:t> PPPSRS paling </a:t>
            </a:r>
            <a:r>
              <a:rPr lang="en-US" dirty="0" err="1" smtClean="0">
                <a:latin typeface="Cambria" pitchFamily="18" charset="0"/>
              </a:rPr>
              <a:t>lambat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sebelum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masa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transisi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berakhir</a:t>
            </a:r>
            <a:endParaRPr lang="en-US" dirty="0" smtClean="0">
              <a:latin typeface="Cambria" pitchFamily="18" charset="0"/>
            </a:endParaRPr>
          </a:p>
          <a:p>
            <a:pPr marL="0" indent="0">
              <a:buFont typeface="Wingdings" pitchFamily="2" charset="2"/>
              <a:buChar char="Ø"/>
            </a:pPr>
            <a:endParaRPr lang="en-US" sz="3500" dirty="0" smtClean="0">
              <a:latin typeface="Cambria" pitchFamily="18" charset="0"/>
            </a:endParaRPr>
          </a:p>
          <a:p>
            <a:pPr marL="0" indent="0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762000"/>
          </a:xfrm>
        </p:spPr>
        <p:txBody>
          <a:bodyPr/>
          <a:lstStyle/>
          <a:p>
            <a:r>
              <a:rPr lang="en-US" b="1" dirty="0" smtClean="0"/>
              <a:t>PPPSRS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638800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>
                <a:latin typeface="Cambria" pitchFamily="18" charset="0"/>
              </a:rPr>
              <a:t>Dalam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hal</a:t>
            </a:r>
            <a:r>
              <a:rPr lang="en-US" dirty="0" smtClean="0">
                <a:latin typeface="Cambria" pitchFamily="18" charset="0"/>
              </a:rPr>
              <a:t> PPPSRS </a:t>
            </a:r>
            <a:r>
              <a:rPr lang="en-US" dirty="0" err="1" smtClean="0">
                <a:latin typeface="Cambria" pitchFamily="18" charset="0"/>
              </a:rPr>
              <a:t>telah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terbentuk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 smtClean="0">
                <a:latin typeface="Cambria" pitchFamily="18" charset="0"/>
              </a:rPr>
              <a:t>pelaku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pembangunan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segera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menyerahkan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pengelolaan</a:t>
            </a:r>
            <a:r>
              <a:rPr lang="en-US" dirty="0" smtClean="0">
                <a:latin typeface="Cambria" pitchFamily="18" charset="0"/>
              </a:rPr>
              <a:t> Benda </a:t>
            </a:r>
            <a:r>
              <a:rPr lang="en-US" dirty="0" err="1" smtClean="0">
                <a:latin typeface="Cambria" pitchFamily="18" charset="0"/>
              </a:rPr>
              <a:t>bersama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 smtClean="0">
                <a:latin typeface="Cambria" pitchFamily="18" charset="0"/>
              </a:rPr>
              <a:t>Bagian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bersama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Tanah </a:t>
            </a:r>
            <a:r>
              <a:rPr lang="en-US" dirty="0" err="1" smtClean="0">
                <a:latin typeface="Cambria" pitchFamily="18" charset="0"/>
              </a:rPr>
              <a:t>bersama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kepada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PPPSRS</a:t>
            </a:r>
            <a:endParaRPr lang="en-US" dirty="0" smtClean="0">
              <a:latin typeface="Cambria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dirty="0" err="1" smtClean="0">
                <a:latin typeface="Cambria" pitchFamily="18" charset="0"/>
              </a:rPr>
              <a:t>PPPSRS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berkewajiban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mengurus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kepentingan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para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pemilik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penghuni</a:t>
            </a:r>
            <a:r>
              <a:rPr lang="en-US" dirty="0" smtClean="0">
                <a:latin typeface="Cambria" pitchFamily="18" charset="0"/>
              </a:rPr>
              <a:t> yang </a:t>
            </a:r>
            <a:r>
              <a:rPr lang="en-US" dirty="0" err="1" smtClean="0">
                <a:latin typeface="Cambria" pitchFamily="18" charset="0"/>
              </a:rPr>
              <a:t>berkaitan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dengan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pengelolaan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kepemilikan</a:t>
            </a:r>
            <a:r>
              <a:rPr lang="en-US" dirty="0" smtClean="0">
                <a:latin typeface="Cambria" pitchFamily="18" charset="0"/>
              </a:rPr>
              <a:t> Benda </a:t>
            </a:r>
            <a:r>
              <a:rPr lang="en-US" dirty="0" err="1" smtClean="0">
                <a:latin typeface="Cambria" pitchFamily="18" charset="0"/>
              </a:rPr>
              <a:t>bersama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 smtClean="0">
                <a:latin typeface="Cambria" pitchFamily="18" charset="0"/>
              </a:rPr>
              <a:t>Bagian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bersama</a:t>
            </a:r>
            <a:r>
              <a:rPr lang="en-US" dirty="0" smtClean="0">
                <a:latin typeface="Cambria" pitchFamily="18" charset="0"/>
              </a:rPr>
              <a:t>, Tanah </a:t>
            </a:r>
            <a:r>
              <a:rPr lang="en-US" dirty="0" err="1" smtClean="0">
                <a:latin typeface="Cambria" pitchFamily="18" charset="0"/>
              </a:rPr>
              <a:t>bersama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Penghunian</a:t>
            </a:r>
            <a:endParaRPr lang="en-US" dirty="0" smtClean="0">
              <a:latin typeface="Cambria" pitchFamily="18" charset="0"/>
            </a:endParaRPr>
          </a:p>
          <a:p>
            <a:pPr marL="0" indent="0">
              <a:buFont typeface="Wingdings" pitchFamily="2" charset="2"/>
              <a:buChar char="Ø"/>
            </a:pPr>
            <a:endParaRPr lang="en-US" sz="3500" dirty="0" smtClean="0">
              <a:latin typeface="Cambria" pitchFamily="18" charset="0"/>
            </a:endParaRPr>
          </a:p>
          <a:p>
            <a:pPr marL="0" indent="0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PPPSRS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943088" cy="5638800"/>
          </a:xfrm>
        </p:spPr>
        <p:txBody>
          <a:bodyPr>
            <a:normAutofit fontScale="85000" lnSpcReduction="10000"/>
          </a:bodyPr>
          <a:lstStyle/>
          <a:p>
            <a:pPr marL="344488" indent="-344488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800" dirty="0" err="1" smtClean="0">
                <a:latin typeface="Cambria" pitchFamily="18" charset="0"/>
              </a:rPr>
              <a:t>PPPSRS</a:t>
            </a:r>
            <a:r>
              <a:rPr lang="en-US" sz="3800" dirty="0" smtClean="0">
                <a:latin typeface="Cambria" pitchFamily="18" charset="0"/>
              </a:rPr>
              <a:t> </a:t>
            </a:r>
            <a:r>
              <a:rPr lang="en-US" sz="3800" dirty="0" err="1" smtClean="0">
                <a:latin typeface="Cambria" pitchFamily="18" charset="0"/>
              </a:rPr>
              <a:t>dapat</a:t>
            </a:r>
            <a:r>
              <a:rPr lang="en-US" sz="3800" dirty="0" smtClean="0">
                <a:latin typeface="Cambria" pitchFamily="18" charset="0"/>
              </a:rPr>
              <a:t> </a:t>
            </a:r>
            <a:r>
              <a:rPr lang="en-US" sz="3800" dirty="0" err="1" smtClean="0">
                <a:latin typeface="Cambria" pitchFamily="18" charset="0"/>
              </a:rPr>
              <a:t>membentuk</a:t>
            </a:r>
            <a:r>
              <a:rPr lang="en-US" sz="3800" dirty="0" smtClean="0">
                <a:latin typeface="Cambria" pitchFamily="18" charset="0"/>
              </a:rPr>
              <a:t> </a:t>
            </a:r>
            <a:r>
              <a:rPr lang="en-US" sz="3800" dirty="0" err="1" smtClean="0">
                <a:latin typeface="Cambria" pitchFamily="18" charset="0"/>
              </a:rPr>
              <a:t>atau</a:t>
            </a:r>
            <a:r>
              <a:rPr lang="en-US" sz="3800" dirty="0" smtClean="0">
                <a:latin typeface="Cambria" pitchFamily="18" charset="0"/>
              </a:rPr>
              <a:t> </a:t>
            </a:r>
            <a:r>
              <a:rPr lang="en-US" sz="3800" dirty="0" err="1" smtClean="0">
                <a:latin typeface="Cambria" pitchFamily="18" charset="0"/>
              </a:rPr>
              <a:t>menunjuk</a:t>
            </a:r>
            <a:r>
              <a:rPr lang="en-US" sz="3800" dirty="0" smtClean="0">
                <a:latin typeface="Cambria" pitchFamily="18" charset="0"/>
              </a:rPr>
              <a:t> </a:t>
            </a:r>
            <a:r>
              <a:rPr lang="en-US" sz="3800" dirty="0" err="1" smtClean="0">
                <a:latin typeface="Cambria" pitchFamily="18" charset="0"/>
              </a:rPr>
              <a:t>pengelola</a:t>
            </a:r>
            <a:endParaRPr lang="en-US" sz="3800" dirty="0" smtClean="0">
              <a:latin typeface="Cambria" pitchFamily="18" charset="0"/>
            </a:endParaRPr>
          </a:p>
          <a:p>
            <a:pPr marL="344488" indent="-344488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800" dirty="0" smtClean="0">
                <a:latin typeface="Cambria" pitchFamily="18" charset="0"/>
              </a:rPr>
              <a:t>Tata </a:t>
            </a:r>
            <a:r>
              <a:rPr lang="en-US" sz="3800" dirty="0" err="1" smtClean="0">
                <a:latin typeface="Cambria" pitchFamily="18" charset="0"/>
              </a:rPr>
              <a:t>cara</a:t>
            </a:r>
            <a:r>
              <a:rPr lang="en-US" sz="3800" dirty="0" smtClean="0">
                <a:latin typeface="Cambria" pitchFamily="18" charset="0"/>
              </a:rPr>
              <a:t> </a:t>
            </a:r>
            <a:r>
              <a:rPr lang="en-US" sz="3800" dirty="0" err="1" smtClean="0">
                <a:latin typeface="Cambria" pitchFamily="18" charset="0"/>
              </a:rPr>
              <a:t>mengurus</a:t>
            </a:r>
            <a:r>
              <a:rPr lang="en-US" sz="3800" dirty="0" smtClean="0">
                <a:latin typeface="Cambria" pitchFamily="18" charset="0"/>
              </a:rPr>
              <a:t> </a:t>
            </a:r>
            <a:r>
              <a:rPr lang="en-US" sz="3800" dirty="0" err="1" smtClean="0">
                <a:latin typeface="Cambria" pitchFamily="18" charset="0"/>
              </a:rPr>
              <a:t>kepentingan</a:t>
            </a:r>
            <a:r>
              <a:rPr lang="en-US" sz="3800" dirty="0" smtClean="0">
                <a:latin typeface="Cambria" pitchFamily="18" charset="0"/>
              </a:rPr>
              <a:t> </a:t>
            </a:r>
            <a:r>
              <a:rPr lang="en-US" sz="3800" dirty="0" err="1" smtClean="0">
                <a:latin typeface="Cambria" pitchFamily="18" charset="0"/>
              </a:rPr>
              <a:t>para</a:t>
            </a:r>
            <a:r>
              <a:rPr lang="en-US" sz="3800" dirty="0" smtClean="0">
                <a:latin typeface="Cambria" pitchFamily="18" charset="0"/>
              </a:rPr>
              <a:t> </a:t>
            </a:r>
            <a:r>
              <a:rPr lang="en-US" sz="3800" dirty="0" err="1" smtClean="0">
                <a:latin typeface="Cambria" pitchFamily="18" charset="0"/>
              </a:rPr>
              <a:t>pemilik</a:t>
            </a:r>
            <a:r>
              <a:rPr lang="en-US" sz="3800" dirty="0" smtClean="0">
                <a:latin typeface="Cambria" pitchFamily="18" charset="0"/>
              </a:rPr>
              <a:t> </a:t>
            </a:r>
            <a:r>
              <a:rPr lang="en-US" sz="3800" dirty="0" err="1" smtClean="0">
                <a:latin typeface="Cambria" pitchFamily="18" charset="0"/>
              </a:rPr>
              <a:t>dan</a:t>
            </a:r>
            <a:r>
              <a:rPr lang="en-US" sz="3800" dirty="0" smtClean="0">
                <a:latin typeface="Cambria" pitchFamily="18" charset="0"/>
              </a:rPr>
              <a:t> </a:t>
            </a:r>
            <a:r>
              <a:rPr lang="en-US" sz="3800" dirty="0" err="1" smtClean="0">
                <a:latin typeface="Cambria" pitchFamily="18" charset="0"/>
              </a:rPr>
              <a:t>penghuni</a:t>
            </a:r>
            <a:r>
              <a:rPr lang="en-US" sz="3800" dirty="0" smtClean="0">
                <a:latin typeface="Cambria" pitchFamily="18" charset="0"/>
              </a:rPr>
              <a:t> </a:t>
            </a:r>
            <a:r>
              <a:rPr lang="en-US" sz="3800" dirty="0" err="1" smtClean="0">
                <a:latin typeface="Cambria" pitchFamily="18" charset="0"/>
              </a:rPr>
              <a:t>ybs</a:t>
            </a:r>
            <a:r>
              <a:rPr lang="en-US" sz="3800" dirty="0" smtClean="0">
                <a:latin typeface="Cambria" pitchFamily="18" charset="0"/>
              </a:rPr>
              <a:t> </a:t>
            </a:r>
            <a:r>
              <a:rPr lang="en-US" sz="3800" dirty="0" err="1" smtClean="0">
                <a:latin typeface="Cambria" pitchFamily="18" charset="0"/>
              </a:rPr>
              <a:t>dengan</a:t>
            </a:r>
            <a:r>
              <a:rPr lang="en-US" sz="3800" dirty="0" smtClean="0">
                <a:latin typeface="Cambria" pitchFamily="18" charset="0"/>
              </a:rPr>
              <a:t> </a:t>
            </a:r>
            <a:r>
              <a:rPr lang="en-US" sz="3800" dirty="0" err="1" smtClean="0">
                <a:latin typeface="Cambria" pitchFamily="18" charset="0"/>
              </a:rPr>
              <a:t>penghunian</a:t>
            </a:r>
            <a:r>
              <a:rPr lang="en-US" sz="3800" dirty="0" smtClean="0">
                <a:latin typeface="Cambria" pitchFamily="18" charset="0"/>
              </a:rPr>
              <a:t> </a:t>
            </a:r>
            <a:r>
              <a:rPr lang="en-US" sz="3800" dirty="0" err="1" smtClean="0">
                <a:latin typeface="Cambria" pitchFamily="18" charset="0"/>
              </a:rPr>
              <a:t>diatur</a:t>
            </a:r>
            <a:r>
              <a:rPr lang="en-US" sz="3800" dirty="0" smtClean="0">
                <a:latin typeface="Cambria" pitchFamily="18" charset="0"/>
              </a:rPr>
              <a:t> </a:t>
            </a:r>
            <a:r>
              <a:rPr lang="en-US" sz="3800" dirty="0" err="1" smtClean="0">
                <a:latin typeface="Cambria" pitchFamily="18" charset="0"/>
              </a:rPr>
              <a:t>dalam</a:t>
            </a:r>
            <a:r>
              <a:rPr lang="en-US" sz="3800" dirty="0" smtClean="0">
                <a:latin typeface="Cambria" pitchFamily="18" charset="0"/>
              </a:rPr>
              <a:t> AD ART PPPSRS</a:t>
            </a:r>
          </a:p>
          <a:p>
            <a:pPr marL="344488" indent="-344488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800" dirty="0" err="1" smtClean="0">
                <a:latin typeface="Cambria" pitchFamily="18" charset="0"/>
              </a:rPr>
              <a:t>Dalam</a:t>
            </a:r>
            <a:r>
              <a:rPr lang="en-US" sz="3800" dirty="0" smtClean="0">
                <a:latin typeface="Cambria" pitchFamily="18" charset="0"/>
              </a:rPr>
              <a:t> </a:t>
            </a:r>
            <a:r>
              <a:rPr lang="en-US" sz="3800" dirty="0" err="1" smtClean="0">
                <a:latin typeface="Cambria" pitchFamily="18" charset="0"/>
              </a:rPr>
              <a:t>hal</a:t>
            </a:r>
            <a:r>
              <a:rPr lang="en-US" sz="3800" dirty="0" smtClean="0">
                <a:latin typeface="Cambria" pitchFamily="18" charset="0"/>
              </a:rPr>
              <a:t> PPPSRS </a:t>
            </a:r>
            <a:r>
              <a:rPr lang="en-US" sz="3800" dirty="0" err="1" smtClean="0">
                <a:latin typeface="Cambria" pitchFamily="18" charset="0"/>
              </a:rPr>
              <a:t>memutuskan</a:t>
            </a:r>
            <a:r>
              <a:rPr lang="en-US" sz="3800" dirty="0" smtClean="0">
                <a:latin typeface="Cambria" pitchFamily="18" charset="0"/>
              </a:rPr>
              <a:t> </a:t>
            </a:r>
            <a:r>
              <a:rPr lang="en-US" sz="3800" dirty="0" err="1" smtClean="0">
                <a:latin typeface="Cambria" pitchFamily="18" charset="0"/>
              </a:rPr>
              <a:t>sesuatu</a:t>
            </a:r>
            <a:r>
              <a:rPr lang="en-US" sz="3800" dirty="0" smtClean="0">
                <a:latin typeface="Cambria" pitchFamily="18" charset="0"/>
              </a:rPr>
              <a:t> yang </a:t>
            </a:r>
            <a:r>
              <a:rPr lang="en-US" sz="3800" dirty="0" err="1" smtClean="0">
                <a:latin typeface="Cambria" pitchFamily="18" charset="0"/>
              </a:rPr>
              <a:t>berkaitan</a:t>
            </a:r>
            <a:r>
              <a:rPr lang="en-US" sz="3800" dirty="0" smtClean="0">
                <a:latin typeface="Cambria" pitchFamily="18" charset="0"/>
              </a:rPr>
              <a:t> </a:t>
            </a:r>
            <a:r>
              <a:rPr lang="en-US" sz="3800" dirty="0" err="1" smtClean="0">
                <a:latin typeface="Cambria" pitchFamily="18" charset="0"/>
              </a:rPr>
              <a:t>dengan</a:t>
            </a:r>
            <a:r>
              <a:rPr lang="en-US" sz="3800" dirty="0" smtClean="0">
                <a:latin typeface="Cambria" pitchFamily="18" charset="0"/>
              </a:rPr>
              <a:t> </a:t>
            </a:r>
            <a:r>
              <a:rPr lang="en-US" sz="3800" dirty="0" err="1" smtClean="0">
                <a:latin typeface="Cambria" pitchFamily="18" charset="0"/>
              </a:rPr>
              <a:t>kepemilikan</a:t>
            </a:r>
            <a:r>
              <a:rPr lang="en-US" sz="3800" dirty="0" smtClean="0">
                <a:latin typeface="Cambria" pitchFamily="18" charset="0"/>
              </a:rPr>
              <a:t> </a:t>
            </a:r>
            <a:r>
              <a:rPr lang="en-US" sz="3800" dirty="0" err="1" smtClean="0">
                <a:latin typeface="Cambria" pitchFamily="18" charset="0"/>
              </a:rPr>
              <a:t>dan</a:t>
            </a:r>
            <a:r>
              <a:rPr lang="en-US" sz="3800" dirty="0" smtClean="0">
                <a:latin typeface="Cambria" pitchFamily="18" charset="0"/>
              </a:rPr>
              <a:t> </a:t>
            </a:r>
            <a:r>
              <a:rPr lang="en-US" sz="3800" dirty="0" err="1" smtClean="0">
                <a:latin typeface="Cambria" pitchFamily="18" charset="0"/>
              </a:rPr>
              <a:t>pengelolaan</a:t>
            </a:r>
            <a:r>
              <a:rPr lang="en-US" sz="3800" dirty="0" smtClean="0">
                <a:latin typeface="Cambria" pitchFamily="18" charset="0"/>
              </a:rPr>
              <a:t> </a:t>
            </a:r>
            <a:r>
              <a:rPr lang="en-US" sz="3800" dirty="0" err="1" smtClean="0">
                <a:latin typeface="Cambria" pitchFamily="18" charset="0"/>
              </a:rPr>
              <a:t>rumah</a:t>
            </a:r>
            <a:r>
              <a:rPr lang="en-US" sz="3800" dirty="0" smtClean="0">
                <a:latin typeface="Cambria" pitchFamily="18" charset="0"/>
              </a:rPr>
              <a:t> </a:t>
            </a:r>
            <a:r>
              <a:rPr lang="en-US" sz="3800" dirty="0" err="1" smtClean="0">
                <a:latin typeface="Cambria" pitchFamily="18" charset="0"/>
              </a:rPr>
              <a:t>susun</a:t>
            </a:r>
            <a:r>
              <a:rPr lang="en-US" sz="3800" dirty="0" smtClean="0">
                <a:latin typeface="Cambria" pitchFamily="18" charset="0"/>
              </a:rPr>
              <a:t>, </a:t>
            </a:r>
            <a:r>
              <a:rPr lang="en-US" sz="3800" dirty="0" err="1" smtClean="0">
                <a:latin typeface="Cambria" pitchFamily="18" charset="0"/>
              </a:rPr>
              <a:t>setiap</a:t>
            </a:r>
            <a:r>
              <a:rPr lang="en-US" sz="3800" dirty="0" smtClean="0">
                <a:latin typeface="Cambria" pitchFamily="18" charset="0"/>
              </a:rPr>
              <a:t> </a:t>
            </a:r>
            <a:r>
              <a:rPr lang="en-US" sz="3800" dirty="0" err="1" smtClean="0">
                <a:latin typeface="Cambria" pitchFamily="18" charset="0"/>
              </a:rPr>
              <a:t>anggita</a:t>
            </a:r>
            <a:r>
              <a:rPr lang="en-US" sz="3800" dirty="0" smtClean="0">
                <a:latin typeface="Cambria" pitchFamily="18" charset="0"/>
              </a:rPr>
              <a:t> </a:t>
            </a:r>
            <a:r>
              <a:rPr lang="en-US" sz="3800" dirty="0" err="1" smtClean="0">
                <a:latin typeface="Cambria" pitchFamily="18" charset="0"/>
              </a:rPr>
              <a:t>mempunyai</a:t>
            </a:r>
            <a:r>
              <a:rPr lang="en-US" sz="3800" dirty="0" smtClean="0">
                <a:latin typeface="Cambria" pitchFamily="18" charset="0"/>
              </a:rPr>
              <a:t> </a:t>
            </a:r>
            <a:r>
              <a:rPr lang="en-US" sz="3800" dirty="0" err="1" smtClean="0">
                <a:latin typeface="Cambria" pitchFamily="18" charset="0"/>
              </a:rPr>
              <a:t>hak</a:t>
            </a:r>
            <a:r>
              <a:rPr lang="en-US" sz="3800" dirty="0" smtClean="0">
                <a:latin typeface="Cambria" pitchFamily="18" charset="0"/>
              </a:rPr>
              <a:t> yang </a:t>
            </a:r>
            <a:r>
              <a:rPr lang="en-US" sz="3800" dirty="0" err="1" smtClean="0">
                <a:latin typeface="Cambria" pitchFamily="18" charset="0"/>
              </a:rPr>
              <a:t>sama</a:t>
            </a:r>
            <a:r>
              <a:rPr lang="en-US" sz="3800" dirty="0" smtClean="0">
                <a:latin typeface="Cambria" pitchFamily="18" charset="0"/>
              </a:rPr>
              <a:t> </a:t>
            </a:r>
            <a:r>
              <a:rPr lang="en-US" sz="3800" dirty="0" err="1" smtClean="0">
                <a:latin typeface="Cambria" pitchFamily="18" charset="0"/>
              </a:rPr>
              <a:t>dengan</a:t>
            </a:r>
            <a:r>
              <a:rPr lang="en-US" sz="3800" dirty="0" smtClean="0">
                <a:latin typeface="Cambria" pitchFamily="18" charset="0"/>
              </a:rPr>
              <a:t> NPP</a:t>
            </a:r>
          </a:p>
          <a:p>
            <a:pPr marL="465138" indent="-465138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PPPSRS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943088" cy="54864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 err="1" smtClean="0">
                <a:latin typeface="Cambria" pitchFamily="18" charset="0"/>
              </a:rPr>
              <a:t>Dalam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hal</a:t>
            </a:r>
            <a:r>
              <a:rPr lang="en-US" dirty="0" smtClean="0">
                <a:latin typeface="Cambria" pitchFamily="18" charset="0"/>
              </a:rPr>
              <a:t> PPPSRS </a:t>
            </a:r>
            <a:r>
              <a:rPr lang="en-US" dirty="0" err="1" smtClean="0">
                <a:latin typeface="Cambria" pitchFamily="18" charset="0"/>
              </a:rPr>
              <a:t>memutuskan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sesuatu</a:t>
            </a:r>
            <a:r>
              <a:rPr lang="en-US" dirty="0" smtClean="0">
                <a:latin typeface="Cambria" pitchFamily="18" charset="0"/>
              </a:rPr>
              <a:t> yang </a:t>
            </a:r>
            <a:r>
              <a:rPr lang="en-US" dirty="0" err="1" smtClean="0">
                <a:latin typeface="Cambria" pitchFamily="18" charset="0"/>
              </a:rPr>
              <a:t>berkaitan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dengan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kepentingan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penghunian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rumah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susun</a:t>
            </a:r>
            <a:r>
              <a:rPr lang="en-US" dirty="0" smtClean="0">
                <a:latin typeface="Cambria" pitchFamily="18" charset="0"/>
              </a:rPr>
              <a:t>, </a:t>
            </a:r>
            <a:r>
              <a:rPr lang="en-US" dirty="0" err="1" smtClean="0">
                <a:latin typeface="Cambria" pitchFamily="18" charset="0"/>
              </a:rPr>
              <a:t>setiap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anggota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berhak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memberikan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satu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suara</a:t>
            </a:r>
            <a:r>
              <a:rPr lang="en-US" dirty="0" smtClean="0">
                <a:latin typeface="Cambria" pitchFamily="18" charset="0"/>
              </a:rPr>
              <a:t>. </a:t>
            </a:r>
          </a:p>
          <a:p>
            <a:pPr marL="465138" indent="-465138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066800"/>
          </a:xfrm>
        </p:spPr>
        <p:txBody>
          <a:bodyPr/>
          <a:lstStyle/>
          <a:p>
            <a:r>
              <a:rPr lang="en-US" b="1" dirty="0" err="1" smtClean="0"/>
              <a:t>Pengertian</a:t>
            </a:r>
            <a:r>
              <a:rPr lang="en-US" b="1" dirty="0" smtClean="0"/>
              <a:t> RUMAH SUSUN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181600"/>
          </a:xfrm>
        </p:spPr>
        <p:txBody>
          <a:bodyPr>
            <a:normAutofit fontScale="85000" lnSpcReduction="20000"/>
          </a:bodyPr>
          <a:lstStyle/>
          <a:p>
            <a:pPr marL="0" lvl="0" indent="457200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3500" dirty="0" err="1" smtClean="0">
                <a:latin typeface="Cambria" pitchFamily="18" charset="0"/>
              </a:rPr>
              <a:t>Bangunan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gedung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bertingkat</a:t>
            </a:r>
            <a:endParaRPr lang="en-US" sz="3500" dirty="0" smtClean="0">
              <a:latin typeface="Cambria" pitchFamily="18" charset="0"/>
            </a:endParaRPr>
          </a:p>
          <a:p>
            <a:pPr marL="0" lvl="0" indent="393700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Dalam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satu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lingkungan</a:t>
            </a:r>
            <a:endParaRPr lang="en-US" sz="3500" dirty="0" smtClean="0">
              <a:latin typeface="Cambria" pitchFamily="18" charset="0"/>
            </a:endParaRPr>
          </a:p>
          <a:p>
            <a:pPr marL="457200" lvl="0" indent="-457200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3500" dirty="0" err="1" smtClean="0">
                <a:latin typeface="Cambria" pitchFamily="18" charset="0"/>
              </a:rPr>
              <a:t>Bagian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distrukturkan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ke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arah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vertikal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dan</a:t>
            </a:r>
            <a:r>
              <a:rPr lang="en-US" sz="3500" dirty="0" smtClean="0">
                <a:latin typeface="Cambria" pitchFamily="18" charset="0"/>
              </a:rPr>
              <a:t>     horizontal</a:t>
            </a:r>
          </a:p>
          <a:p>
            <a:pPr marL="457200" lvl="0" indent="-457200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3500" dirty="0" err="1" smtClean="0">
                <a:latin typeface="Cambria" pitchFamily="18" charset="0"/>
              </a:rPr>
              <a:t>Satu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satuan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dapat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dimiliki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dan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digunakan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secara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terpisah</a:t>
            </a:r>
            <a:endParaRPr lang="en-US" sz="3500" dirty="0" smtClean="0">
              <a:latin typeface="Cambria" pitchFamily="18" charset="0"/>
            </a:endParaRPr>
          </a:p>
          <a:p>
            <a:pPr marL="0" lvl="0" indent="393700">
              <a:lnSpc>
                <a:spcPct val="110000"/>
              </a:lnSpc>
              <a:buFont typeface="Wingdings" pitchFamily="2" charset="2"/>
              <a:buChar char="Ø"/>
            </a:pP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Dilengkapi</a:t>
            </a:r>
            <a:r>
              <a:rPr lang="en-US" sz="3500" dirty="0" smtClean="0">
                <a:latin typeface="Cambria" pitchFamily="18" charset="0"/>
              </a:rPr>
              <a:t> :</a:t>
            </a:r>
          </a:p>
          <a:p>
            <a:pPr marL="0" lvl="0" indent="457200">
              <a:lnSpc>
                <a:spcPct val="110000"/>
              </a:lnSpc>
              <a:buNone/>
            </a:pPr>
            <a:r>
              <a:rPr lang="en-US" sz="3500" dirty="0" smtClean="0">
                <a:latin typeface="Cambria" pitchFamily="18" charset="0"/>
              </a:rPr>
              <a:t>	- </a:t>
            </a:r>
            <a:r>
              <a:rPr lang="en-US" sz="3500" dirty="0" err="1" smtClean="0">
                <a:latin typeface="Cambria" pitchFamily="18" charset="0"/>
              </a:rPr>
              <a:t>Bagian</a:t>
            </a:r>
            <a:r>
              <a:rPr lang="en-US" sz="3500" dirty="0" smtClean="0">
                <a:latin typeface="Cambria" pitchFamily="18" charset="0"/>
              </a:rPr>
              <a:t> </a:t>
            </a:r>
            <a:r>
              <a:rPr lang="en-US" sz="3500" dirty="0" err="1" smtClean="0">
                <a:latin typeface="Cambria" pitchFamily="18" charset="0"/>
              </a:rPr>
              <a:t>Bersama</a:t>
            </a:r>
            <a:endParaRPr lang="en-US" sz="3500" dirty="0" smtClean="0">
              <a:latin typeface="Cambria" pitchFamily="18" charset="0"/>
            </a:endParaRPr>
          </a:p>
          <a:p>
            <a:pPr marL="0" lvl="1" indent="457200">
              <a:lnSpc>
                <a:spcPct val="110000"/>
              </a:lnSpc>
              <a:buNone/>
            </a:pPr>
            <a:r>
              <a:rPr lang="en-US" sz="3500" dirty="0" smtClean="0">
                <a:latin typeface="Cambria" pitchFamily="18" charset="0"/>
              </a:rPr>
              <a:t>	- Benda </a:t>
            </a:r>
            <a:r>
              <a:rPr lang="en-US" sz="3500" dirty="0" err="1" smtClean="0">
                <a:latin typeface="Cambria" pitchFamily="18" charset="0"/>
              </a:rPr>
              <a:t>Bersama</a:t>
            </a:r>
            <a:endParaRPr lang="en-US" sz="3500" dirty="0" smtClean="0">
              <a:latin typeface="Cambria" pitchFamily="18" charset="0"/>
            </a:endParaRPr>
          </a:p>
          <a:p>
            <a:pPr marL="0" indent="457200">
              <a:lnSpc>
                <a:spcPct val="110000"/>
              </a:lnSpc>
              <a:buNone/>
            </a:pPr>
            <a:r>
              <a:rPr lang="en-US" sz="3500" dirty="0" smtClean="0">
                <a:latin typeface="Cambria" pitchFamily="18" charset="0"/>
              </a:rPr>
              <a:t>	- Tanah </a:t>
            </a:r>
            <a:r>
              <a:rPr lang="en-US" sz="3500" dirty="0" err="1" smtClean="0">
                <a:latin typeface="Cambria" pitchFamily="18" charset="0"/>
              </a:rPr>
              <a:t>Bersama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696200" cy="5562600"/>
          </a:xfrm>
        </p:spPr>
        <p:txBody>
          <a:bodyPr/>
          <a:lstStyle/>
          <a:p>
            <a:pPr marL="0" indent="0">
              <a:buNone/>
            </a:pPr>
            <a:r>
              <a:rPr lang="en-US" sz="3300" dirty="0" smtClean="0">
                <a:latin typeface="Cambria" pitchFamily="18" charset="0"/>
              </a:rPr>
              <a:t>2 (</a:t>
            </a:r>
            <a:r>
              <a:rPr lang="en-US" sz="3300" dirty="0" err="1" smtClean="0">
                <a:latin typeface="Cambria" pitchFamily="18" charset="0"/>
              </a:rPr>
              <a:t>dua</a:t>
            </a:r>
            <a:r>
              <a:rPr lang="en-US" sz="3300" dirty="0" smtClean="0">
                <a:latin typeface="Cambria" pitchFamily="18" charset="0"/>
              </a:rPr>
              <a:t>) </a:t>
            </a:r>
            <a:r>
              <a:rPr lang="en-US" sz="3300" dirty="0" err="1" smtClean="0">
                <a:latin typeface="Cambria" pitchFamily="18" charset="0"/>
              </a:rPr>
              <a:t>elemen</a:t>
            </a:r>
            <a:r>
              <a:rPr lang="en-US" sz="3300" dirty="0" smtClean="0">
                <a:latin typeface="Cambria" pitchFamily="18" charset="0"/>
              </a:rPr>
              <a:t> </a:t>
            </a:r>
            <a:r>
              <a:rPr lang="en-US" sz="3300" dirty="0" err="1" smtClean="0">
                <a:latin typeface="Cambria" pitchFamily="18" charset="0"/>
              </a:rPr>
              <a:t>pokok</a:t>
            </a:r>
            <a:r>
              <a:rPr lang="en-US" sz="3300" dirty="0" smtClean="0">
                <a:latin typeface="Cambria" pitchFamily="18" charset="0"/>
              </a:rPr>
              <a:t> </a:t>
            </a:r>
            <a:r>
              <a:rPr lang="en-US" sz="3300" dirty="0" err="1" smtClean="0">
                <a:latin typeface="Cambria" pitchFamily="18" charset="0"/>
              </a:rPr>
              <a:t>dalam</a:t>
            </a:r>
            <a:r>
              <a:rPr lang="en-US" sz="3300" dirty="0" smtClean="0">
                <a:latin typeface="Cambria" pitchFamily="18" charset="0"/>
              </a:rPr>
              <a:t> </a:t>
            </a:r>
            <a:r>
              <a:rPr lang="en-US" sz="3300" dirty="0" err="1" smtClean="0">
                <a:latin typeface="Cambria" pitchFamily="18" charset="0"/>
              </a:rPr>
              <a:t>pemilikannya</a:t>
            </a:r>
            <a:r>
              <a:rPr lang="en-US" sz="3300" dirty="0" smtClean="0">
                <a:latin typeface="Cambria" pitchFamily="18" charset="0"/>
              </a:rPr>
              <a:t>, </a:t>
            </a:r>
            <a:r>
              <a:rPr lang="en-US" sz="3300" dirty="0" err="1" smtClean="0">
                <a:latin typeface="Cambria" pitchFamily="18" charset="0"/>
              </a:rPr>
              <a:t>yaitu</a:t>
            </a:r>
            <a:r>
              <a:rPr lang="en-US" sz="3300" dirty="0" smtClean="0">
                <a:latin typeface="Cambria" pitchFamily="18" charset="0"/>
              </a:rPr>
              <a:t>:</a:t>
            </a:r>
          </a:p>
          <a:p>
            <a:pPr marL="514350" indent="-514350">
              <a:buAutoNum type="arabicPeriod"/>
            </a:pPr>
            <a:r>
              <a:rPr lang="en-US" sz="3300" dirty="0" err="1" smtClean="0">
                <a:latin typeface="Cambria" pitchFamily="18" charset="0"/>
              </a:rPr>
              <a:t>Pemilikan</a:t>
            </a:r>
            <a:r>
              <a:rPr lang="en-US" sz="3300" dirty="0" smtClean="0">
                <a:latin typeface="Cambria" pitchFamily="18" charset="0"/>
              </a:rPr>
              <a:t> yang </a:t>
            </a:r>
            <a:r>
              <a:rPr lang="en-US" sz="3300" dirty="0" err="1" smtClean="0">
                <a:latin typeface="Cambria" pitchFamily="18" charset="0"/>
              </a:rPr>
              <a:t>bersifat</a:t>
            </a:r>
            <a:r>
              <a:rPr lang="en-US" sz="3300" dirty="0" smtClean="0">
                <a:latin typeface="Cambria" pitchFamily="18" charset="0"/>
              </a:rPr>
              <a:t> </a:t>
            </a:r>
            <a:r>
              <a:rPr lang="en-US" sz="3300" dirty="0" err="1" smtClean="0">
                <a:latin typeface="Cambria" pitchFamily="18" charset="0"/>
              </a:rPr>
              <a:t>perorangan</a:t>
            </a:r>
            <a:r>
              <a:rPr lang="en-US" sz="3300" dirty="0" smtClean="0">
                <a:latin typeface="Cambria" pitchFamily="18" charset="0"/>
              </a:rPr>
              <a:t> yang </a:t>
            </a:r>
            <a:r>
              <a:rPr lang="en-US" sz="3300" dirty="0" err="1" smtClean="0">
                <a:latin typeface="Cambria" pitchFamily="18" charset="0"/>
              </a:rPr>
              <a:t>dapat</a:t>
            </a:r>
            <a:r>
              <a:rPr lang="en-US" sz="3300" dirty="0" smtClean="0">
                <a:latin typeface="Cambria" pitchFamily="18" charset="0"/>
              </a:rPr>
              <a:t> </a:t>
            </a:r>
            <a:r>
              <a:rPr lang="en-US" sz="3300" dirty="0" err="1" smtClean="0">
                <a:latin typeface="Cambria" pitchFamily="18" charset="0"/>
              </a:rPr>
              <a:t>dinikmati</a:t>
            </a:r>
            <a:r>
              <a:rPr lang="en-US" sz="3300" dirty="0" smtClean="0">
                <a:latin typeface="Cambria" pitchFamily="18" charset="0"/>
              </a:rPr>
              <a:t> </a:t>
            </a:r>
            <a:r>
              <a:rPr lang="en-US" sz="3300" dirty="0" err="1" smtClean="0">
                <a:latin typeface="Cambria" pitchFamily="18" charset="0"/>
              </a:rPr>
              <a:t>secara</a:t>
            </a:r>
            <a:r>
              <a:rPr lang="en-US" sz="3300" dirty="0" smtClean="0">
                <a:latin typeface="Cambria" pitchFamily="18" charset="0"/>
              </a:rPr>
              <a:t> </a:t>
            </a:r>
            <a:r>
              <a:rPr lang="en-US" sz="3300" dirty="0" err="1" smtClean="0">
                <a:latin typeface="Cambria" pitchFamily="18" charset="0"/>
              </a:rPr>
              <a:t>terpisah</a:t>
            </a:r>
            <a:endParaRPr lang="en-US" sz="3300" dirty="0" smtClean="0">
              <a:latin typeface="Cambria" pitchFamily="18" charset="0"/>
            </a:endParaRPr>
          </a:p>
          <a:p>
            <a:pPr marL="514350" indent="-514350">
              <a:buAutoNum type="arabicPeriod"/>
            </a:pPr>
            <a:r>
              <a:rPr lang="en-US" sz="3300" dirty="0" err="1" smtClean="0">
                <a:latin typeface="Cambria" pitchFamily="18" charset="0"/>
              </a:rPr>
              <a:t>Pemilikan</a:t>
            </a:r>
            <a:r>
              <a:rPr lang="en-US" sz="3300" dirty="0" smtClean="0">
                <a:latin typeface="Cambria" pitchFamily="18" charset="0"/>
              </a:rPr>
              <a:t> </a:t>
            </a:r>
            <a:r>
              <a:rPr lang="en-US" sz="3300" dirty="0" err="1" smtClean="0">
                <a:latin typeface="Cambria" pitchFamily="18" charset="0"/>
              </a:rPr>
              <a:t>bersama</a:t>
            </a:r>
            <a:r>
              <a:rPr lang="en-US" sz="3300" dirty="0" smtClean="0">
                <a:latin typeface="Cambria" pitchFamily="18" charset="0"/>
              </a:rPr>
              <a:t> yang </a:t>
            </a:r>
            <a:r>
              <a:rPr lang="en-US" sz="3300" dirty="0" err="1" smtClean="0">
                <a:latin typeface="Cambria" pitchFamily="18" charset="0"/>
              </a:rPr>
              <a:t>tidak</a:t>
            </a:r>
            <a:r>
              <a:rPr lang="en-US" sz="3300" dirty="0" smtClean="0">
                <a:latin typeface="Cambria" pitchFamily="18" charset="0"/>
              </a:rPr>
              <a:t> </a:t>
            </a:r>
            <a:r>
              <a:rPr lang="en-US" sz="3300" dirty="0" err="1" smtClean="0">
                <a:latin typeface="Cambria" pitchFamily="18" charset="0"/>
              </a:rPr>
              <a:t>dapat</a:t>
            </a:r>
            <a:r>
              <a:rPr lang="en-US" sz="3300" dirty="0" smtClean="0">
                <a:latin typeface="Cambria" pitchFamily="18" charset="0"/>
              </a:rPr>
              <a:t> </a:t>
            </a:r>
            <a:r>
              <a:rPr lang="en-US" sz="3300" dirty="0" err="1" smtClean="0">
                <a:latin typeface="Cambria" pitchFamily="18" charset="0"/>
              </a:rPr>
              <a:t>dimiliki</a:t>
            </a:r>
            <a:r>
              <a:rPr lang="en-US" sz="3300" dirty="0" smtClean="0">
                <a:latin typeface="Cambria" pitchFamily="18" charset="0"/>
              </a:rPr>
              <a:t> </a:t>
            </a:r>
            <a:r>
              <a:rPr lang="en-US" sz="3300" dirty="0" err="1" smtClean="0">
                <a:latin typeface="Cambria" pitchFamily="18" charset="0"/>
              </a:rPr>
              <a:t>secara</a:t>
            </a:r>
            <a:r>
              <a:rPr lang="en-US" sz="3300" dirty="0" smtClean="0">
                <a:latin typeface="Cambria" pitchFamily="18" charset="0"/>
              </a:rPr>
              <a:t> </a:t>
            </a:r>
            <a:r>
              <a:rPr lang="en-US" sz="3300" dirty="0" err="1" smtClean="0">
                <a:latin typeface="Cambria" pitchFamily="18" charset="0"/>
              </a:rPr>
              <a:t>perorangan</a:t>
            </a:r>
            <a:r>
              <a:rPr lang="en-US" sz="3300" dirty="0" smtClean="0">
                <a:latin typeface="Cambria" pitchFamily="18" charset="0"/>
              </a:rPr>
              <a:t> </a:t>
            </a:r>
            <a:r>
              <a:rPr lang="en-US" sz="3300" dirty="0" err="1" smtClean="0">
                <a:latin typeface="Cambria" pitchFamily="18" charset="0"/>
              </a:rPr>
              <a:t>tetapi</a:t>
            </a:r>
            <a:r>
              <a:rPr lang="en-US" sz="3300" dirty="0" smtClean="0">
                <a:latin typeface="Cambria" pitchFamily="18" charset="0"/>
              </a:rPr>
              <a:t> </a:t>
            </a:r>
            <a:r>
              <a:rPr lang="en-US" sz="3300" dirty="0" err="1" smtClean="0">
                <a:latin typeface="Cambria" pitchFamily="18" charset="0"/>
              </a:rPr>
              <a:t>dimiliki</a:t>
            </a:r>
            <a:r>
              <a:rPr lang="en-US" sz="3300" dirty="0" smtClean="0">
                <a:latin typeface="Cambria" pitchFamily="18" charset="0"/>
              </a:rPr>
              <a:t> </a:t>
            </a:r>
            <a:r>
              <a:rPr lang="en-US" sz="3300" dirty="0" err="1" smtClean="0">
                <a:latin typeface="Cambria" pitchFamily="18" charset="0"/>
              </a:rPr>
              <a:t>bersama</a:t>
            </a:r>
            <a:r>
              <a:rPr lang="en-US" sz="3300" dirty="0" smtClean="0">
                <a:latin typeface="Cambria" pitchFamily="18" charset="0"/>
              </a:rPr>
              <a:t> </a:t>
            </a:r>
            <a:r>
              <a:rPr lang="en-US" sz="3300" dirty="0" err="1" smtClean="0">
                <a:latin typeface="Cambria" pitchFamily="18" charset="0"/>
              </a:rPr>
              <a:t>dan</a:t>
            </a:r>
            <a:r>
              <a:rPr lang="en-US" sz="3300" dirty="0" smtClean="0">
                <a:latin typeface="Cambria" pitchFamily="18" charset="0"/>
              </a:rPr>
              <a:t> </a:t>
            </a:r>
            <a:r>
              <a:rPr lang="en-US" sz="3300" dirty="0" err="1" smtClean="0">
                <a:latin typeface="Cambria" pitchFamily="18" charset="0"/>
              </a:rPr>
              <a:t>dinikmati</a:t>
            </a:r>
            <a:r>
              <a:rPr lang="en-US" sz="3300" dirty="0" smtClean="0">
                <a:latin typeface="Cambria" pitchFamily="18" charset="0"/>
              </a:rPr>
              <a:t> </a:t>
            </a:r>
            <a:r>
              <a:rPr lang="en-US" sz="3300" dirty="0" err="1" smtClean="0">
                <a:latin typeface="Cambria" pitchFamily="18" charset="0"/>
              </a:rPr>
              <a:t>bersama</a:t>
            </a:r>
            <a:r>
              <a:rPr lang="en-US" sz="3300" dirty="0" smtClean="0">
                <a:latin typeface="Cambria" pitchFamily="18" charset="0"/>
              </a:rPr>
              <a:t> </a:t>
            </a:r>
          </a:p>
          <a:p>
            <a:pPr marL="365125" indent="-365125">
              <a:buNone/>
            </a:pP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914400"/>
          </a:xfrm>
        </p:spPr>
        <p:txBody>
          <a:bodyPr>
            <a:normAutofit/>
          </a:bodyPr>
          <a:lstStyle/>
          <a:p>
            <a:r>
              <a:rPr lang="en-US" sz="4200" b="1" dirty="0" smtClean="0"/>
              <a:t>PEMILIKAN PERSEORANGAN</a:t>
            </a:r>
            <a:endParaRPr lang="en-US" sz="4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943088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>
                <a:latin typeface="Cambria" pitchFamily="18" charset="0"/>
              </a:rPr>
              <a:t>Obyeknya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berupa</a:t>
            </a:r>
            <a:r>
              <a:rPr lang="en-US" dirty="0" smtClean="0">
                <a:latin typeface="Cambria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Cambria" pitchFamily="18" charset="0"/>
              </a:rPr>
              <a:t>SATUAN RUMAH SUSUN </a:t>
            </a:r>
            <a:r>
              <a:rPr lang="en-US" dirty="0" err="1" smtClean="0">
                <a:latin typeface="Cambria" pitchFamily="18" charset="0"/>
              </a:rPr>
              <a:t>atau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</a:rPr>
              <a:t>SARUSUN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adalah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:</a:t>
            </a:r>
            <a:endParaRPr lang="en-US" dirty="0" smtClean="0">
              <a:latin typeface="Cambria" pitchFamily="18" charset="0"/>
              <a:cs typeface="Andalus" pitchFamily="18" charset="-78"/>
            </a:endParaRPr>
          </a:p>
          <a:p>
            <a:pPr marL="457200" indent="-374650">
              <a:buNone/>
            </a:pPr>
            <a:r>
              <a:rPr lang="en-US" dirty="0" smtClean="0">
                <a:latin typeface="Cambria" pitchFamily="18" charset="0"/>
                <a:cs typeface="Andalus" pitchFamily="18" charset="-78"/>
              </a:rPr>
              <a:t>	Unit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rumah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susun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atau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bagian-bagian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yang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dapat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dimiliki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dan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digunakan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secara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terpisah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dengan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fungsi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utama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sebagai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tempat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hunian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dan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mempunyai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sarana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penghubung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ke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jalan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umum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tanpa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mengganggu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dan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tidak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melalui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Sarusun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lainnya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.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6962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PEMILIKAN BERSAMA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001000" cy="5029200"/>
          </a:xfrm>
        </p:spPr>
        <p:txBody>
          <a:bodyPr>
            <a:normAutofit/>
          </a:bodyPr>
          <a:lstStyle/>
          <a:p>
            <a:pPr marL="365125" indent="-365125">
              <a:buNone/>
            </a:pPr>
            <a:r>
              <a:rPr lang="en-US" dirty="0" err="1" smtClean="0">
                <a:latin typeface="Cambria" pitchFamily="18" charset="0"/>
                <a:cs typeface="Andalus" pitchFamily="18" charset="-78"/>
              </a:rPr>
              <a:t>Obyeknya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berupa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smtClean="0">
                <a:latin typeface="Cambria" pitchFamily="18" charset="0"/>
              </a:rPr>
              <a:t>:</a:t>
            </a:r>
          </a:p>
          <a:p>
            <a:pPr marL="514350" indent="-514350">
              <a:buSzPct val="85000"/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  <a:latin typeface="Cambria" pitchFamily="18" charset="0"/>
              </a:rPr>
              <a:t>TANAH BERSAMA</a:t>
            </a:r>
          </a:p>
          <a:p>
            <a:pPr marL="514350" indent="-514350">
              <a:buSzPct val="85000"/>
              <a:buNone/>
            </a:pPr>
            <a:r>
              <a:rPr lang="en-US" dirty="0" smtClean="0">
                <a:latin typeface="Cambria" pitchFamily="18" charset="0"/>
              </a:rPr>
              <a:t>	</a:t>
            </a:r>
            <a:r>
              <a:rPr lang="en-US" dirty="0" err="1" smtClean="0">
                <a:latin typeface="Cambria" pitchFamily="18" charset="0"/>
              </a:rPr>
              <a:t>adalah</a:t>
            </a:r>
            <a:r>
              <a:rPr lang="en-US" dirty="0" smtClean="0">
                <a:latin typeface="Cambria" pitchFamily="18" charset="0"/>
              </a:rPr>
              <a:t> :</a:t>
            </a:r>
          </a:p>
          <a:p>
            <a:pPr marL="514350" indent="-514350">
              <a:buSzPct val="85000"/>
              <a:buNone/>
            </a:pPr>
            <a:r>
              <a:rPr lang="en-US" dirty="0" smtClean="0">
                <a:latin typeface="Cambria" pitchFamily="18" charset="0"/>
              </a:rPr>
              <a:t>	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Sebidang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tanah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hak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atau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tanah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sewa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untuk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  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bangunan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yang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digunakan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atas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dasar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hak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bersama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secara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tidak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terpisah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yang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diatasnya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berdiri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rumah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susun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dan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ditetapkan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batasnya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dalam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persyaratan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izin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mendirikan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 </a:t>
            </a:r>
            <a:r>
              <a:rPr lang="en-US" dirty="0" err="1" smtClean="0">
                <a:latin typeface="Cambria" pitchFamily="18" charset="0"/>
                <a:cs typeface="Andalus" pitchFamily="18" charset="-78"/>
              </a:rPr>
              <a:t>bangunan</a:t>
            </a:r>
            <a:r>
              <a:rPr lang="en-US" dirty="0" smtClean="0">
                <a:latin typeface="Cambria" pitchFamily="18" charset="0"/>
                <a:cs typeface="Andalus" pitchFamily="18" charset="-78"/>
              </a:rPr>
              <a:t>.</a:t>
            </a:r>
            <a:endParaRPr lang="en-US" dirty="0" smtClean="0">
              <a:latin typeface="Cambria" pitchFamily="18" charset="0"/>
            </a:endParaRPr>
          </a:p>
          <a:p>
            <a:pPr marL="365125" indent="-365125">
              <a:buNone/>
            </a:pP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pPr marL="365125" indent="-365125">
              <a:buNone/>
            </a:pP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593</TotalTime>
  <Words>2276</Words>
  <Application>Microsoft Office PowerPoint</Application>
  <PresentationFormat>On-screen Show (4:3)</PresentationFormat>
  <Paragraphs>302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Solstice</vt:lpstr>
      <vt:lpstr> POKOK-POKOK PENGETAHUAN  TENTANG RUMAH SUSUN </vt:lpstr>
      <vt:lpstr>DASAR HUKUM</vt:lpstr>
      <vt:lpstr>LATAR BELAKANG</vt:lpstr>
      <vt:lpstr>TUJUAN PEMBANGUNAN RUMAH SUSUN</vt:lpstr>
      <vt:lpstr>PENGERTIAN</vt:lpstr>
      <vt:lpstr>Pengertian RUMAH SUSUN</vt:lpstr>
      <vt:lpstr>Slide 7</vt:lpstr>
      <vt:lpstr>PEMILIKAN PERSEORANGAN</vt:lpstr>
      <vt:lpstr>PEMILIKAN BERSAMA</vt:lpstr>
      <vt:lpstr>PEMILIKAN BERSAMA</vt:lpstr>
      <vt:lpstr>PEMILIKAN BERSAMA</vt:lpstr>
      <vt:lpstr>JENIS RUMAH SUSUN dan PENGUASAANNYA</vt:lpstr>
      <vt:lpstr>JENIS RUMAH SUSUN dan PENGUASAANNYA</vt:lpstr>
      <vt:lpstr>JENIS RUMAH SUSUN dan PENGUASAANNYA</vt:lpstr>
      <vt:lpstr>JENIS RUMAH SUSUN dan PENGUASAANNYA</vt:lpstr>
      <vt:lpstr> Penguasaan SARUSUN dengan cara Sewa </vt:lpstr>
      <vt:lpstr>TANAH DIMANA RUMAH SUSUN DAPAT DIDIRIKAN</vt:lpstr>
      <vt:lpstr>Slide 18</vt:lpstr>
      <vt:lpstr>Slide 19</vt:lpstr>
      <vt:lpstr>PEMILIKAN SARUSUN</vt:lpstr>
      <vt:lpstr>TANDA BUKTI  KEPEMILIKAN SARUSUN</vt:lpstr>
      <vt:lpstr>TANDA BUKTI  KEPEMILIKAN SARUSUN</vt:lpstr>
      <vt:lpstr>SERTIPIKAT HAK ATAS RUANG</vt:lpstr>
      <vt:lpstr>SHM SARUSUN </vt:lpstr>
      <vt:lpstr>SHM SARUSUN (lanjutan) </vt:lpstr>
      <vt:lpstr>SKBG SARUSUN</vt:lpstr>
      <vt:lpstr>SKBG SARUSUN (lanjutan)</vt:lpstr>
      <vt:lpstr>   Perbedaan antara : rumah susun yang didirikan  diatas tanah hak yang dapat dimiliki secara pribadi (SHM SARUSUN)    dengan   rumah susun yang berdiri diatas  tanah yang tidak dapat dimiliki tetapi hanya berupa sewa/pinjam pakai (SKBG)   yaitu : </vt:lpstr>
      <vt:lpstr>Slide 29</vt:lpstr>
      <vt:lpstr>Slide 30</vt:lpstr>
      <vt:lpstr>Slide 31</vt:lpstr>
      <vt:lpstr>NPP  (Nilai Perbandingan Proporsional)</vt:lpstr>
      <vt:lpstr>Slide 33</vt:lpstr>
      <vt:lpstr>SISTEM PERHITUNGAN NPP</vt:lpstr>
      <vt:lpstr>PEMISAHAN SARUSUN</vt:lpstr>
      <vt:lpstr>PEMISAHAN SARUSUN</vt:lpstr>
      <vt:lpstr>PEMISAHAN SARUSUN</vt:lpstr>
      <vt:lpstr>AKTA PEMISAHAN</vt:lpstr>
      <vt:lpstr>HAK ATAS TANAH BERSAMA BERAKHIR</vt:lpstr>
      <vt:lpstr>PERSYARATAN PEMBANGUNAN RUMAH SUSUN</vt:lpstr>
      <vt:lpstr>PERSYARATAN PEMBANGUNAN RUMAH SUSUN</vt:lpstr>
      <vt:lpstr>PERSYARATAN PEMBANGUNAN RUMAH SUSUN</vt:lpstr>
      <vt:lpstr>PERSYARATAN PEMBANGUNAN RUMAH SUSUN</vt:lpstr>
      <vt:lpstr>IZIN MENGENAI RENCANA FUNGSI DAN PEMANFAATAN RUMAH SUSUN</vt:lpstr>
      <vt:lpstr>Slide 45</vt:lpstr>
      <vt:lpstr>PERTELAAN</vt:lpstr>
      <vt:lpstr>SERTIFIKAT LAIK FUNGSI</vt:lpstr>
      <vt:lpstr>PEMASARAN DAN JUAL-BELI</vt:lpstr>
      <vt:lpstr>Slide 49</vt:lpstr>
      <vt:lpstr>PEMASARAN DAN JUAL-BELI</vt:lpstr>
      <vt:lpstr>LARANGAN PEMBUATAN PPJB</vt:lpstr>
      <vt:lpstr>PEMBEBANAN HAK</vt:lpstr>
      <vt:lpstr>PENGELOLAAN RUMAH SUSUN</vt:lpstr>
      <vt:lpstr>Pengelolaan sementara pada Rumah Susun Umum Milik dan Komersial</vt:lpstr>
      <vt:lpstr>Pengelolaan sementara pada Rumah Susun Umum Milik dan Komersial</vt:lpstr>
      <vt:lpstr>PPPSRS</vt:lpstr>
      <vt:lpstr>PPPSRS</vt:lpstr>
      <vt:lpstr>PPPSRS</vt:lpstr>
      <vt:lpstr>PPPSRS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Suryanti T Arief</cp:lastModifiedBy>
  <cp:revision>93</cp:revision>
  <dcterms:created xsi:type="dcterms:W3CDTF">2012-12-02T15:41:47Z</dcterms:created>
  <dcterms:modified xsi:type="dcterms:W3CDTF">2015-06-09T16:18:32Z</dcterms:modified>
</cp:coreProperties>
</file>