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58" r:id="rId12"/>
    <p:sldId id="259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0600" y="990600"/>
            <a:ext cx="7772400" cy="2819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5300" b="1" dirty="0" smtClean="0"/>
              <a:t/>
            </a:r>
            <a:br>
              <a:rPr lang="en-US" sz="5300" b="1" dirty="0" smtClean="0"/>
            </a:br>
            <a:r>
              <a:rPr lang="en-US" sz="4800" dirty="0" smtClean="0"/>
              <a:t> </a:t>
            </a:r>
            <a:r>
              <a:rPr lang="en-US" sz="4800" dirty="0" err="1" smtClean="0"/>
              <a:t>Pertemuan</a:t>
            </a:r>
            <a:r>
              <a:rPr lang="en-US" sz="4800" dirty="0" smtClean="0"/>
              <a:t> </a:t>
            </a:r>
            <a:r>
              <a:rPr lang="en-US" sz="4800" dirty="0" err="1" smtClean="0"/>
              <a:t>ke</a:t>
            </a:r>
            <a:r>
              <a:rPr lang="en-US" sz="4800" dirty="0" smtClean="0"/>
              <a:t> -</a:t>
            </a:r>
            <a:r>
              <a:rPr lang="en-US" sz="4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b="1" dirty="0" smtClean="0"/>
              <a:t>PENGERTIAN </a:t>
            </a:r>
            <a:r>
              <a:rPr lang="en-US" sz="4800" b="1" dirty="0" err="1" smtClean="0"/>
              <a:t>dan</a:t>
            </a:r>
            <a:r>
              <a:rPr lang="en-US" sz="4800" b="1" dirty="0" smtClean="0"/>
              <a:t> </a:t>
            </a:r>
            <a:br>
              <a:rPr lang="en-US" sz="4800" b="1" dirty="0" smtClean="0"/>
            </a:br>
            <a:r>
              <a:rPr lang="en-US" sz="4800" b="1" dirty="0" smtClean="0"/>
              <a:t>RUANG LINGKUP </a:t>
            </a:r>
            <a:br>
              <a:rPr lang="en-US" sz="4800" b="1" dirty="0" smtClean="0"/>
            </a:br>
            <a:r>
              <a:rPr lang="en-US" sz="4800" b="1" dirty="0" smtClean="0"/>
              <a:t>HUKUM AGRARIA </a:t>
            </a:r>
            <a:r>
              <a:rPr lang="en-US" sz="5300" b="1" dirty="0" smtClean="0"/>
              <a:t/>
            </a:r>
            <a:br>
              <a:rPr lang="en-US" sz="5300" b="1" dirty="0" smtClean="0"/>
            </a:br>
            <a:endParaRPr lang="en-US" sz="53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90600" y="4572000"/>
            <a:ext cx="8153400" cy="1524000"/>
          </a:xfrm>
        </p:spPr>
        <p:txBody>
          <a:bodyPr>
            <a:normAutofit fontScale="92500"/>
          </a:bodyPr>
          <a:lstStyle/>
          <a:p>
            <a:pPr algn="ctr"/>
            <a:r>
              <a:rPr lang="en-US" sz="4000" dirty="0" err="1" smtClean="0"/>
              <a:t>Dosen</a:t>
            </a:r>
            <a:r>
              <a:rPr lang="en-US" sz="4000" dirty="0" smtClean="0"/>
              <a:t> :</a:t>
            </a:r>
          </a:p>
          <a:p>
            <a:pPr algn="ctr"/>
            <a:r>
              <a:rPr lang="en-US" sz="4000" b="1" dirty="0" smtClean="0"/>
              <a:t>Dr. </a:t>
            </a:r>
            <a:r>
              <a:rPr lang="en-US" sz="4000" b="1" dirty="0" err="1" smtClean="0"/>
              <a:t>Suryanti</a:t>
            </a:r>
            <a:r>
              <a:rPr lang="en-US" sz="4000" b="1" dirty="0" smtClean="0"/>
              <a:t> T. </a:t>
            </a:r>
            <a:r>
              <a:rPr lang="en-US" sz="4000" b="1" dirty="0" err="1" smtClean="0"/>
              <a:t>Arief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SH.,MBA.,MKn</a:t>
            </a:r>
            <a:endParaRPr lang="en-US" sz="4000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11283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/>
              <a:t>PENGERTIAN </a:t>
            </a:r>
            <a:br>
              <a:rPr lang="en-US" sz="4400" b="1" dirty="0" smtClean="0"/>
            </a:br>
            <a:r>
              <a:rPr lang="en-US" sz="4400" b="1" dirty="0" smtClean="0"/>
              <a:t>“HUKUM AGRARIA”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943088" cy="4648200"/>
          </a:xfrm>
        </p:spPr>
        <p:txBody>
          <a:bodyPr>
            <a:normAutofit/>
          </a:bodyPr>
          <a:lstStyle/>
          <a:p>
            <a:pPr marL="365125" indent="-365125">
              <a:buNone/>
            </a:pPr>
            <a:r>
              <a:rPr lang="en-US" b="1" i="1" dirty="0" err="1" smtClean="0"/>
              <a:t>Dalam</a:t>
            </a:r>
            <a:r>
              <a:rPr lang="en-US" b="1" i="1" dirty="0" smtClean="0"/>
              <a:t> </a:t>
            </a:r>
            <a:r>
              <a:rPr lang="en-US" b="1" i="1" dirty="0" err="1" smtClean="0"/>
              <a:t>Pendidikan</a:t>
            </a:r>
            <a:r>
              <a:rPr lang="en-US" b="1" i="1" dirty="0" smtClean="0"/>
              <a:t> </a:t>
            </a:r>
            <a:r>
              <a:rPr lang="en-US" b="1" i="1" dirty="0" err="1" smtClean="0"/>
              <a:t>Tinggi</a:t>
            </a:r>
            <a:r>
              <a:rPr lang="en-US" b="1" i="1" dirty="0" smtClean="0"/>
              <a:t> </a:t>
            </a:r>
            <a:r>
              <a:rPr lang="en-US" b="1" i="1" dirty="0" err="1" smtClean="0"/>
              <a:t>Hukum</a:t>
            </a:r>
            <a:endParaRPr lang="en-US" b="1" i="1" dirty="0" smtClean="0"/>
          </a:p>
          <a:p>
            <a:pPr marL="0" indent="0">
              <a:buNone/>
            </a:pP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 </a:t>
            </a:r>
            <a:r>
              <a:rPr lang="en-US" dirty="0" err="1" smtClean="0"/>
              <a:t>Hukum</a:t>
            </a:r>
            <a:r>
              <a:rPr lang="en-US" dirty="0" smtClean="0"/>
              <a:t> Tanah, 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365125" indent="-365125"/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tertulis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konkret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04800"/>
            <a:ext cx="7924800" cy="6324600"/>
          </a:xfrm>
        </p:spPr>
        <p:txBody>
          <a:bodyPr>
            <a:normAutofit fontScale="85000" lnSpcReduction="20000"/>
          </a:bodyPr>
          <a:lstStyle/>
          <a:p>
            <a:pPr marL="365125" indent="-365125"/>
            <a:r>
              <a:rPr lang="en-US" dirty="0" smtClean="0"/>
              <a:t>Tanah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endParaRPr lang="en-US" dirty="0" smtClean="0"/>
          </a:p>
          <a:p>
            <a:pPr marL="365125" indent="-365125"/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yang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berdimensi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lebar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endParaRPr lang="en-US" dirty="0" smtClean="0"/>
          </a:p>
          <a:p>
            <a:pPr marL="365125" indent="-365125">
              <a:buNone/>
            </a:pPr>
            <a:endParaRPr lang="en-US" dirty="0" smtClean="0"/>
          </a:p>
          <a:p>
            <a:pPr marL="344488" indent="-344488">
              <a:buFont typeface="Wingdings" pitchFamily="2" charset="2"/>
              <a:buChar char="Ø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:</a:t>
            </a:r>
          </a:p>
          <a:p>
            <a:pPr marL="688975" indent="0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haknya</a:t>
            </a:r>
            <a:r>
              <a:rPr lang="en-US" dirty="0" smtClean="0"/>
              <a:t>. </a:t>
            </a:r>
          </a:p>
          <a:p>
            <a:pPr marL="465138" indent="0">
              <a:buNone/>
            </a:pPr>
            <a:endParaRPr lang="en-US" dirty="0" smtClean="0"/>
          </a:p>
          <a:p>
            <a:pPr marL="344488" indent="-344488">
              <a:buFont typeface="Wingdings" pitchFamily="2" charset="2"/>
              <a:buChar char="Ø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konkret</a:t>
            </a:r>
            <a:r>
              <a:rPr lang="en-US" dirty="0" smtClean="0"/>
              <a:t>:</a:t>
            </a:r>
          </a:p>
          <a:p>
            <a:pPr marL="688975" indent="0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obyeknya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subyek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haknya</a:t>
            </a:r>
            <a:r>
              <a:rPr lang="en-US" dirty="0" smtClean="0"/>
              <a:t>.</a:t>
            </a:r>
          </a:p>
          <a:p>
            <a:pPr marL="365125" indent="-365125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>PENGERTIAN </a:t>
            </a:r>
            <a:br>
              <a:rPr lang="en-US" sz="4000" b="1" dirty="0" smtClean="0"/>
            </a:br>
            <a:r>
              <a:rPr lang="en-US" sz="4000" b="1" dirty="0" smtClean="0"/>
              <a:t>“HUKUM AGRARIA”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924800" cy="4876800"/>
          </a:xfrm>
        </p:spPr>
        <p:txBody>
          <a:bodyPr>
            <a:normAutofit/>
          </a:bodyPr>
          <a:lstStyle/>
          <a:p>
            <a:pPr marL="365125" lvl="0" indent="-365125">
              <a:buFont typeface="Wingdings" pitchFamily="2" charset="2"/>
              <a:buChar char="Ø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</a:p>
          <a:p>
            <a:pPr marL="365125" indent="-365125">
              <a:buNone/>
            </a:pPr>
            <a:r>
              <a:rPr lang="en-US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seperangkat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sumber-sumber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yang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, air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yang </a:t>
            </a:r>
            <a:r>
              <a:rPr lang="en-US" dirty="0" err="1" smtClean="0"/>
              <a:t>terkandung</a:t>
            </a:r>
            <a:r>
              <a:rPr lang="en-US" dirty="0" smtClean="0"/>
              <a:t> </a:t>
            </a:r>
            <a:r>
              <a:rPr lang="en-US" dirty="0" err="1" smtClean="0"/>
              <a:t>didalamnya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angkasa</a:t>
            </a:r>
            <a:r>
              <a:rPr lang="en-US" dirty="0" smtClean="0"/>
              <a:t> </a:t>
            </a:r>
          </a:p>
          <a:p>
            <a:pPr marL="365125" lvl="0" indent="-365125">
              <a:buFont typeface="Wingdings" pitchFamily="2" charset="2"/>
              <a:buChar char="Ø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sempit</a:t>
            </a:r>
            <a:r>
              <a:rPr lang="en-US" dirty="0" smtClean="0"/>
              <a:t> (</a:t>
            </a:r>
            <a:r>
              <a:rPr lang="en-US" dirty="0" err="1" smtClean="0"/>
              <a:t>Hukum</a:t>
            </a:r>
            <a:r>
              <a:rPr lang="en-US" dirty="0" smtClean="0"/>
              <a:t> Tanah) </a:t>
            </a:r>
          </a:p>
          <a:p>
            <a:pPr marL="365125" lvl="0" indent="-365125">
              <a:buNone/>
            </a:pPr>
            <a:r>
              <a:rPr lang="en-US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152400"/>
            <a:ext cx="7943088" cy="685800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 smtClean="0"/>
              <a:t>HUKUM AGRARIA</a:t>
            </a:r>
            <a:endParaRPr lang="en-US" sz="3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990600" y="1066800"/>
            <a:ext cx="4038600" cy="5791200"/>
          </a:xfrm>
        </p:spPr>
        <p:txBody>
          <a:bodyPr>
            <a:normAutofit fontScale="77500" lnSpcReduction="20000"/>
          </a:bodyPr>
          <a:lstStyle/>
          <a:p>
            <a:pPr marL="225425" indent="-225425" algn="ctr">
              <a:buNone/>
            </a:pPr>
            <a:r>
              <a:rPr lang="en-US" b="1" i="1" dirty="0" smtClean="0"/>
              <a:t>LUAS</a:t>
            </a:r>
          </a:p>
          <a:p>
            <a:pPr marL="284163" indent="-284163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:</a:t>
            </a:r>
          </a:p>
          <a:p>
            <a:pPr marL="344488" indent="0">
              <a:buNone/>
            </a:pPr>
            <a:r>
              <a:rPr lang="en-US" dirty="0" err="1" smtClean="0"/>
              <a:t>Seperangkat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endParaRPr lang="en-US" dirty="0" smtClean="0"/>
          </a:p>
          <a:p>
            <a:pPr marL="0" indent="284163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:</a:t>
            </a:r>
          </a:p>
          <a:p>
            <a:pPr marL="344488" indent="0">
              <a:buNone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sumber-sumber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endParaRPr lang="en-US" dirty="0" smtClean="0"/>
          </a:p>
          <a:p>
            <a:pPr marL="284163" indent="-284163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:</a:t>
            </a:r>
          </a:p>
          <a:p>
            <a:pPr marL="344488" indent="0">
              <a:buNone/>
            </a:pPr>
            <a:r>
              <a:rPr lang="en-US" dirty="0" err="1" smtClean="0"/>
              <a:t>Hukum</a:t>
            </a:r>
            <a:r>
              <a:rPr lang="en-US" dirty="0" smtClean="0"/>
              <a:t> Tanah</a:t>
            </a:r>
          </a:p>
          <a:p>
            <a:pPr marL="344488" indent="0">
              <a:buNone/>
            </a:pPr>
            <a:r>
              <a:rPr lang="en-US" dirty="0" err="1" smtClean="0"/>
              <a:t>Hukum</a:t>
            </a:r>
            <a:r>
              <a:rPr lang="en-US" dirty="0" smtClean="0"/>
              <a:t> Air</a:t>
            </a:r>
          </a:p>
          <a:p>
            <a:pPr marL="344488" indent="0">
              <a:buNone/>
            </a:pP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Perikanan</a:t>
            </a:r>
            <a:endParaRPr lang="en-US" dirty="0" smtClean="0"/>
          </a:p>
          <a:p>
            <a:pPr marL="344488" indent="0">
              <a:buNone/>
            </a:pP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Kehutanan</a:t>
            </a:r>
            <a:endParaRPr lang="en-US" dirty="0" smtClean="0"/>
          </a:p>
          <a:p>
            <a:pPr marL="344488" indent="0">
              <a:buNone/>
            </a:pP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Angkasa</a:t>
            </a:r>
            <a:endParaRPr lang="en-US" dirty="0" smtClean="0"/>
          </a:p>
          <a:p>
            <a:pPr marL="344488" indent="-344488">
              <a:buNone/>
            </a:pPr>
            <a:r>
              <a:rPr lang="en-US" dirty="0" smtClean="0"/>
              <a:t>    (</a:t>
            </a:r>
            <a:r>
              <a:rPr lang="en-US" dirty="0" err="1" smtClean="0"/>
              <a:t>Bukan</a:t>
            </a:r>
            <a:r>
              <a:rPr lang="en-US" dirty="0" smtClean="0"/>
              <a:t> Space Law)</a:t>
            </a:r>
          </a:p>
          <a:p>
            <a:pPr marL="0" indent="0"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29200" y="1143000"/>
            <a:ext cx="4114800" cy="54864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b="1" i="1" dirty="0" smtClean="0"/>
              <a:t>SEMPIT</a:t>
            </a:r>
          </a:p>
          <a:p>
            <a:pPr marL="365125" indent="-244475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:</a:t>
            </a:r>
          </a:p>
          <a:p>
            <a:pPr marL="404813" indent="0">
              <a:buNone/>
            </a:pPr>
            <a:r>
              <a:rPr lang="en-US" dirty="0" err="1" smtClean="0"/>
              <a:t>Seperangkat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Tanah</a:t>
            </a:r>
          </a:p>
          <a:p>
            <a:pPr marL="120650" indent="223838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:</a:t>
            </a:r>
          </a:p>
          <a:p>
            <a:pPr marL="404813" indent="0">
              <a:buNone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</a:p>
          <a:p>
            <a:pPr marL="404813" indent="0">
              <a:buNone/>
            </a:pPr>
            <a:endParaRPr lang="en-US" dirty="0" smtClean="0"/>
          </a:p>
          <a:p>
            <a:pPr marL="120650" indent="223838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:</a:t>
            </a:r>
          </a:p>
          <a:p>
            <a:pPr marL="404813" indent="0">
              <a:buNone/>
            </a:pPr>
            <a:r>
              <a:rPr lang="en-US" dirty="0" err="1" smtClean="0"/>
              <a:t>Hukum</a:t>
            </a:r>
            <a:r>
              <a:rPr lang="en-US" dirty="0" smtClean="0"/>
              <a:t> Tanah</a:t>
            </a:r>
          </a:p>
          <a:p>
            <a:pPr marL="120650" indent="0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914400"/>
          </a:xfrm>
        </p:spPr>
        <p:txBody>
          <a:bodyPr>
            <a:normAutofit/>
          </a:bodyPr>
          <a:lstStyle/>
          <a:p>
            <a:pPr algn="ctr"/>
            <a:r>
              <a:rPr lang="en-US" sz="4100" b="1" dirty="0" smtClean="0"/>
              <a:t>PENGERTIAN “AGRARIA”</a:t>
            </a:r>
            <a:endParaRPr lang="en-US" sz="4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943088" cy="5181600"/>
          </a:xfrm>
        </p:spPr>
        <p:txBody>
          <a:bodyPr>
            <a:normAutofit fontScale="92500" lnSpcReduction="10000"/>
          </a:bodyPr>
          <a:lstStyle/>
          <a:p>
            <a:pPr marL="365125" indent="-365125">
              <a:buNone/>
            </a:pPr>
            <a:r>
              <a:rPr lang="en-US" b="1" i="1" dirty="0" err="1" smtClean="0"/>
              <a:t>Dalam</a:t>
            </a:r>
            <a:r>
              <a:rPr lang="en-US" b="1" i="1" dirty="0" smtClean="0"/>
              <a:t> </a:t>
            </a:r>
            <a:r>
              <a:rPr lang="en-US" b="1" i="1" dirty="0" err="1" smtClean="0"/>
              <a:t>bahasa</a:t>
            </a:r>
            <a:r>
              <a:rPr lang="en-US" b="1" i="1" dirty="0" smtClean="0"/>
              <a:t> </a:t>
            </a:r>
            <a:r>
              <a:rPr lang="en-US" b="1" i="1" dirty="0" err="1" smtClean="0"/>
              <a:t>umum</a:t>
            </a:r>
            <a:endParaRPr lang="en-US" b="1" i="1" dirty="0" smtClean="0"/>
          </a:p>
          <a:p>
            <a:pPr marL="365125" indent="-365125">
              <a:buFont typeface="Wingdings" pitchFamily="2" charset="2"/>
              <a:buChar char="Ø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latin</a:t>
            </a:r>
            <a:r>
              <a:rPr lang="en-US" dirty="0" smtClean="0"/>
              <a:t> “ager”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sebidang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“</a:t>
            </a:r>
            <a:r>
              <a:rPr lang="en-US" dirty="0" err="1" smtClean="0"/>
              <a:t>Agrarius</a:t>
            </a:r>
            <a:r>
              <a:rPr lang="en-US" dirty="0" smtClean="0"/>
              <a:t>’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perladangan</a:t>
            </a:r>
            <a:r>
              <a:rPr lang="en-US" dirty="0" smtClean="0"/>
              <a:t>, </a:t>
            </a:r>
            <a:r>
              <a:rPr lang="en-US" dirty="0" err="1" smtClean="0"/>
              <a:t>persawahan</a:t>
            </a:r>
            <a:r>
              <a:rPr lang="en-US" dirty="0" smtClean="0"/>
              <a:t>, </a:t>
            </a:r>
            <a:r>
              <a:rPr lang="en-US" dirty="0" err="1" smtClean="0"/>
              <a:t>pertanian</a:t>
            </a:r>
            <a:endParaRPr lang="en-US" dirty="0" smtClean="0"/>
          </a:p>
          <a:p>
            <a:pPr marL="365125" indent="-365125">
              <a:buFont typeface="Wingdings" pitchFamily="2" charset="2"/>
              <a:buChar char="Ø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Kamus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Indonesia, “</a:t>
            </a:r>
            <a:r>
              <a:rPr lang="en-US" dirty="0" err="1" smtClean="0"/>
              <a:t>agraria</a:t>
            </a:r>
            <a:r>
              <a:rPr lang="en-US" dirty="0" smtClean="0"/>
              <a:t>”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,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pemilikan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endParaRPr lang="en-US" dirty="0" smtClean="0"/>
          </a:p>
          <a:p>
            <a:pPr marL="365125" indent="-365125">
              <a:buFont typeface="Wingdings" pitchFamily="2" charset="2"/>
              <a:buChar char="Ø"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sebutan</a:t>
            </a:r>
            <a:r>
              <a:rPr lang="en-US" dirty="0" smtClean="0"/>
              <a:t> “</a:t>
            </a:r>
            <a:r>
              <a:rPr lang="en-US" b="1" dirty="0" err="1" smtClean="0"/>
              <a:t>agraria</a:t>
            </a:r>
            <a:r>
              <a:rPr lang="en-US" dirty="0" smtClean="0"/>
              <a:t>”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8153400" cy="1066800"/>
          </a:xfrm>
        </p:spPr>
        <p:txBody>
          <a:bodyPr>
            <a:normAutofit/>
          </a:bodyPr>
          <a:lstStyle/>
          <a:p>
            <a:pPr algn="ctr"/>
            <a:r>
              <a:rPr lang="en-US" sz="4100" b="1" dirty="0" smtClean="0"/>
              <a:t>PENGERTIAN “AGRARIA”</a:t>
            </a: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924800" cy="5181600"/>
          </a:xfrm>
        </p:spPr>
        <p:txBody>
          <a:bodyPr>
            <a:normAutofit fontScale="92500" lnSpcReduction="20000"/>
          </a:bodyPr>
          <a:lstStyle/>
          <a:p>
            <a:pPr marL="365125" indent="-365125">
              <a:buNone/>
            </a:pPr>
            <a:r>
              <a:rPr lang="en-US" b="1" i="1" dirty="0" smtClean="0"/>
              <a:t>Di </a:t>
            </a:r>
            <a:r>
              <a:rPr lang="en-US" b="1" i="1" dirty="0" err="1" smtClean="0"/>
              <a:t>lingkungan</a:t>
            </a:r>
            <a:r>
              <a:rPr lang="en-US" b="1" i="1" dirty="0" smtClean="0"/>
              <a:t> </a:t>
            </a:r>
            <a:r>
              <a:rPr lang="en-US" b="1" i="1" dirty="0" err="1" smtClean="0"/>
              <a:t>Administrasi</a:t>
            </a:r>
            <a:r>
              <a:rPr lang="en-US" b="1" i="1" dirty="0" smtClean="0"/>
              <a:t> </a:t>
            </a:r>
            <a:r>
              <a:rPr lang="en-US" b="1" i="1" dirty="0" err="1" smtClean="0"/>
              <a:t>Pemerintahan</a:t>
            </a:r>
            <a:endParaRPr lang="en-US" b="1" i="1" dirty="0" smtClean="0"/>
          </a:p>
          <a:p>
            <a:pPr marL="365125" indent="-365125">
              <a:buFont typeface="Wingdings" pitchFamily="2" charset="2"/>
              <a:buChar char="Ø"/>
            </a:pPr>
            <a:r>
              <a:rPr lang="en-US" dirty="0" err="1" smtClean="0"/>
              <a:t>sebutan</a:t>
            </a:r>
            <a:r>
              <a:rPr lang="en-US" dirty="0" smtClean="0"/>
              <a:t> “</a:t>
            </a:r>
            <a:r>
              <a:rPr lang="en-US" dirty="0" err="1" smtClean="0"/>
              <a:t>agraria</a:t>
            </a:r>
            <a:r>
              <a:rPr lang="en-US" dirty="0" smtClean="0"/>
              <a:t>”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non-</a:t>
            </a:r>
            <a:r>
              <a:rPr lang="en-US" dirty="0" err="1" smtClean="0"/>
              <a:t>pertanian</a:t>
            </a:r>
            <a:r>
              <a:rPr lang="en-US" dirty="0" smtClean="0"/>
              <a:t>.</a:t>
            </a:r>
          </a:p>
          <a:p>
            <a:pPr marL="365125" indent="-365125">
              <a:buFont typeface="Wingdings" pitchFamily="2" charset="2"/>
              <a:buChar char="Ø"/>
            </a:pP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Agraria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Penguasa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kebijakannya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pertanahan</a:t>
            </a:r>
            <a:r>
              <a:rPr lang="en-US" dirty="0" smtClean="0"/>
              <a:t>. </a:t>
            </a:r>
          </a:p>
          <a:p>
            <a:pPr marL="365125" indent="-365125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Negara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8001000" cy="914400"/>
          </a:xfrm>
        </p:spPr>
        <p:txBody>
          <a:bodyPr>
            <a:normAutofit/>
          </a:bodyPr>
          <a:lstStyle/>
          <a:p>
            <a:pPr algn="ctr"/>
            <a:r>
              <a:rPr lang="en-US" sz="4100" b="1" dirty="0" smtClean="0"/>
              <a:t>PENGERTIAN “AGRARIA”</a:t>
            </a:r>
            <a:endParaRPr lang="en-US" sz="4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001000" cy="5257800"/>
          </a:xfrm>
        </p:spPr>
        <p:txBody>
          <a:bodyPr>
            <a:normAutofit fontScale="92500" lnSpcReduction="10000"/>
          </a:bodyPr>
          <a:lstStyle/>
          <a:p>
            <a:pPr marL="365125" indent="-365125">
              <a:buNone/>
            </a:pPr>
            <a:r>
              <a:rPr lang="en-US" b="1" i="1" dirty="0" err="1" smtClean="0"/>
              <a:t>Dalam</a:t>
            </a:r>
            <a:r>
              <a:rPr lang="en-US" b="1" i="1" dirty="0" smtClean="0"/>
              <a:t> UUPA</a:t>
            </a:r>
          </a:p>
          <a:p>
            <a:pPr marL="365125" indent="-365125">
              <a:buFont typeface="Wingdings" pitchFamily="2" charset="2"/>
              <a:buChar char="Ø"/>
            </a:pPr>
            <a:r>
              <a:rPr lang="en-US" dirty="0" err="1" smtClean="0"/>
              <a:t>pengertian</a:t>
            </a:r>
            <a:r>
              <a:rPr lang="en-US" dirty="0" smtClean="0"/>
              <a:t> “</a:t>
            </a:r>
            <a:r>
              <a:rPr lang="en-US" dirty="0" err="1" smtClean="0"/>
              <a:t>agraria</a:t>
            </a:r>
            <a:r>
              <a:rPr lang="en-US" dirty="0" smtClean="0"/>
              <a:t>”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Agraria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,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, air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yang </a:t>
            </a:r>
            <a:r>
              <a:rPr lang="en-US" dirty="0" err="1" smtClean="0"/>
              <a:t>terkandung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.</a:t>
            </a:r>
          </a:p>
          <a:p>
            <a:pPr marL="365125" indent="-365125">
              <a:buFont typeface="Wingdings" pitchFamily="2" charset="2"/>
              <a:buChar char="Ø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48,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angkasa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air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usaha-usaha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memperkembangkan</a:t>
            </a:r>
            <a:r>
              <a:rPr lang="en-US" dirty="0" smtClean="0"/>
              <a:t> </a:t>
            </a:r>
            <a:r>
              <a:rPr lang="en-US" dirty="0" err="1" smtClean="0"/>
              <a:t>kesuburan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, air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yang </a:t>
            </a:r>
            <a:r>
              <a:rPr lang="en-US" dirty="0" err="1" smtClean="0"/>
              <a:t>terkandung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"/>
            <a:ext cx="7848600" cy="6400800"/>
          </a:xfrm>
        </p:spPr>
        <p:txBody>
          <a:bodyPr>
            <a:normAutofit fontScale="92500" lnSpcReduction="20000"/>
          </a:bodyPr>
          <a:lstStyle/>
          <a:p>
            <a:pPr marL="365125" indent="-365125">
              <a:buNone/>
            </a:pP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b="1" i="1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:</a:t>
            </a:r>
          </a:p>
          <a:p>
            <a:pPr marL="365125" indent="-365125">
              <a:buFont typeface="Wingdings" pitchFamily="2" charset="2"/>
              <a:buChar char="§"/>
            </a:pP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(yang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)</a:t>
            </a:r>
          </a:p>
          <a:p>
            <a:pPr marL="365125" indent="-365125">
              <a:buFont typeface="Wingdings" pitchFamily="2" charset="2"/>
              <a:buChar char="§"/>
            </a:pP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bawahnya</a:t>
            </a:r>
            <a:r>
              <a:rPr lang="en-US" dirty="0" smtClean="0"/>
              <a:t> </a:t>
            </a:r>
          </a:p>
          <a:p>
            <a:pPr marL="365125" indent="-365125">
              <a:buFont typeface="Wingdings" pitchFamily="2" charset="2"/>
              <a:buChar char="§"/>
            </a:pPr>
            <a:r>
              <a:rPr lang="en-US" dirty="0" err="1" smtClean="0"/>
              <a:t>serta</a:t>
            </a:r>
            <a:r>
              <a:rPr lang="en-US" dirty="0" smtClean="0"/>
              <a:t>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air</a:t>
            </a:r>
          </a:p>
          <a:p>
            <a:pPr marL="365125" indent="-365125">
              <a:buNone/>
            </a:pPr>
            <a:r>
              <a:rPr lang="en-US" dirty="0" smtClean="0"/>
              <a:t>    </a:t>
            </a:r>
            <a:r>
              <a:rPr lang="en-US" sz="2800" i="1" dirty="0" smtClean="0"/>
              <a:t>(</a:t>
            </a:r>
            <a:r>
              <a:rPr lang="en-US" sz="2800" i="1" dirty="0" err="1" smtClean="0"/>
              <a:t>Pasal</a:t>
            </a:r>
            <a:r>
              <a:rPr lang="en-US" sz="2800" i="1" dirty="0" smtClean="0"/>
              <a:t> </a:t>
            </a:r>
            <a:r>
              <a:rPr lang="en-US" sz="28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ayat</a:t>
            </a:r>
            <a:r>
              <a:rPr lang="en-US" sz="2800" i="1" dirty="0" smtClean="0"/>
              <a:t> 4 UUPA)</a:t>
            </a:r>
          </a:p>
          <a:p>
            <a:pPr marL="365125" indent="-365125">
              <a:buNone/>
            </a:pPr>
            <a:endParaRPr lang="en-US" sz="2800" i="1" dirty="0" smtClean="0"/>
          </a:p>
          <a:p>
            <a:pPr marL="344488" indent="0">
              <a:buNone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“</a:t>
            </a:r>
            <a:r>
              <a:rPr lang="en-US" dirty="0" err="1" smtClean="0"/>
              <a:t>tanah</a:t>
            </a:r>
            <a:r>
              <a:rPr lang="en-US" dirty="0" smtClean="0"/>
              <a:t>”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daratan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air, </a:t>
            </a:r>
            <a:r>
              <a:rPr lang="en-US" dirty="0" err="1" smtClean="0"/>
              <a:t>termasuk</a:t>
            </a:r>
            <a:r>
              <a:rPr lang="en-US" dirty="0" smtClean="0"/>
              <a:t> air </a:t>
            </a:r>
            <a:r>
              <a:rPr lang="en-US" dirty="0" err="1" smtClean="0"/>
              <a:t>laut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365125" indent="-365125">
              <a:buNone/>
            </a:pP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b="1" i="1" dirty="0" smtClean="0"/>
              <a:t>air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:</a:t>
            </a:r>
          </a:p>
          <a:p>
            <a:pPr marL="365125" lvl="0" indent="-365125">
              <a:buFont typeface="Wingdings" pitchFamily="2" charset="2"/>
              <a:buChar char="§"/>
            </a:pPr>
            <a:r>
              <a:rPr lang="en-US" dirty="0" err="1" smtClean="0"/>
              <a:t>perairan</a:t>
            </a:r>
            <a:r>
              <a:rPr lang="en-US" dirty="0" smtClean="0"/>
              <a:t> </a:t>
            </a:r>
            <a:r>
              <a:rPr lang="en-US" dirty="0" err="1" smtClean="0"/>
              <a:t>pedalaman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sungai</a:t>
            </a:r>
            <a:r>
              <a:rPr lang="en-US" dirty="0" smtClean="0"/>
              <a:t>, </a:t>
            </a:r>
            <a:r>
              <a:rPr lang="en-US" dirty="0" err="1" smtClean="0"/>
              <a:t>danau</a:t>
            </a:r>
            <a:r>
              <a:rPr lang="en-US" dirty="0" smtClean="0"/>
              <a:t> </a:t>
            </a:r>
            <a:r>
              <a:rPr lang="en-US" dirty="0" err="1" smtClean="0"/>
              <a:t>rawa</a:t>
            </a:r>
            <a:r>
              <a:rPr lang="en-US" dirty="0" smtClean="0"/>
              <a:t> </a:t>
            </a:r>
          </a:p>
          <a:p>
            <a:pPr marL="365125" lvl="0" indent="-365125">
              <a:buFont typeface="Wingdings" pitchFamily="2" charset="2"/>
              <a:buChar char="§"/>
            </a:pP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/</a:t>
            </a:r>
            <a:r>
              <a:rPr lang="en-US" dirty="0" err="1" smtClean="0"/>
              <a:t>teritorial</a:t>
            </a:r>
            <a:r>
              <a:rPr lang="en-US" dirty="0" smtClean="0"/>
              <a:t> Indonesia</a:t>
            </a:r>
          </a:p>
          <a:p>
            <a:pPr marL="365125" lvl="0" indent="-365125">
              <a:buNone/>
            </a:pPr>
            <a:r>
              <a:rPr lang="en-US" dirty="0" smtClean="0"/>
              <a:t>	</a:t>
            </a:r>
            <a:r>
              <a:rPr lang="en-US" sz="2800" i="1" dirty="0" smtClean="0"/>
              <a:t>(</a:t>
            </a:r>
            <a:r>
              <a:rPr lang="en-US" sz="2800" i="1" dirty="0" err="1" smtClean="0"/>
              <a:t>Pasal</a:t>
            </a:r>
            <a:r>
              <a:rPr lang="en-US" sz="2800" i="1" dirty="0" smtClean="0"/>
              <a:t> </a:t>
            </a:r>
            <a:r>
              <a:rPr lang="en-US" sz="28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ayat</a:t>
            </a:r>
            <a:r>
              <a:rPr lang="en-US" sz="2800" i="1" dirty="0" smtClean="0"/>
              <a:t> 5 UUPA)</a:t>
            </a:r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76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609600"/>
            <a:ext cx="792480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b="1" i="1" dirty="0" err="1" smtClean="0"/>
              <a:t>Kekayaan</a:t>
            </a:r>
            <a:r>
              <a:rPr lang="en-US" b="1" i="1" dirty="0" smtClean="0"/>
              <a:t> </a:t>
            </a:r>
            <a:r>
              <a:rPr lang="en-US" b="1" i="1" dirty="0" err="1" smtClean="0"/>
              <a:t>alam</a:t>
            </a:r>
            <a:r>
              <a:rPr lang="en-US" b="1" i="1" dirty="0" smtClean="0"/>
              <a:t> yang </a:t>
            </a:r>
            <a:r>
              <a:rPr lang="en-US" b="1" i="1" dirty="0" err="1" smtClean="0"/>
              <a:t>terkandung</a:t>
            </a:r>
            <a:r>
              <a:rPr lang="en-US" b="1" i="1" dirty="0" smtClean="0"/>
              <a:t> </a:t>
            </a:r>
            <a:r>
              <a:rPr lang="en-US" b="1" i="1" dirty="0" err="1" smtClean="0"/>
              <a:t>di</a:t>
            </a:r>
            <a:r>
              <a:rPr lang="en-US" b="1" i="1" dirty="0" smtClean="0"/>
              <a:t> </a:t>
            </a:r>
            <a:r>
              <a:rPr lang="en-US" b="1" i="1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:</a:t>
            </a:r>
          </a:p>
          <a:p>
            <a:pPr marL="365125" indent="-365125">
              <a:buFont typeface="Wingdings" pitchFamily="2" charset="2"/>
              <a:buChar char="§"/>
            </a:pPr>
            <a:r>
              <a:rPr lang="en-US" dirty="0" smtClean="0"/>
              <a:t>yang </a:t>
            </a:r>
            <a:r>
              <a:rPr lang="en-US" dirty="0" err="1" smtClean="0"/>
              <a:t>terkandung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,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bahan-bahan</a:t>
            </a:r>
            <a:r>
              <a:rPr lang="en-US" dirty="0" smtClean="0"/>
              <a:t> </a:t>
            </a:r>
            <a:r>
              <a:rPr lang="en-US" dirty="0" err="1" smtClean="0"/>
              <a:t>galian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, mineral-mineral, </a:t>
            </a:r>
            <a:r>
              <a:rPr lang="en-US" dirty="0" err="1" smtClean="0"/>
              <a:t>bijih-bijih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batuan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batuan-batuan</a:t>
            </a:r>
            <a:r>
              <a:rPr lang="en-US" dirty="0" smtClean="0"/>
              <a:t> </a:t>
            </a:r>
            <a:r>
              <a:rPr lang="en-US" dirty="0" err="1" smtClean="0"/>
              <a:t>mulia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endapan-endapan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.</a:t>
            </a:r>
          </a:p>
          <a:p>
            <a:pPr marL="365125" indent="-365125">
              <a:buFont typeface="Wingdings" pitchFamily="2" charset="2"/>
              <a:buChar char="§"/>
            </a:pPr>
            <a:r>
              <a:rPr lang="en-US" dirty="0" smtClean="0"/>
              <a:t>yang </a:t>
            </a:r>
            <a:r>
              <a:rPr lang="en-US" dirty="0" err="1" smtClean="0"/>
              <a:t>terkandung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air,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lain-lain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perairan</a:t>
            </a:r>
            <a:r>
              <a:rPr lang="en-US" dirty="0" smtClean="0"/>
              <a:t> </a:t>
            </a:r>
            <a:r>
              <a:rPr lang="en-US" dirty="0" err="1" smtClean="0"/>
              <a:t>pedalaman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Indonesia.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248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PENGERTIAN </a:t>
            </a:r>
            <a:br>
              <a:rPr lang="en-US" b="1" dirty="0" smtClean="0"/>
            </a:br>
            <a:r>
              <a:rPr lang="en-US" b="1" dirty="0" smtClean="0"/>
              <a:t>“ HUKUM AGRARIA”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7848600" cy="4343400"/>
          </a:xfrm>
        </p:spPr>
        <p:txBody>
          <a:bodyPr/>
          <a:lstStyle/>
          <a:p>
            <a:pPr marL="365125" indent="-365125">
              <a:buNone/>
            </a:pPr>
            <a:r>
              <a:rPr lang="en-US" b="1" i="1" dirty="0" err="1" smtClean="0"/>
              <a:t>Dalam</a:t>
            </a:r>
            <a:r>
              <a:rPr lang="en-US" b="1" i="1" dirty="0" smtClean="0"/>
              <a:t> UUPA</a:t>
            </a:r>
          </a:p>
          <a:p>
            <a:pPr marL="0" indent="0">
              <a:buNone/>
            </a:pP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Agraria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yang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sumber-sumber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“</a:t>
            </a:r>
            <a:r>
              <a:rPr lang="en-US" dirty="0" err="1" smtClean="0"/>
              <a:t>agraria</a:t>
            </a:r>
            <a:r>
              <a:rPr lang="en-US" dirty="0" smtClean="0"/>
              <a:t>”.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8153400" cy="1219200"/>
          </a:xfrm>
        </p:spPr>
        <p:txBody>
          <a:bodyPr>
            <a:noAutofit/>
          </a:bodyPr>
          <a:lstStyle/>
          <a:p>
            <a:pPr algn="ctr"/>
            <a:r>
              <a:rPr lang="en-US" sz="3900" b="1" dirty="0" smtClean="0"/>
              <a:t>PENGERTIAN </a:t>
            </a:r>
            <a:br>
              <a:rPr lang="en-US" sz="3900" b="1" dirty="0" smtClean="0"/>
            </a:br>
            <a:r>
              <a:rPr lang="en-US" sz="3900" b="1" dirty="0" smtClean="0"/>
              <a:t>“HUKUM AGRARIA”</a:t>
            </a:r>
            <a:endParaRPr lang="en-US" sz="3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924800" cy="4800600"/>
          </a:xfrm>
        </p:spPr>
        <p:txBody>
          <a:bodyPr>
            <a:normAutofit/>
          </a:bodyPr>
          <a:lstStyle/>
          <a:p>
            <a:pPr marL="344488" indent="-344488">
              <a:buNone/>
            </a:pP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</a:p>
          <a:p>
            <a:pPr marL="344488" indent="-344488">
              <a:buAutoNum type="arabicPeriod"/>
            </a:pPr>
            <a:r>
              <a:rPr lang="en-US" dirty="0" err="1" smtClean="0"/>
              <a:t>Hukum</a:t>
            </a:r>
            <a:r>
              <a:rPr lang="en-US" dirty="0" smtClean="0"/>
              <a:t> Tanah, 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endParaRPr lang="en-US" dirty="0" smtClean="0"/>
          </a:p>
          <a:p>
            <a:pPr marL="344488" indent="-344488">
              <a:buAutoNum type="arabicPeriod"/>
            </a:pPr>
            <a:r>
              <a:rPr lang="en-US" dirty="0" err="1" smtClean="0"/>
              <a:t>Hukum</a:t>
            </a:r>
            <a:r>
              <a:rPr lang="en-US" dirty="0" smtClean="0"/>
              <a:t> Air, 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air</a:t>
            </a:r>
          </a:p>
          <a:p>
            <a:pPr marL="344488" indent="-344488">
              <a:buAutoNum type="arabicPeriod"/>
            </a:pP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Pertambangan</a:t>
            </a:r>
            <a:r>
              <a:rPr lang="en-US" dirty="0" smtClean="0"/>
              <a:t>, 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bahan-bahan</a:t>
            </a:r>
            <a:r>
              <a:rPr lang="en-US" dirty="0" smtClean="0"/>
              <a:t> </a:t>
            </a:r>
            <a:r>
              <a:rPr lang="en-US" dirty="0" err="1" smtClean="0"/>
              <a:t>galian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UU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Pertambangan</a:t>
            </a: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8153400" cy="1189038"/>
          </a:xfrm>
        </p:spPr>
        <p:txBody>
          <a:bodyPr>
            <a:noAutofit/>
          </a:bodyPr>
          <a:lstStyle/>
          <a:p>
            <a:pPr algn="ctr"/>
            <a:r>
              <a:rPr lang="en-US" sz="3900" b="1" dirty="0" smtClean="0"/>
              <a:t>PENGERTIAN </a:t>
            </a:r>
            <a:br>
              <a:rPr lang="en-US" sz="3900" b="1" dirty="0" smtClean="0"/>
            </a:br>
            <a:r>
              <a:rPr lang="en-US" sz="3900" b="1" dirty="0" smtClean="0"/>
              <a:t>“HUKUM AGRARIA”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924800" cy="4800600"/>
          </a:xfrm>
        </p:spPr>
        <p:txBody>
          <a:bodyPr>
            <a:normAutofit/>
          </a:bodyPr>
          <a:lstStyle/>
          <a:p>
            <a:pPr marL="344488" indent="-344488">
              <a:buFont typeface="+mj-lt"/>
              <a:buAutoNum type="arabicPeriod" startAt="4"/>
            </a:pP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Perikanan</a:t>
            </a:r>
            <a:r>
              <a:rPr lang="en-US" dirty="0" smtClean="0"/>
              <a:t>, 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yang </a:t>
            </a:r>
            <a:r>
              <a:rPr lang="en-US" dirty="0" err="1" smtClean="0"/>
              <a:t>terkandung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air</a:t>
            </a:r>
          </a:p>
          <a:p>
            <a:pPr marL="344488" indent="-344488">
              <a:buFont typeface="+mj-lt"/>
              <a:buAutoNum type="arabicPeriod" startAt="4"/>
            </a:pP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Angkasa</a:t>
            </a:r>
            <a:r>
              <a:rPr lang="en-US" dirty="0" smtClean="0"/>
              <a:t>                      (</a:t>
            </a:r>
            <a:r>
              <a:rPr lang="en-US" dirty="0" err="1" smtClean="0"/>
              <a:t>bukan</a:t>
            </a:r>
            <a:r>
              <a:rPr lang="en-US" dirty="0" smtClean="0"/>
              <a:t> ”space Law”),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angkasa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48 UUPA.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428</TotalTime>
  <Words>641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      Pertemuan ke -1 PENGERTIAN dan  RUANG LINGKUP  HUKUM AGRARIA  </vt:lpstr>
      <vt:lpstr>PENGERTIAN “AGRARIA”</vt:lpstr>
      <vt:lpstr>PENGERTIAN “AGRARIA”</vt:lpstr>
      <vt:lpstr>PENGERTIAN “AGRARIA”</vt:lpstr>
      <vt:lpstr> </vt:lpstr>
      <vt:lpstr> </vt:lpstr>
      <vt:lpstr> PENGERTIAN  “ HUKUM AGRARIA” </vt:lpstr>
      <vt:lpstr>PENGERTIAN  “HUKUM AGRARIA”</vt:lpstr>
      <vt:lpstr>PENGERTIAN  “HUKUM AGRARIA”</vt:lpstr>
      <vt:lpstr>PENGERTIAN  “HUKUM AGRARIA”</vt:lpstr>
      <vt:lpstr>PowerPoint Presentation</vt:lpstr>
      <vt:lpstr>PENGERTIAN  “HUKUM AGRARIA”</vt:lpstr>
      <vt:lpstr>HUKUM AGRARIA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KE-1</dc:title>
  <dc:creator>ARSYA</dc:creator>
  <cp:lastModifiedBy>May</cp:lastModifiedBy>
  <cp:revision>41</cp:revision>
  <dcterms:created xsi:type="dcterms:W3CDTF">2006-08-16T00:00:00Z</dcterms:created>
  <dcterms:modified xsi:type="dcterms:W3CDTF">2015-04-24T09:30:27Z</dcterms:modified>
</cp:coreProperties>
</file>