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11" r:id="rId2"/>
    <p:sldId id="306" r:id="rId3"/>
    <p:sldId id="308" r:id="rId4"/>
    <p:sldId id="309" r:id="rId5"/>
    <p:sldId id="257" r:id="rId6"/>
    <p:sldId id="258" r:id="rId7"/>
    <p:sldId id="259" r:id="rId8"/>
    <p:sldId id="332" r:id="rId9"/>
    <p:sldId id="313" r:id="rId10"/>
    <p:sldId id="315" r:id="rId11"/>
    <p:sldId id="328" r:id="rId12"/>
    <p:sldId id="334" r:id="rId13"/>
    <p:sldId id="316" r:id="rId14"/>
    <p:sldId id="318" r:id="rId15"/>
    <p:sldId id="364" r:id="rId16"/>
    <p:sldId id="366" r:id="rId17"/>
    <p:sldId id="320" r:id="rId18"/>
    <p:sldId id="274" r:id="rId19"/>
    <p:sldId id="275" r:id="rId20"/>
    <p:sldId id="276" r:id="rId21"/>
    <p:sldId id="341" r:id="rId22"/>
    <p:sldId id="339" r:id="rId23"/>
    <p:sldId id="338" r:id="rId24"/>
    <p:sldId id="279" r:id="rId25"/>
    <p:sldId id="280" r:id="rId26"/>
    <p:sldId id="281" r:id="rId27"/>
    <p:sldId id="283" r:id="rId28"/>
    <p:sldId id="284" r:id="rId29"/>
    <p:sldId id="285" r:id="rId30"/>
    <p:sldId id="343" r:id="rId31"/>
    <p:sldId id="286" r:id="rId32"/>
    <p:sldId id="330" r:id="rId33"/>
    <p:sldId id="287" r:id="rId34"/>
    <p:sldId id="288" r:id="rId35"/>
    <p:sldId id="289" r:id="rId36"/>
    <p:sldId id="290" r:id="rId37"/>
    <p:sldId id="292" r:id="rId38"/>
    <p:sldId id="293" r:id="rId39"/>
    <p:sldId id="294" r:id="rId40"/>
    <p:sldId id="295" r:id="rId41"/>
    <p:sldId id="296" r:id="rId42"/>
    <p:sldId id="350" r:id="rId43"/>
    <p:sldId id="355" r:id="rId44"/>
    <p:sldId id="297" r:id="rId45"/>
    <p:sldId id="359" r:id="rId46"/>
    <p:sldId id="298" r:id="rId47"/>
    <p:sldId id="299" r:id="rId48"/>
    <p:sldId id="371" r:id="rId49"/>
    <p:sldId id="372" r:id="rId50"/>
    <p:sldId id="374" r:id="rId51"/>
    <p:sldId id="376" r:id="rId52"/>
    <p:sldId id="300" r:id="rId53"/>
    <p:sldId id="301" r:id="rId54"/>
    <p:sldId id="302" r:id="rId55"/>
    <p:sldId id="303" r:id="rId56"/>
    <p:sldId id="304" r:id="rId57"/>
    <p:sldId id="305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7315200" cy="15240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Gill Sans MT" pitchFamily="34" charset="0"/>
              </a:rPr>
              <a:t>PENDAFTARAN TANAH</a:t>
            </a:r>
            <a:endParaRPr lang="en-US" sz="5400" b="1" dirty="0">
              <a:latin typeface="Gill Sans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191000"/>
            <a:ext cx="7086600" cy="1295400"/>
          </a:xfrm>
        </p:spPr>
        <p:txBody>
          <a:bodyPr>
            <a:normAutofit fontScale="92500"/>
          </a:bodyPr>
          <a:lstStyle/>
          <a:p>
            <a:r>
              <a:rPr lang="en-US" sz="3900" dirty="0" err="1" smtClean="0">
                <a:solidFill>
                  <a:schemeClr val="tx1"/>
                </a:solidFill>
                <a:latin typeface="Gill Sans MT" pitchFamily="34" charset="0"/>
              </a:rPr>
              <a:t>Dosen</a:t>
            </a:r>
            <a:r>
              <a:rPr lang="en-US" sz="3900" dirty="0" smtClean="0">
                <a:solidFill>
                  <a:schemeClr val="tx1"/>
                </a:solidFill>
                <a:latin typeface="Gill Sans MT" pitchFamily="34" charset="0"/>
              </a:rPr>
              <a:t>:</a:t>
            </a:r>
          </a:p>
          <a:p>
            <a:r>
              <a:rPr lang="en-US" sz="3900" dirty="0" smtClean="0">
                <a:solidFill>
                  <a:schemeClr val="tx1"/>
                </a:solidFill>
                <a:latin typeface="Gill Sans MT" pitchFamily="34" charset="0"/>
              </a:rPr>
              <a:t>Dr. </a:t>
            </a:r>
            <a:r>
              <a:rPr lang="en-US" sz="3900" dirty="0" err="1" smtClean="0">
                <a:solidFill>
                  <a:schemeClr val="tx1"/>
                </a:solidFill>
                <a:latin typeface="Gill Sans MT" pitchFamily="34" charset="0"/>
              </a:rPr>
              <a:t>Suryanti</a:t>
            </a:r>
            <a:r>
              <a:rPr lang="en-US" sz="3900" dirty="0" smtClean="0">
                <a:solidFill>
                  <a:schemeClr val="tx1"/>
                </a:solidFill>
                <a:latin typeface="Gill Sans MT" pitchFamily="34" charset="0"/>
              </a:rPr>
              <a:t> T. </a:t>
            </a:r>
            <a:r>
              <a:rPr lang="en-US" sz="3900" dirty="0" err="1" smtClean="0">
                <a:solidFill>
                  <a:schemeClr val="tx1"/>
                </a:solidFill>
                <a:latin typeface="Gill Sans MT" pitchFamily="34" charset="0"/>
              </a:rPr>
              <a:t>Arief</a:t>
            </a:r>
            <a:r>
              <a:rPr lang="en-US" sz="3900" dirty="0" smtClean="0">
                <a:solidFill>
                  <a:schemeClr val="tx1"/>
                </a:solidFill>
                <a:latin typeface="Gill Sans MT" pitchFamily="34" charset="0"/>
              </a:rPr>
              <a:t>, SH., </a:t>
            </a:r>
            <a:r>
              <a:rPr lang="en-US" sz="3900" dirty="0" err="1" smtClean="0">
                <a:solidFill>
                  <a:schemeClr val="tx1"/>
                </a:solidFill>
                <a:latin typeface="Gill Sans MT" pitchFamily="34" charset="0"/>
              </a:rPr>
              <a:t>MKn</a:t>
            </a:r>
            <a:r>
              <a:rPr lang="en-US" sz="3900" dirty="0" smtClean="0">
                <a:solidFill>
                  <a:schemeClr val="tx1"/>
                </a:solidFill>
                <a:latin typeface="Gill Sans MT" pitchFamily="34" charset="0"/>
              </a:rPr>
              <a:t>., MBA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943088" cy="45719"/>
          </a:xfrm>
        </p:spPr>
        <p:txBody>
          <a:bodyPr>
            <a:normAutofit fontScale="90000"/>
          </a:bodyPr>
          <a:lstStyle/>
          <a:p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066800"/>
            <a:ext cx="7943088" cy="5181600"/>
          </a:xfrm>
        </p:spPr>
        <p:txBody>
          <a:bodyPr/>
          <a:lstStyle/>
          <a:p>
            <a:pPr marL="365125" indent="-365125"/>
            <a:r>
              <a:rPr lang="en-US" sz="4000" b="1" dirty="0" err="1" smtClean="0"/>
              <a:t>Pasal</a:t>
            </a:r>
            <a:r>
              <a:rPr lang="en-US" sz="4000" b="1" dirty="0" smtClean="0"/>
              <a:t> 32 UUPA :</a:t>
            </a:r>
          </a:p>
          <a:p>
            <a:pPr marL="365125" indent="-365125">
              <a:buNone/>
            </a:pPr>
            <a:r>
              <a:rPr lang="en-US" sz="4000" b="1" dirty="0" smtClean="0"/>
              <a:t>		</a:t>
            </a:r>
            <a:r>
              <a:rPr lang="en-US" sz="4000" i="1" dirty="0" err="1" smtClean="0"/>
              <a:t>Hak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Guna</a:t>
            </a:r>
            <a:r>
              <a:rPr lang="en-US" sz="4000" i="1" dirty="0" smtClean="0"/>
              <a:t> Usaha</a:t>
            </a:r>
          </a:p>
          <a:p>
            <a:pPr>
              <a:buNone/>
            </a:pPr>
            <a:endParaRPr lang="en-US" sz="4000" b="1" dirty="0" smtClean="0"/>
          </a:p>
          <a:p>
            <a:pPr marL="365125" indent="-365125"/>
            <a:r>
              <a:rPr lang="en-US" sz="4000" b="1" dirty="0" err="1" smtClean="0"/>
              <a:t>Pasal</a:t>
            </a:r>
            <a:r>
              <a:rPr lang="en-US" sz="4000" b="1" dirty="0" smtClean="0"/>
              <a:t> 38 UUPA :</a:t>
            </a:r>
          </a:p>
          <a:p>
            <a:pPr marL="365125" indent="-365125">
              <a:buNone/>
            </a:pPr>
            <a:r>
              <a:rPr lang="en-US" sz="4000" dirty="0" smtClean="0"/>
              <a:t>		</a:t>
            </a:r>
            <a:r>
              <a:rPr lang="en-US" sz="4000" i="1" dirty="0" err="1" smtClean="0"/>
              <a:t>Hak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Guna</a:t>
            </a:r>
            <a:r>
              <a:rPr lang="en-US" sz="4000" i="1" dirty="0" smtClean="0"/>
              <a:t> </a:t>
            </a:r>
            <a:r>
              <a:rPr lang="en-US" sz="4000" i="1" dirty="0" err="1" smtClean="0"/>
              <a:t>Bangunan</a:t>
            </a:r>
            <a:endParaRPr lang="en-US" sz="4000" i="1" dirty="0" smtClean="0"/>
          </a:p>
          <a:p>
            <a:endParaRPr lang="en-US" sz="4000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52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9 UUPA </a:t>
            </a:r>
            <a:br>
              <a:rPr lang="en-US" dirty="0" smtClean="0"/>
            </a:br>
            <a:r>
              <a:rPr lang="en-US" dirty="0" err="1" smtClean="0"/>
              <a:t>Pendaftaran</a:t>
            </a:r>
            <a:r>
              <a:rPr lang="en-US" dirty="0" smtClean="0"/>
              <a:t> Tanah </a:t>
            </a:r>
            <a:r>
              <a:rPr lang="en-US" dirty="0" err="1" smtClean="0"/>
              <a:t>Merupakan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1219200" y="1905000"/>
            <a:ext cx="7924800" cy="45720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 smtClean="0"/>
              <a:t>RECHT KADASTER / LEGAL KADASTER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	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i="1" dirty="0" smtClean="0"/>
          </a:p>
          <a:p>
            <a:pPr>
              <a:buNone/>
            </a:pPr>
            <a:r>
              <a:rPr lang="en-US" i="1" dirty="0" smtClean="0"/>
              <a:t>	</a:t>
            </a:r>
          </a:p>
          <a:p>
            <a:pPr marL="0" indent="0">
              <a:buNone/>
            </a:pPr>
            <a:r>
              <a:rPr lang="en-US" i="1" dirty="0" smtClean="0"/>
              <a:t>“</a:t>
            </a:r>
            <a:r>
              <a:rPr lang="en-US" i="1" dirty="0" err="1" smtClean="0"/>
              <a:t>Untuk</a:t>
            </a:r>
            <a:r>
              <a:rPr lang="en-US" i="1" dirty="0" smtClean="0"/>
              <a:t> </a:t>
            </a:r>
            <a:r>
              <a:rPr lang="en-US" i="1" dirty="0" err="1" smtClean="0"/>
              <a:t>menjamin</a:t>
            </a:r>
            <a:r>
              <a:rPr lang="en-US" i="1" dirty="0" smtClean="0"/>
              <a:t> </a:t>
            </a:r>
            <a:r>
              <a:rPr lang="en-US" i="1" dirty="0" err="1" smtClean="0"/>
              <a:t>kepastian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oleh</a:t>
            </a:r>
            <a:r>
              <a:rPr lang="en-US" i="1" dirty="0" smtClean="0"/>
              <a:t> </a:t>
            </a:r>
            <a:r>
              <a:rPr lang="en-US" i="1" dirty="0" err="1" smtClean="0"/>
              <a:t>Pemerintah</a:t>
            </a:r>
            <a:r>
              <a:rPr lang="en-US" i="1" dirty="0" smtClean="0"/>
              <a:t> </a:t>
            </a:r>
            <a:r>
              <a:rPr lang="en-US" i="1" dirty="0" err="1" smtClean="0"/>
              <a:t>diadakan</a:t>
            </a:r>
            <a:r>
              <a:rPr lang="en-US" i="1" dirty="0" smtClean="0"/>
              <a:t> </a:t>
            </a:r>
            <a:r>
              <a:rPr lang="en-US" i="1" dirty="0" err="1" smtClean="0"/>
              <a:t>pendaftaran</a:t>
            </a:r>
            <a:r>
              <a:rPr lang="en-US" i="1" dirty="0" smtClean="0"/>
              <a:t> </a:t>
            </a:r>
            <a:r>
              <a:rPr lang="en-US" i="1" dirty="0" err="1" smtClean="0"/>
              <a:t>tanah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seluruh</a:t>
            </a:r>
            <a:r>
              <a:rPr lang="en-US" i="1" dirty="0" smtClean="0"/>
              <a:t> </a:t>
            </a:r>
            <a:r>
              <a:rPr lang="en-US" i="1" dirty="0" err="1" smtClean="0"/>
              <a:t>wilayah</a:t>
            </a:r>
            <a:r>
              <a:rPr lang="en-US" i="1" dirty="0" smtClean="0"/>
              <a:t> </a:t>
            </a:r>
            <a:r>
              <a:rPr lang="en-US" i="1" dirty="0" err="1" smtClean="0"/>
              <a:t>Republik</a:t>
            </a:r>
            <a:r>
              <a:rPr lang="en-US" i="1" dirty="0" smtClean="0"/>
              <a:t> Indonesia </a:t>
            </a:r>
            <a:r>
              <a:rPr lang="en-US" i="1" dirty="0" err="1" smtClean="0"/>
              <a:t>menurut</a:t>
            </a:r>
            <a:r>
              <a:rPr lang="en-US" i="1" dirty="0" smtClean="0"/>
              <a:t> </a:t>
            </a:r>
            <a:r>
              <a:rPr lang="en-US" i="1" dirty="0" err="1" smtClean="0"/>
              <a:t>ketentuan-ketentuan</a:t>
            </a:r>
            <a:r>
              <a:rPr lang="en-US" i="1" dirty="0" smtClean="0"/>
              <a:t> yang </a:t>
            </a:r>
            <a:r>
              <a:rPr lang="en-US" i="1" dirty="0" err="1" smtClean="0"/>
              <a:t>diatur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</a:t>
            </a:r>
            <a:r>
              <a:rPr lang="en-US" i="1" dirty="0" err="1" smtClean="0"/>
              <a:t>Peraturan</a:t>
            </a:r>
            <a:r>
              <a:rPr lang="en-US" i="1" dirty="0" smtClean="0"/>
              <a:t> </a:t>
            </a:r>
            <a:r>
              <a:rPr lang="en-US" i="1" dirty="0" err="1" smtClean="0"/>
              <a:t>Pemerintah</a:t>
            </a:r>
            <a:r>
              <a:rPr lang="en-US" i="1" dirty="0" smtClean="0"/>
              <a:t>”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9 </a:t>
            </a:r>
            <a:r>
              <a:rPr lang="en-US" i="1" dirty="0" err="1" smtClean="0"/>
              <a:t>ayat</a:t>
            </a:r>
            <a:r>
              <a:rPr lang="en-US" i="1" dirty="0" smtClean="0"/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 </a:t>
            </a:r>
            <a:r>
              <a:rPr lang="en-US" i="1" dirty="0" smtClean="0"/>
              <a:t>UUPA)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24800" cy="10668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Pendaftaran</a:t>
            </a:r>
            <a:r>
              <a:rPr lang="en-US" b="1" dirty="0" smtClean="0"/>
              <a:t> Tanah </a:t>
            </a:r>
            <a:r>
              <a:rPr lang="en-US" b="1" dirty="0" err="1" smtClean="0"/>
              <a:t>Merupakan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81200"/>
            <a:ext cx="3657600" cy="4267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/>
              <a:t>	FISIK KADASTER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(Data </a:t>
            </a:r>
            <a:r>
              <a:rPr lang="en-US" i="1" dirty="0" err="1" smtClean="0"/>
              <a:t>Bidang</a:t>
            </a:r>
            <a:r>
              <a:rPr lang="en-US" i="1" dirty="0" smtClean="0"/>
              <a:t> Tanah)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err="1" smtClean="0"/>
              <a:t>Pengukuran</a:t>
            </a:r>
            <a:r>
              <a:rPr lang="en-US" dirty="0" smtClean="0"/>
              <a:t>, </a:t>
            </a:r>
            <a:r>
              <a:rPr lang="en-US" dirty="0" err="1" smtClean="0"/>
              <a:t>perpetaan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tanda-bukti-hak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4953000"/>
          </a:xfrm>
        </p:spPr>
        <p:txBody>
          <a:bodyPr>
            <a:normAutofit fontScale="92500"/>
          </a:bodyPr>
          <a:lstStyle/>
          <a:p>
            <a:pPr marL="365125" indent="-365125">
              <a:buNone/>
            </a:pPr>
            <a:r>
              <a:rPr lang="en-US" b="1" dirty="0" smtClean="0"/>
              <a:t>	RECHT KADASTER / LEGAL KADASTER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 err="1" smtClean="0"/>
              <a:t>Menjamin</a:t>
            </a:r>
            <a:r>
              <a:rPr lang="en-US" i="1" dirty="0" smtClean="0"/>
              <a:t> </a:t>
            </a:r>
            <a:r>
              <a:rPr lang="en-US" i="1" dirty="0" err="1" smtClean="0"/>
              <a:t>Kepastian</a:t>
            </a:r>
            <a:r>
              <a:rPr lang="en-US" i="1" dirty="0" smtClean="0"/>
              <a:t>  </a:t>
            </a:r>
            <a:r>
              <a:rPr lang="en-US" i="1" dirty="0" err="1" smtClean="0"/>
              <a:t>Hukum</a:t>
            </a:r>
            <a:r>
              <a:rPr lang="en-US" i="1" dirty="0" smtClean="0"/>
              <a:t>)</a:t>
            </a:r>
          </a:p>
          <a:p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surat-surat</a:t>
            </a:r>
            <a:r>
              <a:rPr lang="en-US" dirty="0" smtClean="0"/>
              <a:t> </a:t>
            </a:r>
            <a:r>
              <a:rPr lang="en-US" dirty="0" err="1" smtClean="0"/>
              <a:t>tanda-bukti-hak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TUJUAN PENDAFTARAN TANAH</a:t>
            </a:r>
            <a:br>
              <a:rPr lang="en-US" b="1" dirty="0" smtClean="0"/>
            </a:br>
            <a:r>
              <a:rPr lang="en-US" sz="3300" i="1" dirty="0" smtClean="0"/>
              <a:t>(</a:t>
            </a:r>
            <a:r>
              <a:rPr lang="en-US" sz="3300" i="1" dirty="0" err="1" smtClean="0"/>
              <a:t>Pasal</a:t>
            </a:r>
            <a:r>
              <a:rPr lang="en-US" sz="3300" i="1" dirty="0" smtClean="0"/>
              <a:t> 3 PP No. 24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1997)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4419600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kepastian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perlindungan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terdaftar</a:t>
            </a:r>
            <a:r>
              <a:rPr lang="en-US" dirty="0" smtClean="0"/>
              <a:t>, agar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dirinya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;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, agar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data yang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 err="1" smtClean="0"/>
              <a:t>Terselenggaranya</a:t>
            </a:r>
            <a:r>
              <a:rPr lang="en-US" dirty="0" smtClean="0"/>
              <a:t> </a:t>
            </a:r>
            <a:r>
              <a:rPr lang="en-US" dirty="0" err="1" smtClean="0"/>
              <a:t>tertib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pertanahan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>Cara </a:t>
            </a:r>
            <a:r>
              <a:rPr lang="en-US" sz="4200" b="1" dirty="0" err="1" smtClean="0"/>
              <a:t>Mencapai</a:t>
            </a:r>
            <a:r>
              <a:rPr lang="en-US" sz="4200" b="1" dirty="0" smtClean="0"/>
              <a:t> </a:t>
            </a:r>
            <a:br>
              <a:rPr lang="en-US" sz="4200" b="1" dirty="0" smtClean="0"/>
            </a:br>
            <a:r>
              <a:rPr lang="en-US" sz="4200" b="1" dirty="0" err="1" smtClean="0"/>
              <a:t>Tujuan</a:t>
            </a:r>
            <a:r>
              <a:rPr lang="en-US" sz="4200" b="1" dirty="0" smtClean="0"/>
              <a:t> </a:t>
            </a:r>
            <a:r>
              <a:rPr lang="en-US" sz="4200" b="1" dirty="0" err="1" smtClean="0"/>
              <a:t>Pendaftaran</a:t>
            </a:r>
            <a:r>
              <a:rPr lang="en-US" sz="4200" b="1" dirty="0" smtClean="0"/>
              <a:t> Tanah :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696200" cy="47545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lphaLcPeriod"/>
            </a:pP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SERTIPIKAT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, 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termasuk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, </a:t>
            </a:r>
            <a:r>
              <a:rPr lang="en-US" dirty="0" err="1" smtClean="0"/>
              <a:t>pembebanan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hapusnya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 </a:t>
            </a:r>
            <a:r>
              <a:rPr lang="en-US" dirty="0" err="1" smtClean="0"/>
              <a:t>wajib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160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ASAS-ASAS</a:t>
            </a:r>
            <a:br>
              <a:rPr lang="en-US" b="1" dirty="0" smtClean="0"/>
            </a:br>
            <a:r>
              <a:rPr lang="en-US" b="1" dirty="0" smtClean="0"/>
              <a:t>PENDAFTARAN TANAH</a:t>
            </a:r>
            <a:br>
              <a:rPr lang="en-US" b="1" dirty="0" smtClean="0"/>
            </a:br>
            <a:r>
              <a:rPr lang="en-US" sz="3300" i="1" dirty="0" err="1" smtClean="0"/>
              <a:t>Pasal</a:t>
            </a:r>
            <a:r>
              <a:rPr lang="en-US" sz="3300" i="1" dirty="0" smtClean="0"/>
              <a:t> 2 PP No.24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1997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90800"/>
            <a:ext cx="7943088" cy="36576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sederhana</a:t>
            </a:r>
            <a:r>
              <a:rPr lang="en-US" dirty="0" smtClean="0"/>
              <a:t>, </a:t>
            </a:r>
            <a:r>
              <a:rPr lang="en-US" dirty="0" err="1" smtClean="0"/>
              <a:t>aman</a:t>
            </a:r>
            <a:r>
              <a:rPr lang="en-US" dirty="0" smtClean="0"/>
              <a:t>, </a:t>
            </a:r>
            <a:r>
              <a:rPr lang="en-US" dirty="0" err="1" smtClean="0"/>
              <a:t>terjangkau</a:t>
            </a:r>
            <a:r>
              <a:rPr lang="en-US" dirty="0" smtClean="0"/>
              <a:t>, </a:t>
            </a:r>
            <a:r>
              <a:rPr lang="en-US" dirty="0" err="1" smtClean="0"/>
              <a:t>mutakhir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696200" cy="6477000"/>
          </a:xfrm>
        </p:spPr>
        <p:txBody>
          <a:bodyPr>
            <a:noAutofit/>
          </a:bodyPr>
          <a:lstStyle/>
          <a:p>
            <a:pPr lvl="0"/>
            <a:r>
              <a:rPr lang="en-US" sz="2800" b="1" dirty="0" err="1" smtClean="0"/>
              <a:t>Sederhana</a:t>
            </a:r>
            <a:r>
              <a:rPr lang="en-US" sz="2800" b="1" dirty="0" smtClean="0"/>
              <a:t>  </a:t>
            </a:r>
            <a:r>
              <a:rPr lang="en-US" sz="2800" dirty="0" smtClean="0">
                <a:sym typeface="Wingdings" pitchFamily="2" charset="2"/>
              </a:rPr>
              <a:t>  </a:t>
            </a:r>
            <a:r>
              <a:rPr lang="en-US" sz="2800" dirty="0" err="1" smtClean="0"/>
              <a:t>ketentuan</a:t>
            </a:r>
            <a:r>
              <a:rPr lang="en-US" sz="2800" dirty="0" smtClean="0"/>
              <a:t> </a:t>
            </a:r>
            <a:r>
              <a:rPr lang="en-US" sz="2800" dirty="0" err="1" smtClean="0"/>
              <a:t>pokok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 </a:t>
            </a:r>
            <a:r>
              <a:rPr lang="en-US" sz="2800" dirty="0" err="1" smtClean="0"/>
              <a:t>nya</a:t>
            </a:r>
            <a:r>
              <a:rPr lang="en-US" sz="2800" dirty="0" smtClean="0"/>
              <a:t> </a:t>
            </a:r>
            <a:r>
              <a:rPr lang="en-US" sz="2800" dirty="0" err="1" smtClean="0"/>
              <a:t>mudah</a:t>
            </a:r>
            <a:r>
              <a:rPr lang="en-US" sz="2800" dirty="0" smtClean="0"/>
              <a:t> </a:t>
            </a:r>
            <a:r>
              <a:rPr lang="en-US" sz="2800" dirty="0" err="1" smtClean="0"/>
              <a:t>dipahami</a:t>
            </a:r>
            <a:endParaRPr lang="en-US" sz="2800" dirty="0" smtClean="0"/>
          </a:p>
          <a:p>
            <a:pPr lvl="0"/>
            <a:r>
              <a:rPr lang="en-US" sz="2800" b="1" dirty="0" err="1" smtClean="0"/>
              <a:t>Aman</a:t>
            </a:r>
            <a:r>
              <a:rPr lang="en-US" sz="2800" b="1" dirty="0" smtClean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 </a:t>
            </a:r>
            <a:r>
              <a:rPr lang="en-US" sz="2800" dirty="0" err="1" smtClean="0"/>
              <a:t>pendaftaran</a:t>
            </a:r>
            <a:r>
              <a:rPr lang="en-US" sz="2800" dirty="0" smtClean="0"/>
              <a:t> </a:t>
            </a:r>
            <a:r>
              <a:rPr lang="en-US" sz="2800" dirty="0" err="1" smtClean="0"/>
              <a:t>tanah</a:t>
            </a:r>
            <a:r>
              <a:rPr lang="en-US" sz="2800" dirty="0" smtClean="0"/>
              <a:t> </a:t>
            </a:r>
            <a:r>
              <a:rPr lang="en-US" sz="2800" dirty="0" err="1" smtClean="0"/>
              <a:t>diselenggarakan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teliti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cermat</a:t>
            </a:r>
            <a:r>
              <a:rPr lang="en-US" sz="2800" dirty="0" smtClean="0"/>
              <a:t> 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 smtClean="0"/>
              <a:t>hasilnya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kepastian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endParaRPr lang="en-US" sz="2800" dirty="0" smtClean="0"/>
          </a:p>
          <a:p>
            <a:pPr lvl="0"/>
            <a:r>
              <a:rPr lang="en-US" sz="2800" b="1" dirty="0" err="1" smtClean="0"/>
              <a:t>Terjangkau</a:t>
            </a:r>
            <a:r>
              <a:rPr lang="en-US" sz="2800" b="1" dirty="0" smtClean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 </a:t>
            </a:r>
            <a:r>
              <a:rPr lang="en-US" sz="2800" dirty="0" err="1" smtClean="0"/>
              <a:t>terjangkau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pihak-pihak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membutuhkan</a:t>
            </a:r>
            <a:r>
              <a:rPr lang="en-US" sz="2800" dirty="0" smtClean="0"/>
              <a:t>, </a:t>
            </a:r>
            <a:r>
              <a:rPr lang="en-US" sz="2800" dirty="0" err="1" smtClean="0"/>
              <a:t>khususnya</a:t>
            </a:r>
            <a:r>
              <a:rPr lang="en-US" sz="2800" dirty="0" smtClean="0"/>
              <a:t> </a:t>
            </a:r>
            <a:r>
              <a:rPr lang="en-US" sz="2800" dirty="0" err="1" smtClean="0"/>
              <a:t>golongan</a:t>
            </a:r>
            <a:r>
              <a:rPr lang="en-US" sz="2800" dirty="0" smtClean="0"/>
              <a:t> </a:t>
            </a:r>
            <a:r>
              <a:rPr lang="en-US" sz="2800" dirty="0" err="1" smtClean="0"/>
              <a:t>ekonomi</a:t>
            </a:r>
            <a:r>
              <a:rPr lang="en-US" sz="2800" dirty="0" smtClean="0"/>
              <a:t> </a:t>
            </a:r>
            <a:r>
              <a:rPr lang="en-US" sz="2800" dirty="0" err="1" smtClean="0"/>
              <a:t>lemah</a:t>
            </a:r>
            <a:endParaRPr lang="en-US" sz="2800" dirty="0" smtClean="0"/>
          </a:p>
          <a:p>
            <a:pPr lvl="0"/>
            <a:r>
              <a:rPr lang="en-US" sz="2800" b="1" dirty="0" err="1" smtClean="0"/>
              <a:t>Mutakhir</a:t>
            </a:r>
            <a:r>
              <a:rPr lang="en-US" sz="2800" dirty="0" smtClean="0"/>
              <a:t>   </a:t>
            </a:r>
            <a:r>
              <a:rPr lang="en-US" sz="2800" dirty="0" smtClean="0">
                <a:sym typeface="Wingdings" pitchFamily="2" charset="2"/>
              </a:rPr>
              <a:t>  </a:t>
            </a:r>
            <a:r>
              <a:rPr lang="en-US" sz="2800" dirty="0" smtClean="0"/>
              <a:t>data-data yang </a:t>
            </a:r>
            <a:r>
              <a:rPr lang="en-US" sz="2800" dirty="0" err="1" smtClean="0"/>
              <a:t>tersedia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data-data yang </a:t>
            </a:r>
            <a:r>
              <a:rPr lang="en-US" sz="2800" dirty="0" err="1" smtClean="0"/>
              <a:t>terbaru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terkini</a:t>
            </a:r>
            <a:endParaRPr lang="en-US" sz="2800" dirty="0" smtClean="0"/>
          </a:p>
          <a:p>
            <a:r>
              <a:rPr lang="en-US" sz="2800" b="1" dirty="0" smtClean="0"/>
              <a:t>Terbuka </a:t>
            </a:r>
            <a:r>
              <a:rPr lang="en-US" sz="2800" dirty="0" smtClean="0"/>
              <a:t> </a:t>
            </a:r>
            <a:r>
              <a:rPr lang="en-US" sz="2800" dirty="0" smtClean="0">
                <a:sym typeface="Wingdings" pitchFamily="2" charset="2"/>
              </a:rPr>
              <a:t>  </a:t>
            </a:r>
            <a:r>
              <a:rPr lang="en-US" sz="2800" dirty="0" err="1" smtClean="0"/>
              <a:t>pihak-pihak</a:t>
            </a:r>
            <a:r>
              <a:rPr lang="en-US" sz="2800" dirty="0" smtClean="0"/>
              <a:t> yang </a:t>
            </a:r>
            <a:r>
              <a:rPr lang="en-US" sz="2800" dirty="0" err="1" smtClean="0"/>
              <a:t>memerlukan</a:t>
            </a:r>
            <a:r>
              <a:rPr lang="en-US" sz="2800" dirty="0" smtClean="0"/>
              <a:t>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memperoleh</a:t>
            </a:r>
            <a:r>
              <a:rPr lang="en-US" sz="2800" dirty="0" smtClean="0"/>
              <a:t> </a:t>
            </a:r>
            <a:r>
              <a:rPr lang="en-US" sz="2800" dirty="0" err="1" smtClean="0"/>
              <a:t>keterangan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mengenai</a:t>
            </a:r>
            <a:r>
              <a:rPr lang="en-US" sz="2800" dirty="0" smtClean="0"/>
              <a:t> data-data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terdaftar</a:t>
            </a:r>
            <a:endParaRPr lang="en-US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OBYEK PENDAFTARAN TANAH</a:t>
            </a:r>
            <a:br>
              <a:rPr lang="en-US" b="1" dirty="0" smtClean="0"/>
            </a:br>
            <a:r>
              <a:rPr lang="en-US" sz="3300" i="1" dirty="0" smtClean="0"/>
              <a:t>(</a:t>
            </a:r>
            <a:r>
              <a:rPr lang="en-US" sz="3300" i="1" dirty="0" err="1" smtClean="0"/>
              <a:t>Pasal</a:t>
            </a:r>
            <a:r>
              <a:rPr lang="en-US" sz="3300" i="1" dirty="0" smtClean="0"/>
              <a:t> 9 PP No. 24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997)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943088" cy="4419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Meliputi</a:t>
            </a:r>
            <a:r>
              <a:rPr lang="en-US" dirty="0" smtClean="0"/>
              <a:t> :</a:t>
            </a:r>
          </a:p>
          <a:p>
            <a:pPr marL="514350" lvl="0" indent="-514350">
              <a:buFont typeface="+mj-lt"/>
              <a:buAutoNum type="alphaLcPeriod"/>
            </a:pP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dipunyai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HM, HGU, HGB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Pakai</a:t>
            </a:r>
            <a:endParaRPr lang="en-US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Tanah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endParaRPr lang="en-US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Tanah </a:t>
            </a:r>
            <a:r>
              <a:rPr lang="en-US" dirty="0" err="1" smtClean="0"/>
              <a:t>Wakaf</a:t>
            </a:r>
            <a:endParaRPr lang="en-US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endParaRPr lang="en-US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Tanggungan</a:t>
            </a:r>
            <a:endParaRPr lang="en-US" dirty="0" smtClean="0"/>
          </a:p>
          <a:p>
            <a:pPr marL="514350" lvl="0" indent="-514350">
              <a:buFont typeface="+mj-lt"/>
              <a:buAutoNum type="alphaLcPeriod"/>
            </a:pPr>
            <a:r>
              <a:rPr lang="en-US" dirty="0" smtClean="0"/>
              <a:t>Tanah Negara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371600"/>
          </a:xfrm>
        </p:spPr>
        <p:txBody>
          <a:bodyPr>
            <a:normAutofit/>
          </a:bodyPr>
          <a:lstStyle/>
          <a:p>
            <a:r>
              <a:rPr lang="en-US" sz="4200" b="1" dirty="0" smtClean="0"/>
              <a:t>SISTEM </a:t>
            </a:r>
            <a:br>
              <a:rPr lang="en-US" sz="4200" b="1" dirty="0" smtClean="0"/>
            </a:br>
            <a:r>
              <a:rPr lang="en-US" sz="4200" b="1" dirty="0" smtClean="0"/>
              <a:t>PENDAFTARAN TANAH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943088" cy="4038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000" dirty="0" err="1" smtClean="0"/>
              <a:t>Ada</a:t>
            </a:r>
            <a:r>
              <a:rPr lang="en-US" sz="4000" dirty="0" smtClean="0"/>
              <a:t> 2 </a:t>
            </a:r>
            <a:r>
              <a:rPr lang="en-US" sz="4000" dirty="0" err="1" smtClean="0"/>
              <a:t>macam</a:t>
            </a:r>
            <a:r>
              <a:rPr lang="en-US" sz="4000" dirty="0" smtClean="0"/>
              <a:t> 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Pendaftaran</a:t>
            </a:r>
            <a:r>
              <a:rPr lang="en-US" sz="4000" dirty="0" smtClean="0"/>
              <a:t> </a:t>
            </a:r>
            <a:r>
              <a:rPr lang="en-US" sz="4000" dirty="0" err="1" smtClean="0"/>
              <a:t>Akta</a:t>
            </a:r>
            <a:r>
              <a:rPr lang="en-US" sz="4000" dirty="0" smtClean="0"/>
              <a:t> </a:t>
            </a:r>
            <a:r>
              <a:rPr lang="en-US" sz="4000" i="1" dirty="0" smtClean="0"/>
              <a:t>(“registration of deeds”)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000" dirty="0" err="1" smtClean="0"/>
              <a:t>Sistem</a:t>
            </a:r>
            <a:r>
              <a:rPr lang="en-US" sz="4000" dirty="0" smtClean="0"/>
              <a:t> </a:t>
            </a:r>
            <a:r>
              <a:rPr lang="en-US" sz="4000" dirty="0" err="1" smtClean="0"/>
              <a:t>Pendaftaran</a:t>
            </a:r>
            <a:r>
              <a:rPr lang="en-US" sz="4000" dirty="0" smtClean="0"/>
              <a:t> </a:t>
            </a:r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i="1" dirty="0" smtClean="0"/>
              <a:t>(“registration of title”)</a:t>
            </a:r>
            <a:endParaRPr lang="en-US" sz="4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144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Pendaftaran</a:t>
            </a:r>
            <a:r>
              <a:rPr lang="en-US" b="1" dirty="0" smtClean="0"/>
              <a:t> AKTA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8095488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                  </a:t>
            </a:r>
            <a:r>
              <a:rPr lang="en-US" dirty="0" err="1" smtClean="0"/>
              <a:t>akta</a:t>
            </a:r>
            <a:r>
              <a:rPr lang="en-US" dirty="0" smtClean="0"/>
              <a:t> yang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yang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pembebanan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Register </a:t>
            </a:r>
            <a:r>
              <a:rPr lang="en-US" dirty="0" err="1" smtClean="0"/>
              <a:t>Akta</a:t>
            </a:r>
            <a:r>
              <a:rPr lang="en-US" dirty="0" smtClean="0"/>
              <a:t> (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620000" cy="1219200"/>
          </a:xfrm>
        </p:spPr>
        <p:txBody>
          <a:bodyPr>
            <a:noAutofit/>
          </a:bodyPr>
          <a:lstStyle/>
          <a:p>
            <a:r>
              <a:rPr lang="en-US" b="1" dirty="0" smtClean="0"/>
              <a:t>LATAR BELAKANG PENDAFTARAN TANAH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7848600" cy="3962400"/>
          </a:xfrm>
        </p:spPr>
        <p:txBody>
          <a:bodyPr>
            <a:normAutofit/>
          </a:bodyPr>
          <a:lstStyle/>
          <a:p>
            <a:pPr marL="465138" lvl="0" indent="-382588"/>
            <a:r>
              <a:rPr lang="en-US" sz="4400" dirty="0" err="1" smtClean="0"/>
              <a:t>Belum</a:t>
            </a:r>
            <a:r>
              <a:rPr lang="en-US" sz="4400" dirty="0" smtClean="0"/>
              <a:t> </a:t>
            </a:r>
            <a:r>
              <a:rPr lang="en-US" sz="4400" dirty="0" err="1" smtClean="0"/>
              <a:t>tersedia</a:t>
            </a:r>
            <a:r>
              <a:rPr lang="en-US" sz="4400" dirty="0" smtClean="0"/>
              <a:t> </a:t>
            </a:r>
            <a:r>
              <a:rPr lang="en-US" sz="4400" dirty="0" err="1" smtClean="0"/>
              <a:t>Hukum</a:t>
            </a:r>
            <a:r>
              <a:rPr lang="en-US" sz="4400" dirty="0" smtClean="0"/>
              <a:t> Tanah </a:t>
            </a:r>
            <a:r>
              <a:rPr lang="en-US" sz="4400" dirty="0" err="1" smtClean="0"/>
              <a:t>Tertulis</a:t>
            </a:r>
            <a:r>
              <a:rPr lang="en-US" sz="4400" dirty="0" smtClean="0"/>
              <a:t> yang </a:t>
            </a:r>
            <a:r>
              <a:rPr lang="en-US" sz="4400" dirty="0" err="1" smtClean="0"/>
              <a:t>Lengkap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Jelas</a:t>
            </a:r>
            <a:endParaRPr lang="en-US" sz="4400" dirty="0" smtClean="0"/>
          </a:p>
          <a:p>
            <a:pPr marL="465138" lvl="0" indent="-382588"/>
            <a:r>
              <a:rPr lang="en-US" sz="4400" dirty="0" err="1" smtClean="0"/>
              <a:t>Belum</a:t>
            </a:r>
            <a:r>
              <a:rPr lang="en-US" sz="4400" dirty="0" smtClean="0"/>
              <a:t> </a:t>
            </a:r>
            <a:r>
              <a:rPr lang="en-US" sz="4400" dirty="0" err="1" smtClean="0"/>
              <a:t>diselenggarakan</a:t>
            </a:r>
            <a:r>
              <a:rPr lang="en-US" sz="4400" dirty="0" smtClean="0"/>
              <a:t> </a:t>
            </a:r>
            <a:r>
              <a:rPr lang="en-US" sz="4400" dirty="0" err="1" smtClean="0"/>
              <a:t>Pendaftaran</a:t>
            </a:r>
            <a:r>
              <a:rPr lang="en-US" sz="4400" dirty="0" smtClean="0"/>
              <a:t> Tanah yang </a:t>
            </a:r>
            <a:r>
              <a:rPr lang="en-US" sz="4400" dirty="0" err="1" smtClean="0"/>
              <a:t>Efektif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7620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Pendaftaran</a:t>
            </a:r>
            <a:r>
              <a:rPr lang="en-US" b="1" dirty="0" smtClean="0"/>
              <a:t> HAK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8305800" cy="5562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Yang </a:t>
            </a:r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              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diciptakan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perubahan-perubahan</a:t>
            </a:r>
            <a:r>
              <a:rPr lang="en-US" dirty="0" smtClean="0"/>
              <a:t> </a:t>
            </a:r>
            <a:r>
              <a:rPr lang="en-US" dirty="0" err="1" smtClean="0"/>
              <a:t>nya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Akta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datanya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Didaftar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Register (</a:t>
            </a:r>
            <a:r>
              <a:rPr lang="en-US" dirty="0" err="1" smtClean="0"/>
              <a:t>Buku</a:t>
            </a:r>
            <a:r>
              <a:rPr lang="en-US" dirty="0" smtClean="0"/>
              <a:t> Tanah)</a:t>
            </a:r>
          </a:p>
          <a:p>
            <a:r>
              <a:rPr lang="en-US" dirty="0" smtClean="0"/>
              <a:t>Data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Tanah, </a:t>
            </a:r>
            <a:r>
              <a:rPr lang="en-US" dirty="0" err="1" smtClean="0"/>
              <a:t>sedangkan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disimpan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Sertipikat</a:t>
            </a:r>
            <a:r>
              <a:rPr lang="en-US" dirty="0" smtClean="0"/>
              <a:t> / </a:t>
            </a:r>
            <a:r>
              <a:rPr lang="en-US" dirty="0" err="1" smtClean="0"/>
              <a:t>Salinan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Register (</a:t>
            </a:r>
            <a:r>
              <a:rPr lang="en-US" dirty="0" err="1" smtClean="0"/>
              <a:t>Buku</a:t>
            </a:r>
            <a:r>
              <a:rPr lang="en-US" dirty="0" smtClean="0"/>
              <a:t> Tanah)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28600" y="4953000"/>
            <a:ext cx="8686800" cy="1447800"/>
          </a:xfrm>
        </p:spPr>
        <p:txBody>
          <a:bodyPr>
            <a:noAutofit/>
          </a:bodyPr>
          <a:lstStyle/>
          <a:p>
            <a:r>
              <a:rPr lang="en-US" sz="3700" b="0" dirty="0" err="1" smtClean="0"/>
              <a:t>Persamaannya</a:t>
            </a:r>
            <a:r>
              <a:rPr lang="en-US" sz="3700" b="0" dirty="0" smtClean="0"/>
              <a:t>:</a:t>
            </a:r>
            <a:br>
              <a:rPr lang="en-US" sz="3700" b="0" dirty="0" smtClean="0"/>
            </a:br>
            <a:r>
              <a:rPr lang="en-US" sz="3700" b="0" dirty="0" err="1" smtClean="0"/>
              <a:t>Akta</a:t>
            </a:r>
            <a:r>
              <a:rPr lang="en-US" sz="3700" b="0" dirty="0" smtClean="0"/>
              <a:t> </a:t>
            </a:r>
            <a:r>
              <a:rPr lang="en-US" sz="3700" b="0" dirty="0" err="1" smtClean="0"/>
              <a:t>adalah</a:t>
            </a:r>
            <a:r>
              <a:rPr lang="en-US" sz="3700" b="0" dirty="0" smtClean="0"/>
              <a:t> </a:t>
            </a:r>
            <a:r>
              <a:rPr lang="en-US" sz="3700" b="0" dirty="0" err="1" smtClean="0"/>
              <a:t>sumber</a:t>
            </a:r>
            <a:r>
              <a:rPr lang="en-US" sz="3700" b="0" dirty="0" smtClean="0"/>
              <a:t> data </a:t>
            </a:r>
            <a:r>
              <a:rPr lang="en-US" sz="3700" b="0" dirty="0" err="1" smtClean="0"/>
              <a:t>Yuridis</a:t>
            </a:r>
            <a:endParaRPr lang="en-US" sz="3700" b="0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228600" y="228600"/>
            <a:ext cx="4251960" cy="838200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smtClean="0"/>
              <a:t>PENDAFTARAN  AKTA</a:t>
            </a:r>
            <a:endParaRPr lang="en-US" sz="2200" b="1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half" idx="3"/>
          </p:nvPr>
        </p:nvSpPr>
        <p:spPr>
          <a:xfrm>
            <a:off x="4572000" y="228600"/>
            <a:ext cx="4343400" cy="815958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smtClean="0"/>
              <a:t>PENDAFTARAN  HAK</a:t>
            </a:r>
            <a:endParaRPr lang="en-US" sz="2200" b="1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228600" y="1066800"/>
            <a:ext cx="4251960" cy="3962400"/>
          </a:xfrm>
        </p:spPr>
        <p:txBody>
          <a:bodyPr>
            <a:noAutofit/>
          </a:bodyPr>
          <a:lstStyle/>
          <a:p>
            <a:r>
              <a:rPr lang="en-US" sz="2600" dirty="0" smtClean="0"/>
              <a:t>Yang </a:t>
            </a:r>
            <a:r>
              <a:rPr lang="en-US" sz="2600" dirty="0" err="1" smtClean="0"/>
              <a:t>didaftar</a:t>
            </a:r>
            <a:r>
              <a:rPr lang="en-US" sz="2600" dirty="0" smtClean="0"/>
              <a:t> </a:t>
            </a:r>
            <a:r>
              <a:rPr lang="en-US" sz="2600" dirty="0" err="1" smtClean="0"/>
              <a:t>Akta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dibubuhi</a:t>
            </a:r>
            <a:r>
              <a:rPr lang="en-US" sz="2600" dirty="0" smtClean="0"/>
              <a:t> cap, </a:t>
            </a:r>
            <a:r>
              <a:rPr lang="en-US" sz="2600" dirty="0" err="1" smtClean="0"/>
              <a:t>tanggal</a:t>
            </a:r>
            <a:r>
              <a:rPr lang="en-US" sz="2600" dirty="0" smtClean="0"/>
              <a:t>, </a:t>
            </a:r>
            <a:r>
              <a:rPr lang="en-US" sz="2600" dirty="0" err="1" smtClean="0"/>
              <a:t>nomor</a:t>
            </a:r>
            <a:r>
              <a:rPr lang="en-US" sz="2600" dirty="0" smtClean="0"/>
              <a:t> </a:t>
            </a:r>
            <a:r>
              <a:rPr lang="en-US" sz="2600" dirty="0" err="1" smtClean="0"/>
              <a:t>pendaftaran</a:t>
            </a:r>
            <a:endParaRPr lang="en-US" sz="2600" dirty="0" smtClean="0"/>
          </a:p>
          <a:p>
            <a:r>
              <a:rPr lang="en-US" sz="2600" dirty="0" err="1" smtClean="0"/>
              <a:t>Pejabat</a:t>
            </a:r>
            <a:r>
              <a:rPr lang="en-US" sz="2600" dirty="0" smtClean="0"/>
              <a:t> </a:t>
            </a:r>
            <a:r>
              <a:rPr lang="en-US" sz="2600" dirty="0" err="1" smtClean="0"/>
              <a:t>Pertanahan</a:t>
            </a:r>
            <a:r>
              <a:rPr lang="en-US" sz="2600" dirty="0" smtClean="0"/>
              <a:t> </a:t>
            </a:r>
            <a:r>
              <a:rPr lang="en-US" sz="2600" dirty="0" err="1" smtClean="0"/>
              <a:t>pasif</a:t>
            </a:r>
            <a:r>
              <a:rPr lang="en-US" sz="2600" dirty="0" smtClean="0"/>
              <a:t>,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pengujian</a:t>
            </a:r>
            <a:r>
              <a:rPr lang="en-US" sz="2600" dirty="0" smtClean="0"/>
              <a:t> </a:t>
            </a:r>
            <a:r>
              <a:rPr lang="en-US" sz="2600" dirty="0" err="1" smtClean="0"/>
              <a:t>kebenaran</a:t>
            </a:r>
            <a:r>
              <a:rPr lang="en-US" sz="2600" dirty="0" smtClean="0"/>
              <a:t> data</a:t>
            </a:r>
          </a:p>
          <a:p>
            <a:r>
              <a:rPr lang="en-US" sz="2600" dirty="0" err="1" smtClean="0"/>
              <a:t>Tanda</a:t>
            </a:r>
            <a:r>
              <a:rPr lang="en-US" sz="2600" dirty="0" smtClean="0"/>
              <a:t> </a:t>
            </a:r>
            <a:r>
              <a:rPr lang="en-US" sz="2600" dirty="0" err="1" smtClean="0"/>
              <a:t>bukti</a:t>
            </a:r>
            <a:r>
              <a:rPr lang="en-US" sz="2600" dirty="0" smtClean="0"/>
              <a:t> </a:t>
            </a:r>
            <a:r>
              <a:rPr lang="en-US" sz="2600" dirty="0" err="1" smtClean="0"/>
              <a:t>hak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Akta</a:t>
            </a:r>
            <a:r>
              <a:rPr lang="en-US" sz="2600" dirty="0" smtClean="0"/>
              <a:t> yang </a:t>
            </a:r>
            <a:r>
              <a:rPr lang="en-US" sz="2600" dirty="0" err="1" smtClean="0"/>
              <a:t>sudah</a:t>
            </a:r>
            <a:r>
              <a:rPr lang="en-US" sz="2600" dirty="0" smtClean="0"/>
              <a:t> </a:t>
            </a:r>
            <a:r>
              <a:rPr lang="en-US" sz="2600" dirty="0" err="1" smtClean="0"/>
              <a:t>didaftar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Surat</a:t>
            </a:r>
            <a:r>
              <a:rPr lang="en-US" sz="2600" dirty="0" smtClean="0"/>
              <a:t> </a:t>
            </a:r>
            <a:r>
              <a:rPr lang="en-US" sz="2600" dirty="0" err="1" smtClean="0"/>
              <a:t>Ukur</a:t>
            </a:r>
            <a:r>
              <a:rPr lang="en-US" sz="2600" dirty="0" smtClean="0"/>
              <a:t> </a:t>
            </a:r>
            <a:endParaRPr lang="en-US" sz="2600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572000" y="1066800"/>
            <a:ext cx="4343400" cy="39624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Yang </a:t>
            </a:r>
            <a:r>
              <a:rPr lang="en-US" sz="2600" dirty="0" err="1" smtClean="0"/>
              <a:t>didaftar</a:t>
            </a:r>
            <a:r>
              <a:rPr lang="en-US" sz="2600" dirty="0" smtClean="0"/>
              <a:t> </a:t>
            </a:r>
            <a:r>
              <a:rPr lang="en-US" sz="2600" dirty="0" err="1" smtClean="0"/>
              <a:t>Hak</a:t>
            </a:r>
            <a:r>
              <a:rPr lang="en-US" sz="2600" dirty="0" smtClean="0"/>
              <a:t> yang </a:t>
            </a:r>
            <a:r>
              <a:rPr lang="en-US" sz="2600" dirty="0" err="1" smtClean="0"/>
              <a:t>diciptakan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perubahan-perubahannya</a:t>
            </a:r>
            <a:endParaRPr lang="en-US" sz="2600" dirty="0" smtClean="0"/>
          </a:p>
          <a:p>
            <a:r>
              <a:rPr lang="en-US" sz="2600" dirty="0" err="1" smtClean="0"/>
              <a:t>Ada</a:t>
            </a:r>
            <a:r>
              <a:rPr lang="en-US" sz="2600" dirty="0" smtClean="0"/>
              <a:t> </a:t>
            </a:r>
            <a:r>
              <a:rPr lang="en-US" sz="2600" dirty="0" err="1" smtClean="0"/>
              <a:t>daftar</a:t>
            </a:r>
            <a:r>
              <a:rPr lang="en-US" sz="2600" dirty="0" smtClean="0"/>
              <a:t> </a:t>
            </a:r>
            <a:r>
              <a:rPr lang="en-US" sz="2600" dirty="0" err="1" smtClean="0"/>
              <a:t>isian</a:t>
            </a:r>
            <a:r>
              <a:rPr lang="en-US" sz="2600" dirty="0" smtClean="0"/>
              <a:t>/</a:t>
            </a:r>
            <a:r>
              <a:rPr lang="en-US" sz="2600" dirty="0" err="1" smtClean="0"/>
              <a:t>Buku</a:t>
            </a:r>
            <a:r>
              <a:rPr lang="en-US" sz="2600" dirty="0" smtClean="0"/>
              <a:t> Tanah</a:t>
            </a:r>
          </a:p>
          <a:p>
            <a:r>
              <a:rPr lang="en-US" sz="2600" dirty="0" err="1" smtClean="0"/>
              <a:t>Pejabat</a:t>
            </a:r>
            <a:r>
              <a:rPr lang="en-US" sz="2600" dirty="0" smtClean="0"/>
              <a:t> </a:t>
            </a:r>
            <a:r>
              <a:rPr lang="en-US" sz="2600" dirty="0" err="1" smtClean="0"/>
              <a:t>Pertanahan</a:t>
            </a:r>
            <a:r>
              <a:rPr lang="en-US" sz="2600" dirty="0" smtClean="0"/>
              <a:t> </a:t>
            </a:r>
            <a:r>
              <a:rPr lang="en-US" sz="2600" dirty="0" err="1" smtClean="0"/>
              <a:t>aktif</a:t>
            </a:r>
            <a:r>
              <a:rPr lang="en-US" sz="2600" dirty="0" smtClean="0"/>
              <a:t> </a:t>
            </a:r>
            <a:r>
              <a:rPr lang="en-US" sz="2600" dirty="0" err="1" smtClean="0"/>
              <a:t>melakukan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pengujian</a:t>
            </a:r>
            <a:r>
              <a:rPr lang="en-US" sz="2600" dirty="0" smtClean="0"/>
              <a:t> </a:t>
            </a:r>
            <a:r>
              <a:rPr lang="en-US" sz="2600" dirty="0" err="1" smtClean="0"/>
              <a:t>kebenaran</a:t>
            </a:r>
            <a:r>
              <a:rPr lang="en-US" sz="2600" dirty="0" smtClean="0"/>
              <a:t> data</a:t>
            </a:r>
          </a:p>
          <a:p>
            <a:r>
              <a:rPr lang="en-US" sz="2600" dirty="0" err="1" smtClean="0"/>
              <a:t>Tanda</a:t>
            </a:r>
            <a:r>
              <a:rPr lang="en-US" sz="2600" dirty="0" smtClean="0"/>
              <a:t> </a:t>
            </a:r>
            <a:r>
              <a:rPr lang="en-US" sz="2600" dirty="0" err="1" smtClean="0"/>
              <a:t>bukti</a:t>
            </a:r>
            <a:r>
              <a:rPr lang="en-US" sz="2600" dirty="0" smtClean="0"/>
              <a:t> </a:t>
            </a:r>
            <a:r>
              <a:rPr lang="en-US" sz="2600" dirty="0" err="1" smtClean="0"/>
              <a:t>hak</a:t>
            </a:r>
            <a:r>
              <a:rPr lang="en-US" sz="2600" dirty="0" smtClean="0"/>
              <a:t> </a:t>
            </a:r>
            <a:r>
              <a:rPr lang="en-US" sz="2600" dirty="0" err="1" smtClean="0"/>
              <a:t>adalah</a:t>
            </a:r>
            <a:r>
              <a:rPr lang="en-US" sz="2600" dirty="0" smtClean="0"/>
              <a:t> </a:t>
            </a:r>
            <a:r>
              <a:rPr lang="en-US" sz="2600" dirty="0" err="1" smtClean="0"/>
              <a:t>Sertifikat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Surat</a:t>
            </a:r>
            <a:r>
              <a:rPr lang="en-US" sz="2600" dirty="0" smtClean="0"/>
              <a:t> </a:t>
            </a:r>
            <a:r>
              <a:rPr lang="en-US" sz="2600" dirty="0" err="1" smtClean="0"/>
              <a:t>Ukur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66888" cy="11128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yang </a:t>
            </a:r>
            <a:r>
              <a:rPr lang="en-US" b="1" dirty="0" err="1" smtClean="0"/>
              <a:t>dianut</a:t>
            </a:r>
            <a:r>
              <a:rPr lang="en-US" b="1" dirty="0" smtClean="0"/>
              <a:t> </a:t>
            </a:r>
            <a:r>
              <a:rPr lang="en-US" b="1" dirty="0" err="1" smtClean="0"/>
              <a:t>oleh</a:t>
            </a:r>
            <a:r>
              <a:rPr lang="en-US" b="1" dirty="0" smtClean="0"/>
              <a:t>  </a:t>
            </a:r>
            <a:br>
              <a:rPr lang="en-US" b="1" dirty="0" smtClean="0"/>
            </a:br>
            <a:r>
              <a:rPr lang="en-US" b="1" dirty="0" smtClean="0"/>
              <a:t>PP 24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/>
              <a:t>997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4648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Pendaftaran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</a:p>
          <a:p>
            <a:pPr algn="ctr">
              <a:buNone/>
            </a:pPr>
            <a:r>
              <a:rPr lang="en-US" b="1" i="1" dirty="0" smtClean="0"/>
              <a:t>(“registration of title”)</a:t>
            </a:r>
          </a:p>
          <a:p>
            <a:pPr algn="ctr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(Register)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yang </a:t>
            </a:r>
            <a:r>
              <a:rPr lang="en-US" dirty="0" err="1" smtClean="0"/>
              <a:t>dihimpun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diterbitkannya</a:t>
            </a:r>
            <a:r>
              <a:rPr lang="en-US" dirty="0" smtClean="0"/>
              <a:t> </a:t>
            </a: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i="1" dirty="0" smtClean="0"/>
              <a:t>(“Certificate of Title”)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didaftar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914400"/>
          </a:xfrm>
        </p:spPr>
        <p:txBody>
          <a:bodyPr>
            <a:normAutofit/>
          </a:bodyPr>
          <a:lstStyle/>
          <a:p>
            <a:r>
              <a:rPr lang="en-US" b="1" dirty="0" smtClean="0"/>
              <a:t>SISTEM PUBLIKASI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50292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  <a:buNone/>
            </a:pPr>
            <a:r>
              <a:rPr lang="en-US" sz="3600" dirty="0" err="1" smtClean="0"/>
              <a:t>Dikenal</a:t>
            </a:r>
            <a:r>
              <a:rPr lang="en-US" sz="3600" dirty="0" smtClean="0"/>
              <a:t> 2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:</a:t>
            </a:r>
          </a:p>
          <a:p>
            <a:pPr marL="514350" lvl="0" indent="-514350">
              <a:spcAft>
                <a:spcPts val="1800"/>
              </a:spcAft>
              <a:buFont typeface="+mj-lt"/>
              <a:buAutoNum type="arabicPeriod"/>
            </a:pPr>
            <a:r>
              <a:rPr lang="en-US" sz="3600" b="1" dirty="0" err="1" smtClean="0"/>
              <a:t>Sistem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Publikasi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Positif</a:t>
            </a:r>
            <a:r>
              <a:rPr lang="en-US" sz="3600" b="1" dirty="0" smtClean="0"/>
              <a:t>  </a:t>
            </a:r>
            <a:r>
              <a:rPr lang="en-US" sz="3600" dirty="0" smtClean="0">
                <a:sym typeface="Wingdings" pitchFamily="2" charset="2"/>
              </a:rPr>
              <a:t>      </a:t>
            </a:r>
            <a:r>
              <a:rPr lang="en-US" sz="3600" dirty="0" err="1" smtClean="0"/>
              <a:t>selalu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 </a:t>
            </a:r>
            <a:r>
              <a:rPr lang="en-US" sz="3600" dirty="0" err="1" smtClean="0"/>
              <a:t>Pendaftaran</a:t>
            </a:r>
            <a:r>
              <a:rPr lang="en-US" sz="3600" dirty="0" smtClean="0"/>
              <a:t> </a:t>
            </a:r>
            <a:r>
              <a:rPr lang="en-US" sz="3600" dirty="0" err="1" smtClean="0"/>
              <a:t>Hak</a:t>
            </a:r>
            <a:endParaRPr lang="en-US" sz="36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600" b="1" dirty="0" err="1" smtClean="0"/>
              <a:t>Sistem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Publikasi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Negatif</a:t>
            </a:r>
            <a:r>
              <a:rPr lang="en-US" sz="3600" b="1" dirty="0" smtClean="0"/>
              <a:t>  </a:t>
            </a:r>
            <a:r>
              <a:rPr lang="en-US" sz="3600" dirty="0" smtClean="0">
                <a:sym typeface="Wingdings" pitchFamily="2" charset="2"/>
              </a:rPr>
              <a:t>   </a:t>
            </a:r>
            <a:r>
              <a:rPr lang="en-US" sz="3600" dirty="0" err="1" smtClean="0"/>
              <a:t>selalu</a:t>
            </a:r>
            <a:r>
              <a:rPr lang="en-US" sz="3600" dirty="0" smtClean="0"/>
              <a:t> </a:t>
            </a:r>
            <a:r>
              <a:rPr lang="en-US" sz="3600" dirty="0" err="1" smtClean="0"/>
              <a:t>menggunakan</a:t>
            </a:r>
            <a:r>
              <a:rPr lang="en-US" sz="3600" dirty="0" smtClean="0"/>
              <a:t> </a:t>
            </a:r>
            <a:r>
              <a:rPr lang="en-US" sz="3600" dirty="0" err="1" smtClean="0"/>
              <a:t>sistem</a:t>
            </a:r>
            <a:r>
              <a:rPr lang="en-US" sz="3600" dirty="0" smtClean="0"/>
              <a:t>  </a:t>
            </a:r>
            <a:r>
              <a:rPr lang="en-US" sz="3600" dirty="0" err="1" smtClean="0"/>
              <a:t>Pendaftaran</a:t>
            </a:r>
            <a:r>
              <a:rPr lang="en-US" sz="3600" dirty="0" smtClean="0"/>
              <a:t> </a:t>
            </a:r>
            <a:r>
              <a:rPr lang="en-US" sz="3600" dirty="0" err="1" smtClean="0"/>
              <a:t>Akta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0366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Menunjukkan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Negara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696200" cy="4724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sz="2000" dirty="0" smtClean="0"/>
          </a:p>
          <a:p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endParaRPr lang="en-US" sz="2000" dirty="0" smtClean="0"/>
          </a:p>
          <a:p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sz="2000" dirty="0" smtClean="0"/>
          </a:p>
          <a:p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Register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371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Menunjukkan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Negara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Positif</a:t>
            </a:r>
            <a:r>
              <a:rPr lang="en-US" b="1" dirty="0" smtClean="0"/>
              <a:t> :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696200" cy="4267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Negara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r>
              <a:rPr lang="en-US" dirty="0" smtClean="0"/>
              <a:t>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sz="2000" dirty="0" smtClean="0"/>
          </a:p>
          <a:p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mempercayai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data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Register</a:t>
            </a:r>
            <a:endParaRPr lang="en-US" sz="2000" dirty="0" smtClean="0"/>
          </a:p>
          <a:p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itikad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,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namanya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Register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diganggu</a:t>
            </a:r>
            <a:r>
              <a:rPr lang="en-US" dirty="0" smtClean="0"/>
              <a:t> </a:t>
            </a:r>
            <a:r>
              <a:rPr lang="en-US" dirty="0" err="1" smtClean="0"/>
              <a:t>gugat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"/>
            <a:ext cx="7696200" cy="6172200"/>
          </a:xfrm>
        </p:spPr>
        <p:txBody>
          <a:bodyPr>
            <a:normAutofit lnSpcReduction="10000"/>
          </a:bodyPr>
          <a:lstStyle/>
          <a:p>
            <a:pPr marL="0" indent="3175">
              <a:buNone/>
            </a:pPr>
            <a:r>
              <a:rPr lang="en-US" sz="3600" i="1" dirty="0" smtClean="0"/>
              <a:t>Yang </a:t>
            </a:r>
            <a:r>
              <a:rPr lang="en-US" sz="3600" i="1" dirty="0" err="1" smtClean="0"/>
              <a:t>dapat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dilakukan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oleh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pemegang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hak</a:t>
            </a:r>
            <a:r>
              <a:rPr lang="en-US" sz="3600" i="1" dirty="0" smtClean="0"/>
              <a:t> yang </a:t>
            </a:r>
            <a:r>
              <a:rPr lang="en-US" sz="3600" i="1" dirty="0" err="1" smtClean="0"/>
              <a:t>sebenarnya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jika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tanahnya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didaftar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atas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nama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pihak</a:t>
            </a:r>
            <a:r>
              <a:rPr lang="en-US" sz="3600" i="1" dirty="0" smtClean="0"/>
              <a:t> lain :</a:t>
            </a:r>
          </a:p>
          <a:p>
            <a:r>
              <a:rPr lang="en-US" sz="3600" i="1" dirty="0" err="1" smtClean="0"/>
              <a:t>Menuntut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ganti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kerugian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kepada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pihak</a:t>
            </a:r>
            <a:r>
              <a:rPr lang="en-US" sz="3600" i="1" dirty="0" smtClean="0"/>
              <a:t> yang </a:t>
            </a:r>
            <a:r>
              <a:rPr lang="en-US" sz="3600" i="1" dirty="0" err="1" smtClean="0"/>
              <a:t>menjual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tanah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ybs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kepada</a:t>
            </a:r>
            <a:r>
              <a:rPr lang="en-US" sz="3600" i="1" dirty="0" smtClean="0"/>
              <a:t> yang </a:t>
            </a:r>
            <a:r>
              <a:rPr lang="en-US" sz="3600" i="1" dirty="0" err="1" smtClean="0"/>
              <a:t>terdaftar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dalam</a:t>
            </a:r>
            <a:r>
              <a:rPr lang="en-US" sz="3600" i="1" dirty="0" smtClean="0"/>
              <a:t> Register </a:t>
            </a:r>
            <a:r>
              <a:rPr lang="en-US" sz="3600" i="1" dirty="0" err="1" smtClean="0"/>
              <a:t>sebagai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pemegng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hak</a:t>
            </a:r>
            <a:r>
              <a:rPr lang="en-US" sz="3600" i="1" dirty="0" smtClean="0"/>
              <a:t>.</a:t>
            </a:r>
          </a:p>
          <a:p>
            <a:r>
              <a:rPr lang="en-US" sz="3600" i="1" dirty="0" err="1" smtClean="0"/>
              <a:t>Dalam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hal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kekeliruannya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disebabkan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karena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kesalahan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Pejabat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maka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dia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dapat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menuntut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ganti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kerugian</a:t>
            </a:r>
            <a:r>
              <a:rPr lang="en-US" sz="3600" i="1" dirty="0" smtClean="0"/>
              <a:t> </a:t>
            </a:r>
            <a:r>
              <a:rPr lang="en-US" sz="3600" i="1" dirty="0" err="1" smtClean="0"/>
              <a:t>kepada</a:t>
            </a:r>
            <a:r>
              <a:rPr lang="en-US" sz="3600" i="1" dirty="0" smtClean="0"/>
              <a:t> Negara.</a:t>
            </a:r>
            <a:endParaRPr lang="en-US" sz="3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Menunjukkan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Negara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Negatif</a:t>
            </a:r>
            <a:r>
              <a:rPr lang="en-US" b="1" dirty="0" smtClean="0"/>
              <a:t> 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876800"/>
          </a:xfrm>
        </p:spPr>
        <p:txBody>
          <a:bodyPr>
            <a:noAutofit/>
          </a:bodyPr>
          <a:lstStyle/>
          <a:p>
            <a:pPr lvl="0"/>
            <a:r>
              <a:rPr lang="en-US" sz="2800" dirty="0" err="1" smtClean="0"/>
              <a:t>Menggunakan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 smtClean="0"/>
              <a:t>Pendaftaran</a:t>
            </a:r>
            <a:r>
              <a:rPr lang="en-US" sz="2800" dirty="0" smtClean="0"/>
              <a:t> </a:t>
            </a:r>
            <a:r>
              <a:rPr lang="en-US" sz="2800" dirty="0" err="1" smtClean="0"/>
              <a:t>Akta</a:t>
            </a:r>
            <a:endParaRPr lang="en-US" sz="2800" dirty="0" smtClean="0"/>
          </a:p>
          <a:p>
            <a:pPr lvl="0"/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pendaftarannya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diperhatikan</a:t>
            </a:r>
            <a:r>
              <a:rPr lang="en-US" sz="2800" dirty="0" smtClean="0"/>
              <a:t>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sahnya</a:t>
            </a:r>
            <a:r>
              <a:rPr lang="en-US" sz="2800" dirty="0" smtClean="0"/>
              <a:t> </a:t>
            </a:r>
            <a:r>
              <a:rPr lang="en-US" sz="2800" dirty="0" err="1" smtClean="0"/>
              <a:t>perbuatan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, yang </a:t>
            </a:r>
            <a:r>
              <a:rPr lang="en-US" sz="2800" dirty="0" err="1" smtClean="0"/>
              <a:t>menentukan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berpindahnya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pembeli</a:t>
            </a:r>
            <a:endParaRPr lang="en-US" sz="2800" dirty="0" smtClean="0"/>
          </a:p>
          <a:p>
            <a:pPr marL="793750" lvl="1" indent="-390525">
              <a:buFont typeface="Wingdings" pitchFamily="2" charset="2"/>
              <a:buChar char="Ø"/>
            </a:pP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yang 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, 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ia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berhak</a:t>
            </a:r>
            <a:r>
              <a:rPr lang="en-US" dirty="0" smtClean="0"/>
              <a:t>.</a:t>
            </a:r>
          </a:p>
          <a:p>
            <a:pPr marL="793750" lvl="1" indent="-390525">
              <a:buFont typeface="Wingdings" pitchFamily="2" charset="2"/>
              <a:buChar char="Ø"/>
            </a:pPr>
            <a:r>
              <a:rPr lang="en-US" dirty="0" err="1" smtClean="0"/>
              <a:t>Berhaknya</a:t>
            </a:r>
            <a:r>
              <a:rPr lang="en-US" dirty="0" smtClean="0"/>
              <a:t> </a:t>
            </a:r>
            <a:r>
              <a:rPr lang="en-US" dirty="0" err="1" smtClean="0"/>
              <a:t>seseorang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sahnya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8153400" cy="11128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Menunjukkan</a:t>
            </a:r>
            <a:r>
              <a:rPr lang="en-US" b="1" dirty="0" smtClean="0"/>
              <a:t> </a:t>
            </a:r>
            <a:r>
              <a:rPr lang="en-US" b="1" dirty="0" err="1" smtClean="0"/>
              <a:t>Suatu</a:t>
            </a:r>
            <a:r>
              <a:rPr lang="en-US" b="1" dirty="0" smtClean="0"/>
              <a:t> Negara </a:t>
            </a:r>
            <a:r>
              <a:rPr lang="en-US" b="1" dirty="0" err="1" smtClean="0"/>
              <a:t>Menggunakan</a:t>
            </a:r>
            <a:r>
              <a:rPr lang="en-US" b="1" dirty="0" smtClean="0"/>
              <a:t> </a:t>
            </a:r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Negatif</a:t>
            </a:r>
            <a:r>
              <a:rPr lang="en-US" b="1" dirty="0" smtClean="0"/>
              <a:t> : </a:t>
            </a:r>
            <a:br>
              <a:rPr lang="en-US" b="1" dirty="0" smtClean="0"/>
            </a:b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696200" cy="4267200"/>
          </a:xfrm>
        </p:spPr>
        <p:txBody>
          <a:bodyPr>
            <a:noAutofit/>
          </a:bodyPr>
          <a:lstStyle/>
          <a:p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,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masih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 err="1" smtClean="0"/>
              <a:t>gugatan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membuktikan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dialah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sebenarnya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kesalahan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pendaftarannya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diperbaiki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960438"/>
          </a:xfrm>
        </p:spPr>
        <p:txBody>
          <a:bodyPr>
            <a:normAutofit fontScale="90000"/>
          </a:bodyPr>
          <a:lstStyle/>
          <a:p>
            <a:r>
              <a:rPr lang="en-US" sz="4800" b="1" dirty="0" err="1" smtClean="0"/>
              <a:t>Kelemahan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Sistem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Negatif</a:t>
            </a:r>
            <a:r>
              <a:rPr lang="en-US" sz="4800" b="1" dirty="0" smtClean="0"/>
              <a:t> :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696200" cy="3992563"/>
          </a:xfrm>
        </p:spPr>
        <p:txBody>
          <a:bodyPr>
            <a:normAutofit/>
          </a:bodyPr>
          <a:lstStyle/>
          <a:p>
            <a:pPr marL="365125" indent="-365125">
              <a:buNone/>
            </a:pPr>
            <a:r>
              <a:rPr lang="en-US" dirty="0" smtClean="0"/>
              <a:t>	</a:t>
            </a:r>
            <a:r>
              <a:rPr lang="en-US" sz="4000" dirty="0" err="1" smtClean="0"/>
              <a:t>Pihak</a:t>
            </a:r>
            <a:r>
              <a:rPr lang="en-US" sz="4000" dirty="0" smtClean="0"/>
              <a:t> yang </a:t>
            </a:r>
            <a:r>
              <a:rPr lang="en-US" sz="4000" dirty="0" err="1" smtClean="0"/>
              <a:t>namanya</a:t>
            </a:r>
            <a:r>
              <a:rPr lang="en-US" sz="4000" dirty="0" smtClean="0"/>
              <a:t> </a:t>
            </a:r>
            <a:r>
              <a:rPr lang="en-US" sz="4000" dirty="0" err="1" smtClean="0"/>
              <a:t>tercantum</a:t>
            </a:r>
            <a:r>
              <a:rPr lang="en-US" sz="4000" dirty="0" smtClean="0"/>
              <a:t> </a:t>
            </a:r>
            <a:r>
              <a:rPr lang="en-US" sz="4000" dirty="0" err="1" smtClean="0"/>
              <a:t>sebagai</a:t>
            </a:r>
            <a:r>
              <a:rPr lang="en-US" sz="4000" dirty="0" smtClean="0"/>
              <a:t> </a:t>
            </a:r>
            <a:r>
              <a:rPr lang="en-US" sz="4000" dirty="0" err="1" smtClean="0"/>
              <a:t>pemegang</a:t>
            </a:r>
            <a:r>
              <a:rPr lang="en-US" sz="4000" dirty="0" smtClean="0"/>
              <a:t> </a:t>
            </a:r>
            <a:r>
              <a:rPr lang="en-US" sz="4000" dirty="0" err="1" smtClean="0"/>
              <a:t>hak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daftar</a:t>
            </a:r>
            <a:r>
              <a:rPr lang="en-US" sz="4000" dirty="0" smtClean="0"/>
              <a:t> </a:t>
            </a:r>
            <a:r>
              <a:rPr lang="en-US" sz="4000" dirty="0" err="1" smtClean="0"/>
              <a:t>Kadaster</a:t>
            </a:r>
            <a:r>
              <a:rPr lang="en-US" sz="4000" dirty="0" smtClean="0"/>
              <a:t> </a:t>
            </a:r>
            <a:r>
              <a:rPr lang="en-US" sz="4000" dirty="0" err="1" smtClean="0"/>
              <a:t>selalu</a:t>
            </a:r>
            <a:r>
              <a:rPr lang="en-US" sz="4000" dirty="0" smtClean="0"/>
              <a:t> </a:t>
            </a:r>
            <a:r>
              <a:rPr lang="en-US" sz="4000" dirty="0" err="1" smtClean="0"/>
              <a:t>menghadapi</a:t>
            </a:r>
            <a:r>
              <a:rPr lang="en-US" sz="4000" dirty="0" smtClean="0"/>
              <a:t> </a:t>
            </a:r>
            <a:r>
              <a:rPr lang="en-US" sz="4000" dirty="0" err="1" smtClean="0"/>
              <a:t>kemungkinan</a:t>
            </a:r>
            <a:r>
              <a:rPr lang="en-US" sz="4000" dirty="0" smtClean="0"/>
              <a:t> </a:t>
            </a:r>
            <a:r>
              <a:rPr lang="en-US" sz="4000" dirty="0" err="1" smtClean="0"/>
              <a:t>gugatan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pihak</a:t>
            </a:r>
            <a:r>
              <a:rPr lang="en-US" sz="4000" dirty="0" smtClean="0"/>
              <a:t> lain yang </a:t>
            </a:r>
            <a:r>
              <a:rPr lang="en-US" sz="4000" dirty="0" err="1" smtClean="0"/>
              <a:t>merasa</a:t>
            </a:r>
            <a:r>
              <a:rPr lang="en-US" sz="4000" dirty="0" smtClean="0"/>
              <a:t> </a:t>
            </a:r>
            <a:r>
              <a:rPr lang="en-US" sz="4000" dirty="0" err="1" smtClean="0"/>
              <a:t>mempunyai</a:t>
            </a:r>
            <a:r>
              <a:rPr lang="en-US" sz="4000" dirty="0" smtClean="0"/>
              <a:t> </a:t>
            </a:r>
            <a:r>
              <a:rPr lang="en-US" sz="4000" dirty="0" err="1" smtClean="0"/>
              <a:t>tanah</a:t>
            </a:r>
            <a:r>
              <a:rPr lang="en-US" sz="4000" dirty="0" smtClean="0"/>
              <a:t> </a:t>
            </a:r>
            <a:r>
              <a:rPr lang="en-US" sz="4000" dirty="0" err="1" smtClean="0"/>
              <a:t>itu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676400"/>
          </a:xfrm>
        </p:spPr>
        <p:txBody>
          <a:bodyPr>
            <a:noAutofit/>
          </a:bodyPr>
          <a:lstStyle/>
          <a:p>
            <a:r>
              <a:rPr lang="en-US" sz="3900" b="1" dirty="0" smtClean="0"/>
              <a:t>LATAR BELAKANG </a:t>
            </a:r>
            <a:br>
              <a:rPr lang="en-US" sz="3900" b="1" dirty="0" smtClean="0"/>
            </a:br>
            <a:r>
              <a:rPr lang="en-US" sz="3900" b="1" dirty="0" smtClean="0"/>
              <a:t>PENDAFTARAN TANAH </a:t>
            </a:r>
            <a:r>
              <a:rPr lang="en-US" sz="3900" dirty="0" smtClean="0"/>
              <a:t>(</a:t>
            </a:r>
            <a:r>
              <a:rPr lang="en-US" sz="3900" dirty="0" err="1" smtClean="0"/>
              <a:t>lanjutan</a:t>
            </a:r>
            <a:r>
              <a:rPr lang="en-US" sz="3900" dirty="0" smtClean="0"/>
              <a:t>)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696200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err="1" smtClean="0"/>
              <a:t>Bagi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tanah-tanah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Hak</a:t>
            </a:r>
            <a:r>
              <a:rPr lang="en-US" sz="3600" b="1" u="sng" dirty="0" smtClean="0"/>
              <a:t> Barat</a:t>
            </a:r>
          </a:p>
          <a:p>
            <a:pPr marL="0" indent="0">
              <a:buNone/>
            </a:pPr>
            <a:r>
              <a:rPr lang="en-US" sz="3600" dirty="0" err="1" smtClean="0"/>
              <a:t>tersedia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tertulis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lengkap</a:t>
            </a:r>
            <a:r>
              <a:rPr lang="en-US" sz="3600" dirty="0" smtClean="0"/>
              <a:t>, </a:t>
            </a:r>
            <a:r>
              <a:rPr lang="en-US" sz="3600" dirty="0" err="1" smtClean="0"/>
              <a:t>terkodifikasi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suatu</a:t>
            </a:r>
            <a:r>
              <a:rPr lang="en-US" sz="3600" dirty="0" smtClean="0"/>
              <a:t> </a:t>
            </a:r>
            <a:r>
              <a:rPr lang="en-US" sz="3600" dirty="0" err="1" smtClean="0"/>
              <a:t>kitab</a:t>
            </a:r>
            <a:r>
              <a:rPr lang="en-US" sz="3600" dirty="0" smtClean="0"/>
              <a:t> </a:t>
            </a:r>
            <a:r>
              <a:rPr lang="en-US" sz="3600" dirty="0" err="1" smtClean="0"/>
              <a:t>undang-undang</a:t>
            </a:r>
            <a:r>
              <a:rPr lang="en-US" sz="3600" dirty="0" smtClean="0"/>
              <a:t> yang </a:t>
            </a:r>
            <a:r>
              <a:rPr lang="en-US" sz="3600" dirty="0" err="1" smtClean="0"/>
              <a:t>mudah</a:t>
            </a:r>
            <a:r>
              <a:rPr lang="en-US" sz="3600" dirty="0" smtClean="0"/>
              <a:t> </a:t>
            </a:r>
            <a:r>
              <a:rPr lang="en-US" sz="3600" dirty="0" err="1" smtClean="0"/>
              <a:t>diperoleh</a:t>
            </a:r>
            <a:r>
              <a:rPr lang="en-US" sz="3600" dirty="0" smtClean="0"/>
              <a:t> </a:t>
            </a:r>
            <a:r>
              <a:rPr lang="en-US" sz="3600" dirty="0" err="1" smtClean="0"/>
              <a:t>serta</a:t>
            </a:r>
            <a:r>
              <a:rPr lang="en-US" sz="3600" dirty="0" smtClean="0"/>
              <a:t> </a:t>
            </a:r>
            <a:r>
              <a:rPr lang="en-US" sz="3600" dirty="0" err="1" smtClean="0"/>
              <a:t>telah</a:t>
            </a:r>
            <a:r>
              <a:rPr lang="en-US" sz="3600" dirty="0" smtClean="0"/>
              <a:t> </a:t>
            </a:r>
            <a:r>
              <a:rPr lang="en-US" sz="3600" dirty="0" err="1" smtClean="0"/>
              <a:t>mengalami</a:t>
            </a:r>
            <a:r>
              <a:rPr lang="en-US" sz="3600" dirty="0" smtClean="0"/>
              <a:t> </a:t>
            </a:r>
            <a:r>
              <a:rPr lang="en-US" sz="3600" dirty="0" err="1" smtClean="0"/>
              <a:t>studi</a:t>
            </a:r>
            <a:r>
              <a:rPr lang="en-US" sz="3600" dirty="0" smtClean="0"/>
              <a:t> </a:t>
            </a:r>
            <a:r>
              <a:rPr lang="en-US" sz="3600" dirty="0" err="1" smtClean="0"/>
              <a:t>oleh</a:t>
            </a:r>
            <a:r>
              <a:rPr lang="en-US" sz="3600" dirty="0" smtClean="0"/>
              <a:t> </a:t>
            </a:r>
            <a:r>
              <a:rPr lang="en-US" sz="3600" dirty="0" err="1" smtClean="0"/>
              <a:t>ilmu</a:t>
            </a:r>
            <a:r>
              <a:rPr lang="en-US" sz="3600" dirty="0" smtClean="0"/>
              <a:t> </a:t>
            </a:r>
            <a:r>
              <a:rPr lang="en-US" sz="3600" dirty="0" err="1" smtClean="0"/>
              <a:t>pengetahuan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penerapan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yurisprudensi</a:t>
            </a:r>
            <a:r>
              <a:rPr lang="en-US" sz="3600" dirty="0" smtClean="0"/>
              <a:t> yang </a:t>
            </a:r>
            <a:r>
              <a:rPr lang="en-US" sz="3600" dirty="0" err="1" smtClean="0"/>
              <a:t>cukup</a:t>
            </a:r>
            <a:r>
              <a:rPr lang="en-US" sz="3600" dirty="0" smtClean="0"/>
              <a:t> lama.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3400" y="6400800"/>
            <a:ext cx="8229600" cy="22860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228600"/>
            <a:ext cx="4267200" cy="838200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smtClean="0"/>
              <a:t>PUBLIKASI POSITIF</a:t>
            </a:r>
            <a:endParaRPr lang="en-US" sz="2200" b="1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>
          <a:xfrm>
            <a:off x="4663440" y="228600"/>
            <a:ext cx="4251960" cy="838200"/>
          </a:xfrm>
        </p:spPr>
        <p:txBody>
          <a:bodyPr>
            <a:normAutofit/>
          </a:bodyPr>
          <a:lstStyle/>
          <a:p>
            <a:pPr algn="ctr"/>
            <a:r>
              <a:rPr lang="en-US" sz="2200" b="1" dirty="0" smtClean="0"/>
              <a:t>PUBLIKASI NEGATIF</a:t>
            </a:r>
            <a:endParaRPr lang="en-US" sz="22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228600" y="1066800"/>
            <a:ext cx="425196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Negara </a:t>
            </a:r>
            <a:r>
              <a:rPr lang="en-US" dirty="0" err="1" smtClean="0"/>
              <a:t>menjamin</a:t>
            </a:r>
            <a:r>
              <a:rPr lang="en-US" dirty="0" smtClean="0"/>
              <a:t> data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mutlak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	      </a:t>
            </a:r>
            <a:r>
              <a:rPr lang="en-US" dirty="0" err="1" smtClean="0"/>
              <a:t>ada</a:t>
            </a:r>
            <a:r>
              <a:rPr lang="en-US" dirty="0" smtClean="0"/>
              <a:t> Register / </a:t>
            </a:r>
            <a:r>
              <a:rPr lang="en-US" dirty="0" err="1" smtClean="0"/>
              <a:t>Buku</a:t>
            </a:r>
            <a:r>
              <a:rPr lang="en-US" dirty="0" smtClean="0"/>
              <a:t> Tanah</a:t>
            </a:r>
          </a:p>
          <a:p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ungkapan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a. Title by Registration</a:t>
            </a:r>
          </a:p>
          <a:p>
            <a:pPr>
              <a:buNone/>
            </a:pPr>
            <a:r>
              <a:rPr lang="en-US" dirty="0" smtClean="0"/>
              <a:t>	b. The register is everything</a:t>
            </a:r>
          </a:p>
          <a:p>
            <a:pPr>
              <a:buNone/>
            </a:pPr>
            <a:r>
              <a:rPr lang="en-US" dirty="0" smtClean="0"/>
              <a:t>	c. Indefeasible title</a:t>
            </a:r>
          </a:p>
          <a:p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mengakibatkan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63440" y="1066800"/>
            <a:ext cx="425196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Negara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menjamin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data yang </a:t>
            </a:r>
            <a:r>
              <a:rPr lang="en-US" dirty="0" err="1" smtClean="0"/>
              <a:t>disajikan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Akta</a:t>
            </a:r>
            <a:endParaRPr lang="en-US" dirty="0" smtClean="0"/>
          </a:p>
          <a:p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Nemo</a:t>
            </a:r>
            <a:r>
              <a:rPr lang="en-US" dirty="0" smtClean="0"/>
              <a:t> Plus </a:t>
            </a:r>
            <a:r>
              <a:rPr lang="en-US" dirty="0" err="1" smtClean="0"/>
              <a:t>Yuris</a:t>
            </a:r>
            <a:endParaRPr lang="en-US" dirty="0" smtClean="0"/>
          </a:p>
          <a:p>
            <a:r>
              <a:rPr lang="en-US" dirty="0" err="1" smtClean="0"/>
              <a:t>Sahnya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berpindahnya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penjual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pembeli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2895600" y="2743199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019288" cy="990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Publikasi</a:t>
            </a:r>
            <a:r>
              <a:rPr lang="en-US" b="1" dirty="0" smtClean="0"/>
              <a:t> yang </a:t>
            </a:r>
            <a:r>
              <a:rPr lang="en-US" b="1" dirty="0" err="1" smtClean="0"/>
              <a:t>digunakan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smtClean="0"/>
              <a:t>PP 24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/>
              <a:t>997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8019288" cy="4953000"/>
          </a:xfrm>
        </p:spPr>
        <p:txBody>
          <a:bodyPr>
            <a:normAutofit fontScale="92500" lnSpcReduction="10000"/>
          </a:bodyPr>
          <a:lstStyle/>
          <a:p>
            <a:pPr marL="52388" indent="3175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negatif</a:t>
            </a:r>
            <a:r>
              <a:rPr lang="en-US" dirty="0" smtClean="0"/>
              <a:t> yang </a:t>
            </a:r>
            <a:r>
              <a:rPr lang="en-US" dirty="0" err="1" smtClean="0"/>
              <a:t>murni</a:t>
            </a:r>
            <a:r>
              <a:rPr lang="en-US" dirty="0" smtClean="0"/>
              <a:t>,  </a:t>
            </a:r>
            <a:r>
              <a:rPr lang="en-US" dirty="0" err="1" smtClean="0"/>
              <a:t>melainkan</a:t>
            </a:r>
            <a:r>
              <a:rPr lang="en-US" b="1" i="1" dirty="0" smtClean="0"/>
              <a:t>                               </a:t>
            </a:r>
            <a:r>
              <a:rPr lang="en-US" b="1" i="1" u="sng" dirty="0" err="1" smtClean="0"/>
              <a:t>sistem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negatif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dengan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unsur-unsur</a:t>
            </a:r>
            <a:r>
              <a:rPr lang="en-US" b="1" i="1" u="sng" dirty="0" smtClean="0"/>
              <a:t> </a:t>
            </a:r>
            <a:r>
              <a:rPr lang="en-US" b="1" i="1" u="sng" dirty="0" err="1" smtClean="0"/>
              <a:t>positif</a:t>
            </a:r>
            <a:endParaRPr lang="en-US" b="1" i="1" u="sng" dirty="0" smtClean="0"/>
          </a:p>
          <a:p>
            <a:pPr marL="52388" indent="3175">
              <a:buNone/>
            </a:pPr>
            <a:r>
              <a:rPr lang="en-US" i="1" dirty="0" smtClean="0"/>
              <a:t>	</a:t>
            </a:r>
            <a:r>
              <a:rPr lang="en-US" i="1" dirty="0" err="1" smtClean="0"/>
              <a:t>Karena</a:t>
            </a:r>
            <a:r>
              <a:rPr lang="en-US" i="1" dirty="0" smtClean="0"/>
              <a:t> </a:t>
            </a:r>
            <a:r>
              <a:rPr lang="en-US" i="1" dirty="0" err="1" smtClean="0"/>
              <a:t>menghasilkan</a:t>
            </a:r>
            <a:r>
              <a:rPr lang="en-US" i="1" dirty="0" smtClean="0"/>
              <a:t> </a:t>
            </a:r>
            <a:r>
              <a:rPr lang="en-US" i="1" dirty="0" err="1" smtClean="0"/>
              <a:t>surat</a:t>
            </a:r>
            <a:r>
              <a:rPr lang="en-US" i="1" dirty="0" smtClean="0"/>
              <a:t> </a:t>
            </a:r>
            <a:r>
              <a:rPr lang="en-US" i="1" dirty="0" err="1" smtClean="0"/>
              <a:t>tanda</a:t>
            </a:r>
            <a:r>
              <a:rPr lang="en-US" i="1" dirty="0" smtClean="0"/>
              <a:t> </a:t>
            </a:r>
            <a:r>
              <a:rPr lang="en-US" i="1" dirty="0" err="1" smtClean="0"/>
              <a:t>bukti</a:t>
            </a:r>
            <a:r>
              <a:rPr lang="en-US" i="1" dirty="0" smtClean="0"/>
              <a:t> </a:t>
            </a:r>
            <a:r>
              <a:rPr lang="en-US" i="1" dirty="0" err="1" smtClean="0"/>
              <a:t>hak</a:t>
            </a:r>
            <a:r>
              <a:rPr lang="en-US" i="1" dirty="0" smtClean="0"/>
              <a:t> 	</a:t>
            </a:r>
            <a:r>
              <a:rPr lang="en-US" i="1" dirty="0" err="1" smtClean="0"/>
              <a:t>berupa</a:t>
            </a:r>
            <a:r>
              <a:rPr lang="en-US" i="1" dirty="0" smtClean="0"/>
              <a:t> </a:t>
            </a:r>
            <a:r>
              <a:rPr lang="en-US" i="1" dirty="0" err="1" smtClean="0"/>
              <a:t>Sertifikat</a:t>
            </a:r>
            <a:r>
              <a:rPr lang="en-US" i="1" dirty="0" smtClean="0"/>
              <a:t> yang </a:t>
            </a:r>
            <a:r>
              <a:rPr lang="en-US" i="1" dirty="0" err="1" smtClean="0"/>
              <a:t>berlaku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alat</a:t>
            </a:r>
            <a:r>
              <a:rPr lang="en-US" i="1" dirty="0" smtClean="0"/>
              <a:t> 	</a:t>
            </a:r>
            <a:r>
              <a:rPr lang="en-US" i="1" dirty="0" err="1" smtClean="0"/>
              <a:t>bukti</a:t>
            </a:r>
            <a:r>
              <a:rPr lang="en-US" i="1" dirty="0" smtClean="0"/>
              <a:t> yang </a:t>
            </a:r>
            <a:r>
              <a:rPr lang="en-US" i="1" dirty="0" err="1" smtClean="0"/>
              <a:t>kuat</a:t>
            </a:r>
            <a:endParaRPr lang="en-US" i="1" dirty="0" smtClean="0"/>
          </a:p>
          <a:p>
            <a:pPr marL="52388" indent="3175">
              <a:buNone/>
            </a:pPr>
            <a:endParaRPr lang="en-US" i="1" dirty="0" smtClean="0"/>
          </a:p>
          <a:p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9 </a:t>
            </a:r>
            <a:r>
              <a:rPr lang="en-US" dirty="0" err="1" smtClean="0"/>
              <a:t>ayat</a:t>
            </a:r>
            <a:r>
              <a:rPr lang="en-US" dirty="0" smtClean="0"/>
              <a:t> (2c), </a:t>
            </a:r>
            <a:r>
              <a:rPr lang="en-US" dirty="0" err="1" smtClean="0"/>
              <a:t>Pasal</a:t>
            </a:r>
            <a:r>
              <a:rPr lang="en-US" dirty="0" smtClean="0"/>
              <a:t> 32 </a:t>
            </a:r>
            <a:r>
              <a:rPr lang="en-US" dirty="0" err="1" smtClean="0"/>
              <a:t>ayat</a:t>
            </a:r>
            <a:r>
              <a:rPr lang="en-US" dirty="0" smtClean="0"/>
              <a:t> (2), </a:t>
            </a:r>
            <a:r>
              <a:rPr lang="en-US" dirty="0" err="1" smtClean="0"/>
              <a:t>Pasal</a:t>
            </a:r>
            <a:r>
              <a:rPr lang="en-US" dirty="0" smtClean="0"/>
              <a:t> 38 </a:t>
            </a:r>
            <a:r>
              <a:rPr lang="en-US" dirty="0" err="1" smtClean="0"/>
              <a:t>ayat</a:t>
            </a:r>
            <a:r>
              <a:rPr lang="en-US" dirty="0" smtClean="0"/>
              <a:t> (2) UUPA</a:t>
            </a:r>
            <a:endParaRPr lang="en-US" i="1" dirty="0" smtClean="0"/>
          </a:p>
          <a:p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32 </a:t>
            </a:r>
            <a:r>
              <a:rPr lang="en-US" dirty="0" err="1" smtClean="0"/>
              <a:t>ayat</a:t>
            </a:r>
            <a:r>
              <a:rPr lang="en-US" dirty="0" smtClean="0"/>
              <a:t> (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) PP 24 </a:t>
            </a:r>
            <a:r>
              <a:rPr lang="en-US" dirty="0" err="1" smtClean="0"/>
              <a:t>tahun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997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Penjelasannya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512" y="533400"/>
            <a:ext cx="7943088" cy="884238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Pasal</a:t>
            </a:r>
            <a:r>
              <a:rPr lang="en-US" sz="4200" b="1" dirty="0" smtClean="0"/>
              <a:t> </a:t>
            </a:r>
            <a:r>
              <a:rPr lang="en-US" sz="42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200" b="1" dirty="0" smtClean="0"/>
              <a:t>9 </a:t>
            </a:r>
            <a:r>
              <a:rPr lang="en-US" sz="4200" b="1" dirty="0" err="1" smtClean="0"/>
              <a:t>ayat</a:t>
            </a:r>
            <a:r>
              <a:rPr lang="en-US" sz="4200" b="1" dirty="0" smtClean="0"/>
              <a:t> (2c) UUPA: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648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“ </a:t>
            </a:r>
            <a:r>
              <a:rPr lang="en-US" i="1" dirty="0" err="1" smtClean="0"/>
              <a:t>bahwa</a:t>
            </a:r>
            <a:r>
              <a:rPr lang="en-US" i="1" dirty="0" smtClean="0"/>
              <a:t> </a:t>
            </a:r>
            <a:r>
              <a:rPr lang="en-US" i="1" dirty="0" err="1" smtClean="0"/>
              <a:t>pendaftaran</a:t>
            </a:r>
            <a:r>
              <a:rPr lang="en-US" i="1" dirty="0" smtClean="0"/>
              <a:t> </a:t>
            </a:r>
            <a:r>
              <a:rPr lang="en-US" i="1" dirty="0" err="1" smtClean="0"/>
              <a:t>menghasilkan</a:t>
            </a:r>
            <a:r>
              <a:rPr lang="en-US" i="1" dirty="0" smtClean="0"/>
              <a:t> </a:t>
            </a:r>
            <a:r>
              <a:rPr lang="en-US" i="1" dirty="0" err="1" smtClean="0"/>
              <a:t>surat-surat</a:t>
            </a:r>
            <a:r>
              <a:rPr lang="en-US" i="1" dirty="0" smtClean="0"/>
              <a:t> </a:t>
            </a:r>
            <a:r>
              <a:rPr lang="en-US" i="1" dirty="0" err="1" smtClean="0"/>
              <a:t>tanda</a:t>
            </a:r>
            <a:r>
              <a:rPr lang="en-US" i="1" dirty="0" smtClean="0"/>
              <a:t> </a:t>
            </a:r>
            <a:r>
              <a:rPr lang="en-US" i="1" dirty="0" err="1" smtClean="0"/>
              <a:t>bukti</a:t>
            </a:r>
            <a:r>
              <a:rPr lang="en-US" i="1" dirty="0" smtClean="0"/>
              <a:t> </a:t>
            </a:r>
            <a:r>
              <a:rPr lang="en-US" i="1" dirty="0" err="1" smtClean="0"/>
              <a:t>hak</a:t>
            </a:r>
            <a:r>
              <a:rPr lang="en-US" i="1" dirty="0" smtClean="0"/>
              <a:t>, yang </a:t>
            </a:r>
            <a:r>
              <a:rPr lang="en-US" i="1" dirty="0" err="1" smtClean="0"/>
              <a:t>berlaku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alat</a:t>
            </a:r>
            <a:r>
              <a:rPr lang="en-US" i="1" dirty="0" smtClean="0"/>
              <a:t> </a:t>
            </a:r>
            <a:r>
              <a:rPr lang="en-US" i="1" dirty="0" err="1" smtClean="0"/>
              <a:t>pembuktian</a:t>
            </a:r>
            <a:r>
              <a:rPr lang="en-US" i="1" dirty="0" smtClean="0"/>
              <a:t> yang </a:t>
            </a:r>
            <a:r>
              <a:rPr lang="en-US" i="1" dirty="0" err="1" smtClean="0"/>
              <a:t>kuat</a:t>
            </a:r>
            <a:r>
              <a:rPr lang="en-US" i="1" dirty="0" smtClean="0"/>
              <a:t>”.</a:t>
            </a:r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r>
              <a:rPr lang="en-US" i="1" dirty="0" smtClean="0"/>
              <a:t> </a:t>
            </a:r>
            <a:r>
              <a:rPr lang="en-US" b="1" dirty="0" smtClean="0">
                <a:sym typeface="Wingdings" pitchFamily="2" charset="2"/>
              </a:rPr>
              <a:t>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yang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  <a:endParaRPr lang="en-US" i="1" dirty="0" smtClean="0"/>
          </a:p>
          <a:p>
            <a:pPr>
              <a:buNone/>
            </a:pPr>
            <a:endParaRPr lang="en-US" i="1" dirty="0" smtClean="0"/>
          </a:p>
          <a:p>
            <a:pPr>
              <a:buNone/>
            </a:pPr>
            <a:endParaRPr lang="en-US" i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Pasal</a:t>
            </a:r>
            <a:r>
              <a:rPr lang="en-US" b="1" dirty="0" smtClean="0"/>
              <a:t> 32 </a:t>
            </a:r>
            <a:r>
              <a:rPr lang="en-US" b="1" dirty="0" err="1" smtClean="0"/>
              <a:t>ayat</a:t>
            </a:r>
            <a:r>
              <a:rPr lang="en-US" b="1" dirty="0" smtClean="0"/>
              <a:t> (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/>
              <a:t>) PP 24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b="1" dirty="0" smtClean="0"/>
              <a:t>997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43088" cy="4876800"/>
          </a:xfrm>
        </p:spPr>
        <p:txBody>
          <a:bodyPr>
            <a:normAutofit fontScale="92500"/>
          </a:bodyPr>
          <a:lstStyle/>
          <a:p>
            <a:pPr marL="284163" indent="-280988">
              <a:buNone/>
            </a:pPr>
            <a:r>
              <a:rPr lang="en-US" i="1" dirty="0" smtClean="0"/>
              <a:t>“  </a:t>
            </a:r>
            <a:r>
              <a:rPr lang="en-US" i="1" dirty="0" err="1" smtClean="0"/>
              <a:t>sertipikat</a:t>
            </a:r>
            <a:r>
              <a:rPr lang="en-US" i="1" dirty="0" smtClean="0"/>
              <a:t> </a:t>
            </a:r>
            <a:r>
              <a:rPr lang="en-US" i="1" dirty="0" err="1" smtClean="0"/>
              <a:t>merupakan</a:t>
            </a:r>
            <a:r>
              <a:rPr lang="en-US" i="1" dirty="0" smtClean="0"/>
              <a:t> </a:t>
            </a:r>
            <a:r>
              <a:rPr lang="en-US" i="1" dirty="0" err="1" smtClean="0"/>
              <a:t>surat</a:t>
            </a:r>
            <a:r>
              <a:rPr lang="en-US" i="1" dirty="0" smtClean="0"/>
              <a:t> </a:t>
            </a:r>
            <a:r>
              <a:rPr lang="en-US" i="1" dirty="0" err="1" smtClean="0"/>
              <a:t>tanda</a:t>
            </a:r>
            <a:r>
              <a:rPr lang="en-US" i="1" dirty="0" smtClean="0"/>
              <a:t> </a:t>
            </a:r>
            <a:r>
              <a:rPr lang="en-US" i="1" dirty="0" err="1" smtClean="0"/>
              <a:t>bukti</a:t>
            </a:r>
            <a:r>
              <a:rPr lang="en-US" i="1" dirty="0" smtClean="0"/>
              <a:t> </a:t>
            </a:r>
            <a:r>
              <a:rPr lang="en-US" i="1" dirty="0" err="1" smtClean="0"/>
              <a:t>hak</a:t>
            </a:r>
            <a:r>
              <a:rPr lang="en-US" i="1" dirty="0" smtClean="0"/>
              <a:t> yang </a:t>
            </a:r>
            <a:r>
              <a:rPr lang="en-US" i="1" dirty="0" err="1" smtClean="0"/>
              <a:t>berlaku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alat</a:t>
            </a:r>
            <a:r>
              <a:rPr lang="en-US" i="1" dirty="0" smtClean="0"/>
              <a:t> </a:t>
            </a:r>
            <a:r>
              <a:rPr lang="en-US" i="1" dirty="0" err="1" smtClean="0"/>
              <a:t>pembuktian</a:t>
            </a:r>
            <a:r>
              <a:rPr lang="en-US" i="1" dirty="0" smtClean="0"/>
              <a:t> yang </a:t>
            </a:r>
            <a:r>
              <a:rPr lang="en-US" i="1" dirty="0" err="1" smtClean="0"/>
              <a:t>kuat</a:t>
            </a:r>
            <a:r>
              <a:rPr lang="en-US" i="1" dirty="0" smtClean="0"/>
              <a:t> </a:t>
            </a:r>
            <a:r>
              <a:rPr lang="en-US" i="1" dirty="0" err="1" smtClean="0"/>
              <a:t>mengenai</a:t>
            </a:r>
            <a:r>
              <a:rPr lang="en-US" i="1" dirty="0" smtClean="0"/>
              <a:t> data </a:t>
            </a:r>
            <a:r>
              <a:rPr lang="en-US" i="1" dirty="0" err="1" smtClean="0"/>
              <a:t>fisik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data </a:t>
            </a:r>
            <a:r>
              <a:rPr lang="en-US" i="1" dirty="0" err="1" smtClean="0"/>
              <a:t>yuridis</a:t>
            </a:r>
            <a:r>
              <a:rPr lang="en-US" i="1" dirty="0" smtClean="0"/>
              <a:t> yang </a:t>
            </a:r>
            <a:r>
              <a:rPr lang="en-US" i="1" dirty="0" err="1" smtClean="0"/>
              <a:t>termuat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dalamnya</a:t>
            </a:r>
            <a:r>
              <a:rPr lang="en-US" i="1" dirty="0" smtClean="0"/>
              <a:t>, </a:t>
            </a:r>
            <a:r>
              <a:rPr lang="en-US" i="1" dirty="0" err="1" smtClean="0"/>
              <a:t>sepanjang</a:t>
            </a:r>
            <a:r>
              <a:rPr lang="en-US" i="1" dirty="0" smtClean="0"/>
              <a:t> data </a:t>
            </a:r>
            <a:r>
              <a:rPr lang="en-US" i="1" dirty="0" err="1" smtClean="0"/>
              <a:t>fisik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data </a:t>
            </a:r>
            <a:r>
              <a:rPr lang="en-US" i="1" dirty="0" err="1" smtClean="0"/>
              <a:t>yuridis</a:t>
            </a:r>
            <a:r>
              <a:rPr lang="en-US" i="1" dirty="0" smtClean="0"/>
              <a:t> </a:t>
            </a:r>
            <a:r>
              <a:rPr lang="en-US" i="1" dirty="0" err="1" smtClean="0"/>
              <a:t>tersebut</a:t>
            </a:r>
            <a:r>
              <a:rPr lang="en-US" i="1" dirty="0" smtClean="0"/>
              <a:t> </a:t>
            </a:r>
            <a:r>
              <a:rPr lang="en-US" i="1" dirty="0" err="1" smtClean="0"/>
              <a:t>sesuai</a:t>
            </a:r>
            <a:r>
              <a:rPr lang="en-US" i="1" dirty="0" smtClean="0"/>
              <a:t> </a:t>
            </a:r>
            <a:r>
              <a:rPr lang="en-US" i="1" dirty="0" err="1" smtClean="0"/>
              <a:t>dengan</a:t>
            </a:r>
            <a:r>
              <a:rPr lang="en-US" i="1" dirty="0" smtClean="0"/>
              <a:t> data yang </a:t>
            </a:r>
            <a:r>
              <a:rPr lang="en-US" i="1" dirty="0" err="1" smtClean="0"/>
              <a:t>ada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surat</a:t>
            </a:r>
            <a:r>
              <a:rPr lang="en-US" i="1" dirty="0" smtClean="0"/>
              <a:t> </a:t>
            </a:r>
            <a:r>
              <a:rPr lang="en-US" i="1" dirty="0" err="1" smtClean="0"/>
              <a:t>ukur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buku</a:t>
            </a:r>
            <a:r>
              <a:rPr lang="en-US" i="1" dirty="0" smtClean="0"/>
              <a:t> </a:t>
            </a:r>
            <a:r>
              <a:rPr lang="en-US" i="1" dirty="0" err="1" smtClean="0"/>
              <a:t>tanah</a:t>
            </a:r>
            <a:r>
              <a:rPr lang="en-US" i="1" dirty="0" smtClean="0"/>
              <a:t> </a:t>
            </a:r>
            <a:r>
              <a:rPr lang="en-US" i="1" dirty="0" err="1" smtClean="0"/>
              <a:t>hak</a:t>
            </a:r>
            <a:r>
              <a:rPr lang="en-US" i="1" dirty="0" smtClean="0"/>
              <a:t> yang </a:t>
            </a:r>
            <a:r>
              <a:rPr lang="en-US" i="1" dirty="0" err="1" smtClean="0"/>
              <a:t>bersangkutan</a:t>
            </a:r>
            <a:r>
              <a:rPr lang="en-US" i="1" dirty="0" smtClean="0"/>
              <a:t> ”</a:t>
            </a:r>
          </a:p>
          <a:p>
            <a:pPr marL="0" indent="3175">
              <a:buNone/>
            </a:pPr>
            <a:endParaRPr lang="en-US" dirty="0" smtClean="0"/>
          </a:p>
          <a:p>
            <a:pPr marL="565150" indent="-565150">
              <a:buNone/>
            </a:pPr>
            <a:r>
              <a:rPr lang="en-US" b="1" dirty="0" smtClean="0">
                <a:sym typeface="Wingdings" pitchFamily="2" charset="2"/>
              </a:rPr>
              <a:t>  </a:t>
            </a:r>
            <a:r>
              <a:rPr lang="en-US" dirty="0" smtClean="0"/>
              <a:t>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6096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Penjelasan</a:t>
            </a:r>
            <a:r>
              <a:rPr lang="en-US" b="1" dirty="0" smtClean="0"/>
              <a:t> </a:t>
            </a:r>
            <a:r>
              <a:rPr lang="en-US" b="1" dirty="0" err="1" smtClean="0"/>
              <a:t>Pasal</a:t>
            </a:r>
            <a:r>
              <a:rPr lang="en-US" b="1" dirty="0" smtClean="0"/>
              <a:t> 32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143000"/>
            <a:ext cx="7696200" cy="5410200"/>
          </a:xfrm>
        </p:spPr>
        <p:txBody>
          <a:bodyPr>
            <a:noAutofit/>
          </a:bodyPr>
          <a:lstStyle/>
          <a:p>
            <a:pPr marL="225425" indent="-222250">
              <a:buNone/>
            </a:pPr>
            <a:r>
              <a:rPr lang="en-US" sz="3000" i="1" dirty="0" smtClean="0"/>
              <a:t>“ </a:t>
            </a:r>
            <a:r>
              <a:rPr lang="en-US" sz="3000" i="1" dirty="0" err="1" smtClean="0"/>
              <a:t>sertipikat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merupakan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tanda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bukti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hak</a:t>
            </a:r>
            <a:r>
              <a:rPr lang="en-US" sz="3000" i="1" dirty="0" smtClean="0"/>
              <a:t> yang </a:t>
            </a:r>
            <a:r>
              <a:rPr lang="en-US" sz="3000" i="1" dirty="0" err="1" smtClean="0"/>
              <a:t>kuat</a:t>
            </a:r>
            <a:r>
              <a:rPr lang="en-US" sz="3000" i="1" dirty="0" smtClean="0"/>
              <a:t>, </a:t>
            </a:r>
            <a:r>
              <a:rPr lang="en-US" sz="3000" i="1" dirty="0" err="1" smtClean="0"/>
              <a:t>dalam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arti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bahwa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selama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tidak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dapat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dibuktikan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sebaliknya</a:t>
            </a:r>
            <a:r>
              <a:rPr lang="en-US" sz="3000" i="1" dirty="0" smtClean="0"/>
              <a:t>, data </a:t>
            </a:r>
            <a:r>
              <a:rPr lang="en-US" sz="3000" i="1" dirty="0" err="1" smtClean="0"/>
              <a:t>fisik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dan</a:t>
            </a:r>
            <a:r>
              <a:rPr lang="en-US" sz="3000" i="1" dirty="0" smtClean="0"/>
              <a:t> data </a:t>
            </a:r>
            <a:r>
              <a:rPr lang="en-US" sz="3000" i="1" dirty="0" err="1" smtClean="0"/>
              <a:t>yuridis</a:t>
            </a:r>
            <a:r>
              <a:rPr lang="en-US" sz="3000" i="1" dirty="0" smtClean="0"/>
              <a:t> yang </a:t>
            </a:r>
            <a:r>
              <a:rPr lang="en-US" sz="3000" i="1" dirty="0" err="1" smtClean="0"/>
              <a:t>tercantum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di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dalamnya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harus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diterima</a:t>
            </a:r>
            <a:r>
              <a:rPr lang="en-US" sz="3000" i="1" dirty="0" smtClean="0"/>
              <a:t> </a:t>
            </a:r>
            <a:r>
              <a:rPr lang="en-US" sz="3000" i="1" dirty="0" err="1" smtClean="0"/>
              <a:t>sebagai</a:t>
            </a:r>
            <a:r>
              <a:rPr lang="en-US" sz="3000" i="1" dirty="0" smtClean="0"/>
              <a:t> data yang </a:t>
            </a:r>
            <a:r>
              <a:rPr lang="en-US" sz="3000" i="1" dirty="0" err="1" smtClean="0"/>
              <a:t>benar</a:t>
            </a:r>
            <a:r>
              <a:rPr lang="en-US" sz="3000" i="1" dirty="0" smtClean="0"/>
              <a:t>”</a:t>
            </a:r>
            <a:endParaRPr lang="en-US" sz="3000" dirty="0" smtClean="0"/>
          </a:p>
          <a:p>
            <a:pPr marL="565150" indent="-565150">
              <a:buNone/>
            </a:pPr>
            <a:r>
              <a:rPr lang="en-US" sz="3000" dirty="0" smtClean="0">
                <a:sym typeface="Wingdings" pitchFamily="2" charset="2"/>
              </a:rPr>
              <a:t>  </a:t>
            </a:r>
            <a:r>
              <a:rPr lang="en-US" sz="3000" dirty="0" err="1" smtClean="0"/>
              <a:t>sehingga</a:t>
            </a:r>
            <a:r>
              <a:rPr lang="en-US" sz="3000" dirty="0" smtClean="0"/>
              <a:t> </a:t>
            </a:r>
            <a:r>
              <a:rPr lang="en-US" sz="3000" dirty="0" err="1" smtClean="0"/>
              <a:t>hak</a:t>
            </a:r>
            <a:r>
              <a:rPr lang="en-US" sz="3000" dirty="0" smtClean="0"/>
              <a:t>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sertipikat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 </a:t>
            </a:r>
            <a:r>
              <a:rPr lang="en-US" sz="3000" dirty="0" err="1" smtClean="0"/>
              <a:t>menjadi</a:t>
            </a:r>
            <a:r>
              <a:rPr lang="en-US" sz="3000" dirty="0" smtClean="0"/>
              <a:t>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mutlak</a:t>
            </a:r>
            <a:r>
              <a:rPr lang="en-US" sz="3000" dirty="0" smtClean="0"/>
              <a:t>, </a:t>
            </a:r>
            <a:r>
              <a:rPr lang="en-US" sz="3000" dirty="0" err="1" smtClean="0"/>
              <a:t>bila</a:t>
            </a:r>
            <a:r>
              <a:rPr lang="en-US" sz="3000" dirty="0" smtClean="0"/>
              <a:t> </a:t>
            </a:r>
            <a:r>
              <a:rPr lang="en-US" sz="3000" dirty="0" err="1" smtClean="0"/>
              <a:t>dapat</a:t>
            </a:r>
            <a:r>
              <a:rPr lang="en-US" sz="3000" dirty="0" smtClean="0"/>
              <a:t> </a:t>
            </a:r>
            <a:r>
              <a:rPr lang="en-US" sz="3000" dirty="0" err="1" smtClean="0"/>
              <a:t>dibuktikan</a:t>
            </a:r>
            <a:r>
              <a:rPr lang="en-US" sz="3000" dirty="0" smtClean="0"/>
              <a:t> </a:t>
            </a:r>
            <a:r>
              <a:rPr lang="en-US" sz="3000" dirty="0" err="1" smtClean="0"/>
              <a:t>bahwa</a:t>
            </a:r>
            <a:r>
              <a:rPr lang="en-US" sz="3000" dirty="0" smtClean="0"/>
              <a:t> </a:t>
            </a:r>
            <a:r>
              <a:rPr lang="en-US" sz="3000" dirty="0" err="1" smtClean="0"/>
              <a:t>sertifikat</a:t>
            </a:r>
            <a:r>
              <a:rPr lang="en-US" sz="3000" dirty="0" smtClean="0"/>
              <a:t> </a:t>
            </a:r>
            <a:r>
              <a:rPr lang="en-US" sz="3000" dirty="0" err="1" smtClean="0"/>
              <a:t>tersebut</a:t>
            </a:r>
            <a:r>
              <a:rPr lang="en-US" sz="3000" dirty="0" smtClean="0"/>
              <a:t> </a:t>
            </a:r>
            <a:r>
              <a:rPr lang="en-US" sz="3000" dirty="0" err="1" smtClean="0"/>
              <a:t>didapatkan</a:t>
            </a:r>
            <a:r>
              <a:rPr lang="en-US" sz="3000" dirty="0" smtClean="0"/>
              <a:t> </a:t>
            </a:r>
            <a:r>
              <a:rPr lang="en-US" sz="3000" dirty="0" err="1" smtClean="0"/>
              <a:t>dengan</a:t>
            </a:r>
            <a:r>
              <a:rPr lang="en-US" sz="3000" dirty="0" smtClean="0"/>
              <a:t> </a:t>
            </a:r>
            <a:r>
              <a:rPr lang="en-US" sz="3000" dirty="0" err="1" smtClean="0"/>
              <a:t>melakukan</a:t>
            </a:r>
            <a:r>
              <a:rPr lang="en-US" sz="3000" dirty="0" smtClean="0"/>
              <a:t> </a:t>
            </a:r>
            <a:r>
              <a:rPr lang="en-US" sz="3000" dirty="0" err="1" smtClean="0"/>
              <a:t>perbuatan</a:t>
            </a:r>
            <a:r>
              <a:rPr lang="en-US" sz="3000" dirty="0" smtClean="0"/>
              <a:t> </a:t>
            </a:r>
            <a:r>
              <a:rPr lang="en-US" sz="3000" dirty="0" err="1" smtClean="0"/>
              <a:t>hukum</a:t>
            </a:r>
            <a:r>
              <a:rPr lang="en-US" sz="3000" dirty="0" smtClean="0"/>
              <a:t> yang </a:t>
            </a:r>
            <a:r>
              <a:rPr lang="en-US" sz="3000" dirty="0" err="1" smtClean="0"/>
              <a:t>tidak</a:t>
            </a:r>
            <a:r>
              <a:rPr lang="en-US" sz="3000" dirty="0" smtClean="0"/>
              <a:t> </a:t>
            </a:r>
            <a:r>
              <a:rPr lang="en-US" sz="3000" dirty="0" err="1" smtClean="0"/>
              <a:t>sah</a:t>
            </a:r>
            <a:r>
              <a:rPr lang="en-US" sz="3000" dirty="0" smtClean="0"/>
              <a:t> </a:t>
            </a:r>
            <a:r>
              <a:rPr lang="en-US" sz="3000" dirty="0" err="1" smtClean="0"/>
              <a:t>dalam</a:t>
            </a:r>
            <a:r>
              <a:rPr lang="en-US" sz="3000" dirty="0" smtClean="0"/>
              <a:t> </a:t>
            </a:r>
            <a:r>
              <a:rPr lang="en-US" sz="3000" dirty="0" err="1" smtClean="0"/>
              <a:t>jangka</a:t>
            </a:r>
            <a:r>
              <a:rPr lang="en-US" sz="3000" dirty="0" smtClean="0"/>
              <a:t> </a:t>
            </a:r>
            <a:r>
              <a:rPr lang="en-US" sz="3000" dirty="0" err="1" smtClean="0"/>
              <a:t>waktu</a:t>
            </a:r>
            <a:r>
              <a:rPr lang="en-US" sz="3000" dirty="0" smtClean="0"/>
              <a:t> 5 </a:t>
            </a:r>
            <a:r>
              <a:rPr lang="en-US" sz="3000" dirty="0" err="1" smtClean="0"/>
              <a:t>tahun</a:t>
            </a:r>
            <a:r>
              <a:rPr lang="en-US" sz="3000" dirty="0" smtClean="0"/>
              <a:t>. </a:t>
            </a:r>
          </a:p>
          <a:p>
            <a:pPr>
              <a:buNone/>
            </a:pPr>
            <a:r>
              <a:rPr lang="en-US" sz="3000" dirty="0" smtClean="0"/>
              <a:t>     </a:t>
            </a:r>
            <a:r>
              <a:rPr lang="en-US" sz="3000" dirty="0" err="1" smtClean="0"/>
              <a:t>Disinilah</a:t>
            </a:r>
            <a:r>
              <a:rPr lang="en-US" sz="3000" dirty="0" smtClean="0"/>
              <a:t> </a:t>
            </a:r>
            <a:r>
              <a:rPr lang="en-US" sz="3000" dirty="0" err="1" smtClean="0"/>
              <a:t>unsur</a:t>
            </a:r>
            <a:r>
              <a:rPr lang="en-US" sz="3000" dirty="0" smtClean="0"/>
              <a:t> </a:t>
            </a:r>
            <a:r>
              <a:rPr lang="en-US" sz="3000" dirty="0" err="1" smtClean="0"/>
              <a:t>sistem</a:t>
            </a:r>
            <a:r>
              <a:rPr lang="en-US" sz="3000" dirty="0" smtClean="0"/>
              <a:t> </a:t>
            </a:r>
            <a:r>
              <a:rPr lang="en-US" sz="3000" dirty="0" err="1" smtClean="0"/>
              <a:t>publikasi</a:t>
            </a:r>
            <a:r>
              <a:rPr lang="en-US" sz="3000" dirty="0" smtClean="0"/>
              <a:t> </a:t>
            </a:r>
            <a:r>
              <a:rPr lang="en-US" sz="3000" dirty="0" err="1" smtClean="0"/>
              <a:t>negatif</a:t>
            </a:r>
            <a:r>
              <a:rPr lang="en-US" sz="3000" dirty="0" smtClean="0"/>
              <a:t> </a:t>
            </a:r>
            <a:r>
              <a:rPr lang="en-US" sz="3000" dirty="0" err="1" smtClean="0"/>
              <a:t>ada</a:t>
            </a:r>
            <a:r>
              <a:rPr lang="en-US" sz="3000" dirty="0" smtClean="0"/>
              <a:t>.</a:t>
            </a:r>
            <a:endParaRPr lang="en-US" sz="3000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81000"/>
            <a:ext cx="7696200" cy="6477000"/>
          </a:xfrm>
        </p:spPr>
        <p:txBody>
          <a:bodyPr>
            <a:normAutofit fontScale="92500" lnSpcReduction="10000"/>
          </a:bodyPr>
          <a:lstStyle/>
          <a:p>
            <a:pPr marL="0" indent="3175">
              <a:buNone/>
            </a:pPr>
            <a:r>
              <a:rPr lang="en-US" sz="3900" b="1" i="1" dirty="0" err="1" smtClean="0"/>
              <a:t>Sistem</a:t>
            </a:r>
            <a:r>
              <a:rPr lang="en-US" sz="3900" b="1" i="1" dirty="0" smtClean="0"/>
              <a:t> </a:t>
            </a:r>
            <a:r>
              <a:rPr lang="en-US" sz="3900" b="1" i="1" dirty="0" err="1" smtClean="0"/>
              <a:t>publikasi</a:t>
            </a:r>
            <a:r>
              <a:rPr lang="en-US" sz="3900" b="1" i="1" dirty="0" smtClean="0"/>
              <a:t> </a:t>
            </a:r>
            <a:r>
              <a:rPr lang="en-US" sz="3900" b="1" i="1" dirty="0" err="1" smtClean="0"/>
              <a:t>negatif</a:t>
            </a:r>
            <a:r>
              <a:rPr lang="en-US" sz="3900" b="1" i="1" dirty="0" smtClean="0"/>
              <a:t> </a:t>
            </a:r>
            <a:r>
              <a:rPr lang="en-US" sz="3900" b="1" i="1" dirty="0" err="1" smtClean="0"/>
              <a:t>murni</a:t>
            </a:r>
            <a:r>
              <a:rPr lang="en-US" sz="3900" b="1" i="1" dirty="0" smtClean="0"/>
              <a:t> </a:t>
            </a:r>
          </a:p>
          <a:p>
            <a:pPr marL="344488" indent="-341313">
              <a:buFont typeface="Wingdings" pitchFamily="2" charset="2"/>
              <a:buChar char="Ø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. </a:t>
            </a:r>
          </a:p>
          <a:p>
            <a:pPr marL="344488" indent="-341313">
              <a:buFont typeface="Wingdings" pitchFamily="2" charset="2"/>
              <a:buChar char="Ø"/>
            </a:pP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pasal-pasal</a:t>
            </a:r>
            <a:r>
              <a:rPr lang="en-US" dirty="0" smtClean="0"/>
              <a:t> UUPA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:</a:t>
            </a:r>
          </a:p>
          <a:p>
            <a:pPr marL="630238" lvl="0" indent="-547688">
              <a:buNone/>
            </a:pPr>
            <a:r>
              <a:rPr lang="en-US" dirty="0" smtClean="0"/>
              <a:t>	</a:t>
            </a:r>
            <a:r>
              <a:rPr lang="en-US" i="1" dirty="0" smtClean="0"/>
              <a:t>“ </a:t>
            </a:r>
            <a:r>
              <a:rPr lang="en-US" i="1" dirty="0" err="1" smtClean="0"/>
              <a:t>Bahwa</a:t>
            </a:r>
            <a:r>
              <a:rPr lang="en-US" i="1" dirty="0" smtClean="0"/>
              <a:t> </a:t>
            </a:r>
            <a:r>
              <a:rPr lang="en-US" i="1" dirty="0" err="1" smtClean="0"/>
              <a:t>Pemerintah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penyelenggara</a:t>
            </a:r>
            <a:r>
              <a:rPr lang="en-US" i="1" dirty="0" smtClean="0"/>
              <a:t> </a:t>
            </a:r>
            <a:r>
              <a:rPr lang="en-US" i="1" dirty="0" err="1" smtClean="0"/>
              <a:t>pendaftaran</a:t>
            </a:r>
            <a:r>
              <a:rPr lang="en-US" i="1" dirty="0" smtClean="0"/>
              <a:t> </a:t>
            </a:r>
            <a:r>
              <a:rPr lang="en-US" i="1" dirty="0" err="1" smtClean="0"/>
              <a:t>tanah</a:t>
            </a:r>
            <a:r>
              <a:rPr lang="en-US" i="1" dirty="0" smtClean="0"/>
              <a:t>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berusaha</a:t>
            </a:r>
            <a:r>
              <a:rPr lang="en-US" i="1" dirty="0" smtClean="0"/>
              <a:t> agar </a:t>
            </a:r>
            <a:r>
              <a:rPr lang="en-US" i="1" dirty="0" err="1" smtClean="0"/>
              <a:t>sejauh</a:t>
            </a:r>
            <a:r>
              <a:rPr lang="en-US" i="1" dirty="0" smtClean="0"/>
              <a:t> </a:t>
            </a:r>
            <a:r>
              <a:rPr lang="en-US" i="1" dirty="0" err="1" smtClean="0"/>
              <a:t>mungkin</a:t>
            </a:r>
            <a:r>
              <a:rPr lang="en-US" i="1" dirty="0" smtClean="0"/>
              <a:t> </a:t>
            </a:r>
            <a:r>
              <a:rPr lang="en-US" i="1" dirty="0" err="1" smtClean="0"/>
              <a:t>dapat</a:t>
            </a:r>
            <a:r>
              <a:rPr lang="en-US" i="1" dirty="0" smtClean="0"/>
              <a:t> </a:t>
            </a:r>
            <a:r>
              <a:rPr lang="en-US" i="1" dirty="0" err="1" smtClean="0"/>
              <a:t>disajikan</a:t>
            </a:r>
            <a:r>
              <a:rPr lang="en-US" i="1" dirty="0" smtClean="0"/>
              <a:t> data yang </a:t>
            </a:r>
            <a:r>
              <a:rPr lang="en-US" i="1" dirty="0" err="1" smtClean="0"/>
              <a:t>benar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buku</a:t>
            </a:r>
            <a:r>
              <a:rPr lang="en-US" i="1" dirty="0" smtClean="0"/>
              <a:t> </a:t>
            </a:r>
            <a:r>
              <a:rPr lang="en-US" i="1" dirty="0" err="1" smtClean="0"/>
              <a:t>tanah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peta</a:t>
            </a:r>
            <a:r>
              <a:rPr lang="en-US" i="1" dirty="0" smtClean="0"/>
              <a:t> </a:t>
            </a:r>
            <a:r>
              <a:rPr lang="en-US" i="1" dirty="0" err="1" smtClean="0"/>
              <a:t>pendaftaran</a:t>
            </a:r>
            <a:r>
              <a:rPr lang="en-US" i="1" dirty="0" smtClean="0"/>
              <a:t>.  </a:t>
            </a:r>
            <a:r>
              <a:rPr lang="en-US" i="1" dirty="0" err="1" smtClean="0"/>
              <a:t>Sehingga</a:t>
            </a:r>
            <a:r>
              <a:rPr lang="en-US" i="1" dirty="0" smtClean="0"/>
              <a:t> </a:t>
            </a:r>
            <a:r>
              <a:rPr lang="en-US" i="1" dirty="0" err="1" smtClean="0"/>
              <a:t>selama</a:t>
            </a:r>
            <a:r>
              <a:rPr lang="en-US" i="1" dirty="0" smtClean="0"/>
              <a:t> </a:t>
            </a:r>
            <a:r>
              <a:rPr lang="en-US" i="1" dirty="0" err="1" smtClean="0"/>
              <a:t>tidak</a:t>
            </a:r>
            <a:r>
              <a:rPr lang="en-US" i="1" dirty="0" smtClean="0"/>
              <a:t> </a:t>
            </a:r>
            <a:r>
              <a:rPr lang="en-US" i="1" dirty="0" err="1" smtClean="0"/>
              <a:t>dibuktikan</a:t>
            </a:r>
            <a:r>
              <a:rPr lang="en-US" i="1" dirty="0" smtClean="0"/>
              <a:t> </a:t>
            </a:r>
            <a:r>
              <a:rPr lang="en-US" i="1" dirty="0" err="1" smtClean="0"/>
              <a:t>sebaliknya</a:t>
            </a:r>
            <a:r>
              <a:rPr lang="en-US" i="1" dirty="0" smtClean="0"/>
              <a:t>, data yang </a:t>
            </a:r>
            <a:r>
              <a:rPr lang="en-US" i="1" dirty="0" err="1" smtClean="0"/>
              <a:t>disajikan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buku</a:t>
            </a:r>
            <a:r>
              <a:rPr lang="en-US" i="1" dirty="0" smtClean="0"/>
              <a:t> </a:t>
            </a:r>
            <a:r>
              <a:rPr lang="en-US" i="1" dirty="0" err="1" smtClean="0"/>
              <a:t>tanah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peta</a:t>
            </a:r>
            <a:r>
              <a:rPr lang="en-US" i="1" dirty="0" smtClean="0"/>
              <a:t> </a:t>
            </a:r>
            <a:r>
              <a:rPr lang="en-US" i="1" dirty="0" err="1" smtClean="0"/>
              <a:t>pendaftaran</a:t>
            </a:r>
            <a:r>
              <a:rPr lang="en-US" i="1" dirty="0" smtClean="0"/>
              <a:t> </a:t>
            </a:r>
            <a:r>
              <a:rPr lang="en-US" i="1" dirty="0" err="1" smtClean="0"/>
              <a:t>harus</a:t>
            </a:r>
            <a:r>
              <a:rPr lang="en-US" i="1" dirty="0" smtClean="0"/>
              <a:t> </a:t>
            </a:r>
            <a:r>
              <a:rPr lang="en-US" i="1" dirty="0" err="1" smtClean="0"/>
              <a:t>diterima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data yang </a:t>
            </a:r>
            <a:r>
              <a:rPr lang="en-US" i="1" dirty="0" err="1" smtClean="0"/>
              <a:t>benar</a:t>
            </a:r>
            <a:r>
              <a:rPr lang="en-US" i="1" dirty="0" smtClean="0"/>
              <a:t>, </a:t>
            </a:r>
            <a:r>
              <a:rPr lang="en-US" i="1" dirty="0" err="1" smtClean="0"/>
              <a:t>baik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perbuatan</a:t>
            </a:r>
            <a:r>
              <a:rPr lang="en-US" i="1" dirty="0" smtClean="0"/>
              <a:t> </a:t>
            </a:r>
            <a:r>
              <a:rPr lang="en-US" i="1" dirty="0" err="1" smtClean="0"/>
              <a:t>hukum</a:t>
            </a:r>
            <a:r>
              <a:rPr lang="en-US" i="1" dirty="0" smtClean="0"/>
              <a:t> </a:t>
            </a:r>
            <a:r>
              <a:rPr lang="en-US" i="1" dirty="0" err="1" smtClean="0"/>
              <a:t>sehari-hari</a:t>
            </a:r>
            <a:r>
              <a:rPr lang="en-US" i="1" dirty="0" smtClean="0"/>
              <a:t> </a:t>
            </a:r>
            <a:r>
              <a:rPr lang="en-US" i="1" dirty="0" err="1" smtClean="0"/>
              <a:t>maupun</a:t>
            </a:r>
            <a:r>
              <a:rPr lang="en-US" i="1" dirty="0" smtClean="0"/>
              <a:t> </a:t>
            </a:r>
            <a:r>
              <a:rPr lang="en-US" i="1" dirty="0" err="1" smtClean="0"/>
              <a:t>dalam</a:t>
            </a:r>
            <a:r>
              <a:rPr lang="en-US" i="1" dirty="0" smtClean="0"/>
              <a:t> </a:t>
            </a:r>
            <a:r>
              <a:rPr lang="en-US" i="1" dirty="0" err="1" smtClean="0"/>
              <a:t>berperkara</a:t>
            </a:r>
            <a:r>
              <a:rPr lang="en-US" i="1" dirty="0" smtClean="0"/>
              <a:t> </a:t>
            </a:r>
            <a:r>
              <a:rPr lang="en-US" i="1" dirty="0" err="1" smtClean="0"/>
              <a:t>di</a:t>
            </a:r>
            <a:r>
              <a:rPr lang="en-US" i="1" dirty="0" smtClean="0"/>
              <a:t> </a:t>
            </a:r>
            <a:r>
              <a:rPr lang="en-US" i="1" dirty="0" err="1" smtClean="0"/>
              <a:t>pengadilan</a:t>
            </a:r>
            <a:r>
              <a:rPr lang="en-US" i="1" dirty="0" smtClean="0"/>
              <a:t> ”. 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"/>
            <a:ext cx="7696200" cy="6400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300" b="1" i="1" dirty="0" err="1" smtClean="0"/>
              <a:t>Sistem</a:t>
            </a:r>
            <a:r>
              <a:rPr lang="en-US" sz="4300" b="1" i="1" dirty="0" smtClean="0"/>
              <a:t> </a:t>
            </a:r>
            <a:r>
              <a:rPr lang="en-US" sz="4300" b="1" i="1" dirty="0" err="1" smtClean="0"/>
              <a:t>publikasi</a:t>
            </a:r>
            <a:r>
              <a:rPr lang="en-US" sz="4300" b="1" i="1" dirty="0" smtClean="0"/>
              <a:t> </a:t>
            </a:r>
            <a:r>
              <a:rPr lang="en-US" sz="4300" b="1" i="1" dirty="0" err="1" smtClean="0"/>
              <a:t>negatif</a:t>
            </a:r>
            <a:r>
              <a:rPr lang="en-US" sz="4300" b="1" i="1" dirty="0" smtClean="0"/>
              <a:t> </a:t>
            </a:r>
            <a:r>
              <a:rPr lang="en-US" sz="4300" b="1" i="1" dirty="0" err="1" smtClean="0"/>
              <a:t>murni</a:t>
            </a:r>
            <a:r>
              <a:rPr lang="en-US" sz="4300" b="1" i="1" dirty="0" smtClean="0"/>
              <a:t> </a:t>
            </a:r>
          </a:p>
          <a:p>
            <a:pPr>
              <a:buNone/>
            </a:pPr>
            <a:r>
              <a:rPr lang="en-US" sz="4300" i="1" dirty="0" smtClean="0"/>
              <a:t>(</a:t>
            </a:r>
            <a:r>
              <a:rPr lang="en-US" sz="4300" i="1" dirty="0" err="1" smtClean="0"/>
              <a:t>lanjutan</a:t>
            </a:r>
            <a:r>
              <a:rPr lang="en-US" sz="4300" i="1" dirty="0" smtClean="0"/>
              <a:t>)</a:t>
            </a:r>
            <a:endParaRPr lang="en-US" dirty="0" smtClean="0"/>
          </a:p>
          <a:p>
            <a:pPr lvl="0"/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data yang </a:t>
            </a:r>
            <a:r>
              <a:rPr lang="en-US" dirty="0" err="1" smtClean="0"/>
              <a:t>dimuat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sepanjang</a:t>
            </a:r>
            <a:r>
              <a:rPr lang="en-US" dirty="0" smtClean="0"/>
              <a:t> data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demikian</a:t>
            </a:r>
            <a:r>
              <a:rPr lang="en-US" dirty="0" smtClean="0"/>
              <a:t>, </a:t>
            </a:r>
            <a:r>
              <a:rPr lang="en-US" dirty="0" err="1" smtClean="0"/>
              <a:t>sistemnya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.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r>
              <a:rPr lang="en-US" dirty="0" smtClean="0"/>
              <a:t>, data yang </a:t>
            </a:r>
            <a:r>
              <a:rPr lang="en-US" dirty="0" err="1" smtClean="0"/>
              <a:t>disajikan</a:t>
            </a:r>
            <a:r>
              <a:rPr lang="en-US" dirty="0" smtClean="0"/>
              <a:t> </a:t>
            </a:r>
            <a:r>
              <a:rPr lang="en-US" dirty="0" err="1" smtClean="0"/>
              <a:t>dijamin</a:t>
            </a:r>
            <a:r>
              <a:rPr lang="en-US" dirty="0" smtClean="0"/>
              <a:t> </a:t>
            </a:r>
            <a:r>
              <a:rPr lang="en-US" dirty="0" err="1" smtClean="0"/>
              <a:t>kebenarannya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mutlak</a:t>
            </a:r>
            <a:r>
              <a:rPr lang="en-US" dirty="0" smtClean="0"/>
              <a:t>, </a:t>
            </a:r>
            <a:r>
              <a:rPr lang="en-US" dirty="0" err="1" smtClean="0"/>
              <a:t>bukan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PELAKSANAAN PENDAFTARAN TANAH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133600"/>
            <a:ext cx="7943088" cy="4343400"/>
          </a:xfrm>
        </p:spPr>
        <p:txBody>
          <a:bodyPr/>
          <a:lstStyle/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PENDAFTARAN TANAH UNTUK PERTAMA KALI</a:t>
            </a:r>
          </a:p>
          <a:p>
            <a:pPr marL="514350" lvl="0" indent="-514350">
              <a:buFont typeface="+mj-lt"/>
              <a:buAutoNum type="alphaUcPeriod"/>
            </a:pPr>
            <a:r>
              <a:rPr lang="en-US" dirty="0" smtClean="0"/>
              <a:t>PEMELIHARAAN DATA PENDAFTARAN TANAH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848600" cy="1524000"/>
          </a:xfrm>
        </p:spPr>
        <p:txBody>
          <a:bodyPr>
            <a:normAutofit fontScale="90000"/>
          </a:bodyPr>
          <a:lstStyle/>
          <a:p>
            <a:pPr marL="749300" indent="-749300"/>
            <a:r>
              <a:rPr lang="en-US" b="1" dirty="0" smtClean="0"/>
              <a:t>A.  PENDAFTARAN TANAH UNTUK PERTAMA KALI</a:t>
            </a:r>
            <a:br>
              <a:rPr lang="en-US" b="1" dirty="0" smtClean="0"/>
            </a:br>
            <a:r>
              <a:rPr lang="en-US" sz="3300" i="1" dirty="0" smtClean="0"/>
              <a:t>(</a:t>
            </a:r>
            <a:r>
              <a:rPr lang="en-US" sz="3300" i="1" dirty="0" err="1" smtClean="0"/>
              <a:t>Pasal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2 </a:t>
            </a:r>
            <a:r>
              <a:rPr lang="en-US" sz="3300" i="1" dirty="0" err="1" smtClean="0"/>
              <a:t>ayat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 PP 24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997)</a:t>
            </a:r>
            <a:endParaRPr lang="en-US" sz="3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09800"/>
            <a:ext cx="7696200" cy="4648200"/>
          </a:xfrm>
        </p:spPr>
        <p:txBody>
          <a:bodyPr>
            <a:normAutofit/>
          </a:bodyPr>
          <a:lstStyle/>
          <a:p>
            <a:pPr marL="0" indent="3175">
              <a:buNone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Tanah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  <a:endParaRPr lang="en-US" sz="3000" i="1" dirty="0" smtClean="0"/>
          </a:p>
          <a:p>
            <a:pPr lvl="0"/>
            <a:r>
              <a:rPr lang="en-US" dirty="0" err="1" smtClean="0"/>
              <a:t>Pengumpulan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pengolahan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endParaRPr lang="en-US" dirty="0" smtClean="0"/>
          </a:p>
          <a:p>
            <a:pPr lvl="0"/>
            <a:r>
              <a:rPr lang="en-US" dirty="0" err="1" smtClean="0"/>
              <a:t>Pembuktian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pembukuannya</a:t>
            </a:r>
            <a:endParaRPr lang="en-US" dirty="0" smtClean="0"/>
          </a:p>
          <a:p>
            <a:pPr lvl="0"/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sertifikat</a:t>
            </a:r>
            <a:endParaRPr lang="en-US" dirty="0" smtClean="0"/>
          </a:p>
          <a:p>
            <a:pPr lvl="0"/>
            <a:r>
              <a:rPr lang="en-US" dirty="0" err="1" smtClean="0"/>
              <a:t>Penyajian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endParaRPr lang="en-US" dirty="0" smtClean="0"/>
          </a:p>
          <a:p>
            <a:pPr lvl="0"/>
            <a:r>
              <a:rPr lang="en-US" dirty="0" err="1" smtClean="0"/>
              <a:t>Penyimpanan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</a:t>
            </a:r>
            <a:endParaRPr lang="en-US" dirty="0" smtClean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696200" cy="1600200"/>
          </a:xfrm>
        </p:spPr>
        <p:txBody>
          <a:bodyPr>
            <a:normAutofit fontScale="90000"/>
          </a:bodyPr>
          <a:lstStyle/>
          <a:p>
            <a:pPr marL="688975" indent="-688975"/>
            <a:r>
              <a:rPr lang="en-US" b="1" dirty="0" smtClean="0"/>
              <a:t>B.  PEMELIHARAAN DATA PENDAFTARAN TANAH</a:t>
            </a:r>
            <a:br>
              <a:rPr lang="en-US" b="1" dirty="0" smtClean="0"/>
            </a:br>
            <a:r>
              <a:rPr lang="en-US" sz="3300" i="1" dirty="0" smtClean="0"/>
              <a:t>(</a:t>
            </a:r>
            <a:r>
              <a:rPr lang="en-US" sz="3300" i="1" dirty="0" err="1" smtClean="0"/>
              <a:t>Pasal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2 </a:t>
            </a:r>
            <a:r>
              <a:rPr lang="en-US" sz="3300" i="1" dirty="0" err="1" smtClean="0"/>
              <a:t>ayat</a:t>
            </a:r>
            <a:r>
              <a:rPr lang="en-US" sz="3300" i="1" dirty="0" smtClean="0"/>
              <a:t> 2 PP 24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997)</a:t>
            </a:r>
            <a:endParaRPr lang="en-US" sz="3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514600"/>
            <a:ext cx="7696200" cy="4114800"/>
          </a:xfrm>
        </p:spPr>
        <p:txBody>
          <a:bodyPr>
            <a:normAutofit/>
          </a:bodyPr>
          <a:lstStyle/>
          <a:p>
            <a:pPr marL="0" indent="3175">
              <a:buNone/>
            </a:pPr>
            <a:r>
              <a:rPr lang="en-US" dirty="0" err="1" smtClean="0"/>
              <a:t>Pendaftaran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terdaftar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lvl="0"/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pembebanan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endParaRPr lang="en-US" dirty="0" smtClean="0"/>
          </a:p>
          <a:p>
            <a:pPr lvl="0"/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data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20000" cy="1477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LATAR BELAKANG </a:t>
            </a:r>
            <a:br>
              <a:rPr lang="en-US" b="1" dirty="0" smtClean="0"/>
            </a:br>
            <a:r>
              <a:rPr lang="en-US" b="1" dirty="0" smtClean="0"/>
              <a:t>PENDAFTARAN TANAH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6962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u="sng" dirty="0" err="1" smtClean="0"/>
              <a:t>Bagi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tanah</a:t>
            </a:r>
            <a:r>
              <a:rPr lang="en-US" sz="3600" b="1" u="sng" dirty="0" smtClean="0"/>
              <a:t> yang </a:t>
            </a:r>
            <a:r>
              <a:rPr lang="en-US" sz="3600" b="1" u="sng" dirty="0" err="1" smtClean="0"/>
              <a:t>dipunyai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dengan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Hak-Hak</a:t>
            </a:r>
            <a:r>
              <a:rPr lang="en-US" sz="3600" b="1" u="sng" dirty="0" smtClean="0"/>
              <a:t> </a:t>
            </a:r>
            <a:r>
              <a:rPr lang="en-US" sz="3600" b="1" u="sng" dirty="0" err="1" smtClean="0"/>
              <a:t>Adat</a:t>
            </a:r>
            <a:endParaRPr lang="en-US" sz="3600" u="sng" dirty="0" smtClean="0"/>
          </a:p>
          <a:p>
            <a:pPr marL="0" indent="0">
              <a:buNone/>
            </a:pPr>
            <a:r>
              <a:rPr lang="en-US" sz="3600" dirty="0" err="1" smtClean="0"/>
              <a:t>Hukumnya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tertulis</a:t>
            </a:r>
            <a:r>
              <a:rPr lang="en-US" sz="3600" dirty="0" smtClean="0"/>
              <a:t>, </a:t>
            </a:r>
            <a:r>
              <a:rPr lang="en-US" sz="3600" dirty="0" err="1" smtClean="0"/>
              <a:t>sehingga</a:t>
            </a:r>
            <a:r>
              <a:rPr lang="en-US" sz="3600" dirty="0" smtClean="0"/>
              <a:t> </a:t>
            </a:r>
            <a:r>
              <a:rPr lang="en-US" sz="3600" dirty="0" err="1" smtClean="0"/>
              <a:t>tidak</a:t>
            </a:r>
            <a:r>
              <a:rPr lang="en-US" sz="3600" dirty="0" smtClean="0"/>
              <a:t> </a:t>
            </a:r>
            <a:r>
              <a:rPr lang="en-US" sz="3600" dirty="0" err="1" smtClean="0"/>
              <a:t>mudah</a:t>
            </a:r>
            <a:r>
              <a:rPr lang="en-US" sz="3600" dirty="0" smtClean="0"/>
              <a:t> </a:t>
            </a:r>
            <a:r>
              <a:rPr lang="en-US" sz="3600" dirty="0" err="1" smtClean="0"/>
              <a:t>diketahui</a:t>
            </a:r>
            <a:r>
              <a:rPr lang="en-US" sz="3600" dirty="0" smtClean="0"/>
              <a:t> </a:t>
            </a:r>
            <a:r>
              <a:rPr lang="en-US" sz="3600" dirty="0" err="1" smtClean="0"/>
              <a:t>isinya</a:t>
            </a:r>
            <a:r>
              <a:rPr lang="en-US" sz="3600" dirty="0" smtClean="0"/>
              <a:t>, </a:t>
            </a:r>
            <a:r>
              <a:rPr lang="en-US" sz="3600" dirty="0" err="1" smtClean="0"/>
              <a:t>khususnya</a:t>
            </a:r>
            <a:r>
              <a:rPr lang="en-US" sz="3600" dirty="0" smtClean="0"/>
              <a:t> </a:t>
            </a:r>
            <a:r>
              <a:rPr lang="en-US" sz="3600" dirty="0" err="1" smtClean="0"/>
              <a:t>bagi</a:t>
            </a:r>
            <a:r>
              <a:rPr lang="en-US" sz="3600" dirty="0" smtClean="0"/>
              <a:t> </a:t>
            </a:r>
            <a:r>
              <a:rPr lang="en-US" sz="3600" dirty="0" err="1" smtClean="0"/>
              <a:t>orang-orang</a:t>
            </a:r>
            <a:r>
              <a:rPr lang="en-US" sz="3600" dirty="0" smtClean="0"/>
              <a:t> “</a:t>
            </a:r>
            <a:r>
              <a:rPr lang="en-US" sz="3600" dirty="0" err="1" smtClean="0"/>
              <a:t>luar</a:t>
            </a:r>
            <a:r>
              <a:rPr lang="en-US" sz="3600" dirty="0" smtClean="0"/>
              <a:t>” </a:t>
            </a:r>
            <a:r>
              <a:rPr lang="en-US" sz="3600" dirty="0" err="1" smtClean="0"/>
              <a:t>masyarakat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adat</a:t>
            </a:r>
            <a:r>
              <a:rPr lang="en-US" sz="3600" dirty="0" smtClean="0"/>
              <a:t> </a:t>
            </a:r>
            <a:r>
              <a:rPr lang="en-US" sz="3600" dirty="0" err="1" smtClean="0"/>
              <a:t>ybs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696200" cy="2133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CARA PELAKSANAAN PENDAFTARAN TANAH      UNTUK PERTAMA KALI </a:t>
            </a:r>
            <a:br>
              <a:rPr lang="en-US" b="1" dirty="0" smtClean="0"/>
            </a:br>
            <a:r>
              <a:rPr lang="en-US" sz="3300" i="1" dirty="0" smtClean="0"/>
              <a:t>(</a:t>
            </a:r>
            <a:r>
              <a:rPr lang="en-US" sz="3300" i="1" dirty="0" err="1" smtClean="0"/>
              <a:t>Menurut</a:t>
            </a:r>
            <a:r>
              <a:rPr lang="en-US" sz="3300" i="1" dirty="0" smtClean="0"/>
              <a:t> PP 24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1997)</a:t>
            </a:r>
            <a:endParaRPr lang="en-US" sz="3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276600"/>
            <a:ext cx="7696200" cy="2849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dirty="0" err="1" smtClean="0"/>
              <a:t>Ada</a:t>
            </a:r>
            <a:r>
              <a:rPr lang="en-US" sz="3600" dirty="0" smtClean="0"/>
              <a:t> 2 </a:t>
            </a:r>
            <a:r>
              <a:rPr lang="en-US" sz="3600" dirty="0" err="1" smtClean="0"/>
              <a:t>cara</a:t>
            </a:r>
            <a:r>
              <a:rPr lang="en-US" sz="3600" dirty="0" smtClean="0"/>
              <a:t> </a:t>
            </a:r>
            <a:r>
              <a:rPr lang="en-US" sz="3600" dirty="0" err="1" smtClean="0"/>
              <a:t>yaitu</a:t>
            </a:r>
            <a:r>
              <a:rPr lang="en-US" sz="3600" dirty="0" smtClean="0"/>
              <a:t> :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 smtClean="0"/>
              <a:t>Pendaftaran</a:t>
            </a:r>
            <a:r>
              <a:rPr lang="en-US" sz="3600" dirty="0" smtClean="0"/>
              <a:t> Tanah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Sistematik</a:t>
            </a:r>
            <a:endParaRPr lang="en-US" sz="36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 smtClean="0"/>
              <a:t>Pendaftaran</a:t>
            </a:r>
            <a:r>
              <a:rPr lang="en-US" sz="3600" dirty="0" smtClean="0"/>
              <a:t> Tanah </a:t>
            </a:r>
            <a:r>
              <a:rPr lang="en-US" sz="3600" dirty="0" err="1" smtClean="0"/>
              <a:t>secara</a:t>
            </a:r>
            <a:r>
              <a:rPr lang="en-US" sz="3600" dirty="0" smtClean="0"/>
              <a:t> </a:t>
            </a:r>
            <a:r>
              <a:rPr lang="en-US" sz="3600" dirty="0" err="1" smtClean="0"/>
              <a:t>Sporadik</a:t>
            </a:r>
            <a:endParaRPr lang="en-US" sz="36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Pendaftaran</a:t>
            </a:r>
            <a:r>
              <a:rPr lang="en-US" b="1" dirty="0" smtClean="0"/>
              <a:t> Tanah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Sistematik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7724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serentak</a:t>
            </a:r>
            <a:r>
              <a:rPr lang="en-US" dirty="0" smtClean="0"/>
              <a:t> yang </a:t>
            </a:r>
            <a:r>
              <a:rPr lang="en-US" dirty="0" err="1" smtClean="0"/>
              <a:t>meliputi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didaftar</a:t>
            </a:r>
            <a:r>
              <a:rPr lang="en-US" dirty="0" smtClean="0"/>
              <a:t> :</a:t>
            </a:r>
          </a:p>
          <a:p>
            <a:pPr marL="569913" indent="-487363"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Dalam</a:t>
            </a:r>
            <a:r>
              <a:rPr lang="en-US" dirty="0" smtClean="0"/>
              <a:t> Wilayah 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prakarsa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(</a:t>
            </a:r>
            <a:r>
              <a:rPr lang="en-US" dirty="0" err="1" smtClean="0"/>
              <a:t>dengan</a:t>
            </a:r>
            <a:r>
              <a:rPr lang="en-US" dirty="0" smtClean="0"/>
              <a:t> SK </a:t>
            </a:r>
            <a:r>
              <a:rPr lang="en-US" dirty="0" err="1" smtClean="0"/>
              <a:t>Menteri</a:t>
            </a:r>
            <a:r>
              <a:rPr lang="en-US" dirty="0" smtClean="0"/>
              <a:t> yang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Kanwil</a:t>
            </a:r>
            <a:r>
              <a:rPr lang="en-US" dirty="0" smtClean="0"/>
              <a:t> BPN </a:t>
            </a:r>
            <a:r>
              <a:rPr lang="en-US" dirty="0" err="1" smtClean="0"/>
              <a:t>setempat</a:t>
            </a:r>
            <a:r>
              <a:rPr lang="en-US" dirty="0" smtClean="0"/>
              <a:t>),</a:t>
            </a:r>
          </a:p>
          <a:p>
            <a:pPr marL="569913" indent="-487363"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perkotaan</a:t>
            </a:r>
            <a:r>
              <a:rPr lang="en-US" dirty="0" smtClean="0"/>
              <a:t> yang </a:t>
            </a:r>
            <a:r>
              <a:rPr lang="en-US" dirty="0" err="1" smtClean="0"/>
              <a:t>tingkat</a:t>
            </a:r>
            <a:r>
              <a:rPr lang="en-US" dirty="0" smtClean="0"/>
              <a:t> </a:t>
            </a:r>
            <a:r>
              <a:rPr lang="en-US" dirty="0" err="1" smtClean="0"/>
              <a:t>pembangunannya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</a:t>
            </a:r>
          </a:p>
          <a:p>
            <a:pPr marL="569913" indent="-487363"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 (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30%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).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943088" cy="11890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Pendaftaran</a:t>
            </a:r>
            <a:r>
              <a:rPr lang="en-US" b="1" dirty="0" smtClean="0"/>
              <a:t> Tanah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Sistematik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94308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Pelaksanaannya</a:t>
            </a:r>
            <a:r>
              <a:rPr lang="en-US" dirty="0" smtClean="0"/>
              <a:t> </a:t>
            </a:r>
            <a:r>
              <a:rPr lang="en-US" dirty="0" err="1" smtClean="0"/>
              <a:t>didasarkan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rencana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wilayah-wilayah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(Ka.BPN)</a:t>
            </a:r>
          </a:p>
          <a:p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Ajudikasi</a:t>
            </a:r>
            <a:r>
              <a:rPr lang="en-US" dirty="0" smtClean="0"/>
              <a:t>,</a:t>
            </a:r>
          </a:p>
          <a:p>
            <a:pPr marL="914400" indent="-569913">
              <a:buFont typeface="Wingdings" pitchFamily="2" charset="2"/>
              <a:buChar char="Ø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, </a:t>
            </a:r>
            <a:r>
              <a:rPr lang="en-US" dirty="0" err="1" smtClean="0"/>
              <a:t>pemetaan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swasta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Menteri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 Surveyor </a:t>
            </a:r>
            <a:r>
              <a:rPr lang="en-US" dirty="0" err="1" smtClean="0"/>
              <a:t>Berlisensi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Pendaftaran</a:t>
            </a:r>
            <a:r>
              <a:rPr lang="en-US" b="1" dirty="0" smtClean="0"/>
              <a:t> Tanah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Sistematik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943088" cy="3962400"/>
          </a:xfrm>
        </p:spPr>
        <p:txBody>
          <a:bodyPr>
            <a:normAutofit/>
          </a:bodyPr>
          <a:lstStyle/>
          <a:p>
            <a:pPr marL="914400" lvl="1" indent="-509588">
              <a:spcBef>
                <a:spcPts val="600"/>
              </a:spcBef>
              <a:buSzPct val="80000"/>
              <a:buFont typeface="Wingdings" pitchFamily="2" charset="2"/>
              <a:buChar char="Ø"/>
            </a:pPr>
            <a:r>
              <a:rPr lang="en-US" sz="3200" dirty="0" err="1" smtClean="0"/>
              <a:t>Pembuatan</a:t>
            </a:r>
            <a:r>
              <a:rPr lang="en-US" sz="3200" dirty="0" smtClean="0"/>
              <a:t> </a:t>
            </a:r>
            <a:r>
              <a:rPr lang="en-US" sz="3200" dirty="0" err="1" smtClean="0"/>
              <a:t>Buku</a:t>
            </a:r>
            <a:r>
              <a:rPr lang="en-US" sz="3200" dirty="0" smtClean="0"/>
              <a:t> Tanah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penerbitan</a:t>
            </a:r>
            <a:r>
              <a:rPr lang="en-US" sz="3200" dirty="0" smtClean="0"/>
              <a:t> </a:t>
            </a:r>
            <a:r>
              <a:rPr lang="en-US" sz="3200" dirty="0" err="1" smtClean="0"/>
              <a:t>Sertipikat</a:t>
            </a:r>
            <a:r>
              <a:rPr lang="en-US" sz="3200" dirty="0" smtClean="0"/>
              <a:t> </a:t>
            </a:r>
            <a:r>
              <a:rPr lang="en-US" sz="3200" dirty="0" err="1" smtClean="0"/>
              <a:t>dilakukan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ditanda</a:t>
            </a:r>
            <a:r>
              <a:rPr lang="en-US" sz="3200" dirty="0" smtClean="0"/>
              <a:t> </a:t>
            </a:r>
            <a:r>
              <a:rPr lang="en-US" sz="3200" dirty="0" err="1" smtClean="0"/>
              <a:t>tangani</a:t>
            </a:r>
            <a:r>
              <a:rPr lang="en-US" sz="3200" dirty="0" smtClean="0"/>
              <a:t> </a:t>
            </a:r>
            <a:r>
              <a:rPr lang="en-US" sz="3200" dirty="0" err="1" smtClean="0"/>
              <a:t>oleh</a:t>
            </a:r>
            <a:r>
              <a:rPr lang="en-US" sz="3200" dirty="0" smtClean="0"/>
              <a:t> </a:t>
            </a:r>
            <a:r>
              <a:rPr lang="en-US" sz="3200" dirty="0" err="1" smtClean="0"/>
              <a:t>Ketua</a:t>
            </a:r>
            <a:r>
              <a:rPr lang="en-US" sz="3200" dirty="0" smtClean="0"/>
              <a:t> </a:t>
            </a:r>
            <a:r>
              <a:rPr lang="en-US" sz="3200" dirty="0" err="1" smtClean="0"/>
              <a:t>Panitia</a:t>
            </a:r>
            <a:r>
              <a:rPr lang="en-US" sz="3200" dirty="0" smtClean="0"/>
              <a:t> </a:t>
            </a:r>
            <a:r>
              <a:rPr lang="en-US" sz="3200" dirty="0" err="1" smtClean="0"/>
              <a:t>Ajudikasi</a:t>
            </a:r>
            <a:r>
              <a:rPr lang="en-US" sz="3200" dirty="0" smtClean="0"/>
              <a:t> </a:t>
            </a:r>
            <a:r>
              <a:rPr lang="en-US" sz="3200" dirty="0" err="1" smtClean="0"/>
              <a:t>atas</a:t>
            </a:r>
            <a:r>
              <a:rPr lang="en-US" sz="3200" dirty="0" smtClean="0"/>
              <a:t> </a:t>
            </a:r>
            <a:r>
              <a:rPr lang="en-US" sz="3200" dirty="0" err="1" smtClean="0"/>
              <a:t>nama</a:t>
            </a:r>
            <a:r>
              <a:rPr lang="en-US" sz="3200" dirty="0" smtClean="0"/>
              <a:t> </a:t>
            </a:r>
            <a:r>
              <a:rPr lang="en-US" sz="3200" dirty="0" err="1" smtClean="0"/>
              <a:t>Kepala</a:t>
            </a:r>
            <a:r>
              <a:rPr lang="en-US" sz="3200" dirty="0" smtClean="0"/>
              <a:t> Kantor </a:t>
            </a:r>
            <a:r>
              <a:rPr lang="en-US" sz="3200" dirty="0" err="1" smtClean="0"/>
              <a:t>Pertanahan</a:t>
            </a:r>
            <a:r>
              <a:rPr lang="en-US" dirty="0" smtClean="0"/>
              <a:t>.</a:t>
            </a:r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r>
              <a:rPr lang="en-US" sz="3200" dirty="0" err="1" smtClean="0"/>
              <a:t>Pengumuman</a:t>
            </a:r>
            <a:r>
              <a:rPr lang="en-US" sz="3200" dirty="0" smtClean="0"/>
              <a:t> 30 </a:t>
            </a:r>
            <a:r>
              <a:rPr lang="en-US" sz="3200" dirty="0" err="1" smtClean="0"/>
              <a:t>hari</a:t>
            </a:r>
            <a:endParaRPr lang="en-US" sz="3200" dirty="0" smtClean="0"/>
          </a:p>
          <a:p>
            <a:pPr>
              <a:buNone/>
            </a:pPr>
            <a:endParaRPr lang="en-US" dirty="0" smtClean="0"/>
          </a:p>
          <a:p>
            <a:pPr marL="365760" lvl="1" indent="-283464">
              <a:spcBef>
                <a:spcPts val="600"/>
              </a:spcBef>
              <a:buSzPct val="80000"/>
              <a:buFont typeface="Wingdings 2"/>
              <a:buChar char="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Pendaftaran</a:t>
            </a:r>
            <a:r>
              <a:rPr lang="en-US" b="1" dirty="0" smtClean="0"/>
              <a:t> Tanah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Sporadik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943088" cy="44958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kali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obyek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: </a:t>
            </a:r>
          </a:p>
          <a:p>
            <a:pPr marL="569913" indent="-487363">
              <a:buNone/>
            </a:pPr>
            <a:r>
              <a:rPr lang="en-US" dirty="0" smtClean="0"/>
              <a:t>   -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/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individual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.</a:t>
            </a:r>
          </a:p>
          <a:p>
            <a:pPr marL="569913" lvl="1" indent="-487363">
              <a:spcBef>
                <a:spcPts val="600"/>
              </a:spcBef>
              <a:buSzPct val="80000"/>
              <a:buNone/>
            </a:pPr>
            <a:r>
              <a:rPr lang="en-US" sz="3200" dirty="0" smtClean="0"/>
              <a:t>   - </a:t>
            </a:r>
            <a:r>
              <a:rPr lang="en-US" sz="3200" dirty="0" err="1" smtClean="0"/>
              <a:t>Terhadap</a:t>
            </a:r>
            <a:r>
              <a:rPr lang="en-US" sz="3200" dirty="0" smtClean="0"/>
              <a:t> </a:t>
            </a:r>
            <a:r>
              <a:rPr lang="en-US" sz="3200" dirty="0" err="1" smtClean="0"/>
              <a:t>tanah-tanah</a:t>
            </a:r>
            <a:r>
              <a:rPr lang="en-US" sz="3200" dirty="0" smtClean="0"/>
              <a:t> </a:t>
            </a:r>
            <a:r>
              <a:rPr lang="en-US" sz="3200" dirty="0" err="1" smtClean="0"/>
              <a:t>hak</a:t>
            </a:r>
            <a:r>
              <a:rPr lang="en-US" sz="3200" dirty="0" smtClean="0"/>
              <a:t> lama yang </a:t>
            </a:r>
            <a:r>
              <a:rPr lang="en-US" sz="3200" dirty="0" err="1" smtClean="0"/>
              <a:t>berasal</a:t>
            </a:r>
            <a:r>
              <a:rPr lang="en-US" sz="3200" dirty="0" smtClean="0"/>
              <a:t> </a:t>
            </a:r>
            <a:r>
              <a:rPr lang="en-US" sz="3200" dirty="0" err="1" smtClean="0"/>
              <a:t>dari</a:t>
            </a:r>
            <a:r>
              <a:rPr lang="en-US" sz="3200" dirty="0" smtClean="0"/>
              <a:t> </a:t>
            </a:r>
            <a:r>
              <a:rPr lang="en-US" sz="3200" dirty="0" err="1" smtClean="0"/>
              <a:t>konversi</a:t>
            </a:r>
            <a:endParaRPr lang="en-US" sz="3200" dirty="0" smtClean="0"/>
          </a:p>
          <a:p>
            <a:pPr marL="569913" lvl="1" indent="-285750">
              <a:spcBef>
                <a:spcPts val="600"/>
              </a:spcBef>
              <a:buSzPct val="80000"/>
              <a:buNone/>
            </a:pPr>
            <a:r>
              <a:rPr lang="en-US" sz="3200" dirty="0" smtClean="0"/>
              <a:t> - </a:t>
            </a:r>
            <a:r>
              <a:rPr lang="en-US" sz="3100" dirty="0" err="1" smtClean="0"/>
              <a:t>Terhadap</a:t>
            </a:r>
            <a:r>
              <a:rPr lang="en-US" sz="3100" dirty="0" smtClean="0"/>
              <a:t> </a:t>
            </a:r>
            <a:r>
              <a:rPr lang="en-US" sz="3100" dirty="0" err="1" smtClean="0"/>
              <a:t>tanah-tanah</a:t>
            </a:r>
            <a:r>
              <a:rPr lang="en-US" sz="3100" dirty="0" smtClean="0"/>
              <a:t> </a:t>
            </a:r>
            <a:r>
              <a:rPr lang="en-US" sz="3100" dirty="0" err="1" smtClean="0"/>
              <a:t>hak</a:t>
            </a:r>
            <a:r>
              <a:rPr lang="en-US" sz="3100" dirty="0" smtClean="0"/>
              <a:t> </a:t>
            </a:r>
            <a:r>
              <a:rPr lang="en-US" sz="3100" dirty="0" err="1" smtClean="0"/>
              <a:t>baru</a:t>
            </a:r>
            <a:r>
              <a:rPr lang="en-US" sz="3100" dirty="0" smtClean="0"/>
              <a:t> yang </a:t>
            </a:r>
            <a:r>
              <a:rPr lang="en-US" sz="3100" dirty="0" err="1" smtClean="0"/>
              <a:t>berasal</a:t>
            </a:r>
            <a:r>
              <a:rPr lang="en-US" sz="3100" dirty="0" smtClean="0"/>
              <a:t> </a:t>
            </a:r>
            <a:r>
              <a:rPr lang="en-US" sz="3100" dirty="0" err="1" smtClean="0"/>
              <a:t>dari</a:t>
            </a:r>
            <a:r>
              <a:rPr lang="en-US" sz="3100" dirty="0" smtClean="0"/>
              <a:t> </a:t>
            </a:r>
            <a:r>
              <a:rPr lang="en-US" sz="3100" dirty="0" err="1" smtClean="0"/>
              <a:t>Surat</a:t>
            </a:r>
            <a:r>
              <a:rPr lang="en-US" sz="3100" dirty="0" smtClean="0"/>
              <a:t> </a:t>
            </a:r>
            <a:r>
              <a:rPr lang="en-US" sz="3100" dirty="0" err="1" smtClean="0"/>
              <a:t>Keputusan</a:t>
            </a:r>
            <a:r>
              <a:rPr lang="en-US" sz="3100" dirty="0" smtClean="0"/>
              <a:t> </a:t>
            </a:r>
            <a:r>
              <a:rPr lang="en-US" sz="3100" dirty="0" err="1" smtClean="0"/>
              <a:t>Pemberian</a:t>
            </a:r>
            <a:r>
              <a:rPr lang="en-US" sz="3100" dirty="0" smtClean="0"/>
              <a:t> </a:t>
            </a:r>
            <a:r>
              <a:rPr lang="en-US" sz="3100" dirty="0" err="1" smtClean="0"/>
              <a:t>Hak</a:t>
            </a:r>
            <a:r>
              <a:rPr lang="en-US" sz="3100" dirty="0" smtClean="0"/>
              <a:t> (SKPH)</a:t>
            </a:r>
            <a:endParaRPr lang="en-US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Pendaftaran</a:t>
            </a:r>
            <a:r>
              <a:rPr lang="en-US" b="1" dirty="0" smtClean="0"/>
              <a:t> Tanah </a:t>
            </a:r>
            <a:r>
              <a:rPr lang="en-US" b="1" dirty="0" err="1" smtClean="0"/>
              <a:t>secara</a:t>
            </a:r>
            <a:r>
              <a:rPr lang="en-US" b="1" dirty="0" smtClean="0"/>
              <a:t> </a:t>
            </a:r>
            <a:r>
              <a:rPr lang="en-US" b="1" dirty="0" err="1" smtClean="0"/>
              <a:t>Sporadik</a:t>
            </a:r>
            <a:r>
              <a:rPr lang="en-US" b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lanjutan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pendaftarannya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(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.</a:t>
            </a:r>
          </a:p>
          <a:p>
            <a:pPr marL="914400" indent="-509588">
              <a:buFont typeface="Wingdings" pitchFamily="2" charset="2"/>
              <a:buChar char="Ø"/>
            </a:pP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, </a:t>
            </a:r>
            <a:r>
              <a:rPr lang="en-US" dirty="0" err="1" smtClean="0"/>
              <a:t>pengesahan</a:t>
            </a:r>
            <a:r>
              <a:rPr lang="en-US" dirty="0" smtClean="0"/>
              <a:t>,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ditanda</a:t>
            </a:r>
            <a:r>
              <a:rPr lang="en-US" dirty="0" smtClean="0"/>
              <a:t> </a:t>
            </a:r>
            <a:r>
              <a:rPr lang="en-US" dirty="0" err="1" smtClean="0"/>
              <a:t>tangani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Kabupaten</a:t>
            </a:r>
            <a:r>
              <a:rPr lang="en-US" dirty="0" smtClean="0"/>
              <a:t> / Kota.</a:t>
            </a:r>
          </a:p>
          <a:p>
            <a:r>
              <a:rPr lang="en-US" dirty="0" err="1" smtClean="0"/>
              <a:t>Pengumuman</a:t>
            </a:r>
            <a:r>
              <a:rPr lang="en-US" dirty="0" smtClean="0"/>
              <a:t> 60 </a:t>
            </a:r>
            <a:r>
              <a:rPr lang="en-US" dirty="0" err="1" smtClean="0"/>
              <a:t>hari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90600" y="381000"/>
            <a:ext cx="77724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PENGUMUMAN DALAM RANGKA PENDAFTARAN PERTAMA KALI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990600" y="2133600"/>
            <a:ext cx="7467600" cy="1219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endParaRPr lang="en-US" dirty="0" smtClean="0"/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pihak-pihak</a:t>
            </a:r>
            <a:r>
              <a:rPr lang="en-US" dirty="0" smtClean="0"/>
              <a:t> lain agar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endParaRPr lang="en-US" dirty="0" smtClean="0"/>
          </a:p>
        </p:txBody>
      </p:sp>
      <p:sp>
        <p:nvSpPr>
          <p:cNvPr id="7" name="Content Placeholder 4"/>
          <p:cNvSpPr>
            <a:spLocks noGrp="1"/>
          </p:cNvSpPr>
          <p:nvPr>
            <p:ph sz="half" idx="2"/>
          </p:nvPr>
        </p:nvSpPr>
        <p:spPr>
          <a:xfrm>
            <a:off x="990600" y="3810000"/>
            <a:ext cx="3810000" cy="27432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sz="3500" b="1" dirty="0" err="1" smtClean="0"/>
              <a:t>Sistematik</a:t>
            </a:r>
            <a:endParaRPr lang="en-US" sz="3500" b="1" dirty="0" smtClean="0"/>
          </a:p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r>
              <a:rPr lang="en-US" dirty="0" smtClean="0"/>
              <a:t>:  </a:t>
            </a:r>
          </a:p>
          <a:p>
            <a:pPr>
              <a:buNone/>
            </a:pPr>
            <a:r>
              <a:rPr lang="en-US" dirty="0" smtClean="0"/>
              <a:t>	Di Kantor </a:t>
            </a:r>
            <a:r>
              <a:rPr lang="en-US" dirty="0" err="1" smtClean="0"/>
              <a:t>Panitia</a:t>
            </a:r>
            <a:r>
              <a:rPr lang="en-US" dirty="0" smtClean="0"/>
              <a:t>  </a:t>
            </a:r>
            <a:r>
              <a:rPr lang="en-US" dirty="0" err="1" smtClean="0"/>
              <a:t>Ajudikasi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Kantor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/ 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r>
              <a:rPr lang="en-US" dirty="0" smtClean="0"/>
              <a:t>: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30 </a:t>
            </a:r>
            <a:r>
              <a:rPr lang="en-US" i="1" dirty="0" err="1" smtClean="0"/>
              <a:t>hari</a:t>
            </a:r>
            <a:endParaRPr lang="en-US" i="1" dirty="0"/>
          </a:p>
        </p:txBody>
      </p:sp>
      <p:sp>
        <p:nvSpPr>
          <p:cNvPr id="8" name="Content Placeholder 4"/>
          <p:cNvSpPr>
            <a:spLocks noGrp="1"/>
          </p:cNvSpPr>
          <p:nvPr>
            <p:ph sz="half" idx="4294967295"/>
          </p:nvPr>
        </p:nvSpPr>
        <p:spPr>
          <a:xfrm>
            <a:off x="5029200" y="3810000"/>
            <a:ext cx="3886200" cy="281940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dirty="0" err="1" smtClean="0"/>
              <a:t>Sporadik</a:t>
            </a:r>
            <a:endParaRPr lang="en-US" b="1" dirty="0" smtClean="0"/>
          </a:p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r>
              <a:rPr lang="en-US" dirty="0" smtClean="0"/>
              <a:t>:  </a:t>
            </a:r>
          </a:p>
          <a:p>
            <a:pPr>
              <a:buNone/>
            </a:pPr>
            <a:r>
              <a:rPr lang="en-US" dirty="0" smtClean="0"/>
              <a:t>	Di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Kantor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Desa</a:t>
            </a:r>
            <a:r>
              <a:rPr lang="en-US" dirty="0" smtClean="0"/>
              <a:t> / 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endParaRPr lang="en-US" dirty="0" smtClean="0"/>
          </a:p>
          <a:p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r>
              <a:rPr lang="en-US" dirty="0" smtClean="0"/>
              <a:t>: 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i="1" dirty="0" smtClean="0"/>
              <a:t>60 </a:t>
            </a:r>
            <a:r>
              <a:rPr lang="en-US" i="1" dirty="0" err="1" smtClean="0"/>
              <a:t>hari</a:t>
            </a:r>
            <a:r>
              <a:rPr lang="en-US" i="1" smtClean="0"/>
              <a:t>   </a:t>
            </a:r>
            <a:endParaRPr lang="en-US" i="1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11128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Kenapa</a:t>
            </a:r>
            <a:r>
              <a:rPr lang="en-US" b="1" dirty="0" smtClean="0"/>
              <a:t> </a:t>
            </a:r>
            <a:r>
              <a:rPr lang="en-US" b="1" dirty="0" err="1" smtClean="0"/>
              <a:t>Sistematik</a:t>
            </a:r>
            <a:r>
              <a:rPr lang="en-US" b="1" dirty="0" smtClean="0"/>
              <a:t> </a:t>
            </a:r>
            <a:r>
              <a:rPr lang="en-US" b="1" dirty="0" err="1" smtClean="0"/>
              <a:t>lebih</a:t>
            </a:r>
            <a:r>
              <a:rPr lang="en-US" b="1" dirty="0" smtClean="0"/>
              <a:t> </a:t>
            </a:r>
            <a:r>
              <a:rPr lang="en-US" b="1" dirty="0" err="1" smtClean="0"/>
              <a:t>singkat</a:t>
            </a:r>
            <a:r>
              <a:rPr lang="en-US" b="1" dirty="0" smtClean="0"/>
              <a:t>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43088" cy="4343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massal</a:t>
            </a:r>
            <a:r>
              <a:rPr lang="en-US" dirty="0" smtClean="0"/>
              <a:t> yang </a:t>
            </a:r>
            <a:r>
              <a:rPr lang="en-US" dirty="0" err="1" smtClean="0"/>
              <a:t>diketahui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pengumumannya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, </a:t>
            </a:r>
            <a:r>
              <a:rPr lang="en-US" dirty="0" err="1" smtClean="0"/>
              <a:t>sedangkan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sporadik</a:t>
            </a:r>
            <a:r>
              <a:rPr lang="en-US" dirty="0" smtClean="0"/>
              <a:t> </a:t>
            </a:r>
            <a:r>
              <a:rPr lang="en-US" dirty="0" err="1" smtClean="0"/>
              <a:t>sifatnya</a:t>
            </a:r>
            <a:r>
              <a:rPr lang="en-US" dirty="0" smtClean="0"/>
              <a:t> individual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lingkup</a:t>
            </a:r>
            <a:r>
              <a:rPr lang="en-US" dirty="0" smtClean="0"/>
              <a:t> yang </a:t>
            </a:r>
            <a:r>
              <a:rPr lang="en-US" dirty="0" err="1" smtClean="0"/>
              <a:t>terbatas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PROSES PENSERTIPIKATAN HAK ATAS TANAH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848600" cy="4495800"/>
          </a:xfrm>
        </p:spPr>
        <p:txBody>
          <a:bodyPr>
            <a:normAutofit fontScale="92500" lnSpcReduction="20000"/>
          </a:bodyPr>
          <a:lstStyle/>
          <a:p>
            <a:pPr marL="458788" lvl="0" indent="-458788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/>
              <a:t>.  </a:t>
            </a:r>
            <a:r>
              <a:rPr lang="en-US" dirty="0" err="1" smtClean="0"/>
              <a:t>Pihak</a:t>
            </a:r>
            <a:r>
              <a:rPr lang="en-US" dirty="0" smtClean="0"/>
              <a:t> yang </a:t>
            </a:r>
            <a:r>
              <a:rPr lang="en-US" dirty="0" err="1" smtClean="0"/>
              <a:t>berkepentingan</a:t>
            </a:r>
            <a:r>
              <a:rPr lang="en-US" dirty="0" smtClean="0"/>
              <a:t> </a:t>
            </a:r>
            <a:r>
              <a:rPr lang="en-US" dirty="0" err="1" smtClean="0"/>
              <a:t>menyerahkan</a:t>
            </a:r>
            <a:r>
              <a:rPr lang="en-US" dirty="0" smtClean="0"/>
              <a:t> </a:t>
            </a:r>
            <a:r>
              <a:rPr lang="en-US" dirty="0" err="1" smtClean="0"/>
              <a:t>dokumen-dokumen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penerimaan</a:t>
            </a:r>
            <a:r>
              <a:rPr lang="en-US" dirty="0" smtClean="0"/>
              <a:t> </a:t>
            </a:r>
            <a:r>
              <a:rPr lang="en-US" dirty="0" err="1" smtClean="0"/>
              <a:t>berkas</a:t>
            </a:r>
            <a:r>
              <a:rPr lang="en-US" dirty="0" smtClean="0"/>
              <a:t>.</a:t>
            </a:r>
          </a:p>
          <a:p>
            <a:pPr marL="458788" indent="-458788"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103</a:t>
            </a:r>
            <a:r>
              <a:rPr lang="en-US" i="1" dirty="0" smtClean="0"/>
              <a:t> </a:t>
            </a:r>
            <a:r>
              <a:rPr lang="en-US" i="1" dirty="0" err="1" smtClean="0"/>
              <a:t>ayat</a:t>
            </a:r>
            <a:r>
              <a:rPr lang="en-US" i="1" dirty="0" smtClean="0"/>
              <a:t> (4) </a:t>
            </a:r>
            <a:r>
              <a:rPr lang="en-US" i="1" dirty="0" err="1" smtClean="0"/>
              <a:t>Permen</a:t>
            </a:r>
            <a:r>
              <a:rPr lang="en-US" i="1" dirty="0" smtClean="0"/>
              <a:t> / KBPN No. 3 </a:t>
            </a:r>
            <a:r>
              <a:rPr lang="en-US" i="1" dirty="0" err="1" smtClean="0"/>
              <a:t>Tahun</a:t>
            </a:r>
            <a:r>
              <a:rPr lang="en-US" i="1" dirty="0" smtClean="0"/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997)</a:t>
            </a:r>
          </a:p>
          <a:p>
            <a:pPr marL="458788" lvl="0" indent="-458788">
              <a:buNone/>
            </a:pPr>
            <a:r>
              <a:rPr lang="en-US" dirty="0" smtClean="0"/>
              <a:t>2.	</a:t>
            </a:r>
            <a:r>
              <a:rPr lang="en-US" dirty="0" err="1" smtClean="0"/>
              <a:t>Pejabat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pengumpulan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pembuatan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Ukur</a:t>
            </a:r>
            <a:r>
              <a:rPr lang="en-US" dirty="0" smtClean="0"/>
              <a:t>.</a:t>
            </a:r>
          </a:p>
          <a:p>
            <a:pPr marL="458788" indent="-458788"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</a:t>
            </a:r>
            <a:r>
              <a:rPr lang="en-US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i="1" dirty="0" smtClean="0"/>
              <a:t>7 s/d </a:t>
            </a:r>
            <a:r>
              <a:rPr lang="en-US" i="1" dirty="0" err="1" smtClean="0"/>
              <a:t>Pasal</a:t>
            </a:r>
            <a:r>
              <a:rPr lang="en-US" i="1" dirty="0" smtClean="0"/>
              <a:t> 22)</a:t>
            </a:r>
          </a:p>
          <a:p>
            <a:pPr marL="458788" indent="-458788">
              <a:buNone/>
            </a:pPr>
            <a:r>
              <a:rPr lang="en-US" dirty="0" smtClean="0"/>
              <a:t>	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PROSES PENSERTIPIKATAN HAK ATAS TANAH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848600" cy="4953000"/>
          </a:xfrm>
        </p:spPr>
        <p:txBody>
          <a:bodyPr>
            <a:normAutofit fontScale="92500" lnSpcReduction="10000"/>
          </a:bodyPr>
          <a:lstStyle/>
          <a:p>
            <a:pPr marL="458788" indent="-458788">
              <a:buNone/>
            </a:pPr>
            <a:r>
              <a:rPr lang="en-US" dirty="0" smtClean="0"/>
              <a:t>	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:</a:t>
            </a:r>
          </a:p>
          <a:p>
            <a:pPr marL="692150" lvl="1" indent="-234950">
              <a:buFont typeface="Calibri" pitchFamily="34" charset="0"/>
              <a:buChar char="-"/>
            </a:pPr>
            <a:r>
              <a:rPr lang="en-US" dirty="0" err="1" smtClean="0"/>
              <a:t>Datang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lokasi</a:t>
            </a:r>
            <a:r>
              <a:rPr lang="en-US" dirty="0" smtClean="0"/>
              <a:t>,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batas</a:t>
            </a:r>
            <a:r>
              <a:rPr lang="en-US" dirty="0" smtClean="0"/>
              <a:t> </a:t>
            </a:r>
            <a:r>
              <a:rPr lang="en-US" b="1" i="1" dirty="0" smtClean="0"/>
              <a:t>(</a:t>
            </a:r>
            <a:r>
              <a:rPr lang="en-US" b="1" i="1" dirty="0" err="1" smtClean="0"/>
              <a:t>delimitatie</a:t>
            </a:r>
            <a:r>
              <a:rPr lang="en-US" b="1" i="1" dirty="0" smtClean="0"/>
              <a:t> </a:t>
            </a:r>
            <a:r>
              <a:rPr lang="en-US" b="1" i="1" dirty="0" err="1" smtClean="0"/>
              <a:t>contradictoir</a:t>
            </a:r>
            <a:r>
              <a:rPr lang="en-US" b="1" i="1" dirty="0" smtClean="0"/>
              <a:t>)</a:t>
            </a:r>
            <a:endParaRPr lang="en-US" dirty="0" smtClean="0"/>
          </a:p>
          <a:p>
            <a:pPr marL="692150" lvl="1" indent="-234950">
              <a:buFont typeface="Calibri" pitchFamily="34" charset="0"/>
              <a:buChar char="-"/>
            </a:pP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692150" lvl="1" indent="-234950">
              <a:buFont typeface="Calibri" pitchFamily="34" charset="0"/>
              <a:buChar char="-"/>
            </a:pP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Peta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,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Nomor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,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.</a:t>
            </a:r>
          </a:p>
          <a:p>
            <a:pPr marL="458788" lvl="0" indent="-458788">
              <a:buNone/>
            </a:pPr>
            <a:r>
              <a:rPr lang="en-US" dirty="0" smtClean="0"/>
              <a:t>3.  </a:t>
            </a:r>
            <a:r>
              <a:rPr lang="en-US" dirty="0" err="1" smtClean="0"/>
              <a:t>Pemeriksaan</a:t>
            </a:r>
            <a:r>
              <a:rPr lang="en-US" dirty="0" smtClean="0"/>
              <a:t>/</a:t>
            </a:r>
            <a:r>
              <a:rPr lang="en-US" dirty="0" err="1" smtClean="0"/>
              <a:t>Penelitian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r>
              <a:rPr lang="en-US" dirty="0" smtClean="0"/>
              <a:t>, </a:t>
            </a:r>
            <a:r>
              <a:rPr lang="en-US" dirty="0" err="1" smtClean="0"/>
              <a:t>hasilnya</a:t>
            </a:r>
            <a:r>
              <a:rPr lang="en-US" dirty="0" smtClean="0"/>
              <a:t> </a:t>
            </a:r>
            <a:r>
              <a:rPr lang="en-US" dirty="0" err="1" smtClean="0"/>
              <a:t>dituangkan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endParaRPr lang="en-US" dirty="0" smtClean="0"/>
          </a:p>
          <a:p>
            <a:pPr marL="458788" indent="-458788"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25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Pasal</a:t>
            </a:r>
            <a:r>
              <a:rPr lang="en-US" i="1" dirty="0" smtClean="0"/>
              <a:t> 26)</a:t>
            </a:r>
          </a:p>
          <a:p>
            <a:pPr marL="0" lvl="1" indent="0">
              <a:buFont typeface="Calibri" pitchFamily="34" charset="0"/>
              <a:buChar char="-"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1600200"/>
          </a:xfrm>
        </p:spPr>
        <p:txBody>
          <a:bodyPr>
            <a:noAutofit/>
          </a:bodyPr>
          <a:lstStyle/>
          <a:p>
            <a:r>
              <a:rPr lang="en-US" sz="4200" b="1" dirty="0" smtClean="0"/>
              <a:t/>
            </a:r>
            <a:br>
              <a:rPr lang="en-US" sz="4200" b="1" dirty="0" smtClean="0"/>
            </a:br>
            <a:r>
              <a:rPr lang="en-US" sz="4000" b="1" dirty="0" smtClean="0"/>
              <a:t>PENGERTIAN </a:t>
            </a:r>
            <a:br>
              <a:rPr lang="en-US" sz="4000" b="1" dirty="0" smtClean="0"/>
            </a:br>
            <a:r>
              <a:rPr lang="en-US" sz="4000" b="1" dirty="0" smtClean="0"/>
              <a:t>PENDAFTARAN TANAH</a:t>
            </a:r>
            <a:r>
              <a:rPr lang="en-US" sz="4200" b="1" dirty="0" smtClean="0"/>
              <a:t/>
            </a:r>
            <a:br>
              <a:rPr lang="en-US" sz="4200" b="1" dirty="0" smtClean="0"/>
            </a:br>
            <a:r>
              <a:rPr lang="en-US" sz="3000" i="1" dirty="0" smtClean="0"/>
              <a:t>(</a:t>
            </a:r>
            <a:r>
              <a:rPr lang="en-US" sz="3000" i="1" dirty="0" err="1" smtClean="0"/>
              <a:t>Pasal</a:t>
            </a:r>
            <a:r>
              <a:rPr lang="en-US" sz="3000" i="1" dirty="0" smtClean="0"/>
              <a:t> </a:t>
            </a:r>
            <a:r>
              <a:rPr lang="en-US" sz="30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000" i="1" dirty="0" smtClean="0"/>
              <a:t> PP No. 24 </a:t>
            </a:r>
            <a:r>
              <a:rPr lang="en-US" sz="3000" i="1" dirty="0" err="1" smtClean="0"/>
              <a:t>Tahun</a:t>
            </a:r>
            <a:r>
              <a:rPr lang="en-US" sz="3000" i="1" dirty="0" smtClean="0"/>
              <a:t> 1997)</a:t>
            </a:r>
            <a:r>
              <a:rPr lang="en-US" sz="3000" dirty="0" smtClean="0"/>
              <a:t/>
            </a:r>
            <a:br>
              <a:rPr lang="en-US" sz="3000" dirty="0" smtClean="0"/>
            </a:br>
            <a:endParaRPr lang="en-US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286000"/>
            <a:ext cx="7696200" cy="4343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“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,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menerus</a:t>
            </a:r>
            <a:r>
              <a:rPr lang="en-US" dirty="0" smtClean="0"/>
              <a:t>, </a:t>
            </a:r>
            <a:r>
              <a:rPr lang="en-US" dirty="0" err="1" smtClean="0"/>
              <a:t>berkesinambungan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  </a:t>
            </a:r>
            <a:r>
              <a:rPr lang="en-US" dirty="0" err="1" smtClean="0"/>
              <a:t>pengumpulan</a:t>
            </a:r>
            <a:r>
              <a:rPr lang="en-US" dirty="0" smtClean="0"/>
              <a:t>, </a:t>
            </a:r>
            <a:r>
              <a:rPr lang="en-US" dirty="0" err="1" smtClean="0"/>
              <a:t>pengolahan</a:t>
            </a:r>
            <a:r>
              <a:rPr lang="en-US" dirty="0" smtClean="0"/>
              <a:t>, </a:t>
            </a:r>
            <a:r>
              <a:rPr lang="en-US" dirty="0" err="1" smtClean="0"/>
              <a:t>penyimpanan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penyajian</a:t>
            </a:r>
            <a:r>
              <a:rPr lang="en-US" dirty="0" smtClean="0"/>
              <a:t> data/</a:t>
            </a:r>
            <a:r>
              <a:rPr lang="en-US" dirty="0" err="1" smtClean="0"/>
              <a:t>keterangan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penerbitan</a:t>
            </a:r>
            <a:r>
              <a:rPr lang="en-US" dirty="0" smtClean="0"/>
              <a:t> </a:t>
            </a:r>
            <a:r>
              <a:rPr lang="en-US" dirty="0" err="1" smtClean="0"/>
              <a:t>surat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pemeliharaan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yuridis</a:t>
            </a:r>
            <a:r>
              <a:rPr lang="en-US" dirty="0" smtClean="0"/>
              <a:t>,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dibukukan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Milik</a:t>
            </a:r>
            <a:r>
              <a:rPr lang="en-US" dirty="0" smtClean="0"/>
              <a:t>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Susun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hak-hak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membebaninya</a:t>
            </a:r>
            <a:r>
              <a:rPr lang="en-US" dirty="0" smtClean="0"/>
              <a:t>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9330" y="284812"/>
            <a:ext cx="7667469" cy="1010587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PROSES PENSERTIPIKATAN HAK ATAS TANAH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4953000"/>
          </a:xfrm>
        </p:spPr>
        <p:txBody>
          <a:bodyPr>
            <a:normAutofit fontScale="85000" lnSpcReduction="20000"/>
          </a:bodyPr>
          <a:lstStyle/>
          <a:p>
            <a:pPr marL="458788" lvl="0" indent="-458788">
              <a:buNone/>
            </a:pPr>
            <a:r>
              <a:rPr lang="en-US" dirty="0" smtClean="0"/>
              <a:t>4.	</a:t>
            </a:r>
            <a:r>
              <a:rPr lang="en-US" dirty="0" err="1" smtClean="0"/>
              <a:t>Pengumuman</a:t>
            </a:r>
            <a:r>
              <a:rPr lang="en-US" dirty="0" smtClean="0"/>
              <a:t> </a:t>
            </a:r>
            <a:r>
              <a:rPr lang="en-US" dirty="0" err="1" smtClean="0"/>
              <a:t>Daftar</a:t>
            </a:r>
            <a:r>
              <a:rPr lang="en-US" dirty="0" smtClean="0"/>
              <a:t> </a:t>
            </a:r>
            <a:r>
              <a:rPr lang="en-US" dirty="0" err="1" smtClean="0"/>
              <a:t>Isian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(</a:t>
            </a:r>
            <a:r>
              <a:rPr lang="en-US" dirty="0" err="1" smtClean="0"/>
              <a:t>selama</a:t>
            </a:r>
            <a:r>
              <a:rPr lang="en-US" dirty="0" smtClean="0"/>
              <a:t> 30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60 </a:t>
            </a:r>
            <a:r>
              <a:rPr lang="en-US" dirty="0" err="1" smtClean="0"/>
              <a:t>hari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Pendaftaran</a:t>
            </a:r>
            <a:r>
              <a:rPr lang="en-US" dirty="0" smtClean="0"/>
              <a:t> </a:t>
            </a:r>
            <a:r>
              <a:rPr lang="en-US" dirty="0" err="1" smtClean="0"/>
              <a:t>Sporadik</a:t>
            </a:r>
            <a:r>
              <a:rPr lang="en-US" dirty="0" smtClean="0"/>
              <a:t>) </a:t>
            </a:r>
            <a:r>
              <a:rPr lang="en-US" dirty="0" err="1" smtClean="0"/>
              <a:t>di</a:t>
            </a:r>
            <a:r>
              <a:rPr lang="en-US" dirty="0" smtClean="0"/>
              <a:t> Kantor </a:t>
            </a:r>
            <a:r>
              <a:rPr lang="en-US" dirty="0" err="1" smtClean="0"/>
              <a:t>Pertanahan</a:t>
            </a:r>
            <a:r>
              <a:rPr lang="en-US" dirty="0" smtClean="0"/>
              <a:t> </a:t>
            </a:r>
            <a:r>
              <a:rPr lang="en-US" dirty="0" err="1" smtClean="0"/>
              <a:t>setempat</a:t>
            </a:r>
            <a:r>
              <a:rPr lang="en-US" dirty="0" smtClean="0"/>
              <a:t>,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Kecamatan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Kelurahan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r>
              <a:rPr lang="en-US" dirty="0" smtClean="0"/>
              <a:t>.</a:t>
            </a:r>
          </a:p>
          <a:p>
            <a:pPr marL="458788" indent="-458788"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26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Pasal</a:t>
            </a:r>
            <a:r>
              <a:rPr lang="en-US" i="1" dirty="0" smtClean="0"/>
              <a:t> 27)</a:t>
            </a:r>
          </a:p>
          <a:p>
            <a:pPr marL="458788" lvl="0" indent="-458788">
              <a:buNone/>
            </a:pPr>
            <a:r>
              <a:rPr lang="en-US" dirty="0" smtClean="0"/>
              <a:t>5.	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keberatan</a:t>
            </a:r>
            <a:r>
              <a:rPr lang="en-US" dirty="0" smtClean="0"/>
              <a:t>,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pengumuman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dijadikan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pembukuan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pPr marL="458788" indent="-458788">
              <a:buNone/>
            </a:pPr>
            <a:r>
              <a:rPr lang="en-US" dirty="0" smtClean="0"/>
              <a:t>	</a:t>
            </a:r>
            <a:r>
              <a:rPr lang="en-US" i="1" dirty="0" smtClean="0"/>
              <a:t>(</a:t>
            </a:r>
            <a:r>
              <a:rPr lang="en-US" i="1" dirty="0" err="1" smtClean="0"/>
              <a:t>Pasal</a:t>
            </a:r>
            <a:r>
              <a:rPr lang="en-US" i="1" dirty="0" smtClean="0"/>
              <a:t> 28)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7696200" cy="1066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PROSES PENSERTIPIKATAN HAK ATAS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696200" cy="5029200"/>
          </a:xfrm>
        </p:spPr>
        <p:txBody>
          <a:bodyPr>
            <a:normAutofit lnSpcReduction="10000"/>
          </a:bodyPr>
          <a:lstStyle/>
          <a:p>
            <a:pPr marL="458788" lvl="0" indent="-458788">
              <a:buNone/>
            </a:pPr>
            <a:r>
              <a:rPr lang="en-US" sz="2600" dirty="0" smtClean="0"/>
              <a:t>6.	</a:t>
            </a:r>
            <a:r>
              <a:rPr lang="en-US" sz="2600" dirty="0" err="1" smtClean="0"/>
              <a:t>Dilakukan</a:t>
            </a:r>
            <a:r>
              <a:rPr lang="en-US" sz="2600" dirty="0" smtClean="0"/>
              <a:t> </a:t>
            </a:r>
            <a:r>
              <a:rPr lang="en-US" sz="2600" dirty="0" err="1" smtClean="0"/>
              <a:t>Penegasan</a:t>
            </a:r>
            <a:r>
              <a:rPr lang="en-US" sz="2600" dirty="0" smtClean="0"/>
              <a:t> </a:t>
            </a:r>
            <a:r>
              <a:rPr lang="en-US" sz="2600" dirty="0" err="1" smtClean="0"/>
              <a:t>Konversi</a:t>
            </a:r>
            <a:r>
              <a:rPr lang="en-US" sz="2600" dirty="0" smtClean="0"/>
              <a:t> </a:t>
            </a:r>
            <a:r>
              <a:rPr lang="en-US" sz="2600" dirty="0" err="1" smtClean="0"/>
              <a:t>Hak</a:t>
            </a:r>
            <a:r>
              <a:rPr lang="en-US" sz="2600" dirty="0" smtClean="0"/>
              <a:t> Lama </a:t>
            </a:r>
            <a:r>
              <a:rPr lang="en-US" sz="2600" dirty="0" err="1" smtClean="0"/>
              <a:t>menjadi</a:t>
            </a:r>
            <a:r>
              <a:rPr lang="en-US" sz="2600" dirty="0" smtClean="0"/>
              <a:t> </a:t>
            </a:r>
            <a:r>
              <a:rPr lang="en-US" sz="2600" dirty="0" err="1" smtClean="0"/>
              <a:t>Hak</a:t>
            </a:r>
            <a:r>
              <a:rPr lang="en-US" sz="2600" dirty="0" smtClean="0"/>
              <a:t> </a:t>
            </a:r>
            <a:r>
              <a:rPr lang="en-US" sz="2600" dirty="0" err="1" smtClean="0"/>
              <a:t>Milik</a:t>
            </a:r>
            <a:r>
              <a:rPr lang="en-US" sz="2600" dirty="0" smtClean="0"/>
              <a:t>.</a:t>
            </a:r>
          </a:p>
          <a:p>
            <a:pPr marL="458788" indent="-458788">
              <a:buNone/>
            </a:pPr>
            <a:r>
              <a:rPr lang="en-US" sz="2600" dirty="0" smtClean="0"/>
              <a:t>	</a:t>
            </a:r>
            <a:r>
              <a:rPr lang="en-US" sz="2600" i="1" dirty="0" smtClean="0"/>
              <a:t>(</a:t>
            </a:r>
            <a:r>
              <a:rPr lang="en-US" sz="2600" i="1" dirty="0" err="1" smtClean="0"/>
              <a:t>Pasal</a:t>
            </a:r>
            <a:r>
              <a:rPr lang="en-US" sz="2600" i="1" dirty="0" smtClean="0"/>
              <a:t> 88 </a:t>
            </a:r>
            <a:r>
              <a:rPr lang="en-US" sz="2600" i="1" dirty="0" err="1" smtClean="0"/>
              <a:t>Permen</a:t>
            </a:r>
            <a:r>
              <a:rPr lang="en-US" sz="2600" i="1" dirty="0" smtClean="0"/>
              <a:t>/KBPN No. 3 </a:t>
            </a:r>
            <a:r>
              <a:rPr lang="en-US" sz="2600" i="1" dirty="0" err="1" smtClean="0"/>
              <a:t>Tahun</a:t>
            </a:r>
            <a:r>
              <a:rPr lang="en-US" sz="2600" i="1" dirty="0" smtClean="0"/>
              <a:t> 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i="1" dirty="0" smtClean="0"/>
              <a:t>997)</a:t>
            </a:r>
          </a:p>
          <a:p>
            <a:pPr marL="458788" lvl="0" indent="-458788">
              <a:buNone/>
            </a:pPr>
            <a:r>
              <a:rPr lang="en-US" sz="2600" dirty="0" smtClean="0"/>
              <a:t>7.	</a:t>
            </a:r>
            <a:r>
              <a:rPr lang="en-US" sz="2600" dirty="0" err="1" smtClean="0"/>
              <a:t>Pembuatan</a:t>
            </a:r>
            <a:r>
              <a:rPr lang="en-US" sz="2600" dirty="0" smtClean="0"/>
              <a:t> </a:t>
            </a:r>
            <a:r>
              <a:rPr lang="en-US" sz="2600" dirty="0" err="1" smtClean="0"/>
              <a:t>Buku</a:t>
            </a:r>
            <a:r>
              <a:rPr lang="en-US" sz="2600" dirty="0" smtClean="0"/>
              <a:t> Tanah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Surat</a:t>
            </a:r>
            <a:r>
              <a:rPr lang="en-US" sz="2600" dirty="0" smtClean="0"/>
              <a:t> </a:t>
            </a:r>
            <a:r>
              <a:rPr lang="en-US" sz="2600" dirty="0" err="1" smtClean="0"/>
              <a:t>Ukur</a:t>
            </a:r>
            <a:r>
              <a:rPr lang="en-US" sz="2600" dirty="0" smtClean="0"/>
              <a:t> </a:t>
            </a:r>
          </a:p>
          <a:p>
            <a:pPr marL="458788" indent="-458788">
              <a:buNone/>
            </a:pPr>
            <a:r>
              <a:rPr lang="en-US" sz="2600" dirty="0" smtClean="0"/>
              <a:t>	</a:t>
            </a:r>
            <a:r>
              <a:rPr lang="en-US" sz="2600" i="1" dirty="0" smtClean="0"/>
              <a:t>(</a:t>
            </a:r>
            <a:r>
              <a:rPr lang="en-US" sz="2600" i="1" dirty="0" err="1" smtClean="0"/>
              <a:t>Pasal</a:t>
            </a:r>
            <a:r>
              <a:rPr lang="en-US" sz="2600" i="1" dirty="0" smtClean="0"/>
              <a:t> 22, 29 </a:t>
            </a:r>
            <a:r>
              <a:rPr lang="en-US" sz="2600" i="1" dirty="0" err="1" smtClean="0"/>
              <a:t>dan</a:t>
            </a:r>
            <a:r>
              <a:rPr lang="en-US" sz="2600" i="1" dirty="0" smtClean="0"/>
              <a:t> 30)</a:t>
            </a:r>
          </a:p>
          <a:p>
            <a:pPr marL="458788" lvl="0" indent="-458788">
              <a:buNone/>
            </a:pPr>
            <a:r>
              <a:rPr lang="en-US" sz="2600" dirty="0" smtClean="0"/>
              <a:t>8.	</a:t>
            </a:r>
            <a:r>
              <a:rPr lang="en-US" sz="2600" dirty="0" err="1" smtClean="0"/>
              <a:t>Penerbitan</a:t>
            </a:r>
            <a:r>
              <a:rPr lang="en-US" sz="2600" dirty="0" smtClean="0"/>
              <a:t> </a:t>
            </a:r>
            <a:r>
              <a:rPr lang="en-US" sz="2600" dirty="0" err="1" smtClean="0"/>
              <a:t>Sertipikat</a:t>
            </a:r>
            <a:r>
              <a:rPr lang="en-US" sz="2600" dirty="0" smtClean="0"/>
              <a:t> (</a:t>
            </a:r>
            <a:r>
              <a:rPr lang="en-US" sz="2600" dirty="0" err="1" smtClean="0"/>
              <a:t>terdiri</a:t>
            </a:r>
            <a:r>
              <a:rPr lang="en-US" sz="2600" dirty="0" smtClean="0"/>
              <a:t> </a:t>
            </a:r>
            <a:r>
              <a:rPr lang="en-US" sz="2600" dirty="0" err="1" smtClean="0"/>
              <a:t>dari</a:t>
            </a:r>
            <a:r>
              <a:rPr lang="en-US" sz="2600" dirty="0" smtClean="0"/>
              <a:t> </a:t>
            </a:r>
            <a:r>
              <a:rPr lang="en-US" sz="2600" dirty="0" err="1" smtClean="0"/>
              <a:t>Salinan</a:t>
            </a:r>
            <a:r>
              <a:rPr lang="en-US" sz="2600" dirty="0" smtClean="0"/>
              <a:t> </a:t>
            </a:r>
            <a:r>
              <a:rPr lang="en-US" sz="2600" dirty="0" err="1" smtClean="0"/>
              <a:t>Buku</a:t>
            </a:r>
            <a:r>
              <a:rPr lang="en-US" sz="2600" dirty="0" smtClean="0"/>
              <a:t> Tanah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Surat</a:t>
            </a:r>
            <a:r>
              <a:rPr lang="en-US" sz="2600" dirty="0" smtClean="0"/>
              <a:t> </a:t>
            </a:r>
            <a:r>
              <a:rPr lang="en-US" sz="2600" dirty="0" err="1" smtClean="0"/>
              <a:t>Ukur</a:t>
            </a:r>
            <a:r>
              <a:rPr lang="en-US" sz="2600" dirty="0" smtClean="0"/>
              <a:t>)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penyerahannya</a:t>
            </a:r>
            <a:r>
              <a:rPr lang="en-US" sz="2600" dirty="0" smtClean="0"/>
              <a:t> </a:t>
            </a:r>
            <a:r>
              <a:rPr lang="en-US" sz="2600" dirty="0" err="1" smtClean="0"/>
              <a:t>kepada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berhak</a:t>
            </a:r>
            <a:r>
              <a:rPr lang="en-US" sz="2600" dirty="0" smtClean="0"/>
              <a:t> </a:t>
            </a:r>
            <a:r>
              <a:rPr lang="en-US" sz="2600" dirty="0" err="1" smtClean="0"/>
              <a:t>atau</a:t>
            </a:r>
            <a:r>
              <a:rPr lang="en-US" sz="2600" dirty="0" smtClean="0"/>
              <a:t> </a:t>
            </a:r>
            <a:r>
              <a:rPr lang="en-US" sz="2600" dirty="0" err="1" smtClean="0"/>
              <a:t>kuasanya</a:t>
            </a:r>
            <a:r>
              <a:rPr lang="en-US" sz="2600" dirty="0" smtClean="0"/>
              <a:t> </a:t>
            </a:r>
          </a:p>
          <a:p>
            <a:pPr marL="458788" indent="-458788">
              <a:buNone/>
            </a:pPr>
            <a:r>
              <a:rPr lang="en-US" sz="2600" dirty="0" smtClean="0"/>
              <a:t>	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600" i="1" dirty="0" err="1" smtClean="0">
                <a:latin typeface="Arial" pitchFamily="34" charset="0"/>
                <a:cs typeface="Arial" pitchFamily="34" charset="0"/>
              </a:rPr>
              <a:t>Pasal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 3</a:t>
            </a:r>
            <a:r>
              <a:rPr lang="en-US" sz="28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2600" i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458788" lvl="0" indent="-458788">
              <a:buNone/>
            </a:pPr>
            <a:r>
              <a:rPr lang="en-US" sz="2600" dirty="0" smtClean="0"/>
              <a:t>9.	</a:t>
            </a:r>
            <a:r>
              <a:rPr lang="en-US" sz="2600" dirty="0" err="1" smtClean="0"/>
              <a:t>Penyajian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Fisik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Data </a:t>
            </a:r>
            <a:r>
              <a:rPr lang="en-US" sz="2600" dirty="0" err="1" smtClean="0"/>
              <a:t>Yuridis</a:t>
            </a:r>
            <a:r>
              <a:rPr lang="en-US" sz="2600" dirty="0" smtClean="0"/>
              <a:t> </a:t>
            </a:r>
            <a:r>
              <a:rPr lang="en-US" sz="2600" dirty="0" err="1" smtClean="0"/>
              <a:t>dalam</a:t>
            </a:r>
            <a:r>
              <a:rPr lang="en-US" sz="2600" dirty="0" smtClean="0"/>
              <a:t> </a:t>
            </a:r>
            <a:r>
              <a:rPr lang="en-US" sz="2600" dirty="0" err="1" smtClean="0"/>
              <a:t>Daftar</a:t>
            </a:r>
            <a:r>
              <a:rPr lang="en-US" sz="2600" dirty="0" smtClean="0"/>
              <a:t> </a:t>
            </a:r>
            <a:r>
              <a:rPr lang="en-US" sz="2600" dirty="0" err="1" smtClean="0"/>
              <a:t>Umum</a:t>
            </a:r>
            <a:endParaRPr lang="en-US" sz="2600" dirty="0" smtClean="0"/>
          </a:p>
          <a:p>
            <a:pPr marL="458788" indent="-458788">
              <a:buNone/>
            </a:pPr>
            <a:r>
              <a:rPr lang="en-US" sz="2600" dirty="0" smtClean="0"/>
              <a:t>	</a:t>
            </a:r>
            <a:r>
              <a:rPr lang="en-US" sz="2600" i="1" dirty="0" smtClean="0"/>
              <a:t>(</a:t>
            </a:r>
            <a:r>
              <a:rPr lang="en-US" sz="2600" i="1" dirty="0" err="1" smtClean="0"/>
              <a:t>Pasal</a:t>
            </a:r>
            <a:r>
              <a:rPr lang="en-US" sz="2600" i="1" dirty="0" smtClean="0"/>
              <a:t> 33 s/d 35)</a:t>
            </a:r>
            <a:endParaRPr lang="en-US" sz="2600" i="1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620000" cy="22098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PENETAPAN BATAS SECARA DELIMITATIE CONTRADICTOIR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300" i="1" dirty="0" smtClean="0"/>
              <a:t>(</a:t>
            </a:r>
            <a:r>
              <a:rPr lang="en-US" sz="3300" i="1" dirty="0" err="1" smtClean="0"/>
              <a:t>Pasal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7 </a:t>
            </a:r>
            <a:r>
              <a:rPr lang="en-US" sz="3300" i="1" dirty="0" err="1" smtClean="0"/>
              <a:t>ayat</a:t>
            </a:r>
            <a:r>
              <a:rPr lang="en-US" sz="3300" i="1" dirty="0" smtClean="0"/>
              <a:t> 2 </a:t>
            </a:r>
            <a:r>
              <a:rPr lang="en-US" sz="3300" i="1" dirty="0" err="1" smtClean="0"/>
              <a:t>jo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8 </a:t>
            </a:r>
            <a:r>
              <a:rPr lang="en-US" sz="3300" i="1" dirty="0" err="1" smtClean="0"/>
              <a:t>ayat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 PP 24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997)</a:t>
            </a:r>
            <a:endParaRPr lang="en-US" sz="3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3352800"/>
            <a:ext cx="7696200" cy="3048000"/>
          </a:xfrm>
        </p:spPr>
        <p:txBody>
          <a:bodyPr/>
          <a:lstStyle/>
          <a:p>
            <a:pPr marL="365125" indent="-365125">
              <a:buNone/>
            </a:pPr>
            <a:r>
              <a:rPr lang="en-US" dirty="0" err="1" smtClean="0"/>
              <a:t>Adalah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Penetapan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musyawarah</a:t>
            </a:r>
            <a:r>
              <a:rPr lang="en-US" dirty="0" smtClean="0"/>
              <a:t> </a:t>
            </a:r>
            <a:r>
              <a:rPr lang="en-US" dirty="0" err="1" smtClean="0"/>
              <a:t>diantara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berbatasan</a:t>
            </a:r>
            <a:endParaRPr lang="en-US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52400"/>
            <a:ext cx="7696200" cy="1905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PENETAPAN BATAS SECARA DELIMITATIE CONTRADICTOIR</a:t>
            </a:r>
            <a:br>
              <a:rPr lang="en-US" b="1" dirty="0" smtClean="0"/>
            </a:br>
            <a:r>
              <a:rPr lang="en-US" sz="3300" i="1" dirty="0" smtClean="0"/>
              <a:t>(</a:t>
            </a:r>
            <a:r>
              <a:rPr lang="en-US" sz="3300" i="1" dirty="0" err="1" smtClean="0"/>
              <a:t>Pasal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9 </a:t>
            </a:r>
            <a:r>
              <a:rPr lang="en-US" sz="3300" i="1" dirty="0" err="1" smtClean="0"/>
              <a:t>ayat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 </a:t>
            </a:r>
            <a:r>
              <a:rPr lang="en-US" sz="3300" i="1" dirty="0" err="1" smtClean="0"/>
              <a:t>dan</a:t>
            </a:r>
            <a:r>
              <a:rPr lang="en-US" sz="3300" i="1" dirty="0" smtClean="0"/>
              <a:t> </a:t>
            </a:r>
            <a:r>
              <a:rPr lang="en-US" sz="3300" i="1" dirty="0" err="1" smtClean="0"/>
              <a:t>ayat</a:t>
            </a:r>
            <a:r>
              <a:rPr lang="en-US" sz="3300" i="1" dirty="0" smtClean="0"/>
              <a:t> 4 PP 24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997)</a:t>
            </a:r>
            <a:endParaRPr lang="en-US" sz="33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819400"/>
            <a:ext cx="7696200" cy="38862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pemilik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yang </a:t>
            </a:r>
            <a:r>
              <a:rPr lang="en-US" dirty="0" err="1" smtClean="0"/>
              <a:t>berbatasan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kesepakatan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tanahnya</a:t>
            </a:r>
            <a:r>
              <a:rPr lang="en-US" dirty="0" smtClean="0"/>
              <a:t> </a:t>
            </a:r>
            <a:r>
              <a:rPr lang="en-US" dirty="0" err="1" smtClean="0"/>
              <a:t>diupayakan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yang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kenyataannya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bidang-bidang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GAMBAR UKUR </a:t>
            </a:r>
            <a:r>
              <a:rPr lang="en-US" dirty="0" err="1" smtClean="0"/>
              <a:t>dibubuhkan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batas-batas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tanah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BATAS-BATAS SEMENTARA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943088" cy="9906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SERTIPIKAT SEBAGAI TANDA BUKTI HAK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00200"/>
            <a:ext cx="7924800" cy="5029200"/>
          </a:xfrm>
        </p:spPr>
        <p:txBody>
          <a:bodyPr>
            <a:normAutofit fontScale="92500" lnSpcReduction="10000"/>
          </a:bodyPr>
          <a:lstStyle/>
          <a:p>
            <a:pPr marL="365125" indent="-365125">
              <a:buNone/>
            </a:pPr>
            <a:r>
              <a:rPr lang="en-US" b="1" dirty="0" err="1" smtClean="0"/>
              <a:t>Kekuatan</a:t>
            </a:r>
            <a:r>
              <a:rPr lang="en-US" b="1" dirty="0" smtClean="0"/>
              <a:t> </a:t>
            </a:r>
            <a:r>
              <a:rPr lang="en-US" b="1" dirty="0" err="1" smtClean="0"/>
              <a:t>Bukti</a:t>
            </a:r>
            <a:r>
              <a:rPr lang="en-US" b="1" dirty="0" smtClean="0"/>
              <a:t> </a:t>
            </a:r>
            <a:r>
              <a:rPr lang="en-US" b="1" dirty="0" err="1" smtClean="0"/>
              <a:t>Sertipikat</a:t>
            </a:r>
            <a:r>
              <a:rPr lang="en-US" b="1" dirty="0" smtClean="0"/>
              <a:t> </a:t>
            </a:r>
            <a:r>
              <a:rPr lang="en-US" b="1" dirty="0" err="1" smtClean="0"/>
              <a:t>Hak</a:t>
            </a:r>
            <a:r>
              <a:rPr lang="en-US" b="1" dirty="0" smtClean="0"/>
              <a:t> </a:t>
            </a:r>
            <a:r>
              <a:rPr lang="en-US" b="1" dirty="0" err="1" smtClean="0"/>
              <a:t>Atas</a:t>
            </a:r>
            <a:r>
              <a:rPr lang="en-US" b="1" dirty="0" smtClean="0"/>
              <a:t> Tanah</a:t>
            </a:r>
            <a:endParaRPr lang="en-US" dirty="0" smtClean="0"/>
          </a:p>
          <a:p>
            <a:pPr marL="0" lvl="0" indent="3175">
              <a:buNone/>
            </a:pP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pembuktian</a:t>
            </a:r>
            <a:r>
              <a:rPr lang="en-US" dirty="0" smtClean="0"/>
              <a:t> yang </a:t>
            </a:r>
            <a:r>
              <a:rPr lang="en-US" dirty="0" err="1" smtClean="0"/>
              <a:t>kuat</a:t>
            </a:r>
            <a:endParaRPr lang="en-US" dirty="0" smtClean="0"/>
          </a:p>
          <a:p>
            <a:pPr lvl="0"/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 smtClean="0"/>
              <a:t>artinya</a:t>
            </a:r>
            <a:r>
              <a:rPr lang="en-US" b="1" dirty="0" smtClean="0"/>
              <a:t> </a:t>
            </a:r>
            <a:r>
              <a:rPr lang="en-US" b="1" dirty="0" err="1" smtClean="0"/>
              <a:t>Sertipikat</a:t>
            </a:r>
            <a:r>
              <a:rPr lang="en-US" b="1" dirty="0" smtClean="0"/>
              <a:t> </a:t>
            </a:r>
            <a:r>
              <a:rPr lang="en-US" b="1" dirty="0" err="1" smtClean="0"/>
              <a:t>merupakan</a:t>
            </a:r>
            <a:r>
              <a:rPr lang="en-US" b="1" dirty="0" smtClean="0"/>
              <a:t> </a:t>
            </a:r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r>
              <a:rPr lang="en-US" b="1" dirty="0" err="1" smtClean="0"/>
              <a:t>bukti</a:t>
            </a:r>
            <a:r>
              <a:rPr lang="en-US" b="1" dirty="0" smtClean="0"/>
              <a:t> yang </a:t>
            </a:r>
            <a:r>
              <a:rPr lang="en-US" b="1" dirty="0" err="1" smtClean="0"/>
              <a:t>kuat</a:t>
            </a:r>
            <a:r>
              <a:rPr lang="en-US" b="1" dirty="0" smtClean="0"/>
              <a:t> ?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Artinya</a:t>
            </a:r>
            <a:r>
              <a:rPr lang="en-US" dirty="0" smtClean="0"/>
              <a:t> :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selama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dibuktikan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r>
              <a:rPr lang="en-US" dirty="0" smtClean="0"/>
              <a:t> yang </a:t>
            </a:r>
            <a:r>
              <a:rPr lang="en-US" dirty="0" err="1" smtClean="0"/>
              <a:t>tercantum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dalamnya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data yang </a:t>
            </a:r>
            <a:r>
              <a:rPr lang="en-US" dirty="0" err="1" smtClean="0"/>
              <a:t>benar</a:t>
            </a:r>
            <a:r>
              <a:rPr lang="en-US" dirty="0" smtClean="0"/>
              <a:t>,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perbuatan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sehari-hari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696200" cy="12954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err="1" smtClean="0"/>
              <a:t>Apa</a:t>
            </a:r>
            <a:r>
              <a:rPr lang="en-US" b="1" dirty="0" smtClean="0"/>
              <a:t> </a:t>
            </a:r>
            <a:r>
              <a:rPr lang="en-US" b="1" dirty="0" err="1" smtClean="0"/>
              <a:t>syaratnya</a:t>
            </a:r>
            <a:r>
              <a:rPr lang="en-US" b="1" dirty="0" smtClean="0"/>
              <a:t> agar </a:t>
            </a:r>
            <a:r>
              <a:rPr lang="en-US" b="1" dirty="0" err="1" smtClean="0"/>
              <a:t>Sertipikat</a:t>
            </a:r>
            <a:r>
              <a:rPr lang="en-US" b="1" dirty="0" smtClean="0"/>
              <a:t> </a:t>
            </a:r>
            <a:r>
              <a:rPr lang="en-US" b="1" dirty="0" err="1" smtClean="0"/>
              <a:t>berlaku</a:t>
            </a:r>
            <a:r>
              <a:rPr lang="en-US" b="1" dirty="0" smtClean="0"/>
              <a:t> </a:t>
            </a:r>
            <a:r>
              <a:rPr lang="en-US" b="1" dirty="0" err="1" smtClean="0"/>
              <a:t>sebagai</a:t>
            </a:r>
            <a:r>
              <a:rPr lang="en-US" b="1" dirty="0" smtClean="0"/>
              <a:t> </a:t>
            </a:r>
            <a:r>
              <a:rPr lang="en-US" b="1" dirty="0" err="1" smtClean="0"/>
              <a:t>alat</a:t>
            </a:r>
            <a:r>
              <a:rPr lang="en-US" b="1" dirty="0" smtClean="0"/>
              <a:t> </a:t>
            </a:r>
            <a:r>
              <a:rPr lang="en-US" b="1" dirty="0" err="1" smtClean="0"/>
              <a:t>bukti</a:t>
            </a:r>
            <a:r>
              <a:rPr lang="en-US" b="1" dirty="0" smtClean="0"/>
              <a:t> yang </a:t>
            </a:r>
            <a:r>
              <a:rPr lang="en-US" b="1" dirty="0" err="1" smtClean="0"/>
              <a:t>kuat</a:t>
            </a:r>
            <a:r>
              <a:rPr lang="en-US" b="1" dirty="0" smtClean="0"/>
              <a:t> ?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696200" cy="4191000"/>
          </a:xfrm>
        </p:spPr>
        <p:txBody>
          <a:bodyPr/>
          <a:lstStyle/>
          <a:p>
            <a:r>
              <a:rPr lang="en-US" sz="3600" dirty="0" err="1" smtClean="0"/>
              <a:t>Syaratnya</a:t>
            </a:r>
            <a:r>
              <a:rPr lang="en-US" sz="3600" dirty="0" smtClean="0"/>
              <a:t> </a:t>
            </a:r>
            <a:r>
              <a:rPr lang="en-US" sz="3600" dirty="0" err="1" smtClean="0"/>
              <a:t>adalah</a:t>
            </a:r>
            <a:r>
              <a:rPr lang="en-US" sz="3600" dirty="0" smtClean="0"/>
              <a:t> : </a:t>
            </a:r>
          </a:p>
          <a:p>
            <a:pPr>
              <a:buNone/>
            </a:pPr>
            <a:r>
              <a:rPr lang="en-US" sz="3600" dirty="0" smtClean="0"/>
              <a:t>	data </a:t>
            </a:r>
            <a:r>
              <a:rPr lang="en-US" sz="3600" dirty="0" err="1" smtClean="0"/>
              <a:t>fisik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data </a:t>
            </a:r>
            <a:r>
              <a:rPr lang="en-US" sz="3600" dirty="0" err="1" smtClean="0"/>
              <a:t>yuridis</a:t>
            </a:r>
            <a:r>
              <a:rPr lang="en-US" sz="3600" dirty="0" smtClean="0"/>
              <a:t> yang </a:t>
            </a:r>
            <a:r>
              <a:rPr lang="en-US" sz="3600" dirty="0" err="1" smtClean="0"/>
              <a:t>tercantum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sertipikat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sesuai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data yang </a:t>
            </a:r>
            <a:r>
              <a:rPr lang="en-US" sz="3600" dirty="0" err="1" smtClean="0"/>
              <a:t>tercantum</a:t>
            </a:r>
            <a:r>
              <a:rPr lang="en-US" sz="3600" dirty="0" smtClean="0"/>
              <a:t>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Buku</a:t>
            </a:r>
            <a:r>
              <a:rPr lang="en-US" sz="3600" dirty="0" smtClean="0"/>
              <a:t> Tanah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Surat</a:t>
            </a:r>
            <a:r>
              <a:rPr lang="en-US" sz="3600" dirty="0" smtClean="0"/>
              <a:t> </a:t>
            </a:r>
            <a:r>
              <a:rPr lang="en-US" sz="3600" dirty="0" err="1" smtClean="0"/>
              <a:t>Ukur</a:t>
            </a:r>
            <a:r>
              <a:rPr lang="en-US" sz="3600" dirty="0" smtClean="0"/>
              <a:t> yang </a:t>
            </a:r>
            <a:r>
              <a:rPr lang="en-US" sz="3600" dirty="0" err="1" smtClean="0"/>
              <a:t>disimpan</a:t>
            </a:r>
            <a:r>
              <a:rPr lang="en-US" sz="3600" dirty="0" smtClean="0"/>
              <a:t> </a:t>
            </a:r>
            <a:r>
              <a:rPr lang="en-US" sz="3600" dirty="0" err="1" smtClean="0"/>
              <a:t>di</a:t>
            </a:r>
            <a:r>
              <a:rPr lang="en-US" sz="3600" dirty="0" smtClean="0"/>
              <a:t> Kantor </a:t>
            </a:r>
            <a:r>
              <a:rPr lang="en-US" sz="3600" dirty="0" err="1" smtClean="0"/>
              <a:t>Pertanahan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457200"/>
            <a:ext cx="7696200" cy="1295400"/>
          </a:xfrm>
        </p:spPr>
        <p:txBody>
          <a:bodyPr>
            <a:noAutofit/>
          </a:bodyPr>
          <a:lstStyle/>
          <a:p>
            <a:r>
              <a:rPr lang="en-US" sz="4800" b="1" dirty="0" err="1" smtClean="0"/>
              <a:t>Bagaimana</a:t>
            </a:r>
            <a:r>
              <a:rPr lang="en-US" sz="4800" b="1" dirty="0" smtClean="0"/>
              <a:t> agar </a:t>
            </a:r>
            <a:r>
              <a:rPr lang="en-US" sz="4800" b="1" dirty="0" err="1" smtClean="0"/>
              <a:t>kekuatan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bukti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tersebut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maksimal</a:t>
            </a:r>
            <a:r>
              <a:rPr lang="en-US" sz="4800" b="1" dirty="0" smtClean="0"/>
              <a:t> ?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2362200"/>
            <a:ext cx="7696200" cy="4191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Agar </a:t>
            </a:r>
            <a:r>
              <a:rPr lang="en-US" sz="4000" dirty="0" err="1" smtClean="0"/>
              <a:t>kekuatan</a:t>
            </a:r>
            <a:r>
              <a:rPr lang="en-US" sz="4000" dirty="0" smtClean="0"/>
              <a:t> </a:t>
            </a:r>
            <a:r>
              <a:rPr lang="en-US" sz="4000" dirty="0" err="1" smtClean="0"/>
              <a:t>bukti</a:t>
            </a:r>
            <a:r>
              <a:rPr lang="en-US" sz="4000" dirty="0" smtClean="0"/>
              <a:t> </a:t>
            </a:r>
            <a:r>
              <a:rPr lang="en-US" sz="4000" dirty="0" err="1" smtClean="0"/>
              <a:t>tersebut</a:t>
            </a:r>
            <a:r>
              <a:rPr lang="en-US" sz="4000" dirty="0" smtClean="0"/>
              <a:t> </a:t>
            </a:r>
            <a:r>
              <a:rPr lang="en-US" sz="4000" dirty="0" err="1" smtClean="0"/>
              <a:t>maksimal</a:t>
            </a:r>
            <a:r>
              <a:rPr lang="en-US" sz="4000" dirty="0" smtClean="0"/>
              <a:t> </a:t>
            </a:r>
            <a:r>
              <a:rPr lang="en-US" sz="4000" dirty="0" err="1" smtClean="0"/>
              <a:t>maka</a:t>
            </a:r>
            <a:r>
              <a:rPr lang="en-US" sz="4000" dirty="0" smtClean="0"/>
              <a:t> </a:t>
            </a:r>
            <a:r>
              <a:rPr lang="en-US" sz="4000" dirty="0" err="1" smtClean="0"/>
              <a:t>setiap</a:t>
            </a:r>
            <a:r>
              <a:rPr lang="en-US" sz="4000" dirty="0" smtClean="0"/>
              <a:t> </a:t>
            </a:r>
            <a:r>
              <a:rPr lang="en-US" sz="4000" dirty="0" err="1" smtClean="0"/>
              <a:t>terjadi</a:t>
            </a:r>
            <a:r>
              <a:rPr lang="en-US" sz="4000" dirty="0" smtClean="0"/>
              <a:t> </a:t>
            </a:r>
            <a:r>
              <a:rPr lang="en-US" sz="4000" dirty="0" err="1" smtClean="0"/>
              <a:t>perubahan</a:t>
            </a:r>
            <a:r>
              <a:rPr lang="en-US" sz="4000" dirty="0" smtClean="0"/>
              <a:t> data </a:t>
            </a:r>
            <a:r>
              <a:rPr lang="en-US" sz="4000" dirty="0" err="1" smtClean="0"/>
              <a:t>baik</a:t>
            </a:r>
            <a:r>
              <a:rPr lang="en-US" sz="4000" dirty="0" smtClean="0"/>
              <a:t> data </a:t>
            </a:r>
            <a:r>
              <a:rPr lang="en-US" sz="4000" dirty="0" err="1" smtClean="0"/>
              <a:t>fisik</a:t>
            </a:r>
            <a:r>
              <a:rPr lang="en-US" sz="4000" dirty="0" smtClean="0"/>
              <a:t> </a:t>
            </a:r>
            <a:r>
              <a:rPr lang="en-US" sz="4000" dirty="0" err="1" smtClean="0"/>
              <a:t>maupun</a:t>
            </a:r>
            <a:r>
              <a:rPr lang="en-US" sz="4000" dirty="0" smtClean="0"/>
              <a:t> data </a:t>
            </a:r>
            <a:r>
              <a:rPr lang="en-US" sz="4000" dirty="0" err="1" smtClean="0"/>
              <a:t>yuridis</a:t>
            </a:r>
            <a:r>
              <a:rPr lang="en-US" sz="4000" dirty="0" smtClean="0"/>
              <a:t>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didaftarkan</a:t>
            </a:r>
            <a:r>
              <a:rPr lang="en-US" sz="4000" dirty="0" smtClean="0"/>
              <a:t> </a:t>
            </a:r>
            <a:r>
              <a:rPr lang="en-US" sz="4000" dirty="0" err="1" smtClean="0"/>
              <a:t>di</a:t>
            </a:r>
            <a:r>
              <a:rPr lang="en-US" sz="4000" dirty="0" smtClean="0"/>
              <a:t> Kantor </a:t>
            </a:r>
            <a:r>
              <a:rPr lang="en-US" sz="4000" dirty="0" err="1" smtClean="0"/>
              <a:t>Pertanahan</a:t>
            </a:r>
            <a:r>
              <a:rPr lang="en-US" sz="4000" dirty="0" smtClean="0"/>
              <a:t>.</a:t>
            </a:r>
            <a:endParaRPr lang="en-US" sz="4000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219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PENERBITAN SERTIPIKAT</a:t>
            </a:r>
            <a:br>
              <a:rPr lang="en-US" b="1" dirty="0" smtClean="0"/>
            </a:br>
            <a:r>
              <a:rPr lang="en-US" sz="3300" i="1" dirty="0" smtClean="0"/>
              <a:t>(</a:t>
            </a:r>
            <a:r>
              <a:rPr lang="en-US" sz="3300" i="1" dirty="0" err="1" smtClean="0"/>
              <a:t>Pasal</a:t>
            </a:r>
            <a:r>
              <a:rPr lang="en-US" sz="3300" i="1" dirty="0" smtClean="0"/>
              <a:t> 3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 </a:t>
            </a:r>
            <a:r>
              <a:rPr lang="en-US" sz="3300" i="1" dirty="0" err="1" smtClean="0"/>
              <a:t>ayat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 </a:t>
            </a:r>
            <a:r>
              <a:rPr lang="en-US" sz="3300" i="1" dirty="0" err="1" smtClean="0"/>
              <a:t>dan</a:t>
            </a:r>
            <a:r>
              <a:rPr lang="en-US" sz="3300" i="1" dirty="0" smtClean="0"/>
              <a:t> </a:t>
            </a:r>
            <a:r>
              <a:rPr lang="en-US" sz="3300" i="1" dirty="0" err="1" smtClean="0"/>
              <a:t>ayat</a:t>
            </a:r>
            <a:r>
              <a:rPr lang="en-US" sz="3300" i="1" dirty="0" smtClean="0"/>
              <a:t> 2 PP 24 </a:t>
            </a:r>
            <a:r>
              <a:rPr lang="en-US" sz="3300" i="1" dirty="0" err="1" smtClean="0"/>
              <a:t>Tahun</a:t>
            </a:r>
            <a:r>
              <a:rPr lang="en-US" sz="3300" i="1" dirty="0" smtClean="0"/>
              <a:t> </a:t>
            </a:r>
            <a:r>
              <a:rPr lang="en-US" sz="33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300" i="1" dirty="0" smtClean="0"/>
              <a:t>997)</a:t>
            </a:r>
            <a:br>
              <a:rPr lang="en-US" sz="3300" i="1" dirty="0" smtClean="0"/>
            </a:br>
            <a:endParaRPr lang="en-US" sz="33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828800"/>
            <a:ext cx="7696200" cy="48006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Sertipikat</a:t>
            </a:r>
            <a:r>
              <a:rPr lang="en-US" dirty="0" smtClean="0"/>
              <a:t> </a:t>
            </a:r>
            <a:r>
              <a:rPr lang="en-US" dirty="0" err="1" smtClean="0"/>
              <a:t>diterbitkan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Pemegang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ybs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r>
              <a:rPr lang="en-US" dirty="0" smtClean="0"/>
              <a:t> yang </a:t>
            </a:r>
            <a:r>
              <a:rPr lang="en-US" dirty="0" err="1" smtClean="0"/>
              <a:t>terdaftar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Tanah, </a:t>
            </a:r>
            <a:r>
              <a:rPr lang="en-US" dirty="0" err="1" smtClean="0"/>
              <a:t>jika</a:t>
            </a:r>
            <a:r>
              <a:rPr lang="en-US" dirty="0" smtClean="0"/>
              <a:t> :</a:t>
            </a:r>
          </a:p>
          <a:p>
            <a:pPr lvl="0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data </a:t>
            </a:r>
            <a:r>
              <a:rPr lang="en-US" dirty="0" err="1" smtClean="0"/>
              <a:t>fisik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data </a:t>
            </a:r>
            <a:r>
              <a:rPr lang="en-US" dirty="0" err="1" smtClean="0"/>
              <a:t>yuridis</a:t>
            </a:r>
            <a:r>
              <a:rPr lang="en-US" dirty="0" smtClean="0"/>
              <a:t> yang </a:t>
            </a:r>
            <a:r>
              <a:rPr lang="en-US" dirty="0" err="1" smtClean="0"/>
              <a:t>disengketakan</a:t>
            </a:r>
            <a:endParaRPr lang="en-US" dirty="0" smtClean="0"/>
          </a:p>
          <a:p>
            <a:pPr lvl="0"/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Buku</a:t>
            </a:r>
            <a:r>
              <a:rPr lang="en-US" dirty="0" smtClean="0"/>
              <a:t> Tanah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angka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1,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dihapus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04800"/>
            <a:ext cx="7696200" cy="1219200"/>
          </a:xfrm>
        </p:spPr>
        <p:txBody>
          <a:bodyPr>
            <a:noAutofit/>
          </a:bodyPr>
          <a:lstStyle/>
          <a:p>
            <a:pPr lvl="0"/>
            <a:r>
              <a:rPr lang="en-US" sz="4200" b="1" dirty="0" smtClean="0"/>
              <a:t>DASAR HUKUM </a:t>
            </a:r>
            <a:br>
              <a:rPr lang="en-US" sz="4200" b="1" dirty="0" smtClean="0"/>
            </a:br>
            <a:r>
              <a:rPr lang="en-US" sz="4200" b="1" dirty="0" smtClean="0"/>
              <a:t>PENDAFTARAN TANAH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1200"/>
            <a:ext cx="7848600" cy="4419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 </a:t>
            </a:r>
            <a:r>
              <a:rPr lang="en-US" sz="3600" dirty="0" err="1" smtClean="0"/>
              <a:t>Pasal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 smtClean="0"/>
              <a:t>9 UUPA</a:t>
            </a:r>
          </a:p>
          <a:p>
            <a:r>
              <a:rPr lang="en-US" sz="3600" dirty="0" smtClean="0"/>
              <a:t> </a:t>
            </a:r>
            <a:r>
              <a:rPr lang="en-US" sz="3600" dirty="0" err="1" smtClean="0"/>
              <a:t>Pasal</a:t>
            </a:r>
            <a:r>
              <a:rPr lang="en-US" sz="3600" dirty="0" smtClean="0"/>
              <a:t> 23, 32 </a:t>
            </a:r>
            <a:r>
              <a:rPr lang="en-US" sz="3600" dirty="0" err="1" smtClean="0"/>
              <a:t>dan</a:t>
            </a:r>
            <a:r>
              <a:rPr lang="en-US" sz="3600" dirty="0" smtClean="0"/>
              <a:t> 38 UUPA</a:t>
            </a:r>
          </a:p>
          <a:p>
            <a:r>
              <a:rPr lang="en-US" sz="3600" dirty="0" smtClean="0"/>
              <a:t> PP No. 24 </a:t>
            </a:r>
            <a:r>
              <a:rPr lang="en-US" sz="3600" dirty="0" err="1" smtClean="0"/>
              <a:t>tahun</a:t>
            </a:r>
            <a:r>
              <a:rPr lang="en-US" sz="3600" dirty="0" smtClean="0"/>
              <a:t> 1997</a:t>
            </a:r>
          </a:p>
          <a:p>
            <a:pPr marL="465138" indent="-382588">
              <a:buNone/>
            </a:pPr>
            <a:r>
              <a:rPr lang="en-US" sz="3600" dirty="0" smtClean="0"/>
              <a:t>	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Pendaftaran</a:t>
            </a:r>
            <a:r>
              <a:rPr lang="en-US" sz="3600" dirty="0" smtClean="0"/>
              <a:t> Tanah </a:t>
            </a:r>
          </a:p>
          <a:p>
            <a:r>
              <a:rPr lang="en-US" sz="3600" dirty="0" smtClean="0"/>
              <a:t> PMNA/</a:t>
            </a:r>
            <a:r>
              <a:rPr lang="en-US" sz="3600" dirty="0" err="1" smtClean="0"/>
              <a:t>Kepala</a:t>
            </a:r>
            <a:r>
              <a:rPr lang="en-US" sz="3600" dirty="0" smtClean="0"/>
              <a:t> BPN No. 3 </a:t>
            </a:r>
            <a:r>
              <a:rPr lang="en-US" sz="3600" dirty="0" err="1" smtClean="0"/>
              <a:t>tahun</a:t>
            </a:r>
            <a:r>
              <a:rPr lang="en-US" sz="3600" dirty="0" smtClean="0"/>
              <a:t> 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 smtClean="0"/>
              <a:t>997 </a:t>
            </a:r>
            <a:r>
              <a:rPr lang="en-US" sz="3600" dirty="0" err="1" smtClean="0"/>
              <a:t>tentang</a:t>
            </a:r>
            <a:r>
              <a:rPr lang="en-US" sz="3600" dirty="0" smtClean="0"/>
              <a:t> </a:t>
            </a:r>
            <a:r>
              <a:rPr lang="en-US" sz="3600" dirty="0" err="1" smtClean="0"/>
              <a:t>Pelaksanaan</a:t>
            </a:r>
            <a:r>
              <a:rPr lang="en-US" sz="3600" dirty="0" smtClean="0"/>
              <a:t> </a:t>
            </a:r>
            <a:r>
              <a:rPr lang="en-US" sz="3600" dirty="0" err="1" smtClean="0"/>
              <a:t>Pendaftaran</a:t>
            </a:r>
            <a:r>
              <a:rPr lang="en-US" sz="3600" dirty="0" smtClean="0"/>
              <a:t> Tanah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8382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Pasal</a:t>
            </a:r>
            <a:r>
              <a:rPr lang="en-US" sz="4200" b="1" dirty="0" smtClean="0"/>
              <a:t> </a:t>
            </a:r>
            <a:r>
              <a:rPr lang="en-US" sz="42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200" b="1" dirty="0" smtClean="0"/>
              <a:t>9 (</a:t>
            </a:r>
            <a:r>
              <a:rPr lang="en-US" sz="42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200" b="1" dirty="0" smtClean="0"/>
              <a:t>)UUPA :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676400"/>
            <a:ext cx="76962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i="1" dirty="0" smtClean="0"/>
              <a:t>  </a:t>
            </a:r>
            <a:r>
              <a:rPr lang="en-US" sz="3200" i="1" dirty="0" smtClean="0"/>
              <a:t>“</a:t>
            </a:r>
            <a:r>
              <a:rPr lang="en-US" sz="3200" i="1" dirty="0" err="1" smtClean="0"/>
              <a:t>Untuk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menjamin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kepastian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hukum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oleh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Pemerintah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diadakan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pendaftaran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tanah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di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seluruh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wilayah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Republik</a:t>
            </a:r>
            <a:r>
              <a:rPr lang="en-US" sz="3200" i="1" dirty="0" smtClean="0"/>
              <a:t> Indonesia </a:t>
            </a:r>
            <a:r>
              <a:rPr lang="en-US" sz="3200" i="1" dirty="0" err="1" smtClean="0"/>
              <a:t>menurut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ketentuan-ketentuan</a:t>
            </a:r>
            <a:r>
              <a:rPr lang="en-US" sz="3200" i="1" dirty="0" smtClean="0"/>
              <a:t> yang </a:t>
            </a:r>
            <a:r>
              <a:rPr lang="en-US" sz="3200" i="1" dirty="0" err="1" smtClean="0"/>
              <a:t>diatur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dengan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Peraturan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Pemerintah</a:t>
            </a:r>
            <a:r>
              <a:rPr lang="en-US" sz="3200" i="1" dirty="0" smtClean="0"/>
              <a:t>”</a:t>
            </a:r>
          </a:p>
          <a:p>
            <a:pPr>
              <a:buNone/>
            </a:pPr>
            <a:endParaRPr lang="en-US" sz="3200" dirty="0" smtClean="0"/>
          </a:p>
          <a:p>
            <a:pPr marL="688975" indent="-688975">
              <a:buNone/>
            </a:pPr>
            <a:r>
              <a:rPr lang="en-US" sz="3200" dirty="0" smtClean="0">
                <a:sym typeface="Wingdings" pitchFamily="2" charset="2"/>
              </a:rPr>
              <a:t>   </a:t>
            </a:r>
            <a:r>
              <a:rPr lang="en-US" sz="3200" dirty="0" err="1" smtClean="0"/>
              <a:t>Seluruh</a:t>
            </a:r>
            <a:r>
              <a:rPr lang="en-US" sz="3200" dirty="0" smtClean="0"/>
              <a:t> </a:t>
            </a:r>
            <a:r>
              <a:rPr lang="en-US" sz="3200" dirty="0" err="1" smtClean="0"/>
              <a:t>bidang</a:t>
            </a:r>
            <a:r>
              <a:rPr lang="en-US" sz="3200" dirty="0" smtClean="0"/>
              <a:t> </a:t>
            </a:r>
            <a:r>
              <a:rPr lang="en-US" sz="3200" dirty="0" err="1" smtClean="0"/>
              <a:t>tanah</a:t>
            </a:r>
            <a:r>
              <a:rPr lang="en-US" sz="3200" dirty="0" smtClean="0"/>
              <a:t> </a:t>
            </a:r>
            <a:r>
              <a:rPr lang="en-US" sz="3200" dirty="0" err="1" smtClean="0"/>
              <a:t>di</a:t>
            </a:r>
            <a:r>
              <a:rPr lang="en-US" sz="3200" dirty="0" smtClean="0"/>
              <a:t> Indonesia </a:t>
            </a:r>
            <a:r>
              <a:rPr lang="en-US" sz="3200" dirty="0" err="1" smtClean="0"/>
              <a:t>terdata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terdaftar</a:t>
            </a:r>
            <a:r>
              <a:rPr lang="en-US" sz="3200" dirty="0" smtClean="0"/>
              <a:t> </a:t>
            </a:r>
            <a:r>
              <a:rPr lang="en-US" sz="3200" u="sng" dirty="0" smtClean="0"/>
              <a:t>(</a:t>
            </a:r>
            <a:r>
              <a:rPr lang="en-US" sz="3200" u="sng" dirty="0" err="1" smtClean="0"/>
              <a:t>Penguasaan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dan</a:t>
            </a:r>
            <a:r>
              <a:rPr lang="en-US" sz="3200" u="sng" dirty="0" smtClean="0"/>
              <a:t> </a:t>
            </a:r>
            <a:r>
              <a:rPr lang="en-US" sz="3200" u="sng" dirty="0" err="1" smtClean="0"/>
              <a:t>Pemilikan</a:t>
            </a:r>
            <a:r>
              <a:rPr lang="en-US" sz="3200" u="sng" dirty="0" smtClean="0"/>
              <a:t>)</a:t>
            </a:r>
            <a:endParaRPr lang="en-US" sz="32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533400"/>
            <a:ext cx="7696200" cy="8382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Pasal</a:t>
            </a:r>
            <a:r>
              <a:rPr lang="en-US" sz="4200" b="1" dirty="0" smtClean="0"/>
              <a:t> </a:t>
            </a:r>
            <a:r>
              <a:rPr lang="en-US" sz="4200" b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4200" b="1" dirty="0" smtClean="0"/>
              <a:t>9 (</a:t>
            </a:r>
            <a:r>
              <a:rPr lang="en-US" sz="42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4200" b="1" dirty="0" smtClean="0"/>
              <a:t>)UUPA :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696200" cy="4495800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en-US" i="1" dirty="0" err="1" smtClean="0"/>
              <a:t>Pendaftaran</a:t>
            </a:r>
            <a:r>
              <a:rPr lang="en-US" i="1" dirty="0" smtClean="0"/>
              <a:t> Tanah </a:t>
            </a:r>
            <a:r>
              <a:rPr lang="en-US" i="1" dirty="0" err="1" smtClean="0"/>
              <a:t>meliputi</a:t>
            </a:r>
            <a:r>
              <a:rPr lang="en-US" i="1" dirty="0" smtClean="0"/>
              <a:t>:</a:t>
            </a:r>
          </a:p>
          <a:p>
            <a:pPr marL="514350" lvl="0" indent="-514350">
              <a:buNone/>
            </a:pPr>
            <a:r>
              <a:rPr lang="en-US" i="1" dirty="0" smtClean="0"/>
              <a:t>a.  </a:t>
            </a:r>
            <a:r>
              <a:rPr lang="en-US" i="1" dirty="0" err="1" smtClean="0"/>
              <a:t>Pengukuran</a:t>
            </a:r>
            <a:r>
              <a:rPr lang="en-US" i="1" dirty="0" smtClean="0"/>
              <a:t>, </a:t>
            </a:r>
            <a:r>
              <a:rPr lang="en-US" i="1" dirty="0" err="1" smtClean="0"/>
              <a:t>perpetaan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pembukuan</a:t>
            </a:r>
            <a:r>
              <a:rPr lang="en-US" i="1" dirty="0" smtClean="0"/>
              <a:t> </a:t>
            </a:r>
            <a:r>
              <a:rPr lang="en-US" i="1" dirty="0" err="1" smtClean="0"/>
              <a:t>tanah</a:t>
            </a:r>
            <a:endParaRPr lang="en-US" i="1" u="sng" dirty="0" smtClean="0"/>
          </a:p>
          <a:p>
            <a:pPr marL="514350" lvl="0" indent="-514350">
              <a:buNone/>
            </a:pPr>
            <a:r>
              <a:rPr lang="en-US" i="1" dirty="0" smtClean="0"/>
              <a:t>b.  </a:t>
            </a:r>
            <a:r>
              <a:rPr lang="en-US" i="1" dirty="0" err="1" smtClean="0"/>
              <a:t>Pendaftaran</a:t>
            </a:r>
            <a:r>
              <a:rPr lang="en-US" i="1" dirty="0" smtClean="0"/>
              <a:t> </a:t>
            </a:r>
            <a:r>
              <a:rPr lang="en-US" i="1" dirty="0" err="1" smtClean="0"/>
              <a:t>hak-hak</a:t>
            </a:r>
            <a:r>
              <a:rPr lang="en-US" i="1" dirty="0" smtClean="0"/>
              <a:t> </a:t>
            </a:r>
            <a:r>
              <a:rPr lang="en-US" i="1" dirty="0" err="1" smtClean="0"/>
              <a:t>atas</a:t>
            </a:r>
            <a:r>
              <a:rPr lang="en-US" i="1" dirty="0" smtClean="0"/>
              <a:t> </a:t>
            </a:r>
            <a:r>
              <a:rPr lang="en-US" i="1" dirty="0" err="1" smtClean="0"/>
              <a:t>tanah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peralihan</a:t>
            </a:r>
            <a:r>
              <a:rPr lang="en-US" i="1" dirty="0" smtClean="0"/>
              <a:t> </a:t>
            </a:r>
            <a:r>
              <a:rPr lang="en-US" i="1" dirty="0" err="1" smtClean="0"/>
              <a:t>hak-hak</a:t>
            </a:r>
            <a:r>
              <a:rPr lang="en-US" i="1" dirty="0" smtClean="0"/>
              <a:t> </a:t>
            </a:r>
            <a:r>
              <a:rPr lang="en-US" i="1" dirty="0" err="1" smtClean="0"/>
              <a:t>tersebut</a:t>
            </a:r>
            <a:endParaRPr lang="en-US" i="1" dirty="0" smtClean="0"/>
          </a:p>
          <a:p>
            <a:pPr marL="514350" lvl="0" indent="-514350">
              <a:buNone/>
            </a:pPr>
            <a:r>
              <a:rPr lang="en-US" i="1" dirty="0" smtClean="0"/>
              <a:t>c.   </a:t>
            </a:r>
            <a:r>
              <a:rPr lang="en-US" i="1" dirty="0" err="1" smtClean="0"/>
              <a:t>Pemberian</a:t>
            </a:r>
            <a:r>
              <a:rPr lang="en-US" i="1" dirty="0" smtClean="0"/>
              <a:t> </a:t>
            </a:r>
            <a:r>
              <a:rPr lang="en-US" i="1" dirty="0" err="1" smtClean="0"/>
              <a:t>surat-surat</a:t>
            </a:r>
            <a:r>
              <a:rPr lang="en-US" i="1" dirty="0" smtClean="0"/>
              <a:t> </a:t>
            </a:r>
            <a:r>
              <a:rPr lang="en-US" i="1" dirty="0" err="1" smtClean="0"/>
              <a:t>tanda-bukti-hak</a:t>
            </a:r>
            <a:r>
              <a:rPr lang="en-US" i="1" dirty="0" smtClean="0"/>
              <a:t> yang </a:t>
            </a:r>
            <a:r>
              <a:rPr lang="en-US" i="1" dirty="0" err="1" smtClean="0"/>
              <a:t>berlaku</a:t>
            </a:r>
            <a:r>
              <a:rPr lang="en-US" i="1" dirty="0" smtClean="0"/>
              <a:t> </a:t>
            </a:r>
            <a:r>
              <a:rPr lang="en-US" i="1" dirty="0" err="1" smtClean="0"/>
              <a:t>sebagai</a:t>
            </a:r>
            <a:r>
              <a:rPr lang="en-US" i="1" dirty="0" smtClean="0"/>
              <a:t> </a:t>
            </a:r>
            <a:r>
              <a:rPr lang="en-US" i="1" dirty="0" err="1" smtClean="0"/>
              <a:t>alat</a:t>
            </a:r>
            <a:r>
              <a:rPr lang="en-US" i="1" dirty="0" smtClean="0"/>
              <a:t> </a:t>
            </a:r>
            <a:r>
              <a:rPr lang="en-US" i="1" dirty="0" err="1" smtClean="0"/>
              <a:t>pembuktian</a:t>
            </a:r>
            <a:r>
              <a:rPr lang="en-US" i="1" dirty="0" smtClean="0"/>
              <a:t> yang </a:t>
            </a:r>
            <a:r>
              <a:rPr lang="en-US" i="1" dirty="0" err="1" smtClean="0"/>
              <a:t>kuat</a:t>
            </a:r>
            <a:endParaRPr lang="en-US" i="1" dirty="0" smtClean="0"/>
          </a:p>
          <a:p>
            <a:pPr marL="514350" lvl="0" indent="-514350">
              <a:buNone/>
            </a:pPr>
            <a:r>
              <a:rPr lang="en-US" i="1" dirty="0" smtClean="0"/>
              <a:t>	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81000"/>
            <a:ext cx="7943088" cy="762000"/>
          </a:xfrm>
        </p:spPr>
        <p:txBody>
          <a:bodyPr>
            <a:normAutofit/>
          </a:bodyPr>
          <a:lstStyle/>
          <a:p>
            <a:r>
              <a:rPr lang="en-US" sz="4200" b="1" dirty="0" err="1" smtClean="0"/>
              <a:t>Pasal</a:t>
            </a:r>
            <a:r>
              <a:rPr lang="en-US" sz="4200" b="1" dirty="0" smtClean="0"/>
              <a:t> 23 UUPA :</a:t>
            </a:r>
            <a:endParaRPr lang="en-US" sz="4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943088" cy="5105400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arenR"/>
            </a:pPr>
            <a:r>
              <a:rPr lang="en-US" sz="3400" b="1" i="1" dirty="0" err="1" smtClean="0"/>
              <a:t>Hak</a:t>
            </a:r>
            <a:r>
              <a:rPr lang="en-US" sz="3400" b="1" i="1" dirty="0" smtClean="0"/>
              <a:t> </a:t>
            </a:r>
            <a:r>
              <a:rPr lang="en-US" sz="3400" b="1" i="1" dirty="0" err="1" smtClean="0"/>
              <a:t>Milik</a:t>
            </a:r>
            <a:r>
              <a:rPr lang="en-US" sz="3400" i="1" dirty="0" smtClean="0"/>
              <a:t>, </a:t>
            </a:r>
            <a:r>
              <a:rPr lang="en-US" sz="3400" i="1" dirty="0" err="1" smtClean="0"/>
              <a:t>demikian</a:t>
            </a:r>
            <a:r>
              <a:rPr lang="en-US" sz="3400" i="1" dirty="0" smtClean="0"/>
              <a:t> pula </a:t>
            </a:r>
            <a:r>
              <a:rPr lang="en-US" sz="3400" i="1" dirty="0" err="1" smtClean="0"/>
              <a:t>setiap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peralihan</a:t>
            </a:r>
            <a:r>
              <a:rPr lang="en-US" sz="3400" i="1" dirty="0" smtClean="0"/>
              <a:t>, </a:t>
            </a:r>
            <a:r>
              <a:rPr lang="en-US" sz="3400" i="1" dirty="0" err="1" smtClean="0"/>
              <a:t>hapusnya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dan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pembebanannya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dengan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hak</a:t>
            </a:r>
            <a:r>
              <a:rPr lang="en-US" sz="3400" i="1" dirty="0" smtClean="0"/>
              <a:t> lain </a:t>
            </a:r>
            <a:r>
              <a:rPr lang="en-US" sz="3400" i="1" u="sng" dirty="0" err="1" smtClean="0"/>
              <a:t>harus</a:t>
            </a:r>
            <a:r>
              <a:rPr lang="en-US" sz="3400" i="1" u="sng" dirty="0" smtClean="0"/>
              <a:t> </a:t>
            </a:r>
            <a:r>
              <a:rPr lang="en-US" sz="3400" i="1" u="sng" dirty="0" err="1" smtClean="0"/>
              <a:t>didaftarkan</a:t>
            </a:r>
            <a:r>
              <a:rPr lang="en-US" sz="3400" i="1" u="sng" dirty="0" smtClean="0"/>
              <a:t> </a:t>
            </a:r>
            <a:r>
              <a:rPr lang="en-US" sz="3400" i="1" dirty="0" err="1" smtClean="0"/>
              <a:t>menurut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ketentuan-ketentuan</a:t>
            </a:r>
            <a:r>
              <a:rPr lang="en-US" sz="3400" i="1" dirty="0" smtClean="0"/>
              <a:t> yang </a:t>
            </a:r>
            <a:r>
              <a:rPr lang="en-US" sz="3400" i="1" dirty="0" err="1" smtClean="0"/>
              <a:t>dimaksud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dalam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Pasal</a:t>
            </a:r>
            <a:r>
              <a:rPr lang="en-US" sz="3400" i="1" dirty="0" smtClean="0"/>
              <a:t> </a:t>
            </a:r>
            <a:r>
              <a:rPr lang="en-US" sz="3400" i="1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sz="3400" i="1" dirty="0" smtClean="0"/>
              <a:t>9 UUPA.</a:t>
            </a:r>
            <a:endParaRPr lang="en-US" sz="3400" dirty="0" smtClean="0"/>
          </a:p>
          <a:p>
            <a:pPr marL="514350" lvl="0" indent="-514350">
              <a:buFont typeface="+mj-lt"/>
              <a:buAutoNum type="arabicParenR"/>
            </a:pPr>
            <a:r>
              <a:rPr lang="en-US" sz="3400" i="1" u="sng" dirty="0" err="1" smtClean="0"/>
              <a:t>Pendaftaran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dimaksud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merupakan</a:t>
            </a:r>
            <a:r>
              <a:rPr lang="en-US" sz="3400" i="1" dirty="0" smtClean="0"/>
              <a:t> </a:t>
            </a:r>
            <a:r>
              <a:rPr lang="en-US" sz="3400" i="1" u="sng" dirty="0" err="1" smtClean="0"/>
              <a:t>alat</a:t>
            </a:r>
            <a:r>
              <a:rPr lang="en-US" sz="3400" i="1" u="sng" dirty="0" smtClean="0"/>
              <a:t> </a:t>
            </a:r>
            <a:r>
              <a:rPr lang="en-US" sz="3400" i="1" u="sng" dirty="0" err="1" smtClean="0"/>
              <a:t>pembuktian</a:t>
            </a:r>
            <a:r>
              <a:rPr lang="en-US" sz="3400" i="1" u="sng" dirty="0" smtClean="0"/>
              <a:t> yang </a:t>
            </a:r>
            <a:r>
              <a:rPr lang="en-US" sz="3400" i="1" u="sng" dirty="0" err="1" smtClean="0"/>
              <a:t>kuat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mengenai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hapusnya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hak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milik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serta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sahnya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peralihan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dan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pembebanan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hak</a:t>
            </a:r>
            <a:r>
              <a:rPr lang="en-US" sz="3400" i="1" dirty="0" smtClean="0"/>
              <a:t> </a:t>
            </a:r>
            <a:r>
              <a:rPr lang="en-US" sz="3400" i="1" dirty="0" err="1" smtClean="0"/>
              <a:t>tersebut</a:t>
            </a:r>
            <a:r>
              <a:rPr lang="en-US" sz="3400" i="1" dirty="0" smtClean="0"/>
              <a:t>.</a:t>
            </a:r>
            <a:endParaRPr lang="en-US" sz="3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1298</TotalTime>
  <Words>2103</Words>
  <Application>Microsoft Office PowerPoint</Application>
  <PresentationFormat>On-screen Show (4:3)</PresentationFormat>
  <Paragraphs>274</Paragraphs>
  <Slides>57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58" baseType="lpstr">
      <vt:lpstr>Solstice</vt:lpstr>
      <vt:lpstr>PENDAFTARAN TANAH</vt:lpstr>
      <vt:lpstr>LATAR BELAKANG PENDAFTARAN TANAH</vt:lpstr>
      <vt:lpstr>LATAR BELAKANG  PENDAFTARAN TANAH (lanjutan)</vt:lpstr>
      <vt:lpstr>LATAR BELAKANG  PENDAFTARAN TANAH (lanjutan)</vt:lpstr>
      <vt:lpstr> PENGERTIAN  PENDAFTARAN TANAH (Pasal 1 PP No. 24 Tahun 1997) </vt:lpstr>
      <vt:lpstr>DASAR HUKUM  PENDAFTARAN TANAH</vt:lpstr>
      <vt:lpstr>Pasal 19 (1)UUPA :</vt:lpstr>
      <vt:lpstr>Pasal 19 (2)UUPA :</vt:lpstr>
      <vt:lpstr>Pasal 23 UUPA :</vt:lpstr>
      <vt:lpstr>PowerPoint Presentation</vt:lpstr>
      <vt:lpstr>Menurut Pasal 19 UUPA  Pendaftaran Tanah Merupakan:</vt:lpstr>
      <vt:lpstr>Pendaftaran Tanah Merupakan:</vt:lpstr>
      <vt:lpstr>TUJUAN PENDAFTARAN TANAH (Pasal 3 PP No. 24 Tahun 1997)</vt:lpstr>
      <vt:lpstr>Cara Mencapai  Tujuan Pendaftaran Tanah :</vt:lpstr>
      <vt:lpstr> ASAS-ASAS PENDAFTARAN TANAH Pasal 2 PP No.24 Tahun 1997 </vt:lpstr>
      <vt:lpstr>PowerPoint Presentation</vt:lpstr>
      <vt:lpstr>OBYEK PENDAFTARAN TANAH (Pasal 9 PP No. 24 Tahun 1997)</vt:lpstr>
      <vt:lpstr>SISTEM  PENDAFTARAN TANAH</vt:lpstr>
      <vt:lpstr>Sistem Pendaftaran AKTA </vt:lpstr>
      <vt:lpstr>Sistem Pendaftaran HAK</vt:lpstr>
      <vt:lpstr>Persamaannya: Akta adalah sumber data Yuridis</vt:lpstr>
      <vt:lpstr>Sistem yang dianut oleh   PP 24 Tahun 1997</vt:lpstr>
      <vt:lpstr>SISTEM PUBLIKASI TANAH</vt:lpstr>
      <vt:lpstr>Menunjukkan Suatu Negara Menggunakan Sistem Positif :</vt:lpstr>
      <vt:lpstr>Menunjukkan Suatu Negara Menggunakan Sistem Positif : (lanjutan)</vt:lpstr>
      <vt:lpstr>PowerPoint Presentation</vt:lpstr>
      <vt:lpstr>Menunjukkan Suatu Negara Menggunakan Sistem Negatif :</vt:lpstr>
      <vt:lpstr>Menunjukkan Suatu Negara Menggunakan Sistem Negatif :  (lanjutan)</vt:lpstr>
      <vt:lpstr>Kelemahan Sistem Negatif :</vt:lpstr>
      <vt:lpstr>PowerPoint Presentation</vt:lpstr>
      <vt:lpstr>Sistem Publikasi yang digunakan  PP 24 Tahun 1997</vt:lpstr>
      <vt:lpstr>Pasal 19 ayat (2c) UUPA:</vt:lpstr>
      <vt:lpstr>Pasal 32 ayat (1) PP 24 tahun 1997</vt:lpstr>
      <vt:lpstr>Penjelasan Pasal 32</vt:lpstr>
      <vt:lpstr>PowerPoint Presentation</vt:lpstr>
      <vt:lpstr>PowerPoint Presentation</vt:lpstr>
      <vt:lpstr>PELAKSANAAN PENDAFTARAN TANAH</vt:lpstr>
      <vt:lpstr>A.  PENDAFTARAN TANAH UNTUK PERTAMA KALI (Pasal 12 ayat 1 PP 24 Tahun 1997)</vt:lpstr>
      <vt:lpstr>B.  PEMELIHARAAN DATA PENDAFTARAN TANAH (Pasal 12 ayat 2 PP 24 Tahun 1997)</vt:lpstr>
      <vt:lpstr>CARA PELAKSANAAN PENDAFTARAN TANAH      UNTUK PERTAMA KALI  (Menurut PP 24 Tahun 1997)</vt:lpstr>
      <vt:lpstr>Pendaftaran Tanah secara Sistematik</vt:lpstr>
      <vt:lpstr>Pendaftaran Tanah secara Sistematik (lanjutan)</vt:lpstr>
      <vt:lpstr>Pendaftaran Tanah secara Sistematik (lanjutan)</vt:lpstr>
      <vt:lpstr>Pendaftaran Tanah secara Sporadik</vt:lpstr>
      <vt:lpstr>Pendaftaran Tanah secara Sporadik (lanjutan)</vt:lpstr>
      <vt:lpstr>PENGUMUMAN DALAM RANGKA PENDAFTARAN PERTAMA KALI</vt:lpstr>
      <vt:lpstr>Kenapa Sistematik lebih singkat ?</vt:lpstr>
      <vt:lpstr>PROSES PENSERTIPIKATAN HAK ATAS TANAH</vt:lpstr>
      <vt:lpstr>PROSES PENSERTIPIKATAN HAK ATAS TANAH</vt:lpstr>
      <vt:lpstr>PROSES PENSERTIPIKATAN HAK ATAS TANAH</vt:lpstr>
      <vt:lpstr>PROSES PENSERTIPIKATAN HAK ATAS</vt:lpstr>
      <vt:lpstr>PENETAPAN BATAS SECARA DELIMITATIE CONTRADICTOIR (Pasal 17 ayat 2 jo 18 ayat 1 PP 24 Tahun 1997)</vt:lpstr>
      <vt:lpstr> PENETAPAN BATAS SECARA DELIMITATIE CONTRADICTOIR (Pasal 19 ayat 1 dan ayat 4 PP 24 Tahun 1997)</vt:lpstr>
      <vt:lpstr>SERTIPIKAT SEBAGAI TANDA BUKTI HAK</vt:lpstr>
      <vt:lpstr>  Apa syaratnya agar Sertipikat berlaku sebagai alat bukti yang kuat ?  </vt:lpstr>
      <vt:lpstr>Bagaimana agar kekuatan bukti tersebut maksimal ?</vt:lpstr>
      <vt:lpstr> PENERBITAN SERTIPIKAT (Pasal 31 ayat 1 dan ayat 2 PP 24 Tahun 1997)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 Hukum Pendaftaran Tanah</dc:title>
  <dc:creator>Arief Kusuma AP</dc:creator>
  <cp:lastModifiedBy>May</cp:lastModifiedBy>
  <cp:revision>96</cp:revision>
  <dcterms:created xsi:type="dcterms:W3CDTF">2006-08-16T00:00:00Z</dcterms:created>
  <dcterms:modified xsi:type="dcterms:W3CDTF">2015-04-24T09:34:09Z</dcterms:modified>
</cp:coreProperties>
</file>