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3"/>
  </p:notesMasterIdLst>
  <p:sldIdLst>
    <p:sldId id="311" r:id="rId2"/>
    <p:sldId id="258" r:id="rId3"/>
    <p:sldId id="259" r:id="rId4"/>
    <p:sldId id="332" r:id="rId5"/>
    <p:sldId id="377" r:id="rId6"/>
    <p:sldId id="315" r:id="rId7"/>
    <p:sldId id="328" r:id="rId8"/>
    <p:sldId id="316" r:id="rId9"/>
    <p:sldId id="318" r:id="rId10"/>
    <p:sldId id="364" r:id="rId11"/>
    <p:sldId id="366" r:id="rId12"/>
    <p:sldId id="320" r:id="rId13"/>
    <p:sldId id="274" r:id="rId14"/>
    <p:sldId id="275" r:id="rId15"/>
    <p:sldId id="276" r:id="rId16"/>
    <p:sldId id="339" r:id="rId17"/>
    <p:sldId id="338" r:id="rId18"/>
    <p:sldId id="279" r:id="rId19"/>
    <p:sldId id="280" r:id="rId20"/>
    <p:sldId id="283" r:id="rId21"/>
    <p:sldId id="284" r:id="rId22"/>
    <p:sldId id="285" r:id="rId23"/>
    <p:sldId id="378" r:id="rId24"/>
    <p:sldId id="286" r:id="rId25"/>
    <p:sldId id="330" r:id="rId26"/>
    <p:sldId id="287" r:id="rId27"/>
    <p:sldId id="288" r:id="rId28"/>
    <p:sldId id="289" r:id="rId29"/>
    <p:sldId id="290" r:id="rId30"/>
    <p:sldId id="292" r:id="rId31"/>
    <p:sldId id="293" r:id="rId32"/>
    <p:sldId id="294" r:id="rId33"/>
    <p:sldId id="295" r:id="rId34"/>
    <p:sldId id="296" r:id="rId35"/>
    <p:sldId id="350" r:id="rId36"/>
    <p:sldId id="355" r:id="rId37"/>
    <p:sldId id="297" r:id="rId38"/>
    <p:sldId id="359" r:id="rId39"/>
    <p:sldId id="299" r:id="rId40"/>
    <p:sldId id="371" r:id="rId41"/>
    <p:sldId id="37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3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42CD7-A31C-448A-A151-B5AE6EAF4B6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63EAF-5223-4F72-A54C-7D977C29B4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2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63EAF-5223-4F72-A54C-7D977C29B4A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09600"/>
            <a:ext cx="7315200" cy="2438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Gill Sans MT" pitchFamily="34" charset="0"/>
              </a:rPr>
              <a:t>PENYEDIAAN TANAH UNTUK KEPENTINGAN UMUM</a:t>
            </a:r>
            <a:endParaRPr lang="en-US" sz="4800" b="1" dirty="0"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191000"/>
            <a:ext cx="7086600" cy="1295400"/>
          </a:xfrm>
        </p:spPr>
        <p:txBody>
          <a:bodyPr>
            <a:normAutofit fontScale="92500"/>
          </a:bodyPr>
          <a:lstStyle/>
          <a:p>
            <a:r>
              <a:rPr lang="en-US" sz="3900" dirty="0" err="1" smtClean="0">
                <a:solidFill>
                  <a:schemeClr val="tx1"/>
                </a:solidFill>
                <a:latin typeface="Gill Sans MT" pitchFamily="34" charset="0"/>
              </a:rPr>
              <a:t>Dosen</a:t>
            </a:r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:</a:t>
            </a:r>
          </a:p>
          <a:p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Dr. </a:t>
            </a:r>
            <a:r>
              <a:rPr lang="en-US" sz="3900" dirty="0" err="1" smtClean="0">
                <a:solidFill>
                  <a:schemeClr val="tx1"/>
                </a:solidFill>
                <a:latin typeface="Gill Sans MT" pitchFamily="34" charset="0"/>
              </a:rPr>
              <a:t>Suryanti</a:t>
            </a:r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 T. </a:t>
            </a:r>
            <a:r>
              <a:rPr lang="en-US" sz="3900" dirty="0" err="1" smtClean="0">
                <a:solidFill>
                  <a:schemeClr val="tx1"/>
                </a:solidFill>
                <a:latin typeface="Gill Sans MT" pitchFamily="34" charset="0"/>
              </a:rPr>
              <a:t>Arief</a:t>
            </a:r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, SH., </a:t>
            </a:r>
            <a:r>
              <a:rPr lang="en-US" sz="3900" dirty="0" err="1" smtClean="0">
                <a:solidFill>
                  <a:schemeClr val="tx1"/>
                </a:solidFill>
                <a:latin typeface="Gill Sans MT" pitchFamily="34" charset="0"/>
              </a:rPr>
              <a:t>MKn</a:t>
            </a:r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., MBA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43000"/>
          </a:xfrm>
        </p:spPr>
        <p:txBody>
          <a:bodyPr>
            <a:normAutofit/>
          </a:bodyPr>
          <a:lstStyle/>
          <a:p>
            <a:r>
              <a:rPr lang="en-US" sz="3300" b="1" dirty="0"/>
              <a:t>PERUNTUKAN TANAH </a:t>
            </a:r>
            <a:r>
              <a:rPr lang="en-US" sz="3300" b="1" dirty="0" smtClean="0"/>
              <a:t>UNTUK</a:t>
            </a:r>
            <a:br>
              <a:rPr lang="en-US" sz="3300" b="1" dirty="0" smtClean="0"/>
            </a:br>
            <a:r>
              <a:rPr lang="en-US" sz="3300" b="1" dirty="0" smtClean="0"/>
              <a:t>KEPENTINGAN UMUM </a:t>
            </a:r>
            <a:r>
              <a:rPr lang="en-US" sz="3300" dirty="0" smtClean="0"/>
              <a:t>(</a:t>
            </a:r>
            <a:r>
              <a:rPr lang="en-US" sz="3300" dirty="0" err="1" smtClean="0"/>
              <a:t>lanjutan</a:t>
            </a:r>
            <a:r>
              <a:rPr lang="en-US" sz="3300" dirty="0" smtClean="0"/>
              <a:t>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 startAt="4"/>
            </a:pPr>
            <a:r>
              <a:rPr lang="en-US" dirty="0" err="1" smtClean="0"/>
              <a:t>Pelabuhan</a:t>
            </a:r>
            <a:r>
              <a:rPr lang="en-US" dirty="0" smtClean="0"/>
              <a:t>, </a:t>
            </a:r>
            <a:r>
              <a:rPr lang="en-US" dirty="0" err="1" smtClean="0"/>
              <a:t>bandar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terminal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, gas,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endParaRPr lang="en-US" dirty="0" smtClean="0"/>
          </a:p>
          <a:p>
            <a:pPr marL="514350" indent="-514350">
              <a:buFont typeface="+mj-lt"/>
              <a:buAutoNum type="alphaLcPeriod" startAt="4"/>
            </a:pPr>
            <a:r>
              <a:rPr lang="en-US" dirty="0" err="1" smtClean="0"/>
              <a:t>Pembangkit</a:t>
            </a:r>
            <a:r>
              <a:rPr lang="en-US" dirty="0" smtClean="0"/>
              <a:t>, </a:t>
            </a:r>
            <a:r>
              <a:rPr lang="en-US" dirty="0" err="1" smtClean="0"/>
              <a:t>transmisi</a:t>
            </a:r>
            <a:r>
              <a:rPr lang="en-US" dirty="0" smtClean="0"/>
              <a:t>, </a:t>
            </a:r>
            <a:r>
              <a:rPr lang="en-US" dirty="0" err="1" smtClean="0"/>
              <a:t>gardu</a:t>
            </a:r>
            <a:r>
              <a:rPr lang="en-US" dirty="0" smtClean="0"/>
              <a:t>,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marL="514350" indent="-514350">
              <a:buFont typeface="+mj-lt"/>
              <a:buAutoNum type="alphaLcPeriod" startAt="4"/>
            </a:pP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514350" indent="-514350">
              <a:buFont typeface="+mj-lt"/>
              <a:buAutoNum type="alphaLcPeriod" startAt="4"/>
            </a:pP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endParaRPr lang="en-US" dirty="0" smtClean="0"/>
          </a:p>
          <a:p>
            <a:pPr marL="514350" indent="-514350">
              <a:buFont typeface="+mj-lt"/>
              <a:buAutoNum type="alphaLcPeriod" startAt="4"/>
            </a:pP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/</a:t>
            </a:r>
            <a:r>
              <a:rPr lang="en-US" dirty="0" err="1" smtClean="0"/>
              <a:t>Pemerintah</a:t>
            </a:r>
            <a:r>
              <a:rPr lang="en-US" dirty="0" smtClean="0"/>
              <a:t> Daerah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514350" indent="-514350">
              <a:buFont typeface="+mj-lt"/>
              <a:buAutoNum type="alphaLcPeriod" startAt="4"/>
            </a:pP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pemakaman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/</a:t>
            </a:r>
            <a:r>
              <a:rPr lang="en-US" dirty="0" err="1" smtClean="0"/>
              <a:t>Pemerintah</a:t>
            </a:r>
            <a:r>
              <a:rPr lang="en-US" dirty="0" smtClean="0"/>
              <a:t> Daerah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417638"/>
          </a:xfrm>
        </p:spPr>
        <p:txBody>
          <a:bodyPr>
            <a:normAutofit/>
          </a:bodyPr>
          <a:lstStyle/>
          <a:p>
            <a:r>
              <a:rPr lang="en-US" sz="3300" b="1" dirty="0"/>
              <a:t>PERUNTUKAN TANAH UNTUK</a:t>
            </a:r>
            <a:br>
              <a:rPr lang="en-US" sz="3300" b="1" dirty="0"/>
            </a:br>
            <a:r>
              <a:rPr lang="en-US" sz="3300" b="1" dirty="0"/>
              <a:t>KEPENTINGAN </a:t>
            </a:r>
            <a:r>
              <a:rPr lang="en-US" sz="3300" b="1" dirty="0" smtClean="0"/>
              <a:t>UMUM </a:t>
            </a:r>
            <a:r>
              <a:rPr lang="en-US" sz="3300" dirty="0" smtClean="0"/>
              <a:t>(</a:t>
            </a:r>
            <a:r>
              <a:rPr lang="en-US" sz="3300" dirty="0" err="1" smtClean="0"/>
              <a:t>lanjutan</a:t>
            </a:r>
            <a:r>
              <a:rPr lang="en-US" sz="3300" dirty="0" smtClean="0"/>
              <a:t>)</a:t>
            </a:r>
            <a:endParaRPr lang="en-US" sz="3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029200"/>
          </a:xfrm>
        </p:spPr>
        <p:txBody>
          <a:bodyPr>
            <a:normAutofit fontScale="85000" lnSpcReduction="10000"/>
          </a:bodyPr>
          <a:lstStyle/>
          <a:p>
            <a:pPr marL="596646" indent="-514350">
              <a:buFont typeface="+mj-lt"/>
              <a:buAutoNum type="alphaLcPeriod" startAt="12"/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marL="596646" indent="-514350">
              <a:buFont typeface="+mj-lt"/>
              <a:buAutoNum type="alphaLcPeriod" startAt="12"/>
            </a:pPr>
            <a:r>
              <a:rPr lang="en-US" dirty="0" err="1" smtClean="0"/>
              <a:t>Cagar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cagar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596646" indent="-514350">
              <a:buFont typeface="+mj-lt"/>
              <a:buAutoNum type="alphaLcPeriod" startAt="12"/>
            </a:pPr>
            <a:r>
              <a:rPr lang="en-US" dirty="0" smtClean="0"/>
              <a:t>Kantor </a:t>
            </a:r>
            <a:r>
              <a:rPr lang="en-US" dirty="0" err="1" smtClean="0"/>
              <a:t>Pemerintah</a:t>
            </a:r>
            <a:r>
              <a:rPr lang="en-US" dirty="0" smtClean="0"/>
              <a:t>/</a:t>
            </a:r>
            <a:r>
              <a:rPr lang="en-US" dirty="0" err="1" smtClean="0"/>
              <a:t>Pemerintah</a:t>
            </a:r>
            <a:r>
              <a:rPr lang="en-US" dirty="0" smtClean="0"/>
              <a:t> Daerah/</a:t>
            </a:r>
            <a:r>
              <a:rPr lang="en-US" dirty="0" err="1" smtClean="0"/>
              <a:t>Desa</a:t>
            </a:r>
            <a:endParaRPr lang="en-US" dirty="0" smtClean="0"/>
          </a:p>
          <a:p>
            <a:pPr marL="596646" indent="-514350">
              <a:buFont typeface="+mj-lt"/>
              <a:buAutoNum type="alphaLcPeriod" startAt="12"/>
            </a:pP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r>
              <a:rPr lang="en-US" dirty="0" smtClean="0"/>
              <a:t> </a:t>
            </a:r>
            <a:r>
              <a:rPr lang="en-US" dirty="0" err="1" smtClean="0"/>
              <a:t>kumuh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kosolidasi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berpenghaasilan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status </a:t>
            </a:r>
            <a:r>
              <a:rPr lang="en-US" dirty="0" err="1" smtClean="0"/>
              <a:t>sewa</a:t>
            </a:r>
            <a:endParaRPr lang="en-US" dirty="0" smtClean="0"/>
          </a:p>
          <a:p>
            <a:pPr marL="596646" indent="-514350">
              <a:buFont typeface="+mj-lt"/>
              <a:buAutoNum type="alphaLcPeriod" startAt="12"/>
            </a:pP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/</a:t>
            </a:r>
            <a:r>
              <a:rPr lang="en-US" dirty="0" err="1" smtClean="0"/>
              <a:t>Pemerintah</a:t>
            </a:r>
            <a:r>
              <a:rPr lang="en-US" dirty="0" smtClean="0"/>
              <a:t> Daerah</a:t>
            </a:r>
          </a:p>
          <a:p>
            <a:pPr marL="596646" indent="-514350">
              <a:buFont typeface="+mj-lt"/>
              <a:buAutoNum type="alphaLcPeriod" startAt="12"/>
            </a:pP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raga </a:t>
            </a:r>
            <a:r>
              <a:rPr lang="en-US" dirty="0" err="1" smtClean="0"/>
              <a:t>Pemerintah</a:t>
            </a:r>
            <a:r>
              <a:rPr lang="en-US" dirty="0" smtClean="0"/>
              <a:t>/</a:t>
            </a:r>
            <a:r>
              <a:rPr lang="en-US" dirty="0" err="1" smtClean="0"/>
              <a:t>Pemerintah</a:t>
            </a:r>
            <a:r>
              <a:rPr lang="en-US" dirty="0" smtClean="0"/>
              <a:t> Daerah</a:t>
            </a:r>
          </a:p>
          <a:p>
            <a:pPr marL="596646" indent="-514350">
              <a:buFont typeface="+mj-lt"/>
              <a:buAutoNum type="alphaLcPeriod" startAt="12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43000"/>
          </a:xfrm>
        </p:spPr>
        <p:txBody>
          <a:bodyPr>
            <a:normAutofit/>
          </a:bodyPr>
          <a:lstStyle/>
          <a:p>
            <a:r>
              <a:rPr lang="en-US" sz="3300" b="1" dirty="0"/>
              <a:t>PERUNTUKAN TANAH UNTUK</a:t>
            </a:r>
            <a:br>
              <a:rPr lang="en-US" sz="3300" b="1" dirty="0"/>
            </a:br>
            <a:r>
              <a:rPr lang="en-US" sz="3300" b="1" dirty="0"/>
              <a:t>KEPENTINGAN UMUM </a:t>
            </a:r>
            <a:r>
              <a:rPr lang="en-US" sz="3300" dirty="0"/>
              <a:t>(</a:t>
            </a:r>
            <a:r>
              <a:rPr lang="en-US" sz="3300" dirty="0" err="1"/>
              <a:t>lanjutan</a:t>
            </a:r>
            <a:r>
              <a:rPr lang="en-US" sz="33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5029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Pembangunan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b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r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Milik</a:t>
            </a:r>
            <a:r>
              <a:rPr lang="en-US" dirty="0" smtClean="0"/>
              <a:t> Negara, </a:t>
            </a: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Milik</a:t>
            </a:r>
            <a:r>
              <a:rPr lang="en-US" dirty="0" smtClean="0"/>
              <a:t> Daerah,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Swasta</a:t>
            </a:r>
            <a:endParaRPr lang="en-US" dirty="0" smtClean="0"/>
          </a:p>
          <a:p>
            <a:pPr marL="363538" indent="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</a:t>
            </a:r>
            <a:r>
              <a:rPr lang="en-US" i="1" dirty="0" smtClean="0">
                <a:latin typeface="Arial"/>
                <a:cs typeface="Arial"/>
              </a:rPr>
              <a:t>1</a:t>
            </a:r>
            <a:r>
              <a:rPr lang="en-US" i="1" dirty="0" smtClean="0"/>
              <a:t>2 </a:t>
            </a:r>
            <a:r>
              <a:rPr lang="en-US" i="1" dirty="0" err="1" smtClean="0"/>
              <a:t>ayat</a:t>
            </a:r>
            <a:r>
              <a:rPr lang="en-US" i="1" dirty="0" smtClean="0"/>
              <a:t> </a:t>
            </a:r>
            <a:r>
              <a:rPr lang="en-US" i="1" dirty="0" smtClean="0">
                <a:latin typeface="Arial"/>
                <a:cs typeface="Arial"/>
              </a:rPr>
              <a:t>1</a:t>
            </a:r>
            <a:r>
              <a:rPr lang="en-US" i="1" dirty="0" smtClean="0"/>
              <a:t>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/>
                <a:cs typeface="Arial"/>
              </a:rPr>
              <a:t>1</a:t>
            </a:r>
            <a:r>
              <a:rPr lang="en-US" i="1" dirty="0" smtClean="0"/>
              <a:t>2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a,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endParaRPr lang="en-US" dirty="0" smtClean="0"/>
          </a:p>
          <a:p>
            <a:pPr marL="363538" indent="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</a:t>
            </a:r>
            <a:r>
              <a:rPr lang="en-US" i="1" dirty="0" smtClean="0">
                <a:latin typeface="Arial"/>
                <a:cs typeface="Arial"/>
              </a:rPr>
              <a:t>1</a:t>
            </a:r>
            <a:r>
              <a:rPr lang="en-US" i="1" dirty="0" smtClean="0"/>
              <a:t>2 </a:t>
            </a:r>
            <a:r>
              <a:rPr lang="en-US" i="1" dirty="0" err="1" smtClean="0"/>
              <a:t>ayat</a:t>
            </a:r>
            <a:r>
              <a:rPr lang="en-US" i="1" dirty="0" smtClean="0"/>
              <a:t> 2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/>
                <a:cs typeface="Arial"/>
              </a:rPr>
              <a:t>1</a:t>
            </a:r>
            <a:r>
              <a:rPr lang="en-US" i="1" dirty="0" smtClean="0"/>
              <a:t>2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21920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PENYELENGGARA PENGADAAN TANAH DAN PEMILIKAN TANAH UNTUK KEPENTINGAN UMUM </a:t>
            </a:r>
            <a:endParaRPr lang="en-US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43088" cy="4572000"/>
          </a:xfrm>
        </p:spPr>
        <p:txBody>
          <a:bodyPr>
            <a:normAutofit fontScale="77500" lnSpcReduction="20000"/>
          </a:bodyPr>
          <a:lstStyle/>
          <a:p>
            <a:pPr marL="654050" indent="-571500">
              <a:buFont typeface="Wingdings" charset="2"/>
              <a:buChar char="Ø"/>
            </a:pPr>
            <a:r>
              <a:rPr lang="en-US" sz="4000" dirty="0" err="1" smtClean="0"/>
              <a:t>Pengadaan</a:t>
            </a:r>
            <a:r>
              <a:rPr lang="en-US" sz="4000" dirty="0" smtClean="0"/>
              <a:t> Tanah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Kepentingan</a:t>
            </a:r>
            <a:r>
              <a:rPr lang="en-US" sz="4000" dirty="0" smtClean="0"/>
              <a:t> </a:t>
            </a:r>
            <a:r>
              <a:rPr lang="en-US" sz="4000" dirty="0" err="1" smtClean="0"/>
              <a:t>Umum</a:t>
            </a:r>
            <a:r>
              <a:rPr lang="en-US" sz="4000" dirty="0" smtClean="0"/>
              <a:t> </a:t>
            </a:r>
            <a:r>
              <a:rPr lang="en-US" sz="4000" dirty="0" err="1" smtClean="0"/>
              <a:t>wajib</a:t>
            </a:r>
            <a:r>
              <a:rPr lang="en-US" sz="4000" dirty="0" smtClean="0"/>
              <a:t> </a:t>
            </a:r>
            <a:r>
              <a:rPr lang="en-US" sz="4000" dirty="0" err="1" smtClean="0"/>
              <a:t>diselenggarakan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 </a:t>
            </a:r>
            <a:r>
              <a:rPr lang="en-US" sz="4000" dirty="0" err="1" smtClean="0"/>
              <a:t>Pemerintah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tanahnya</a:t>
            </a:r>
            <a:r>
              <a:rPr lang="en-US" sz="4000" dirty="0" smtClean="0"/>
              <a:t> </a:t>
            </a:r>
            <a:r>
              <a:rPr lang="en-US" sz="4000" dirty="0" err="1" smtClean="0"/>
              <a:t>selanjutnya</a:t>
            </a:r>
            <a:r>
              <a:rPr lang="en-US" sz="4000" dirty="0" smtClean="0"/>
              <a:t> </a:t>
            </a:r>
            <a:r>
              <a:rPr lang="en-US" sz="4000" dirty="0" err="1" smtClean="0"/>
              <a:t>dimiliki</a:t>
            </a:r>
            <a:r>
              <a:rPr lang="en-US" sz="4000" dirty="0" smtClean="0"/>
              <a:t> </a:t>
            </a:r>
            <a:r>
              <a:rPr lang="en-US" sz="4000" dirty="0" err="1" smtClean="0"/>
              <a:t>Pemerintah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Pemerintah</a:t>
            </a:r>
            <a:r>
              <a:rPr lang="en-US" sz="4000" dirty="0" smtClean="0"/>
              <a:t> Daerah</a:t>
            </a:r>
          </a:p>
          <a:p>
            <a:pPr>
              <a:buNone/>
            </a:pPr>
            <a:r>
              <a:rPr lang="en-US" sz="4000" i="1" dirty="0" smtClean="0"/>
              <a:t>	   </a:t>
            </a:r>
            <a:r>
              <a:rPr lang="en-US" sz="4000" i="1" dirty="0" err="1" smtClean="0"/>
              <a:t>Pasal</a:t>
            </a:r>
            <a:r>
              <a:rPr lang="en-US" sz="4000" i="1" dirty="0" smtClean="0"/>
              <a:t> </a:t>
            </a:r>
            <a:r>
              <a:rPr lang="en-US" sz="4000" i="1" dirty="0" smtClean="0">
                <a:latin typeface="Arial"/>
                <a:cs typeface="Arial"/>
              </a:rPr>
              <a:t>11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ayat</a:t>
            </a:r>
            <a:r>
              <a:rPr lang="en-US" sz="4000" i="1" dirty="0" smtClean="0"/>
              <a:t> </a:t>
            </a:r>
            <a:r>
              <a:rPr lang="en-US" sz="4000" i="1" dirty="0" smtClean="0">
                <a:latin typeface="Arial"/>
                <a:cs typeface="Arial"/>
              </a:rPr>
              <a:t>1</a:t>
            </a:r>
            <a:r>
              <a:rPr lang="en-US" sz="4000" i="1" dirty="0" smtClean="0"/>
              <a:t> UU No.2 </a:t>
            </a:r>
            <a:r>
              <a:rPr lang="en-US" sz="4000" i="1" dirty="0" err="1" smtClean="0"/>
              <a:t>tahun</a:t>
            </a:r>
            <a:r>
              <a:rPr lang="en-US" sz="4000" i="1" dirty="0" smtClean="0"/>
              <a:t> 20</a:t>
            </a:r>
            <a:r>
              <a:rPr lang="en-US" sz="4000" i="1" dirty="0" smtClean="0">
                <a:latin typeface="Arial"/>
                <a:cs typeface="Arial"/>
              </a:rPr>
              <a:t>1</a:t>
            </a:r>
            <a:r>
              <a:rPr lang="en-US" sz="4000" i="1" dirty="0" smtClean="0"/>
              <a:t>2</a:t>
            </a:r>
          </a:p>
          <a:p>
            <a:pPr marL="625475" indent="-542925">
              <a:buFont typeface="Wingdings" charset="2"/>
              <a:buChar char="Ø"/>
            </a:pP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hal</a:t>
            </a:r>
            <a:r>
              <a:rPr lang="en-US" sz="4000" dirty="0" smtClean="0"/>
              <a:t> </a:t>
            </a:r>
            <a:r>
              <a:rPr lang="en-US" sz="4000" dirty="0" err="1" smtClean="0"/>
              <a:t>instansi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memerlukan</a:t>
            </a:r>
            <a:r>
              <a:rPr lang="en-US" sz="4000" dirty="0" smtClean="0"/>
              <a:t> </a:t>
            </a:r>
            <a:r>
              <a:rPr lang="en-US" sz="4000" dirty="0" err="1" smtClean="0"/>
              <a:t>Pengadaan</a:t>
            </a:r>
            <a:r>
              <a:rPr lang="en-US" sz="4000" dirty="0" smtClean="0"/>
              <a:t> Tanah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Kepentingan</a:t>
            </a:r>
            <a:r>
              <a:rPr lang="en-US" sz="4000" dirty="0" smtClean="0"/>
              <a:t> </a:t>
            </a:r>
            <a:r>
              <a:rPr lang="en-US" sz="4000" dirty="0" err="1" smtClean="0"/>
              <a:t>Umum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Badan</a:t>
            </a:r>
            <a:r>
              <a:rPr lang="en-US" sz="4000" dirty="0" smtClean="0"/>
              <a:t> Usaha </a:t>
            </a:r>
            <a:r>
              <a:rPr lang="en-US" sz="4000" dirty="0" err="1" smtClean="0"/>
              <a:t>Milik</a:t>
            </a:r>
            <a:r>
              <a:rPr lang="en-US" sz="4000" dirty="0" smtClean="0"/>
              <a:t> Negara, </a:t>
            </a:r>
            <a:r>
              <a:rPr lang="en-US" sz="4000" dirty="0" err="1" smtClean="0"/>
              <a:t>tanahnya</a:t>
            </a:r>
            <a:r>
              <a:rPr lang="en-US" sz="4000" dirty="0" smtClean="0"/>
              <a:t> </a:t>
            </a:r>
            <a:r>
              <a:rPr lang="en-US" sz="4000" dirty="0" err="1" smtClean="0"/>
              <a:t>menjadi</a:t>
            </a:r>
            <a:r>
              <a:rPr lang="en-US" sz="4000" dirty="0" smtClean="0"/>
              <a:t> </a:t>
            </a:r>
            <a:r>
              <a:rPr lang="en-US" sz="4000" dirty="0" err="1" smtClean="0"/>
              <a:t>milik</a:t>
            </a:r>
            <a:r>
              <a:rPr lang="en-US" sz="4000" dirty="0" smtClean="0"/>
              <a:t> </a:t>
            </a:r>
            <a:r>
              <a:rPr lang="en-US" sz="4000" dirty="0" err="1" smtClean="0"/>
              <a:t>Badan</a:t>
            </a:r>
            <a:r>
              <a:rPr lang="en-US" sz="4000" dirty="0" smtClean="0"/>
              <a:t> Usaha </a:t>
            </a:r>
            <a:r>
              <a:rPr lang="en-US" sz="4000" dirty="0" err="1" smtClean="0"/>
              <a:t>Milik</a:t>
            </a:r>
            <a:r>
              <a:rPr lang="en-US" sz="4000" dirty="0" smtClean="0"/>
              <a:t> Negara</a:t>
            </a:r>
          </a:p>
          <a:p>
            <a:pPr marL="625475" indent="0">
              <a:buNone/>
            </a:pPr>
            <a:r>
              <a:rPr lang="en-US" sz="4000" i="1" dirty="0" err="1" smtClean="0"/>
              <a:t>Pasal</a:t>
            </a:r>
            <a:r>
              <a:rPr lang="en-US" sz="4000" i="1" dirty="0" smtClean="0"/>
              <a:t> </a:t>
            </a:r>
            <a:r>
              <a:rPr lang="en-US" sz="4000" i="1" dirty="0" smtClean="0">
                <a:latin typeface="Arial"/>
                <a:cs typeface="Arial"/>
              </a:rPr>
              <a:t>11 </a:t>
            </a:r>
            <a:r>
              <a:rPr lang="en-US" sz="4000" i="1" dirty="0" err="1" smtClean="0"/>
              <a:t>ayat</a:t>
            </a:r>
            <a:r>
              <a:rPr lang="en-US" sz="4000" i="1" dirty="0" smtClean="0"/>
              <a:t> 2 No.2 </a:t>
            </a:r>
            <a:r>
              <a:rPr lang="en-US" sz="4000" i="1" dirty="0" err="1" smtClean="0"/>
              <a:t>tahun</a:t>
            </a:r>
            <a:r>
              <a:rPr lang="en-US" sz="4000" i="1" dirty="0" smtClean="0"/>
              <a:t> 20</a:t>
            </a:r>
            <a:r>
              <a:rPr lang="en-US" sz="4000" i="1" dirty="0" smtClean="0">
                <a:latin typeface="Arial"/>
                <a:cs typeface="Arial"/>
              </a:rPr>
              <a:t>1</a:t>
            </a:r>
            <a:r>
              <a:rPr lang="en-US" sz="4000" i="1" dirty="0" smtClean="0"/>
              <a:t>2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219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TAHAPAN PENGADAAN TANAH UNTUK KEPENTINGAN UMUM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866888" cy="3886200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en-US" dirty="0" err="1" smtClean="0"/>
              <a:t>Perencanaan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Persiapan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Pelaksanaan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06680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PERSIAPAN PENGADAAN TANAH</a:t>
            </a:r>
            <a:br>
              <a:rPr lang="en-US" sz="3300" b="1" dirty="0" smtClean="0"/>
            </a:br>
            <a:r>
              <a:rPr lang="en-US" sz="3300" i="1" dirty="0" err="1" smtClean="0"/>
              <a:t>Pasal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/>
                <a:cs typeface="Arial"/>
              </a:rPr>
              <a:t>1</a:t>
            </a:r>
            <a:r>
              <a:rPr lang="en-US" sz="3300" i="1" dirty="0" smtClean="0"/>
              <a:t>6 UU No.2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20</a:t>
            </a:r>
            <a:r>
              <a:rPr lang="en-US" sz="3300" i="1" dirty="0" smtClean="0">
                <a:latin typeface="Arial"/>
                <a:cs typeface="Arial"/>
              </a:rPr>
              <a:t>1</a:t>
            </a:r>
            <a:r>
              <a:rPr lang="en-US" sz="3300" i="1" dirty="0" smtClean="0"/>
              <a:t>2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153400" cy="4343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melaksanakan</a:t>
            </a:r>
            <a:r>
              <a:rPr lang="en-US" dirty="0" smtClean="0"/>
              <a:t>:</a:t>
            </a:r>
          </a:p>
          <a:p>
            <a:pPr marL="596646" indent="-514350">
              <a:buAutoNum type="alphaLcPeriod"/>
            </a:pP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/>
          </a:p>
          <a:p>
            <a:pPr marL="596646" indent="-514350">
              <a:buFont typeface="+mj-lt"/>
              <a:buAutoNum type="alphaLcPeriod" startAt="2"/>
            </a:pPr>
            <a:r>
              <a:rPr lang="en-US" dirty="0" err="1" smtClean="0"/>
              <a:t>Pendataan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 smtClean="0"/>
          </a:p>
          <a:p>
            <a:pPr marL="596646" indent="-514350">
              <a:buAutoNum type="alphaLcPeriod" startAt="2"/>
            </a:pP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66888" cy="1112838"/>
          </a:xfrm>
        </p:spPr>
        <p:txBody>
          <a:bodyPr>
            <a:normAutofit/>
          </a:bodyPr>
          <a:lstStyle/>
          <a:p>
            <a:r>
              <a:rPr lang="en-US" sz="3300" b="1" dirty="0"/>
              <a:t>PERSIAPAN PENGADAAN TANAH</a:t>
            </a:r>
            <a:br>
              <a:rPr lang="en-US" sz="3300" b="1" dirty="0"/>
            </a:br>
            <a:r>
              <a:rPr lang="en-US" sz="3300" dirty="0" smtClean="0"/>
              <a:t>(</a:t>
            </a:r>
            <a:r>
              <a:rPr lang="en-US" sz="3300" dirty="0" err="1" smtClean="0"/>
              <a:t>lanjutan</a:t>
            </a:r>
            <a:r>
              <a:rPr lang="en-US" sz="3300" dirty="0" smtClean="0"/>
              <a:t>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876800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None/>
            </a:pPr>
            <a:r>
              <a:rPr lang="en-US" dirty="0" smtClean="0"/>
              <a:t>Ad. </a:t>
            </a:r>
            <a:r>
              <a:rPr lang="en-US" dirty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Pembangunan </a:t>
            </a:r>
          </a:p>
          <a:p>
            <a:pPr marL="1431925" indent="-444500">
              <a:buFont typeface="Wingdings" charset="2"/>
              <a:buChar char="Ø"/>
            </a:pP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endParaRPr lang="en-US" dirty="0"/>
          </a:p>
          <a:p>
            <a:pPr marL="987425" indent="-987425">
              <a:buNone/>
            </a:pPr>
            <a:r>
              <a:rPr lang="en-US" dirty="0" smtClean="0"/>
              <a:t>Ad. </a:t>
            </a:r>
            <a:r>
              <a:rPr lang="en-US" dirty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Pendataan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Pembangunan</a:t>
            </a:r>
          </a:p>
          <a:p>
            <a:pPr marL="1431925" indent="-444500">
              <a:buFont typeface="Wingdings" charset="2"/>
              <a:buChar char="Ø"/>
            </a:pPr>
            <a:r>
              <a:rPr lang="en-US" dirty="0" err="1" smtClean="0"/>
              <a:t>meliputi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Tanah,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30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914400"/>
          </a:xfrm>
        </p:spPr>
        <p:txBody>
          <a:bodyPr>
            <a:noAutofit/>
          </a:bodyPr>
          <a:lstStyle/>
          <a:p>
            <a:r>
              <a:rPr lang="en-US" sz="3300" b="1" dirty="0"/>
              <a:t>PERSIAPAN PENGADAAN TANAH</a:t>
            </a:r>
            <a:br>
              <a:rPr lang="en-US" sz="3300" b="1" dirty="0"/>
            </a:br>
            <a:r>
              <a:rPr lang="en-US" sz="3300" dirty="0"/>
              <a:t>(</a:t>
            </a:r>
            <a:r>
              <a:rPr lang="en-US" sz="3300" dirty="0" err="1"/>
              <a:t>lanjutan</a:t>
            </a:r>
            <a:r>
              <a:rPr lang="en-US" sz="33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5029200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None/>
            </a:pPr>
            <a:r>
              <a:rPr lang="en-US" dirty="0" smtClean="0"/>
              <a:t>Ad. </a:t>
            </a:r>
            <a:r>
              <a:rPr lang="en-US" dirty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Pembangunan</a:t>
            </a:r>
          </a:p>
          <a:p>
            <a:pPr marL="1431925" indent="-444500">
              <a:buFont typeface="Wingdings" charset="2"/>
              <a:buChar char="Ø"/>
            </a:pPr>
            <a:r>
              <a:rPr lang="en-US" dirty="0" err="1"/>
              <a:t>d</a:t>
            </a:r>
            <a:r>
              <a:rPr lang="en-US" dirty="0" err="1" smtClean="0"/>
              <a:t>ilaksanakan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smtClean="0"/>
              <a:t> pembangunan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.</a:t>
            </a:r>
          </a:p>
          <a:p>
            <a:pPr marL="1431925" indent="-444500">
              <a:buFont typeface="Wingdings" charset="2"/>
              <a:buChar char="Ø"/>
            </a:pP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60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60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,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keberatan</a:t>
            </a:r>
            <a:r>
              <a:rPr lang="en-US" dirty="0" smtClean="0"/>
              <a:t> paling lama 30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036638"/>
          </a:xfrm>
        </p:spPr>
        <p:txBody>
          <a:bodyPr>
            <a:noAutofit/>
          </a:bodyPr>
          <a:lstStyle/>
          <a:p>
            <a:r>
              <a:rPr lang="en-US" sz="3300" b="1" dirty="0"/>
              <a:t>PERSIAPAN PENGADAAN TANAH</a:t>
            </a:r>
            <a:br>
              <a:rPr lang="en-US" sz="3300" b="1" dirty="0"/>
            </a:br>
            <a:r>
              <a:rPr lang="en-US" sz="3300" dirty="0"/>
              <a:t>(</a:t>
            </a:r>
            <a:r>
              <a:rPr lang="en-US" sz="3300" dirty="0" err="1"/>
              <a:t>lanjutan</a:t>
            </a:r>
            <a:r>
              <a:rPr lang="en-US" sz="3300" dirty="0"/>
              <a:t>)</a:t>
            </a:r>
            <a:endParaRPr lang="en-US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953000"/>
          </a:xfrm>
        </p:spPr>
        <p:txBody>
          <a:bodyPr>
            <a:normAutofit lnSpcReduction="10000"/>
          </a:bodyPr>
          <a:lstStyle/>
          <a:p>
            <a:pPr marL="1431925" indent="-444500">
              <a:buFont typeface="Wingdings" charset="2"/>
              <a:buChar char="Ø"/>
            </a:pPr>
            <a:r>
              <a:rPr lang="en-US" sz="3000" dirty="0" err="1" smtClean="0"/>
              <a:t>Kesepakatan</a:t>
            </a:r>
            <a:r>
              <a:rPr lang="en-US" sz="3000" dirty="0" smtClean="0"/>
              <a:t> </a:t>
            </a:r>
            <a:r>
              <a:rPr lang="en-US" sz="3000" dirty="0" err="1" smtClean="0"/>
              <a:t>dituangkan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bentuk</a:t>
            </a:r>
            <a:r>
              <a:rPr lang="en-US" sz="3000" dirty="0" smtClean="0"/>
              <a:t> BERITA ACARA KESEPAKATAN</a:t>
            </a:r>
          </a:p>
          <a:p>
            <a:pPr marL="1431925" indent="-444500">
              <a:buFont typeface="Wingdings" charset="2"/>
              <a:buChar char="Ø"/>
            </a:pP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</a:t>
            </a:r>
            <a:r>
              <a:rPr lang="en-US" sz="3000" dirty="0" err="1" smtClean="0"/>
              <a:t>kesepakatan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, </a:t>
            </a:r>
            <a:r>
              <a:rPr lang="en-US" sz="3000" dirty="0" err="1" smtClean="0"/>
              <a:t>Instansi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memerlukan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en-US" sz="3000" dirty="0" smtClean="0"/>
              <a:t> </a:t>
            </a:r>
            <a:r>
              <a:rPr lang="en-US" sz="3000" dirty="0" err="1" smtClean="0"/>
              <a:t>mengajukan</a:t>
            </a:r>
            <a:r>
              <a:rPr lang="en-US" sz="3000" dirty="0" smtClean="0"/>
              <a:t> </a:t>
            </a:r>
            <a:r>
              <a:rPr lang="en-US" sz="3000" dirty="0" err="1" smtClean="0"/>
              <a:t>permohonan</a:t>
            </a:r>
            <a:r>
              <a:rPr lang="en-US" sz="3000" dirty="0" smtClean="0"/>
              <a:t> </a:t>
            </a:r>
            <a:r>
              <a:rPr lang="en-US" sz="3000" dirty="0" err="1" smtClean="0"/>
              <a:t>penetapan</a:t>
            </a:r>
            <a:r>
              <a:rPr lang="en-US" sz="3000" dirty="0" smtClean="0"/>
              <a:t> </a:t>
            </a:r>
            <a:r>
              <a:rPr lang="en-US" sz="3000" dirty="0" err="1" smtClean="0"/>
              <a:t>lokasi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gubernur</a:t>
            </a:r>
            <a:endParaRPr lang="en-US" sz="3000" dirty="0" smtClean="0"/>
          </a:p>
          <a:p>
            <a:pPr marL="1431925" indent="-444500">
              <a:buFont typeface="Wingdings" charset="2"/>
              <a:buChar char="Ø"/>
            </a:pPr>
            <a:r>
              <a:rPr lang="en-US" sz="3000" dirty="0" err="1" smtClean="0"/>
              <a:t>Gubernur</a:t>
            </a:r>
            <a:r>
              <a:rPr lang="en-US" sz="3000" dirty="0" smtClean="0"/>
              <a:t> </a:t>
            </a:r>
            <a:r>
              <a:rPr lang="en-US" sz="3000" dirty="0" err="1" smtClean="0"/>
              <a:t>menetapkan</a:t>
            </a:r>
            <a:r>
              <a:rPr lang="en-US" sz="3000" dirty="0" smtClean="0"/>
              <a:t> </a:t>
            </a:r>
            <a:r>
              <a:rPr lang="en-US" sz="3000" dirty="0" err="1" smtClean="0"/>
              <a:t>lokasi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paling lama 14 </a:t>
            </a:r>
            <a:r>
              <a:rPr lang="en-US" sz="3000" dirty="0" err="1" smtClean="0"/>
              <a:t>hari</a:t>
            </a:r>
            <a:r>
              <a:rPr lang="en-US" sz="3000" dirty="0" smtClean="0"/>
              <a:t> </a:t>
            </a:r>
            <a:r>
              <a:rPr lang="en-US" sz="3000" dirty="0" err="1" smtClean="0"/>
              <a:t>kerja</a:t>
            </a:r>
            <a:r>
              <a:rPr lang="en-US" sz="3000" dirty="0" smtClean="0"/>
              <a:t> </a:t>
            </a:r>
            <a:r>
              <a:rPr lang="en-US" sz="3000" dirty="0" err="1" smtClean="0"/>
              <a:t>terhitung</a:t>
            </a:r>
            <a:r>
              <a:rPr lang="en-US" sz="3000" dirty="0" smtClean="0"/>
              <a:t> </a:t>
            </a:r>
            <a:r>
              <a:rPr lang="en-US" sz="3000" dirty="0" err="1" smtClean="0"/>
              <a:t>sejak</a:t>
            </a:r>
            <a:r>
              <a:rPr lang="en-US" sz="3000" dirty="0" smtClean="0"/>
              <a:t> </a:t>
            </a:r>
            <a:r>
              <a:rPr lang="en-US" sz="3000" dirty="0" err="1" smtClean="0"/>
              <a:t>diterimanya</a:t>
            </a:r>
            <a:r>
              <a:rPr lang="en-US" sz="3000" dirty="0" smtClean="0"/>
              <a:t> </a:t>
            </a:r>
            <a:r>
              <a:rPr lang="en-US" sz="3000" dirty="0" err="1" smtClean="0"/>
              <a:t>pengajuan</a:t>
            </a:r>
            <a:r>
              <a:rPr lang="en-US" sz="3000" dirty="0" smtClean="0"/>
              <a:t> </a:t>
            </a:r>
            <a:r>
              <a:rPr lang="en-US" sz="3000" dirty="0" err="1" smtClean="0"/>
              <a:t>permohonan</a:t>
            </a:r>
            <a:r>
              <a:rPr lang="en-US" sz="3000" dirty="0" smtClean="0"/>
              <a:t> </a:t>
            </a:r>
            <a:r>
              <a:rPr lang="en-US" sz="3000" dirty="0" err="1" smtClean="0"/>
              <a:t>penetapan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Instansi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memerlukan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en-US" sz="3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52400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PENGUMUMAN </a:t>
            </a:r>
            <a:br>
              <a:rPr lang="en-US" sz="3300" b="1" dirty="0" smtClean="0"/>
            </a:br>
            <a:r>
              <a:rPr lang="en-US" sz="3300" b="1" dirty="0" smtClean="0"/>
              <a:t>KEPADA MASYARAKAT</a:t>
            </a:r>
            <a:br>
              <a:rPr lang="en-US" sz="3300" b="1" dirty="0" smtClean="0"/>
            </a:br>
            <a:r>
              <a:rPr lang="en-US" sz="3300" i="1" dirty="0" err="1" smtClean="0"/>
              <a:t>Pasal</a:t>
            </a:r>
            <a:r>
              <a:rPr lang="en-US" sz="3300" i="1" dirty="0" smtClean="0"/>
              <a:t> 26 UU No.2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20</a:t>
            </a:r>
            <a:r>
              <a:rPr lang="en-US" sz="3300" i="1" dirty="0" smtClean="0">
                <a:latin typeface="Arial"/>
                <a:cs typeface="Arial"/>
              </a:rPr>
              <a:t>1</a:t>
            </a:r>
            <a:r>
              <a:rPr lang="en-US" sz="3300" i="1" dirty="0" smtClean="0"/>
              <a:t>2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4419600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mengumumkan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457200" indent="-457200">
              <a:buFont typeface="Wingdings" charset="2"/>
              <a:buChar char="ü"/>
            </a:pPr>
            <a:r>
              <a:rPr lang="en-US" dirty="0" err="1" smtClean="0"/>
              <a:t>Pengumuman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di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96200" cy="838200"/>
          </a:xfrm>
        </p:spPr>
        <p:txBody>
          <a:bodyPr>
            <a:noAutofit/>
          </a:bodyPr>
          <a:lstStyle/>
          <a:p>
            <a:pPr lvl="0"/>
            <a:r>
              <a:rPr lang="en-US" sz="4200" b="1" dirty="0" smtClean="0"/>
              <a:t/>
            </a:r>
            <a:br>
              <a:rPr lang="en-US" sz="4200" b="1" dirty="0" smtClean="0"/>
            </a:br>
            <a:r>
              <a:rPr lang="en-US" sz="4200" b="1" dirty="0" smtClean="0"/>
              <a:t>DASAR HUKUM </a:t>
            </a:r>
            <a:br>
              <a:rPr lang="en-US" sz="4200" b="1" dirty="0" smtClean="0"/>
            </a:b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486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3600" dirty="0" err="1" smtClean="0"/>
              <a:t>Pasal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/>
              <a:t>8</a:t>
            </a:r>
            <a:r>
              <a:rPr lang="en-US" sz="3600" dirty="0" smtClean="0"/>
              <a:t> UUPA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Undang-undang</a:t>
            </a:r>
            <a:r>
              <a:rPr lang="en-US" sz="3600" dirty="0" smtClean="0"/>
              <a:t> No.20 </a:t>
            </a:r>
            <a:r>
              <a:rPr lang="en-US" sz="3600" dirty="0" err="1" smtClean="0"/>
              <a:t>tahun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Arial"/>
                <a:cs typeface="Arial"/>
              </a:rPr>
              <a:t>1</a:t>
            </a:r>
            <a:r>
              <a:rPr lang="en-US" sz="3600" dirty="0" smtClean="0"/>
              <a:t>96</a:t>
            </a:r>
            <a:r>
              <a:rPr lang="en-US" sz="3600" dirty="0" smtClean="0">
                <a:latin typeface="Arial"/>
                <a:cs typeface="Arial"/>
              </a:rPr>
              <a:t>1</a:t>
            </a:r>
          </a:p>
          <a:p>
            <a:pPr marL="536575" indent="-446088"/>
            <a:r>
              <a:rPr lang="en-US" sz="3600" dirty="0" err="1" smtClean="0"/>
              <a:t>Undang-undang</a:t>
            </a:r>
            <a:r>
              <a:rPr lang="en-US" sz="3600" dirty="0" smtClean="0"/>
              <a:t> No.2 </a:t>
            </a:r>
            <a:r>
              <a:rPr lang="en-US" sz="3600" dirty="0" err="1" smtClean="0"/>
              <a:t>tahun</a:t>
            </a:r>
            <a:r>
              <a:rPr lang="en-US" sz="3600" dirty="0" smtClean="0"/>
              <a:t> 20</a:t>
            </a:r>
            <a:r>
              <a:rPr lang="en-US" sz="3600" dirty="0" smtClean="0">
                <a:latin typeface="Arial"/>
                <a:cs typeface="Arial"/>
              </a:rPr>
              <a:t>1</a:t>
            </a:r>
            <a:r>
              <a:rPr lang="en-US" sz="3600" dirty="0" smtClean="0"/>
              <a:t>2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Pengadaan</a:t>
            </a:r>
            <a:r>
              <a:rPr lang="en-US" sz="3600" dirty="0" smtClean="0"/>
              <a:t> Tanah </a:t>
            </a:r>
            <a:r>
              <a:rPr lang="en-US" sz="3600" dirty="0" err="1" smtClean="0"/>
              <a:t>bagi</a:t>
            </a:r>
            <a:r>
              <a:rPr lang="en-US" sz="3600" dirty="0" smtClean="0"/>
              <a:t> Pembangunan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Kepentingan</a:t>
            </a:r>
            <a:r>
              <a:rPr lang="en-US" sz="3600" dirty="0" smtClean="0"/>
              <a:t> </a:t>
            </a:r>
            <a:r>
              <a:rPr lang="en-US" sz="3600" dirty="0" err="1" smtClean="0"/>
              <a:t>Umum</a:t>
            </a:r>
            <a:endParaRPr lang="en-US" sz="3600" dirty="0"/>
          </a:p>
          <a:p>
            <a:pPr marL="896938" indent="-361950">
              <a:buFont typeface="Wingdings" charset="2"/>
              <a:buChar char="Ø"/>
            </a:pPr>
            <a:r>
              <a:rPr lang="en-US" sz="3600" dirty="0" smtClean="0"/>
              <a:t>yang </a:t>
            </a:r>
            <a:r>
              <a:rPr lang="en-US" sz="3600" dirty="0" err="1" smtClean="0"/>
              <a:t>diundangkan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mulai</a:t>
            </a:r>
            <a:r>
              <a:rPr lang="en-US" sz="3600" dirty="0" smtClean="0"/>
              <a:t> </a:t>
            </a:r>
            <a:r>
              <a:rPr lang="en-US" sz="3600" dirty="0" err="1" smtClean="0"/>
              <a:t>berlaku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tanggal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Arial"/>
                <a:cs typeface="Arial"/>
              </a:rPr>
              <a:t>1</a:t>
            </a:r>
            <a:r>
              <a:rPr lang="en-US" sz="3600" dirty="0" smtClean="0"/>
              <a:t>4 </a:t>
            </a:r>
            <a:r>
              <a:rPr lang="en-US" sz="3600" dirty="0" err="1" smtClean="0"/>
              <a:t>Januari</a:t>
            </a:r>
            <a:r>
              <a:rPr lang="en-US" sz="3600" dirty="0" smtClean="0"/>
              <a:t> 20</a:t>
            </a:r>
            <a:r>
              <a:rPr lang="en-US" sz="3600" dirty="0" smtClean="0">
                <a:latin typeface="Arial"/>
                <a:cs typeface="Arial"/>
              </a:rPr>
              <a:t>1</a:t>
            </a:r>
            <a:r>
              <a:rPr lang="en-US" sz="3600" dirty="0" smtClean="0"/>
              <a:t>2 </a:t>
            </a:r>
          </a:p>
          <a:p>
            <a:pPr marL="82296" indent="0">
              <a:buNone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943088" cy="1265238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LARANGAN PENGALIHAN TANAH KEPADA PIHAK LAIN</a:t>
            </a:r>
            <a:endParaRPr lang="en-US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5029200"/>
          </a:xfrm>
        </p:spPr>
        <p:txBody>
          <a:bodyPr>
            <a:noAutofit/>
          </a:bodyPr>
          <a:lstStyle/>
          <a:p>
            <a:pPr marL="457200" lvl="0" indent="-457200">
              <a:buFont typeface="Wingdings" charset="2"/>
              <a:buChar char="Ø"/>
            </a:pPr>
            <a:r>
              <a:rPr lang="en-US" sz="3100" dirty="0" err="1" smtClean="0"/>
              <a:t>Setelah</a:t>
            </a:r>
            <a:r>
              <a:rPr lang="en-US" sz="3100" dirty="0" smtClean="0"/>
              <a:t> </a:t>
            </a:r>
            <a:r>
              <a:rPr lang="en-US" sz="3100" dirty="0" err="1" smtClean="0"/>
              <a:t>penetapan</a:t>
            </a:r>
            <a:r>
              <a:rPr lang="en-US" sz="3100" dirty="0" smtClean="0"/>
              <a:t> </a:t>
            </a:r>
            <a:r>
              <a:rPr lang="en-US" sz="3100" dirty="0" err="1" smtClean="0"/>
              <a:t>lokasi</a:t>
            </a:r>
            <a:r>
              <a:rPr lang="en-US" sz="3100" dirty="0" smtClean="0"/>
              <a:t> </a:t>
            </a:r>
            <a:r>
              <a:rPr lang="en-US" sz="3100" dirty="0" err="1" smtClean="0"/>
              <a:t>pembangunan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Kepentingan</a:t>
            </a:r>
            <a:r>
              <a:rPr lang="en-US" sz="3100" dirty="0" smtClean="0"/>
              <a:t> </a:t>
            </a:r>
            <a:r>
              <a:rPr lang="en-US" sz="3100" dirty="0" err="1" smtClean="0"/>
              <a:t>Umum</a:t>
            </a:r>
            <a:r>
              <a:rPr lang="en-US" sz="3100" dirty="0" smtClean="0"/>
              <a:t>, </a:t>
            </a:r>
            <a:r>
              <a:rPr lang="en-US" sz="3100" dirty="0" err="1" smtClean="0"/>
              <a:t>Pihak</a:t>
            </a:r>
            <a:r>
              <a:rPr lang="en-US" sz="3100" dirty="0" smtClean="0"/>
              <a:t> yang </a:t>
            </a:r>
            <a:r>
              <a:rPr lang="en-US" sz="3100" dirty="0" err="1" smtClean="0"/>
              <a:t>Berhak</a:t>
            </a:r>
            <a:r>
              <a:rPr lang="en-US" sz="3100" dirty="0" smtClean="0"/>
              <a:t> </a:t>
            </a:r>
            <a:r>
              <a:rPr lang="en-US" sz="3100" dirty="0" err="1" smtClean="0"/>
              <a:t>hanya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mengalihkan</a:t>
            </a:r>
            <a:r>
              <a:rPr lang="en-US" sz="3100" dirty="0" smtClean="0"/>
              <a:t> </a:t>
            </a:r>
            <a:r>
              <a:rPr lang="en-US" sz="3100" dirty="0" err="1" smtClean="0"/>
              <a:t>hak</a:t>
            </a:r>
            <a:r>
              <a:rPr lang="en-US" sz="3100" dirty="0" smtClean="0"/>
              <a:t> </a:t>
            </a:r>
            <a:r>
              <a:rPr lang="en-US" sz="3100" dirty="0" err="1" smtClean="0"/>
              <a:t>atas</a:t>
            </a:r>
            <a:r>
              <a:rPr lang="en-US" sz="3100" dirty="0" smtClean="0"/>
              <a:t> </a:t>
            </a:r>
            <a:r>
              <a:rPr lang="en-US" sz="3100" dirty="0" err="1" smtClean="0"/>
              <a:t>tanahnya</a:t>
            </a:r>
            <a:r>
              <a:rPr lang="en-US" sz="3100" dirty="0" smtClean="0"/>
              <a:t> </a:t>
            </a:r>
            <a:r>
              <a:rPr lang="en-US" sz="3100" dirty="0" err="1" smtClean="0"/>
              <a:t>kepada</a:t>
            </a:r>
            <a:r>
              <a:rPr lang="en-US" sz="3100" dirty="0" smtClean="0"/>
              <a:t> </a:t>
            </a:r>
            <a:r>
              <a:rPr lang="en-US" sz="3100" dirty="0" err="1" smtClean="0"/>
              <a:t>Instansi</a:t>
            </a:r>
            <a:r>
              <a:rPr lang="en-US" sz="3100" dirty="0" smtClean="0"/>
              <a:t> yang </a:t>
            </a:r>
            <a:r>
              <a:rPr lang="en-US" sz="3100" dirty="0" err="1" smtClean="0"/>
              <a:t>memerlukan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</a:t>
            </a:r>
            <a:r>
              <a:rPr lang="en-US" sz="3100" dirty="0" err="1" smtClean="0"/>
              <a:t>melalui</a:t>
            </a:r>
            <a:r>
              <a:rPr lang="en-US" sz="3100" dirty="0" smtClean="0"/>
              <a:t> </a:t>
            </a:r>
            <a:r>
              <a:rPr lang="en-US" sz="3100" dirty="0" err="1" smtClean="0"/>
              <a:t>Lembaga</a:t>
            </a:r>
            <a:r>
              <a:rPr lang="en-US" sz="3100" dirty="0" smtClean="0"/>
              <a:t> </a:t>
            </a:r>
            <a:r>
              <a:rPr lang="en-US" sz="3100" dirty="0" err="1" smtClean="0"/>
              <a:t>Pertanahan</a:t>
            </a:r>
            <a:r>
              <a:rPr lang="en-US" sz="3100" dirty="0" smtClean="0"/>
              <a:t> (BPN)</a:t>
            </a:r>
          </a:p>
          <a:p>
            <a:pPr marL="457200" lvl="0" indent="-457200">
              <a:buFont typeface="Wingdings" charset="2"/>
              <a:buChar char="Ø"/>
            </a:pPr>
            <a:r>
              <a:rPr lang="en-US" sz="3100" dirty="0" err="1" smtClean="0"/>
              <a:t>Apabila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Konsultasi</a:t>
            </a:r>
            <a:r>
              <a:rPr lang="en-US" sz="3100" dirty="0" smtClean="0"/>
              <a:t> </a:t>
            </a:r>
            <a:r>
              <a:rPr lang="en-US" sz="3100" dirty="0" err="1" smtClean="0"/>
              <a:t>Publik</a:t>
            </a:r>
            <a:r>
              <a:rPr lang="en-US" sz="3100" dirty="0" smtClean="0"/>
              <a:t> </a:t>
            </a:r>
            <a:r>
              <a:rPr lang="en-US" sz="3100" dirty="0" err="1" smtClean="0"/>
              <a:t>ulang</a:t>
            </a:r>
            <a:r>
              <a:rPr lang="en-US" sz="3100" dirty="0" smtClean="0"/>
              <a:t> </a:t>
            </a:r>
            <a:r>
              <a:rPr lang="en-US" sz="3100" dirty="0" err="1" smtClean="0"/>
              <a:t>masih</a:t>
            </a:r>
            <a:r>
              <a:rPr lang="en-US" sz="3100" dirty="0" smtClean="0"/>
              <a:t> </a:t>
            </a:r>
            <a:r>
              <a:rPr lang="en-US" sz="3100" dirty="0" err="1" smtClean="0"/>
              <a:t>terdapat</a:t>
            </a:r>
            <a:r>
              <a:rPr lang="en-US" sz="3100" dirty="0" smtClean="0"/>
              <a:t> </a:t>
            </a:r>
            <a:r>
              <a:rPr lang="en-US" sz="3100" dirty="0" err="1" smtClean="0"/>
              <a:t>pihak</a:t>
            </a:r>
            <a:r>
              <a:rPr lang="en-US" sz="3100" dirty="0" smtClean="0"/>
              <a:t> yang </a:t>
            </a:r>
            <a:r>
              <a:rPr lang="en-US" sz="3100" dirty="0" err="1" smtClean="0"/>
              <a:t>keberatan</a:t>
            </a:r>
            <a:r>
              <a:rPr lang="en-US" sz="3100" dirty="0" smtClean="0"/>
              <a:t> </a:t>
            </a:r>
            <a:r>
              <a:rPr lang="en-US" sz="3100" dirty="0" err="1" smtClean="0"/>
              <a:t>mengenai</a:t>
            </a:r>
            <a:r>
              <a:rPr lang="en-US" sz="3100" dirty="0" smtClean="0"/>
              <a:t> </a:t>
            </a:r>
            <a:r>
              <a:rPr lang="en-US" sz="3100" dirty="0" err="1" smtClean="0"/>
              <a:t>rencana</a:t>
            </a:r>
            <a:r>
              <a:rPr lang="en-US" sz="3100" dirty="0" smtClean="0"/>
              <a:t> </a:t>
            </a:r>
            <a:r>
              <a:rPr lang="en-US" sz="3100" dirty="0" err="1" smtClean="0"/>
              <a:t>lokasi</a:t>
            </a:r>
            <a:r>
              <a:rPr lang="en-US" sz="3100" dirty="0" smtClean="0"/>
              <a:t> </a:t>
            </a:r>
            <a:r>
              <a:rPr lang="en-US" sz="3100" dirty="0" err="1" smtClean="0"/>
              <a:t>pembangunan</a:t>
            </a:r>
            <a:r>
              <a:rPr lang="en-US" sz="3100" dirty="0" smtClean="0"/>
              <a:t>, </a:t>
            </a:r>
            <a:r>
              <a:rPr lang="en-US" sz="3100" dirty="0" err="1" smtClean="0"/>
              <a:t>Instansi</a:t>
            </a:r>
            <a:r>
              <a:rPr lang="en-US" sz="3100" dirty="0" smtClean="0"/>
              <a:t> yang </a:t>
            </a:r>
            <a:r>
              <a:rPr lang="en-US" sz="3100" dirty="0" err="1" smtClean="0"/>
              <a:t>memerlukan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</a:t>
            </a:r>
            <a:r>
              <a:rPr lang="en-US" sz="3100" dirty="0" err="1" smtClean="0"/>
              <a:t>melaporkan</a:t>
            </a:r>
            <a:r>
              <a:rPr lang="en-US" sz="3100" dirty="0" smtClean="0"/>
              <a:t> </a:t>
            </a:r>
            <a:r>
              <a:rPr lang="en-US" sz="3100" dirty="0" err="1" smtClean="0"/>
              <a:t>keberatan</a:t>
            </a:r>
            <a:r>
              <a:rPr lang="en-US" sz="3100" dirty="0" smtClean="0"/>
              <a:t> </a:t>
            </a:r>
            <a:r>
              <a:rPr lang="en-US" sz="3100" dirty="0" err="1" smtClean="0"/>
              <a:t>dimaksud</a:t>
            </a:r>
            <a:r>
              <a:rPr lang="en-US" sz="3100" dirty="0" smtClean="0"/>
              <a:t> </a:t>
            </a:r>
            <a:r>
              <a:rPr lang="en-US" sz="3100" dirty="0" err="1" smtClean="0"/>
              <a:t>kepada</a:t>
            </a:r>
            <a:r>
              <a:rPr lang="en-US" sz="3100" dirty="0" smtClean="0"/>
              <a:t> </a:t>
            </a:r>
            <a:r>
              <a:rPr lang="en-US" sz="3100" dirty="0" err="1" smtClean="0"/>
              <a:t>Gubernur</a:t>
            </a:r>
            <a:r>
              <a:rPr lang="en-US" sz="3100" dirty="0" smtClean="0"/>
              <a:t> </a:t>
            </a:r>
            <a:r>
              <a:rPr lang="en-US" sz="3100" dirty="0" err="1" smtClean="0"/>
              <a:t>setempat</a:t>
            </a:r>
            <a:r>
              <a:rPr lang="en-US" sz="31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143000"/>
          </a:xfrm>
        </p:spPr>
        <p:txBody>
          <a:bodyPr>
            <a:normAutofit/>
          </a:bodyPr>
          <a:lstStyle/>
          <a:p>
            <a:r>
              <a:rPr lang="en-US" sz="3300" b="1" dirty="0"/>
              <a:t>LARANGAN PENGALIHAN TANAH KEPADA PIHAK </a:t>
            </a:r>
            <a:r>
              <a:rPr lang="en-US" sz="3300" b="1" dirty="0" smtClean="0"/>
              <a:t>LAIN </a:t>
            </a:r>
            <a:r>
              <a:rPr lang="en-US" sz="3300" dirty="0" smtClean="0"/>
              <a:t>(</a:t>
            </a:r>
            <a:r>
              <a:rPr lang="en-US" sz="3300" dirty="0" err="1" smtClean="0"/>
              <a:t>lanjutan</a:t>
            </a:r>
            <a:r>
              <a:rPr lang="en-US" sz="3300" dirty="0" smtClean="0"/>
              <a:t>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5029200"/>
          </a:xfrm>
        </p:spPr>
        <p:txBody>
          <a:bodyPr>
            <a:no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ditolaknya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.</a:t>
            </a:r>
          </a:p>
          <a:p>
            <a:pPr marL="457200" indent="-457200">
              <a:buFont typeface="Wingdings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GUGATAN KE PTUN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5334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hal</a:t>
            </a:r>
            <a:r>
              <a:rPr lang="en-US" sz="3500" dirty="0" smtClean="0"/>
              <a:t> </a:t>
            </a:r>
            <a:r>
              <a:rPr lang="en-US" sz="3500" dirty="0" err="1" smtClean="0"/>
              <a:t>setelah</a:t>
            </a:r>
            <a:r>
              <a:rPr lang="en-US" sz="3500" dirty="0" smtClean="0"/>
              <a:t> </a:t>
            </a:r>
            <a:r>
              <a:rPr lang="en-US" sz="3500" dirty="0" err="1" smtClean="0"/>
              <a:t>penetapan</a:t>
            </a:r>
            <a:r>
              <a:rPr lang="en-US" sz="3500" dirty="0" smtClean="0"/>
              <a:t> </a:t>
            </a:r>
            <a:r>
              <a:rPr lang="en-US" sz="3500" dirty="0" err="1" smtClean="0"/>
              <a:t>lokasi</a:t>
            </a:r>
            <a:r>
              <a:rPr lang="en-US" sz="3500" dirty="0" smtClean="0"/>
              <a:t> </a:t>
            </a:r>
            <a:r>
              <a:rPr lang="en-US" sz="3500" dirty="0" err="1" smtClean="0"/>
              <a:t>pembangunan</a:t>
            </a:r>
            <a:r>
              <a:rPr lang="en-US" sz="3500" dirty="0" smtClean="0"/>
              <a:t> </a:t>
            </a:r>
            <a:r>
              <a:rPr lang="en-US" sz="3500" dirty="0" err="1" smtClean="0"/>
              <a:t>masih</a:t>
            </a:r>
            <a:r>
              <a:rPr lang="en-US" sz="3500" dirty="0" smtClean="0"/>
              <a:t> </a:t>
            </a:r>
            <a:r>
              <a:rPr lang="en-US" sz="3500" dirty="0" err="1" smtClean="0"/>
              <a:t>terdapat</a:t>
            </a:r>
            <a:r>
              <a:rPr lang="en-US" sz="3500" dirty="0" smtClean="0"/>
              <a:t> </a:t>
            </a:r>
            <a:r>
              <a:rPr lang="en-US" sz="3500" dirty="0" err="1" smtClean="0"/>
              <a:t>keberatan</a:t>
            </a:r>
            <a:r>
              <a:rPr lang="en-US" sz="3500" dirty="0" smtClean="0"/>
              <a:t>, </a:t>
            </a:r>
            <a:r>
              <a:rPr lang="en-US" sz="3500" dirty="0" err="1" smtClean="0"/>
              <a:t>Pihak</a:t>
            </a:r>
            <a:r>
              <a:rPr lang="en-US" sz="3500" dirty="0" smtClean="0"/>
              <a:t> yang </a:t>
            </a:r>
            <a:r>
              <a:rPr lang="en-US" sz="3500" dirty="0" err="1" smtClean="0"/>
              <a:t>Berhak</a:t>
            </a:r>
            <a:r>
              <a:rPr lang="en-US" sz="3500" dirty="0" smtClean="0"/>
              <a:t> </a:t>
            </a:r>
            <a:r>
              <a:rPr lang="en-US" sz="3500" dirty="0" err="1" smtClean="0"/>
              <a:t>terhadap</a:t>
            </a:r>
            <a:r>
              <a:rPr lang="en-US" sz="3500" dirty="0" smtClean="0"/>
              <a:t> </a:t>
            </a:r>
            <a:r>
              <a:rPr lang="en-US" sz="3500" dirty="0" err="1" smtClean="0"/>
              <a:t>penetapan</a:t>
            </a:r>
            <a:r>
              <a:rPr lang="en-US" sz="3500" dirty="0" smtClean="0"/>
              <a:t> </a:t>
            </a:r>
            <a:r>
              <a:rPr lang="en-US" sz="3500" dirty="0" err="1" smtClean="0"/>
              <a:t>loaksi</a:t>
            </a:r>
            <a:r>
              <a:rPr lang="en-US" sz="3500" dirty="0" smtClean="0"/>
              <a:t> </a:t>
            </a:r>
            <a:r>
              <a:rPr lang="en-US" sz="3500" dirty="0" err="1" smtClean="0"/>
              <a:t>dapat</a:t>
            </a:r>
            <a:r>
              <a:rPr lang="en-US" sz="3500" dirty="0" smtClean="0"/>
              <a:t> </a:t>
            </a:r>
            <a:r>
              <a:rPr lang="en-US" sz="3500" dirty="0" err="1" smtClean="0"/>
              <a:t>mengajukan</a:t>
            </a:r>
            <a:r>
              <a:rPr lang="en-US" sz="3500" dirty="0" smtClean="0"/>
              <a:t> </a:t>
            </a:r>
            <a:r>
              <a:rPr lang="en-US" sz="3500" dirty="0" err="1" smtClean="0"/>
              <a:t>gugatan</a:t>
            </a:r>
            <a:r>
              <a:rPr lang="en-US" sz="3500" dirty="0" smtClean="0"/>
              <a:t> </a:t>
            </a:r>
            <a:r>
              <a:rPr lang="en-US" sz="3500" dirty="0" err="1" smtClean="0"/>
              <a:t>ke</a:t>
            </a:r>
            <a:r>
              <a:rPr lang="en-US" sz="3500" dirty="0" smtClean="0"/>
              <a:t> </a:t>
            </a:r>
            <a:r>
              <a:rPr lang="en-US" sz="3500" dirty="0" err="1" smtClean="0"/>
              <a:t>Pengadilan</a:t>
            </a:r>
            <a:r>
              <a:rPr lang="en-US" sz="3500" dirty="0" smtClean="0"/>
              <a:t> Tata Usaha Negara </a:t>
            </a:r>
            <a:r>
              <a:rPr lang="en-US" sz="3500" dirty="0" err="1" smtClean="0"/>
              <a:t>setempat</a:t>
            </a:r>
            <a:r>
              <a:rPr lang="en-US" sz="3500" dirty="0" smtClean="0"/>
              <a:t> paling </a:t>
            </a:r>
            <a:r>
              <a:rPr lang="en-US" sz="3500" dirty="0" err="1" smtClean="0"/>
              <a:t>lambat</a:t>
            </a:r>
            <a:r>
              <a:rPr lang="en-US" sz="3500" dirty="0" smtClean="0"/>
              <a:t> 30 </a:t>
            </a:r>
            <a:r>
              <a:rPr lang="en-US" sz="3500" dirty="0" err="1" smtClean="0"/>
              <a:t>hari</a:t>
            </a:r>
            <a:r>
              <a:rPr lang="en-US" sz="3500" dirty="0" smtClean="0"/>
              <a:t> </a:t>
            </a:r>
            <a:r>
              <a:rPr lang="en-US" sz="3500" dirty="0" err="1" smtClean="0"/>
              <a:t>kerja</a:t>
            </a:r>
            <a:r>
              <a:rPr lang="en-US" sz="3500" dirty="0" smtClean="0"/>
              <a:t> </a:t>
            </a:r>
            <a:r>
              <a:rPr lang="en-US" sz="3500" dirty="0" err="1" smtClean="0"/>
              <a:t>sejak</a:t>
            </a:r>
            <a:r>
              <a:rPr lang="en-US" sz="3500" dirty="0" smtClean="0"/>
              <a:t> </a:t>
            </a:r>
            <a:r>
              <a:rPr lang="en-US" sz="3500" dirty="0" err="1" smtClean="0"/>
              <a:t>dikeluarkannya</a:t>
            </a:r>
            <a:r>
              <a:rPr lang="en-US" sz="3500" dirty="0" smtClean="0"/>
              <a:t> </a:t>
            </a:r>
            <a:r>
              <a:rPr lang="en-US" sz="3500" dirty="0" err="1" smtClean="0"/>
              <a:t>penetapan</a:t>
            </a:r>
            <a:r>
              <a:rPr lang="en-US" sz="3500" dirty="0" smtClean="0"/>
              <a:t> </a:t>
            </a:r>
            <a:r>
              <a:rPr lang="en-US" sz="3500" dirty="0" err="1" smtClean="0"/>
              <a:t>lokasi</a:t>
            </a:r>
            <a:r>
              <a:rPr lang="en-US" sz="3500" dirty="0" smtClean="0"/>
              <a:t>.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500" dirty="0" err="1" smtClean="0"/>
              <a:t>Pengadilan</a:t>
            </a:r>
            <a:r>
              <a:rPr lang="en-US" sz="3500" dirty="0" smtClean="0"/>
              <a:t> Tata Usaha Negara </a:t>
            </a:r>
            <a:r>
              <a:rPr lang="en-US" sz="3500" dirty="0" err="1" smtClean="0"/>
              <a:t>memutus</a:t>
            </a:r>
            <a:r>
              <a:rPr lang="en-US" sz="3500" dirty="0" smtClean="0"/>
              <a:t> </a:t>
            </a:r>
            <a:r>
              <a:rPr lang="en-US" sz="3500" dirty="0" err="1" smtClean="0"/>
              <a:t>diterima</a:t>
            </a:r>
            <a:r>
              <a:rPr lang="en-US" sz="3500" dirty="0" smtClean="0"/>
              <a:t> </a:t>
            </a:r>
            <a:r>
              <a:rPr lang="en-US" sz="3500" dirty="0" err="1" smtClean="0"/>
              <a:t>atau</a:t>
            </a:r>
            <a:r>
              <a:rPr lang="en-US" sz="3500" dirty="0" smtClean="0"/>
              <a:t> </a:t>
            </a:r>
            <a:r>
              <a:rPr lang="en-US" sz="3500" dirty="0" err="1" smtClean="0"/>
              <a:t>ditolaknya</a:t>
            </a:r>
            <a:r>
              <a:rPr lang="en-US" sz="3500" dirty="0" smtClean="0"/>
              <a:t> </a:t>
            </a:r>
            <a:r>
              <a:rPr lang="en-US" sz="3500" dirty="0" err="1" smtClean="0"/>
              <a:t>gugatan</a:t>
            </a:r>
            <a:r>
              <a:rPr lang="en-US" sz="3500" dirty="0" smtClean="0"/>
              <a:t> </a:t>
            </a:r>
            <a:r>
              <a:rPr lang="en-US" sz="3500" dirty="0" err="1" smtClean="0"/>
              <a:t>tersebut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waktu</a:t>
            </a:r>
            <a:r>
              <a:rPr lang="en-US" sz="3500" dirty="0" smtClean="0"/>
              <a:t> paling lama 30 </a:t>
            </a:r>
            <a:r>
              <a:rPr lang="en-US" sz="3500" dirty="0" err="1" smtClean="0"/>
              <a:t>hari</a:t>
            </a:r>
            <a:r>
              <a:rPr lang="en-US" sz="3500" dirty="0" smtClean="0"/>
              <a:t> </a:t>
            </a:r>
            <a:r>
              <a:rPr lang="en-US" sz="3500" dirty="0" err="1" smtClean="0"/>
              <a:t>kerja</a:t>
            </a:r>
            <a:r>
              <a:rPr lang="en-US" sz="3500" dirty="0" smtClean="0"/>
              <a:t> </a:t>
            </a:r>
            <a:r>
              <a:rPr lang="en-US" sz="3500" dirty="0" err="1" smtClean="0"/>
              <a:t>sejak</a:t>
            </a:r>
            <a:r>
              <a:rPr lang="en-US" sz="3500" dirty="0" smtClean="0"/>
              <a:t> </a:t>
            </a:r>
            <a:r>
              <a:rPr lang="en-US" sz="3500" dirty="0" err="1" smtClean="0"/>
              <a:t>diterimanya</a:t>
            </a:r>
            <a:r>
              <a:rPr lang="en-US" sz="3500" dirty="0" smtClean="0"/>
              <a:t> </a:t>
            </a:r>
            <a:r>
              <a:rPr lang="en-US" sz="3500" dirty="0" err="1" smtClean="0"/>
              <a:t>gugatan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144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GUGATAN KE PTUN </a:t>
            </a:r>
            <a:r>
              <a:rPr lang="en-US" sz="4400" dirty="0" smtClean="0"/>
              <a:t>(</a:t>
            </a:r>
            <a:r>
              <a:rPr lang="en-US" sz="4400" dirty="0" err="1" smtClean="0"/>
              <a:t>lanjutan</a:t>
            </a:r>
            <a:r>
              <a:rPr lang="en-US" sz="4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410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Tata Usaha Negara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14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kasasi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30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kasasi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Pengaduan</a:t>
            </a:r>
            <a:r>
              <a:rPr lang="en-US" dirty="0" smtClean="0"/>
              <a:t> Tanah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943088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JANGKA WAKTU </a:t>
            </a:r>
            <a:br>
              <a:rPr lang="en-US" sz="3600" b="1" dirty="0" smtClean="0"/>
            </a:br>
            <a:r>
              <a:rPr lang="en-US" sz="3600" b="1" dirty="0" smtClean="0"/>
              <a:t>PEROLEHAN TANAH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486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diperpanjang</a:t>
            </a:r>
            <a:r>
              <a:rPr lang="en-US" dirty="0" smtClean="0"/>
              <a:t> paling lama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Pasal</a:t>
            </a:r>
            <a:r>
              <a:rPr lang="en-US" i="1" dirty="0" smtClean="0"/>
              <a:t> 24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,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dilakssanakan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pengadaannya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Pasal</a:t>
            </a:r>
            <a:r>
              <a:rPr lang="en-US" i="1" dirty="0" smtClean="0"/>
              <a:t> 25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8001000" cy="114300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PELAKSANAAN </a:t>
            </a:r>
            <a:br>
              <a:rPr lang="en-US" sz="3300" b="1" dirty="0" smtClean="0"/>
            </a:br>
            <a:r>
              <a:rPr lang="en-US" sz="3300" b="1" dirty="0" smtClean="0"/>
              <a:t>PENGADAAN TANAH</a:t>
            </a:r>
            <a:br>
              <a:rPr lang="en-US" sz="3300" b="1" dirty="0" smtClean="0"/>
            </a:br>
            <a:r>
              <a:rPr lang="en-US" sz="3300" i="1" dirty="0" err="1" smtClean="0"/>
              <a:t>Pasal</a:t>
            </a:r>
            <a:r>
              <a:rPr lang="en-US" sz="3300" i="1" dirty="0" smtClean="0"/>
              <a:t> 27 </a:t>
            </a:r>
            <a:r>
              <a:rPr lang="en-US" sz="3300" i="1" dirty="0" err="1" smtClean="0"/>
              <a:t>ayat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 </a:t>
            </a:r>
            <a:r>
              <a:rPr lang="en-US" sz="3300" i="1" dirty="0" err="1" smtClean="0"/>
              <a:t>dan</a:t>
            </a:r>
            <a:r>
              <a:rPr lang="en-US" sz="3300" i="1" dirty="0" smtClean="0"/>
              <a:t> 2 UU No.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2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20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2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200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(BPN)</a:t>
            </a:r>
          </a:p>
          <a:p>
            <a:pPr marL="0" indent="0">
              <a:buNone/>
            </a:pPr>
            <a:endParaRPr lang="en-US" dirty="0" smtClean="0"/>
          </a:p>
          <a:p>
            <a:pPr marL="365125" indent="-365125">
              <a:buNone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Inventarisasi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, </a:t>
            </a:r>
            <a:r>
              <a:rPr lang="en-US" dirty="0" err="1" smtClean="0"/>
              <a:t>pemilikan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PENILAIAN GANTI KERUGIAN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4953000"/>
          </a:xfrm>
        </p:spPr>
        <p:txBody>
          <a:bodyPr>
            <a:normAutofit/>
          </a:bodyPr>
          <a:lstStyle/>
          <a:p>
            <a:pPr marL="0" indent="3175">
              <a:buNone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(BPN)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Penilai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(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mengumumkan</a:t>
            </a:r>
            <a:r>
              <a:rPr lang="en-US" dirty="0" smtClean="0"/>
              <a:t> </a:t>
            </a:r>
            <a:r>
              <a:rPr lang="en-US" dirty="0" err="1" smtClean="0"/>
              <a:t>Penilai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</a:t>
            </a:r>
          </a:p>
          <a:p>
            <a:pPr marL="0" indent="3175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3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 UU No.2 </a:t>
            </a:r>
            <a:r>
              <a:rPr lang="en-US" i="1" dirty="0" err="1" smtClean="0"/>
              <a:t>tahun</a:t>
            </a:r>
            <a:r>
              <a:rPr lang="en-US" i="1" dirty="0" smtClean="0"/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2012</a:t>
            </a:r>
          </a:p>
          <a:p>
            <a:pPr marL="0" indent="3175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PENILAIAN GANTI KERUGIAN</a:t>
            </a:r>
            <a:br>
              <a:rPr lang="en-US" sz="4400" b="1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lanjutan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953000"/>
          </a:xfrm>
        </p:spPr>
        <p:txBody>
          <a:bodyPr>
            <a:noAutofit/>
          </a:bodyPr>
          <a:lstStyle/>
          <a:p>
            <a:pPr marL="0" indent="3175">
              <a:buNone/>
            </a:pPr>
            <a:r>
              <a:rPr lang="en-US" sz="2900" dirty="0" err="1" smtClean="0"/>
              <a:t>Penilaian</a:t>
            </a:r>
            <a:r>
              <a:rPr lang="en-US" sz="2900" dirty="0" smtClean="0"/>
              <a:t> </a:t>
            </a:r>
            <a:r>
              <a:rPr lang="en-US" sz="2900" dirty="0" err="1" smtClean="0"/>
              <a:t>besarnya</a:t>
            </a:r>
            <a:r>
              <a:rPr lang="en-US" sz="2900" dirty="0" smtClean="0"/>
              <a:t> </a:t>
            </a:r>
            <a:r>
              <a:rPr lang="en-US" sz="2900" dirty="0" err="1" smtClean="0"/>
              <a:t>Nilai</a:t>
            </a:r>
            <a:r>
              <a:rPr lang="en-US" sz="2900" dirty="0" smtClean="0"/>
              <a:t> </a:t>
            </a:r>
            <a:r>
              <a:rPr lang="en-US" sz="2900" dirty="0" err="1" smtClean="0"/>
              <a:t>Ganti</a:t>
            </a:r>
            <a:r>
              <a:rPr lang="en-US" sz="2900" dirty="0" smtClean="0"/>
              <a:t> </a:t>
            </a:r>
            <a:r>
              <a:rPr lang="en-US" sz="2900" dirty="0" err="1" smtClean="0"/>
              <a:t>Kerugian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Penilai</a:t>
            </a:r>
            <a:r>
              <a:rPr lang="en-US" sz="2900" dirty="0" smtClean="0"/>
              <a:t> </a:t>
            </a:r>
            <a:r>
              <a:rPr lang="en-US" sz="2900" dirty="0" err="1" smtClean="0"/>
              <a:t>dilakukan</a:t>
            </a:r>
            <a:r>
              <a:rPr lang="en-US" sz="2900" dirty="0" smtClean="0"/>
              <a:t> </a:t>
            </a:r>
            <a:r>
              <a:rPr lang="en-US" sz="2900" dirty="0" err="1" smtClean="0"/>
              <a:t>bidang</a:t>
            </a:r>
            <a:r>
              <a:rPr lang="en-US" sz="2900" dirty="0" smtClean="0"/>
              <a:t> per </a:t>
            </a:r>
            <a:r>
              <a:rPr lang="en-US" sz="2900" dirty="0" err="1" smtClean="0"/>
              <a:t>bidang</a:t>
            </a:r>
            <a:r>
              <a:rPr lang="en-US" sz="2900" dirty="0" smtClean="0"/>
              <a:t> </a:t>
            </a:r>
            <a:r>
              <a:rPr lang="en-US" sz="2900" dirty="0" err="1" smtClean="0"/>
              <a:t>tanah</a:t>
            </a:r>
            <a:r>
              <a:rPr lang="en-US" sz="2900" dirty="0" smtClean="0"/>
              <a:t>, </a:t>
            </a:r>
            <a:r>
              <a:rPr lang="en-US" sz="2900" dirty="0" err="1" smtClean="0"/>
              <a:t>meliputi</a:t>
            </a:r>
            <a:r>
              <a:rPr lang="en-US" sz="2900" dirty="0" smtClean="0"/>
              <a:t>:</a:t>
            </a:r>
          </a:p>
          <a:p>
            <a:pPr marL="517525" indent="-514350">
              <a:buAutoNum type="alphaLcPeriod"/>
            </a:pPr>
            <a:r>
              <a:rPr lang="en-US" sz="2900" dirty="0" smtClean="0"/>
              <a:t>Tanah</a:t>
            </a:r>
          </a:p>
          <a:p>
            <a:pPr marL="517525" indent="-514350">
              <a:buAutoNum type="alphaLcPeriod"/>
            </a:pPr>
            <a:r>
              <a:rPr lang="en-US" sz="2900" dirty="0" err="1" smtClean="0"/>
              <a:t>Ruang</a:t>
            </a:r>
            <a:r>
              <a:rPr lang="en-US" sz="2900" dirty="0" smtClean="0"/>
              <a:t> </a:t>
            </a:r>
            <a:r>
              <a:rPr lang="en-US" sz="2900" dirty="0" err="1" smtClean="0"/>
              <a:t>atas</a:t>
            </a:r>
            <a:r>
              <a:rPr lang="en-US" sz="2900" dirty="0" smtClean="0"/>
              <a:t> </a:t>
            </a:r>
            <a:r>
              <a:rPr lang="en-US" sz="2900" dirty="0" err="1" smtClean="0"/>
              <a:t>tanah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bawah</a:t>
            </a:r>
            <a:r>
              <a:rPr lang="en-US" sz="2900" dirty="0" smtClean="0"/>
              <a:t> </a:t>
            </a:r>
            <a:r>
              <a:rPr lang="en-US" sz="2900" dirty="0" err="1" smtClean="0"/>
              <a:t>tanah</a:t>
            </a:r>
            <a:endParaRPr lang="en-US" sz="2900" dirty="0" smtClean="0"/>
          </a:p>
          <a:p>
            <a:pPr marL="517525" indent="-514350">
              <a:buAutoNum type="alphaLcPeriod"/>
            </a:pPr>
            <a:r>
              <a:rPr lang="en-US" sz="2900" dirty="0" err="1" smtClean="0"/>
              <a:t>Bangunan</a:t>
            </a:r>
            <a:endParaRPr lang="en-US" sz="2900" dirty="0" smtClean="0"/>
          </a:p>
          <a:p>
            <a:pPr marL="517525" indent="-514350">
              <a:buAutoNum type="alphaLcPeriod"/>
            </a:pPr>
            <a:r>
              <a:rPr lang="en-US" sz="2900" dirty="0" err="1" smtClean="0"/>
              <a:t>Tanaman</a:t>
            </a:r>
            <a:endParaRPr lang="en-US" sz="2900" dirty="0" smtClean="0"/>
          </a:p>
          <a:p>
            <a:pPr marL="517525" indent="-514350">
              <a:buAutoNum type="alphaLcPeriod"/>
            </a:pPr>
            <a:r>
              <a:rPr lang="en-US" sz="2900" dirty="0" smtClean="0"/>
              <a:t>Benda yang </a:t>
            </a:r>
            <a:r>
              <a:rPr lang="en-US" sz="2900" dirty="0" err="1" smtClean="0"/>
              <a:t>berkaitan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tanah</a:t>
            </a:r>
            <a:r>
              <a:rPr lang="en-US" sz="2900" dirty="0" smtClean="0"/>
              <a:t>, </a:t>
            </a:r>
            <a:r>
              <a:rPr lang="en-US" sz="2900" dirty="0" err="1" smtClean="0"/>
              <a:t>dan</a:t>
            </a:r>
            <a:r>
              <a:rPr lang="en-US" sz="2900" dirty="0" smtClean="0"/>
              <a:t>/</a:t>
            </a:r>
            <a:r>
              <a:rPr lang="en-US" sz="2900" dirty="0" err="1" smtClean="0"/>
              <a:t>atau</a:t>
            </a:r>
            <a:endParaRPr lang="en-US" sz="2900" dirty="0" smtClean="0"/>
          </a:p>
          <a:p>
            <a:pPr marL="517525" indent="-514350">
              <a:buAutoNum type="alphaLcPeriod"/>
            </a:pPr>
            <a:r>
              <a:rPr lang="en-US" sz="2900" dirty="0" err="1" smtClean="0"/>
              <a:t>Kerugian</a:t>
            </a:r>
            <a:r>
              <a:rPr lang="en-US" sz="2900" dirty="0" smtClean="0"/>
              <a:t> lain yang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dinilai</a:t>
            </a:r>
            <a:endParaRPr lang="en-US" sz="2900" dirty="0" smtClean="0"/>
          </a:p>
          <a:p>
            <a:pPr marL="517525" indent="-514350">
              <a:buNone/>
            </a:pPr>
            <a:r>
              <a:rPr lang="en-US" sz="2900" dirty="0" err="1" smtClean="0"/>
              <a:t>Pasal</a:t>
            </a:r>
            <a:r>
              <a:rPr lang="en-US" sz="2900" dirty="0" smtClean="0"/>
              <a:t> 33 UU No.2 </a:t>
            </a:r>
            <a:r>
              <a:rPr lang="en-US" sz="2900" dirty="0" err="1" smtClean="0"/>
              <a:t>tahun</a:t>
            </a:r>
            <a:r>
              <a:rPr lang="en-US" sz="2900" dirty="0" smtClean="0"/>
              <a:t> 2012</a:t>
            </a:r>
          </a:p>
          <a:p>
            <a:pPr marL="517525" indent="-514350">
              <a:buNone/>
            </a:pPr>
            <a:endParaRPr lang="en-US" sz="3000" dirty="0" smtClean="0"/>
          </a:p>
          <a:p>
            <a:pPr marL="517525" indent="-514350">
              <a:buAutoNum type="alphaLcPeriod"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PENILAIAN GANTI KERUGIAN</a:t>
            </a:r>
            <a:br>
              <a:rPr lang="en-US" sz="4000" b="1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34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 UU No.2 </a:t>
            </a:r>
            <a:r>
              <a:rPr lang="en-US" dirty="0" err="1" smtClean="0"/>
              <a:t>tahun</a:t>
            </a:r>
            <a:r>
              <a:rPr lang="en-US" dirty="0" smtClean="0"/>
              <a:t> 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2:</a:t>
            </a:r>
          </a:p>
          <a:p>
            <a:pPr marL="457200" indent="0">
              <a:buNone/>
            </a:pPr>
            <a:r>
              <a:rPr lang="en-US" i="1" dirty="0" smtClean="0"/>
              <a:t>“ </a:t>
            </a:r>
            <a:r>
              <a:rPr lang="en-US" i="1" dirty="0" err="1" smtClean="0"/>
              <a:t>Nilai</a:t>
            </a:r>
            <a:r>
              <a:rPr lang="en-US" i="1" dirty="0" smtClean="0"/>
              <a:t> </a:t>
            </a:r>
            <a:r>
              <a:rPr lang="en-US" i="1" dirty="0" err="1" smtClean="0"/>
              <a:t>Ganti</a:t>
            </a:r>
            <a:r>
              <a:rPr lang="en-US" i="1" dirty="0" smtClean="0"/>
              <a:t> </a:t>
            </a:r>
            <a:r>
              <a:rPr lang="en-US" i="1" dirty="0" err="1" smtClean="0"/>
              <a:t>Kerugian</a:t>
            </a:r>
            <a:r>
              <a:rPr lang="en-US" i="1" dirty="0" smtClean="0"/>
              <a:t> yang </a:t>
            </a:r>
            <a:r>
              <a:rPr lang="en-US" i="1" dirty="0" err="1" smtClean="0"/>
              <a:t>dinilai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Penilai</a:t>
            </a:r>
            <a:r>
              <a:rPr lang="en-US" i="1" dirty="0" smtClean="0"/>
              <a:t> 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nilai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pengumuman</a:t>
            </a:r>
            <a:r>
              <a:rPr lang="en-US" i="1" dirty="0" smtClean="0"/>
              <a:t> </a:t>
            </a:r>
            <a:r>
              <a:rPr lang="en-US" i="1" dirty="0" err="1" smtClean="0"/>
              <a:t>penetapan</a:t>
            </a:r>
            <a:r>
              <a:rPr lang="en-US" i="1" dirty="0" smtClean="0"/>
              <a:t> </a:t>
            </a:r>
            <a:r>
              <a:rPr lang="en-US" i="1" dirty="0" err="1" smtClean="0"/>
              <a:t>lokasi</a:t>
            </a:r>
            <a:r>
              <a:rPr lang="en-US" i="1" dirty="0" smtClean="0"/>
              <a:t> </a:t>
            </a:r>
            <a:r>
              <a:rPr lang="en-US" i="1" dirty="0" err="1" smtClean="0"/>
              <a:t>pembangunan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Umum</a:t>
            </a:r>
            <a:r>
              <a:rPr lang="en-US" i="1" dirty="0" smtClean="0"/>
              <a:t> 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3394" y="304800"/>
            <a:ext cx="8170606" cy="1112837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PENILAIAN GANTI KERUGIAN</a:t>
            </a:r>
            <a:br>
              <a:rPr lang="en-US" sz="4400" b="1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lanjutan</a:t>
            </a:r>
            <a:r>
              <a:rPr lang="en-US" sz="4000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5029200"/>
          </a:xfrm>
        </p:spPr>
        <p:txBody>
          <a:bodyPr>
            <a:normAutofit/>
          </a:bodyPr>
          <a:lstStyle/>
          <a:p>
            <a:pPr marL="58738" indent="-58738">
              <a:buNone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Uang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Tanah </a:t>
            </a:r>
            <a:r>
              <a:rPr lang="en-US" dirty="0" err="1" smtClean="0"/>
              <a:t>pengganti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Permukiman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Bentuk</a:t>
            </a:r>
            <a:r>
              <a:rPr lang="en-US" dirty="0" smtClean="0"/>
              <a:t> lain yang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endParaRPr lang="en-US" dirty="0" smtClean="0"/>
          </a:p>
          <a:p>
            <a:pPr marL="514350" indent="-51435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36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1295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TUJUAN PENGADAAN TANAH UNTUK KEPENTINGAN UMUM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  </a:t>
            </a:r>
            <a:r>
              <a:rPr lang="en-US" sz="3200" i="1" dirty="0" smtClean="0"/>
              <a:t>“</a:t>
            </a:r>
            <a:r>
              <a:rPr lang="en-US" sz="3200" i="1" dirty="0" err="1" smtClean="0"/>
              <a:t>Pengadaan</a:t>
            </a:r>
            <a:r>
              <a:rPr lang="en-US" sz="3200" i="1" dirty="0" smtClean="0"/>
              <a:t> Tanah </a:t>
            </a:r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Kepentingan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Umum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bertujuan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menyediakan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tanah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bagi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pelaksanaan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pembangunan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guna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meningkatkan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kesejahteraan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kemakmuran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bangsa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negara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masyarakat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tetap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menjamin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kepentingan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hukum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Pihak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Berhak</a:t>
            </a:r>
            <a:r>
              <a:rPr lang="en-US" sz="3200" i="1" dirty="0" smtClean="0"/>
              <a:t>”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i="1" dirty="0" smtClean="0"/>
              <a:t>	</a:t>
            </a:r>
            <a:r>
              <a:rPr lang="en-US" sz="3200" i="1" dirty="0" err="1" smtClean="0"/>
              <a:t>Pasal</a:t>
            </a:r>
            <a:r>
              <a:rPr lang="en-US" sz="3200" i="1" dirty="0" smtClean="0"/>
              <a:t> 3 UU No.2 </a:t>
            </a:r>
            <a:r>
              <a:rPr lang="en-US" sz="3200" i="1" dirty="0" err="1" smtClean="0"/>
              <a:t>tahun</a:t>
            </a:r>
            <a:r>
              <a:rPr lang="en-US" sz="3200" i="1" dirty="0" smtClean="0"/>
              <a:t> 20</a:t>
            </a:r>
            <a:r>
              <a:rPr lang="en-US" sz="3200" i="1" dirty="0" smtClean="0">
                <a:latin typeface="Arial"/>
                <a:cs typeface="Arial"/>
              </a:rPr>
              <a:t>1</a:t>
            </a:r>
            <a:r>
              <a:rPr lang="en-US" sz="3200" i="1" dirty="0" smtClean="0"/>
              <a:t>2</a:t>
            </a:r>
          </a:p>
          <a:p>
            <a:pPr marL="688975" indent="-688975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06680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MUSYAWARAH PENETAPAN </a:t>
            </a:r>
            <a:br>
              <a:rPr lang="en-US" sz="3300" b="1" dirty="0" smtClean="0"/>
            </a:br>
            <a:r>
              <a:rPr lang="en-US" sz="3300" b="1" dirty="0" smtClean="0"/>
              <a:t>GANTI KERUGIAN</a:t>
            </a:r>
            <a:endParaRPr lang="en-US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181600"/>
          </a:xfrm>
        </p:spPr>
        <p:txBody>
          <a:bodyPr>
            <a:normAutofit fontScale="92500" lnSpcReduction="10000"/>
          </a:bodyPr>
          <a:lstStyle/>
          <a:p>
            <a:pPr marL="395288" lvl="0" indent="-395288">
              <a:buFont typeface="Wingdings" pitchFamily="2" charset="2"/>
              <a:buChar char="Ø"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(BPN)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30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Penilai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endParaRPr lang="en-US" dirty="0" smtClean="0"/>
          </a:p>
          <a:p>
            <a:pPr marL="395288" lvl="0" indent="-395288">
              <a:buFont typeface="Wingdings" pitchFamily="2" charset="2"/>
              <a:buChar char="Ø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endParaRPr lang="en-US" dirty="0" smtClean="0"/>
          </a:p>
          <a:p>
            <a:pPr marL="395288" lvl="0" indent="-395288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37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848600" cy="1447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MUSYAWARAH PENETAPAN </a:t>
            </a:r>
            <a:br>
              <a:rPr lang="en-US" sz="3600" b="1" dirty="0" smtClean="0"/>
            </a:br>
            <a:r>
              <a:rPr lang="en-US" sz="3600" b="1" dirty="0" smtClean="0"/>
              <a:t>GANTI KERUGIAN</a:t>
            </a:r>
            <a:br>
              <a:rPr lang="en-US" sz="3600" b="1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4419600"/>
          </a:xfrm>
        </p:spPr>
        <p:txBody>
          <a:bodyPr>
            <a:normAutofit/>
          </a:bodyPr>
          <a:lstStyle/>
          <a:p>
            <a:pPr marL="457200" indent="-454025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,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4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.</a:t>
            </a:r>
          </a:p>
          <a:p>
            <a:pPr marL="0" indent="3175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38 </a:t>
            </a:r>
            <a:r>
              <a:rPr lang="en-US" i="1" dirty="0" err="1" smtClean="0"/>
              <a:t>ayat</a:t>
            </a:r>
            <a:r>
              <a:rPr lang="en-US" i="1" dirty="0" smtClean="0"/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2192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MUSYAWARAH PENETAPAN </a:t>
            </a:r>
            <a:br>
              <a:rPr lang="en-US" sz="3400" b="1" dirty="0" smtClean="0"/>
            </a:br>
            <a:r>
              <a:rPr lang="en-US" sz="3400" b="1" dirty="0" smtClean="0"/>
              <a:t>GANTI KERUGIAN</a:t>
            </a:r>
            <a:br>
              <a:rPr lang="en-US" sz="3400" b="1" dirty="0" smtClean="0"/>
            </a:br>
            <a:r>
              <a:rPr lang="en-US" sz="3400" dirty="0" smtClean="0"/>
              <a:t>(</a:t>
            </a:r>
            <a:r>
              <a:rPr lang="en-US" sz="3400" dirty="0" err="1" smtClean="0"/>
              <a:t>lanjutan</a:t>
            </a:r>
            <a:r>
              <a:rPr lang="en-US" sz="3400" dirty="0" smtClean="0"/>
              <a:t>)</a:t>
            </a:r>
            <a:endParaRPr lang="en-US" sz="3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24800" cy="5029200"/>
          </a:xfrm>
        </p:spPr>
        <p:txBody>
          <a:bodyPr>
            <a:normAutofit fontScale="92500" lnSpcReduction="10000"/>
          </a:bodyPr>
          <a:lstStyle/>
          <a:p>
            <a:pPr marL="457200" indent="-454025">
              <a:buFont typeface="Wingdings" pitchFamily="2" charset="2"/>
              <a:buChar char="Ø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30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endParaRPr lang="en-US" dirty="0" smtClean="0"/>
          </a:p>
          <a:p>
            <a:pPr marL="457200" indent="-454025">
              <a:buFont typeface="Wingdings" pitchFamily="2" charset="2"/>
              <a:buChar char="Ø"/>
            </a:pP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4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kasasi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</a:t>
            </a:r>
          </a:p>
          <a:p>
            <a:pPr marL="457200" indent="-454025">
              <a:buFont typeface="Wingdings" pitchFamily="2" charset="2"/>
              <a:buChar char="Ø"/>
            </a:pP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30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kasasi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endParaRPr lang="en-US" dirty="0" smtClean="0"/>
          </a:p>
          <a:p>
            <a:pPr marL="0" indent="3175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13716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MUSYAWARAH PENETAPAN </a:t>
            </a:r>
            <a:br>
              <a:rPr lang="en-US" sz="3400" b="1" dirty="0" smtClean="0"/>
            </a:br>
            <a:r>
              <a:rPr lang="en-US" sz="3400" b="1" dirty="0" smtClean="0"/>
              <a:t>GANTI KERUGIAN</a:t>
            </a:r>
            <a:br>
              <a:rPr lang="en-US" sz="3400" b="1" dirty="0" smtClean="0"/>
            </a:br>
            <a:r>
              <a:rPr lang="en-US" sz="3400" dirty="0" smtClean="0"/>
              <a:t>(</a:t>
            </a:r>
            <a:r>
              <a:rPr lang="en-US" sz="3400" dirty="0" err="1" smtClean="0"/>
              <a:t>lanjutan</a:t>
            </a:r>
            <a:r>
              <a:rPr lang="en-US" sz="3400" dirty="0" smtClean="0"/>
              <a:t>)</a:t>
            </a:r>
            <a:endParaRPr lang="en-US" sz="3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24800" cy="5029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/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38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endParaRPr lang="en-US" dirty="0" smtClean="0"/>
          </a:p>
          <a:p>
            <a:pPr marL="457200" indent="-45720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39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PEMBERIAN GANTI KERUGIAN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5334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endParaRPr lang="en-US" dirty="0" smtClean="0"/>
          </a:p>
          <a:p>
            <a:pPr marL="457200" indent="-45720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40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berhalangan</a:t>
            </a:r>
            <a:r>
              <a:rPr lang="en-US" dirty="0" smtClean="0"/>
              <a:t>,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.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endParaRPr lang="en-US" dirty="0" smtClean="0"/>
          </a:p>
          <a:p>
            <a:pPr marL="457200" indent="-457200">
              <a:buNone/>
            </a:pPr>
            <a:r>
              <a:rPr lang="en-US" i="1" dirty="0" err="1" smtClean="0"/>
              <a:t>Penjelasan</a:t>
            </a:r>
            <a:r>
              <a:rPr lang="en-US" i="1" dirty="0" smtClean="0"/>
              <a:t> </a:t>
            </a:r>
            <a:r>
              <a:rPr lang="en-US" i="1" dirty="0" err="1" smtClean="0"/>
              <a:t>Pasal</a:t>
            </a:r>
            <a:r>
              <a:rPr lang="en-US" i="1" dirty="0" smtClean="0"/>
              <a:t> 40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KONSINYASI </a:t>
            </a:r>
            <a:br>
              <a:rPr lang="en-US" sz="3600" b="1" dirty="0" smtClean="0"/>
            </a:br>
            <a:r>
              <a:rPr lang="en-US" sz="3600" b="1" dirty="0" smtClean="0"/>
              <a:t>DI PENGADILAN NEGERI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6482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/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.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dititipkan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marL="457200" indent="-45720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42 </a:t>
            </a:r>
            <a:r>
              <a:rPr lang="en-US" i="1" dirty="0" err="1" smtClean="0"/>
              <a:t>ayat</a:t>
            </a:r>
            <a:r>
              <a:rPr lang="en-US" i="1" dirty="0" smtClean="0"/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KONSINYASI </a:t>
            </a:r>
            <a:br>
              <a:rPr lang="en-US" sz="3600" b="1" dirty="0" smtClean="0"/>
            </a:br>
            <a:r>
              <a:rPr lang="en-US" sz="3600" b="1" dirty="0" smtClean="0"/>
              <a:t>DI PENGADILAN NEGERI </a:t>
            </a: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Penitipan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keberadaannya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:</a:t>
            </a:r>
          </a:p>
          <a:p>
            <a:pPr marL="855663" indent="-398463">
              <a:buFont typeface="+mj-lt"/>
              <a:buAutoNum type="arabicPeriod"/>
            </a:pP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endParaRPr lang="en-US" dirty="0" smtClean="0"/>
          </a:p>
          <a:p>
            <a:pPr marL="855663" indent="-398463">
              <a:buFont typeface="+mj-lt"/>
              <a:buAutoNum type="arabicPeriod"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dipersengketakan</a:t>
            </a:r>
            <a:r>
              <a:rPr lang="en-US" dirty="0" smtClean="0"/>
              <a:t> </a:t>
            </a:r>
            <a:r>
              <a:rPr lang="en-US" dirty="0" err="1" smtClean="0"/>
              <a:t>kepemilikannya</a:t>
            </a:r>
            <a:endParaRPr lang="en-US" dirty="0" smtClean="0"/>
          </a:p>
          <a:p>
            <a:pPr marL="855663" indent="-398463">
              <a:buFont typeface="+mj-lt"/>
              <a:buAutoNum type="arabicPeriod"/>
            </a:pP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sita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endParaRPr lang="en-US" dirty="0" smtClean="0"/>
          </a:p>
          <a:p>
            <a:pPr marL="855663" indent="-398463">
              <a:buFont typeface="+mj-lt"/>
              <a:buAutoNum type="arabicPeriod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bank</a:t>
            </a:r>
          </a:p>
          <a:p>
            <a:pPr marL="514350" indent="-51435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42 </a:t>
            </a:r>
            <a:r>
              <a:rPr lang="en-US" i="1" dirty="0" err="1" smtClean="0"/>
              <a:t>ayat</a:t>
            </a:r>
            <a:r>
              <a:rPr lang="en-US" i="1" dirty="0" smtClean="0"/>
              <a:t> 2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2012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HAPUSNYA HAK ATAS TANAH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4953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dititipkan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43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2012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PELEPASAN TANAH INSTANSI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1020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/</a:t>
            </a:r>
            <a:r>
              <a:rPr lang="en-US" dirty="0" err="1" smtClean="0"/>
              <a:t>daerah</a:t>
            </a:r>
            <a:endParaRPr lang="en-US" dirty="0" smtClean="0"/>
          </a:p>
          <a:p>
            <a:pPr marL="457200" indent="-45720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45 </a:t>
            </a:r>
            <a:r>
              <a:rPr lang="en-US" i="1" dirty="0" err="1" smtClean="0"/>
              <a:t>ayat</a:t>
            </a:r>
            <a:r>
              <a:rPr lang="en-US" i="1" dirty="0" smtClean="0"/>
              <a:t> 1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2012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/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Milik</a:t>
            </a:r>
            <a:r>
              <a:rPr lang="en-US" dirty="0" smtClean="0"/>
              <a:t> Negara/Daerah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45 </a:t>
            </a:r>
            <a:r>
              <a:rPr lang="en-US" i="1" dirty="0" err="1" smtClean="0"/>
              <a:t>ayat</a:t>
            </a:r>
            <a:r>
              <a:rPr lang="en-US" i="1" dirty="0" smtClean="0"/>
              <a:t> 2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2012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6858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PELEPASAN TANAH INSTANSI </a:t>
            </a:r>
            <a:r>
              <a:rPr lang="en-US" sz="3400" dirty="0" smtClean="0"/>
              <a:t>(</a:t>
            </a:r>
            <a:r>
              <a:rPr lang="en-US" sz="3400" dirty="0" err="1" smtClean="0"/>
              <a:t>lanjutan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5029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Pangadaan</a:t>
            </a:r>
            <a:r>
              <a:rPr lang="en-US" dirty="0" smtClean="0"/>
              <a:t> Tanah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pelimpahan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pPr marL="457200" indent="-45720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45 </a:t>
            </a:r>
            <a:r>
              <a:rPr lang="en-US" i="1" dirty="0" err="1" smtClean="0"/>
              <a:t>ayat</a:t>
            </a:r>
            <a:r>
              <a:rPr lang="en-US" i="1" dirty="0" smtClean="0"/>
              <a:t> 3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</a:p>
          <a:p>
            <a:pPr marL="457200" indent="-457200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47 </a:t>
            </a:r>
            <a:r>
              <a:rPr lang="en-US" i="1" dirty="0" err="1" smtClean="0"/>
              <a:t>ayat</a:t>
            </a:r>
            <a:r>
              <a:rPr lang="en-US" i="1" dirty="0" smtClean="0"/>
              <a:t> 2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077200" cy="1371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POKOK-POKOK PENGADAAN TANAH UNTUK KEPENTINGAN UMUM </a:t>
            </a:r>
            <a:br>
              <a:rPr lang="en-US" sz="3200" b="1" dirty="0" smtClean="0"/>
            </a:br>
            <a:r>
              <a:rPr lang="en-US" sz="3200" i="1" dirty="0" err="1" smtClean="0"/>
              <a:t>Pasal</a:t>
            </a:r>
            <a:r>
              <a:rPr lang="en-US" sz="3200" i="1" dirty="0" smtClean="0"/>
              <a:t> 4 – 9 UU No.2 </a:t>
            </a:r>
            <a:r>
              <a:rPr lang="en-US" sz="3200" i="1" dirty="0" err="1" smtClean="0"/>
              <a:t>tahun</a:t>
            </a:r>
            <a:r>
              <a:rPr lang="en-US" sz="3200" i="1" dirty="0" smtClean="0"/>
              <a:t> 20</a:t>
            </a:r>
            <a:r>
              <a:rPr lang="en-US" sz="3200" i="1" dirty="0" smtClean="0">
                <a:latin typeface="Arial"/>
                <a:cs typeface="Arial"/>
              </a:rPr>
              <a:t>1</a:t>
            </a:r>
            <a:r>
              <a:rPr lang="en-US" sz="3200" i="1" dirty="0" smtClean="0"/>
              <a:t>2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4419600"/>
          </a:xfrm>
        </p:spPr>
        <p:txBody>
          <a:bodyPr>
            <a:normAutofit fontScale="92500" lnSpcReduction="20000"/>
          </a:bodyPr>
          <a:lstStyle/>
          <a:p>
            <a:pPr marL="534988" lvl="0" indent="-534988">
              <a:buAutoNum type="alphaLcPeriod"/>
            </a:pP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Daerah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534988" lvl="0" indent="-534988">
              <a:buAutoNum type="alphaLcPeriod"/>
            </a:pP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/>
              <a:t>B</a:t>
            </a:r>
            <a:r>
              <a:rPr lang="en-US" dirty="0" err="1" smtClean="0"/>
              <a:t>erhak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534988" lvl="0" indent="-534988">
              <a:buAutoNum type="alphaLcPeriod"/>
            </a:pP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u="sng" dirty="0" smtClean="0"/>
          </a:p>
          <a:p>
            <a:pPr marL="514350" lvl="0" indent="-514350"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96200" cy="685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PENYERAHAN HASIL PENGADAAN TANAH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Lembaga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Pertanahan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(BPN)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menyerahkan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Tanah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instansi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0" indent="-514350"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Ganti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Pelepasan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Ganti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dititipkan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Pengadilan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Negeri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Pasal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48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ayat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1 UU No.2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2012</a:t>
            </a:r>
          </a:p>
          <a:p>
            <a:pPr marL="458788" lvl="0" indent="-458788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6764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INSTANSI YANG MEMBUTUHKAN TANAH MULAI KEGIATAN PEMBANGUNAN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848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458788" indent="-458788">
              <a:buNone/>
            </a:pPr>
            <a:r>
              <a:rPr lang="en-US" i="1" dirty="0" err="1" smtClean="0"/>
              <a:t>Pasal</a:t>
            </a:r>
            <a:r>
              <a:rPr lang="en-US" i="1" dirty="0" smtClean="0"/>
              <a:t> 48 </a:t>
            </a:r>
            <a:r>
              <a:rPr lang="en-US" i="1" dirty="0" err="1" smtClean="0"/>
              <a:t>ayat</a:t>
            </a:r>
            <a:r>
              <a:rPr lang="en-US" i="1" dirty="0" smtClean="0"/>
              <a:t> 2 UU No.2 </a:t>
            </a:r>
            <a:r>
              <a:rPr lang="en-US" i="1" dirty="0" err="1" smtClean="0"/>
              <a:t>tahun</a:t>
            </a:r>
            <a:r>
              <a:rPr lang="en-US" i="1" dirty="0" smtClean="0"/>
              <a:t> 20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371600"/>
          </a:xfrm>
        </p:spPr>
        <p:txBody>
          <a:bodyPr>
            <a:noAutofit/>
          </a:bodyPr>
          <a:lstStyle/>
          <a:p>
            <a:r>
              <a:rPr lang="en-US" sz="3200" b="1" dirty="0"/>
              <a:t>POKOK-POKOK PENGADAAN TANAH UNTUK KEPENTINGAN </a:t>
            </a:r>
            <a:r>
              <a:rPr lang="en-US" sz="3200" b="1" dirty="0" smtClean="0"/>
              <a:t>UMUM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943088" cy="4419600"/>
          </a:xfrm>
        </p:spPr>
        <p:txBody>
          <a:bodyPr>
            <a:noAutofit/>
          </a:bodyPr>
          <a:lstStyle/>
          <a:p>
            <a:pPr marL="534988" lvl="0" indent="-534988">
              <a:buFont typeface="+mj-lt"/>
              <a:buAutoNum type="alphaLcPeriod" startAt="4"/>
            </a:pPr>
            <a:r>
              <a:rPr lang="en-US" sz="3400" dirty="0" err="1" smtClean="0"/>
              <a:t>Pengadaan</a:t>
            </a:r>
            <a:r>
              <a:rPr lang="en-US" sz="3400" dirty="0" smtClean="0"/>
              <a:t> Tanah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Kepentingan</a:t>
            </a:r>
            <a:r>
              <a:rPr lang="en-US" sz="3400" dirty="0" smtClean="0"/>
              <a:t> </a:t>
            </a:r>
            <a:r>
              <a:rPr lang="en-US" sz="3400" dirty="0" err="1" smtClean="0"/>
              <a:t>Umum</a:t>
            </a:r>
            <a:r>
              <a:rPr lang="en-US" sz="3400" dirty="0" smtClean="0"/>
              <a:t>  </a:t>
            </a:r>
            <a:r>
              <a:rPr lang="en-US" sz="3400" dirty="0" err="1" smtClean="0"/>
              <a:t>diselenggarakan</a:t>
            </a:r>
            <a:r>
              <a:rPr lang="en-US" sz="3400" dirty="0" smtClean="0"/>
              <a:t> </a:t>
            </a:r>
            <a:r>
              <a:rPr lang="en-US" sz="3400" dirty="0" err="1" smtClean="0"/>
              <a:t>sesuai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:</a:t>
            </a:r>
          </a:p>
          <a:p>
            <a:pPr marL="514350" lvl="0" indent="-514350">
              <a:buAutoNum type="arabicPeriod"/>
            </a:pPr>
            <a:r>
              <a:rPr lang="en-US" sz="3400" dirty="0" err="1" smtClean="0"/>
              <a:t>Rencana</a:t>
            </a:r>
            <a:r>
              <a:rPr lang="en-US" sz="3400" dirty="0" smtClean="0"/>
              <a:t> Tata </a:t>
            </a:r>
            <a:r>
              <a:rPr lang="en-US" sz="3400" dirty="0" err="1" smtClean="0"/>
              <a:t>Ruang</a:t>
            </a:r>
            <a:r>
              <a:rPr lang="en-US" sz="3400" dirty="0" smtClean="0"/>
              <a:t> Wilayah</a:t>
            </a:r>
          </a:p>
          <a:p>
            <a:pPr marL="514350" lvl="0" indent="-514350">
              <a:buAutoNum type="arabicPeriod"/>
            </a:pPr>
            <a:r>
              <a:rPr lang="en-US" sz="3400" dirty="0" err="1" smtClean="0"/>
              <a:t>Rencana</a:t>
            </a:r>
            <a:r>
              <a:rPr lang="en-US" sz="3400" dirty="0" smtClean="0"/>
              <a:t> Pembangunan </a:t>
            </a:r>
            <a:r>
              <a:rPr lang="en-US" sz="3400" dirty="0" err="1" smtClean="0"/>
              <a:t>Nasional</a:t>
            </a:r>
            <a:r>
              <a:rPr lang="en-US" sz="3400" dirty="0" smtClean="0"/>
              <a:t>/Daerah</a:t>
            </a:r>
          </a:p>
          <a:p>
            <a:pPr marL="514350" lvl="0" indent="-514350">
              <a:buAutoNum type="arabicPeriod"/>
            </a:pPr>
            <a:r>
              <a:rPr lang="en-US" sz="3400" dirty="0" err="1" smtClean="0"/>
              <a:t>Rencana</a:t>
            </a:r>
            <a:r>
              <a:rPr lang="en-US" sz="3400" dirty="0" smtClean="0"/>
              <a:t> </a:t>
            </a:r>
            <a:r>
              <a:rPr lang="en-US" sz="3400" dirty="0" err="1" smtClean="0"/>
              <a:t>Strategis</a:t>
            </a:r>
            <a:endParaRPr lang="en-US" sz="3400" dirty="0" smtClean="0"/>
          </a:p>
          <a:p>
            <a:pPr marL="514350" lvl="0" indent="-514350">
              <a:buAutoNum type="arabicPeriod"/>
            </a:pPr>
            <a:r>
              <a:rPr lang="en-US" sz="3400" dirty="0" err="1" smtClean="0"/>
              <a:t>Rencana</a:t>
            </a:r>
            <a:r>
              <a:rPr lang="en-US" sz="3400" dirty="0" smtClean="0"/>
              <a:t> </a:t>
            </a:r>
            <a:r>
              <a:rPr lang="en-US" sz="3400" dirty="0" err="1" smtClean="0"/>
              <a:t>Kerja</a:t>
            </a:r>
            <a:r>
              <a:rPr lang="en-US" sz="3400" dirty="0" smtClean="0"/>
              <a:t> </a:t>
            </a:r>
            <a:r>
              <a:rPr lang="en-US" sz="3400" dirty="0" err="1" smtClean="0"/>
              <a:t>setiap</a:t>
            </a:r>
            <a:r>
              <a:rPr lang="en-US" sz="3400" dirty="0" smtClean="0"/>
              <a:t> </a:t>
            </a:r>
            <a:r>
              <a:rPr lang="en-US" sz="3400" dirty="0" err="1" smtClean="0"/>
              <a:t>instansi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memerlukan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8315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447800"/>
          </a:xfrm>
        </p:spPr>
        <p:txBody>
          <a:bodyPr>
            <a:noAutofit/>
          </a:bodyPr>
          <a:lstStyle/>
          <a:p>
            <a:r>
              <a:rPr lang="en-US" sz="3200" b="1" dirty="0"/>
              <a:t>POKOK-POKOK PENGADAAN TANAH UNTUK KEPENTINGAN </a:t>
            </a:r>
            <a:r>
              <a:rPr lang="en-US" sz="3200" b="1" dirty="0" smtClean="0"/>
              <a:t>UMUM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943088" cy="4267200"/>
          </a:xfrm>
        </p:spPr>
        <p:txBody>
          <a:bodyPr>
            <a:normAutofit lnSpcReduction="10000"/>
          </a:bodyPr>
          <a:lstStyle/>
          <a:p>
            <a:pPr marL="715963" lvl="0" indent="-633413">
              <a:buFont typeface="Wingdings" charset="2"/>
              <a:buChar char="Ø"/>
            </a:pPr>
            <a:r>
              <a:rPr lang="en-US" sz="4000" i="1" dirty="0" err="1" smtClean="0"/>
              <a:t>Dalam</a:t>
            </a:r>
            <a:r>
              <a:rPr lang="en-US" sz="4000" i="1" dirty="0" smtClean="0"/>
              <a:t> </a:t>
            </a:r>
            <a:r>
              <a:rPr lang="en-US" sz="4000" i="1" dirty="0" err="1"/>
              <a:t>hal</a:t>
            </a:r>
            <a:r>
              <a:rPr lang="en-US" sz="4000" i="1" dirty="0"/>
              <a:t> </a:t>
            </a:r>
            <a:r>
              <a:rPr lang="en-US" sz="4000" i="1" dirty="0" err="1"/>
              <a:t>Pengadaan</a:t>
            </a:r>
            <a:r>
              <a:rPr lang="en-US" sz="4000" i="1" dirty="0"/>
              <a:t> Tanah </a:t>
            </a:r>
            <a:r>
              <a:rPr lang="en-US" sz="4000" i="1" dirty="0" err="1"/>
              <a:t>dilakukan</a:t>
            </a:r>
            <a:r>
              <a:rPr lang="en-US" sz="4000" i="1" dirty="0"/>
              <a:t> </a:t>
            </a:r>
            <a:r>
              <a:rPr lang="en-US" sz="4000" i="1" dirty="0" err="1"/>
              <a:t>untuk</a:t>
            </a:r>
            <a:r>
              <a:rPr lang="en-US" sz="4000" i="1" dirty="0"/>
              <a:t> </a:t>
            </a:r>
            <a:r>
              <a:rPr lang="en-US" sz="4000" i="1" dirty="0" err="1"/>
              <a:t>infrastruktur</a:t>
            </a:r>
            <a:r>
              <a:rPr lang="en-US" sz="4000" i="1" dirty="0"/>
              <a:t> </a:t>
            </a:r>
            <a:r>
              <a:rPr lang="en-US" sz="4000" i="1" dirty="0" err="1"/>
              <a:t>minyak</a:t>
            </a:r>
            <a:r>
              <a:rPr lang="en-US" sz="4000" i="1" dirty="0"/>
              <a:t>, gas, </a:t>
            </a:r>
            <a:r>
              <a:rPr lang="en-US" sz="4000" i="1" dirty="0" err="1"/>
              <a:t>dan</a:t>
            </a:r>
            <a:r>
              <a:rPr lang="en-US" sz="4000" i="1" dirty="0"/>
              <a:t> </a:t>
            </a:r>
            <a:r>
              <a:rPr lang="en-US" sz="4000" i="1" dirty="0" err="1"/>
              <a:t>panas</a:t>
            </a:r>
            <a:r>
              <a:rPr lang="en-US" sz="4000" i="1" dirty="0"/>
              <a:t> </a:t>
            </a:r>
            <a:r>
              <a:rPr lang="en-US" sz="4000" i="1" dirty="0" err="1"/>
              <a:t>bumi</a:t>
            </a:r>
            <a:r>
              <a:rPr lang="en-US" sz="4000" i="1" dirty="0"/>
              <a:t>, </a:t>
            </a:r>
            <a:r>
              <a:rPr lang="en-US" sz="4000" i="1" dirty="0" err="1"/>
              <a:t>pengadaannya</a:t>
            </a:r>
            <a:r>
              <a:rPr lang="en-US" sz="4000" i="1" dirty="0"/>
              <a:t> </a:t>
            </a:r>
            <a:r>
              <a:rPr lang="en-US" sz="4000" i="1" dirty="0" err="1"/>
              <a:t>diselenggarakan</a:t>
            </a:r>
            <a:r>
              <a:rPr lang="en-US" sz="4000" i="1" dirty="0"/>
              <a:t> </a:t>
            </a:r>
            <a:r>
              <a:rPr lang="en-US" sz="4000" i="1" dirty="0" err="1"/>
              <a:t>berdasarkan</a:t>
            </a:r>
            <a:r>
              <a:rPr lang="en-US" sz="4000" i="1" dirty="0"/>
              <a:t> </a:t>
            </a:r>
            <a:r>
              <a:rPr lang="en-US" sz="4000" i="1" dirty="0" err="1"/>
              <a:t>Rencana</a:t>
            </a:r>
            <a:r>
              <a:rPr lang="en-US" sz="4000" i="1" dirty="0"/>
              <a:t> </a:t>
            </a:r>
            <a:r>
              <a:rPr lang="en-US" sz="4000" i="1" dirty="0" err="1"/>
              <a:t>Strategis</a:t>
            </a:r>
            <a:r>
              <a:rPr lang="en-US" sz="4000" i="1" dirty="0"/>
              <a:t> </a:t>
            </a:r>
            <a:r>
              <a:rPr lang="en-US" sz="4000" i="1" dirty="0" err="1"/>
              <a:t>dan</a:t>
            </a:r>
            <a:r>
              <a:rPr lang="en-US" sz="4000" i="1" dirty="0"/>
              <a:t> </a:t>
            </a:r>
            <a:r>
              <a:rPr lang="en-US" sz="4000" i="1" dirty="0" err="1"/>
              <a:t>Rencana</a:t>
            </a:r>
            <a:r>
              <a:rPr lang="en-US" sz="4000" i="1" dirty="0"/>
              <a:t> </a:t>
            </a:r>
            <a:r>
              <a:rPr lang="en-US" sz="4000" i="1" dirty="0" err="1"/>
              <a:t>Kerja</a:t>
            </a:r>
            <a:r>
              <a:rPr lang="en-US" sz="4000" i="1" dirty="0"/>
              <a:t> </a:t>
            </a:r>
            <a:r>
              <a:rPr lang="en-US" sz="4000" i="1" dirty="0" err="1"/>
              <a:t>Instansi</a:t>
            </a:r>
            <a:r>
              <a:rPr lang="en-US" sz="4000" i="1" dirty="0"/>
              <a:t> yang </a:t>
            </a:r>
            <a:r>
              <a:rPr lang="en-US" sz="4000" i="1" dirty="0" err="1"/>
              <a:t>memerlukan</a:t>
            </a:r>
            <a:r>
              <a:rPr lang="en-US" sz="4000" i="1" dirty="0"/>
              <a:t> </a:t>
            </a:r>
            <a:r>
              <a:rPr lang="en-US" sz="4000" i="1" dirty="0" err="1"/>
              <a:t>tanah</a:t>
            </a:r>
            <a:r>
              <a:rPr lang="en-US" sz="4000" i="1" dirty="0"/>
              <a:t>.</a:t>
            </a:r>
          </a:p>
          <a:p>
            <a:pPr marL="82296" indent="0">
              <a:buNone/>
            </a:pPr>
            <a:endParaRPr lang="en-US" sz="4000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371600"/>
          </a:xfrm>
        </p:spPr>
        <p:txBody>
          <a:bodyPr>
            <a:noAutofit/>
          </a:bodyPr>
          <a:lstStyle/>
          <a:p>
            <a:r>
              <a:rPr lang="en-US" sz="3200" b="1" dirty="0"/>
              <a:t>POKOK-POKOK PENGADAAN TANAH UNTUK KEPENTINGAN UMUM </a:t>
            </a:r>
            <a:r>
              <a:rPr lang="en-US" sz="3200" dirty="0"/>
              <a:t>(</a:t>
            </a:r>
            <a:r>
              <a:rPr lang="en-US" sz="3200" dirty="0" err="1"/>
              <a:t>lanjutan</a:t>
            </a:r>
            <a:r>
              <a:rPr lang="en-US" sz="3200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990600" y="2209800"/>
            <a:ext cx="8153400" cy="4267200"/>
          </a:xfrm>
        </p:spPr>
        <p:txBody>
          <a:bodyPr>
            <a:normAutofit/>
          </a:bodyPr>
          <a:lstStyle/>
          <a:p>
            <a:pPr marL="514350" indent="-514350">
              <a:buAutoNum type="alphaLcPeriod" startAt="5"/>
            </a:pP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endParaRPr lang="en-US" dirty="0" smtClean="0"/>
          </a:p>
          <a:p>
            <a:pPr marL="514350" indent="-514350">
              <a:buAutoNum type="alphaLcPeriod" startAt="5"/>
            </a:pP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No.2 </a:t>
            </a:r>
            <a:r>
              <a:rPr lang="en-US" dirty="0" err="1" smtClean="0"/>
              <a:t>tahun</a:t>
            </a:r>
            <a:r>
              <a:rPr lang="en-US" dirty="0" smtClean="0"/>
              <a:t> 20</a:t>
            </a:r>
            <a:r>
              <a:rPr lang="en-US" dirty="0" smtClean="0">
                <a:latin typeface="Arial"/>
                <a:cs typeface="Arial"/>
              </a:rPr>
              <a:t>1</a:t>
            </a:r>
            <a:r>
              <a:rPr lang="en-US" dirty="0" smtClean="0"/>
              <a:t>2</a:t>
            </a:r>
          </a:p>
          <a:p>
            <a:pPr marL="514350" indent="-514350">
              <a:buAutoNum type="alphaLcPeriod" startAt="5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447800"/>
          </a:xfrm>
        </p:spPr>
        <p:txBody>
          <a:bodyPr>
            <a:noAutofit/>
          </a:bodyPr>
          <a:lstStyle/>
          <a:p>
            <a:r>
              <a:rPr lang="en-US" sz="3200" b="1" dirty="0"/>
              <a:t>POKOK-POKOK PENGADAAN TANAH UNTUK KEPENTINGAN UMUM </a:t>
            </a:r>
            <a:r>
              <a:rPr lang="en-US" sz="3200" dirty="0"/>
              <a:t>(</a:t>
            </a:r>
            <a:r>
              <a:rPr lang="en-US" sz="3200" dirty="0" err="1"/>
              <a:t>lanjutan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8001000" cy="4419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lphaLcPeriod" startAt="7"/>
            </a:pP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96646" indent="-514350">
              <a:buFont typeface="+mj-lt"/>
              <a:buAutoNum type="alphaLcPeriod" startAt="7"/>
            </a:pPr>
            <a:r>
              <a:rPr lang="en-US" dirty="0" err="1" smtClean="0"/>
              <a:t>Pengadaan</a:t>
            </a:r>
            <a:r>
              <a:rPr lang="en-US" dirty="0" smtClean="0"/>
              <a:t> 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29540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PERUNTUKAN </a:t>
            </a:r>
            <a:r>
              <a:rPr lang="en-US" sz="3300" b="1" dirty="0"/>
              <a:t>TANAH UNTUK KEPENTINGAN UMUM </a:t>
            </a:r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i="1" dirty="0" err="1" smtClean="0"/>
              <a:t>Pasal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/>
                <a:cs typeface="Arial"/>
              </a:rPr>
              <a:t>1</a:t>
            </a:r>
            <a:r>
              <a:rPr lang="en-US" sz="3300" i="1" dirty="0" smtClean="0"/>
              <a:t>0 UU No.2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20</a:t>
            </a:r>
            <a:r>
              <a:rPr lang="en-US" sz="3300" i="1" dirty="0" smtClean="0">
                <a:latin typeface="Arial"/>
                <a:cs typeface="Arial"/>
              </a:rPr>
              <a:t>1</a:t>
            </a:r>
            <a:r>
              <a:rPr lang="en-US" sz="3300" i="1" dirty="0" smtClean="0"/>
              <a:t>2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6783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No.2 </a:t>
            </a:r>
            <a:r>
              <a:rPr lang="en-US" dirty="0" err="1" smtClean="0"/>
              <a:t>tahun</a:t>
            </a:r>
            <a:r>
              <a:rPr lang="en-US" dirty="0" smtClean="0"/>
              <a:t> 20</a:t>
            </a:r>
            <a:r>
              <a:rPr lang="en-US" dirty="0" smtClean="0">
                <a:latin typeface="Arial"/>
                <a:cs typeface="Arial"/>
              </a:rPr>
              <a:t>1</a:t>
            </a:r>
            <a:r>
              <a:rPr lang="en-US" dirty="0" smtClean="0"/>
              <a:t>2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: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tol</a:t>
            </a:r>
            <a:r>
              <a:rPr lang="en-US" dirty="0" smtClean="0"/>
              <a:t>, </a:t>
            </a:r>
            <a:r>
              <a:rPr lang="en-US" dirty="0" err="1" smtClean="0"/>
              <a:t>terowongan</a:t>
            </a:r>
            <a:r>
              <a:rPr lang="en-US" dirty="0" smtClean="0"/>
              <a:t>,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,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endParaRPr lang="en-US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err="1" smtClean="0"/>
              <a:t>Waduk</a:t>
            </a:r>
            <a:r>
              <a:rPr lang="en-US" dirty="0" smtClean="0"/>
              <a:t>, </a:t>
            </a:r>
            <a:r>
              <a:rPr lang="en-US" dirty="0" err="1" smtClean="0"/>
              <a:t>bendungan</a:t>
            </a:r>
            <a:r>
              <a:rPr lang="en-US" dirty="0" smtClean="0"/>
              <a:t>, </a:t>
            </a:r>
            <a:r>
              <a:rPr lang="en-US" dirty="0" err="1" smtClean="0"/>
              <a:t>irigasi</a:t>
            </a:r>
            <a:r>
              <a:rPr lang="en-US" dirty="0" smtClean="0"/>
              <a:t>, </a:t>
            </a:r>
            <a:r>
              <a:rPr lang="en-US" dirty="0" err="1" smtClean="0"/>
              <a:t>saluran</a:t>
            </a:r>
            <a:r>
              <a:rPr lang="en-US" dirty="0" smtClean="0"/>
              <a:t> air </a:t>
            </a:r>
            <a:r>
              <a:rPr lang="en-US" dirty="0" err="1" smtClean="0"/>
              <a:t>minum</a:t>
            </a:r>
            <a:r>
              <a:rPr lang="en-US" dirty="0" smtClean="0"/>
              <a:t>,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pengairan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2249</TotalTime>
  <Words>1949</Words>
  <Application>Microsoft Office PowerPoint</Application>
  <PresentationFormat>On-screen Show (4:3)</PresentationFormat>
  <Paragraphs>196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Solstice</vt:lpstr>
      <vt:lpstr>PENYEDIAAN TANAH UNTUK KEPENTINGAN UMUM</vt:lpstr>
      <vt:lpstr> DASAR HUKUM  </vt:lpstr>
      <vt:lpstr>TUJUAN PENGADAAN TANAH UNTUK KEPENTINGAN UMUM</vt:lpstr>
      <vt:lpstr>POKOK-POKOK PENGADAAN TANAH UNTUK KEPENTINGAN UMUM  Pasal 4 – 9 UU No.2 tahun 2012</vt:lpstr>
      <vt:lpstr>POKOK-POKOK PENGADAAN TANAH UNTUK KEPENTINGAN UMUM (lanjutan)</vt:lpstr>
      <vt:lpstr>POKOK-POKOK PENGADAAN TANAH UNTUK KEPENTINGAN UMUM (lanjutan)</vt:lpstr>
      <vt:lpstr>POKOK-POKOK PENGADAAN TANAH UNTUK KEPENTINGAN UMUM (lanjutan)</vt:lpstr>
      <vt:lpstr>POKOK-POKOK PENGADAAN TANAH UNTUK KEPENTINGAN UMUM (lanjutan)</vt:lpstr>
      <vt:lpstr>PERUNTUKAN TANAH UNTUK KEPENTINGAN UMUM  Pasal 10 UU No.2 tahun 2012</vt:lpstr>
      <vt:lpstr>PERUNTUKAN TANAH UNTUK KEPENTINGAN UMUM (lanjutan)</vt:lpstr>
      <vt:lpstr>PERUNTUKAN TANAH UNTUK KEPENTINGAN UMUM (lanjutan)</vt:lpstr>
      <vt:lpstr>PERUNTUKAN TANAH UNTUK KEPENTINGAN UMUM (lanjutan)</vt:lpstr>
      <vt:lpstr>PENYELENGGARA PENGADAAN TANAH DAN PEMILIKAN TANAH UNTUK KEPENTINGAN UMUM </vt:lpstr>
      <vt:lpstr>TAHAPAN PENGADAAN TANAH UNTUK KEPENTINGAN UMUM</vt:lpstr>
      <vt:lpstr>PERSIAPAN PENGADAAN TANAH Pasal 16 UU No.2 tahun 2012</vt:lpstr>
      <vt:lpstr>PERSIAPAN PENGADAAN TANAH (lanjutan)</vt:lpstr>
      <vt:lpstr>PERSIAPAN PENGADAAN TANAH (lanjutan)</vt:lpstr>
      <vt:lpstr>PERSIAPAN PENGADAAN TANAH (lanjutan)</vt:lpstr>
      <vt:lpstr>PENGUMUMAN  KEPADA MASYARAKAT Pasal 26 UU No.2 tahun 2012</vt:lpstr>
      <vt:lpstr>LARANGAN PENGALIHAN TANAH KEPADA PIHAK LAIN</vt:lpstr>
      <vt:lpstr>LARANGAN PENGALIHAN TANAH KEPADA PIHAK LAIN (lanjutan)</vt:lpstr>
      <vt:lpstr>GUGATAN KE PTUN</vt:lpstr>
      <vt:lpstr>GUGATAN KE PTUN (lanjutan)</vt:lpstr>
      <vt:lpstr>JANGKA WAKTU  PEROLEHAN TANAH</vt:lpstr>
      <vt:lpstr>PELAKSANAAN  PENGADAAN TANAH Pasal 27 ayat 1 dan 2 UU No. 12 tahun 2012</vt:lpstr>
      <vt:lpstr>PENILAIAN GANTI KERUGIAN</vt:lpstr>
      <vt:lpstr>PENILAIAN GANTI KERUGIAN (lanjutan)</vt:lpstr>
      <vt:lpstr>PENILAIAN GANTI KERUGIAN (lanjutan)</vt:lpstr>
      <vt:lpstr>PENILAIAN GANTI KERUGIAN (lanjutan)</vt:lpstr>
      <vt:lpstr>MUSYAWARAH PENETAPAN  GANTI KERUGIAN</vt:lpstr>
      <vt:lpstr>MUSYAWARAH PENETAPAN  GANTI KERUGIAN (lanjutan)</vt:lpstr>
      <vt:lpstr>MUSYAWARAH PENETAPAN  GANTI KERUGIAN (lanjutan)</vt:lpstr>
      <vt:lpstr>MUSYAWARAH PENETAPAN  GANTI KERUGIAN (lanjutan)</vt:lpstr>
      <vt:lpstr>PEMBERIAN GANTI KERUGIAN</vt:lpstr>
      <vt:lpstr>KONSINYASI  DI PENGADILAN NEGERI</vt:lpstr>
      <vt:lpstr>KONSINYASI  DI PENGADILAN NEGERI (lanjutan)</vt:lpstr>
      <vt:lpstr>HAPUSNYA HAK ATAS TANAH</vt:lpstr>
      <vt:lpstr>PELEPASAN TANAH INSTANSI</vt:lpstr>
      <vt:lpstr>PELEPASAN TANAH INSTANSI (lanjutan)</vt:lpstr>
      <vt:lpstr>PENYERAHAN HASIL PENGADAAN TANAH</vt:lpstr>
      <vt:lpstr>INSTANSI YANG MEMBUTUHKAN TANAH MULAI KEGIATAN PEMBANGUNAN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Hukum Pendaftaran Tanah</dc:title>
  <dc:creator>Arief Kusuma AP</dc:creator>
  <cp:lastModifiedBy>May</cp:lastModifiedBy>
  <cp:revision>161</cp:revision>
  <dcterms:created xsi:type="dcterms:W3CDTF">2006-08-16T00:00:00Z</dcterms:created>
  <dcterms:modified xsi:type="dcterms:W3CDTF">2015-04-24T09:34:28Z</dcterms:modified>
</cp:coreProperties>
</file>