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52"/>
  </p:notesMasterIdLst>
  <p:sldIdLst>
    <p:sldId id="258" r:id="rId2"/>
    <p:sldId id="259" r:id="rId3"/>
    <p:sldId id="260" r:id="rId4"/>
    <p:sldId id="261" r:id="rId5"/>
    <p:sldId id="262" r:id="rId6"/>
    <p:sldId id="311" r:id="rId7"/>
    <p:sldId id="264" r:id="rId8"/>
    <p:sldId id="265" r:id="rId9"/>
    <p:sldId id="266" r:id="rId10"/>
    <p:sldId id="267" r:id="rId11"/>
    <p:sldId id="268" r:id="rId12"/>
    <p:sldId id="320" r:id="rId13"/>
    <p:sldId id="314" r:id="rId14"/>
    <p:sldId id="270" r:id="rId15"/>
    <p:sldId id="315" r:id="rId16"/>
    <p:sldId id="272" r:id="rId17"/>
    <p:sldId id="312" r:id="rId18"/>
    <p:sldId id="273" r:id="rId19"/>
    <p:sldId id="274" r:id="rId20"/>
    <p:sldId id="275" r:id="rId21"/>
    <p:sldId id="313" r:id="rId22"/>
    <p:sldId id="276" r:id="rId23"/>
    <p:sldId id="277" r:id="rId24"/>
    <p:sldId id="278" r:id="rId25"/>
    <p:sldId id="317" r:id="rId26"/>
    <p:sldId id="279" r:id="rId27"/>
    <p:sldId id="316" r:id="rId28"/>
    <p:sldId id="280" r:id="rId29"/>
    <p:sldId id="281" r:id="rId30"/>
    <p:sldId id="319" r:id="rId31"/>
    <p:sldId id="282" r:id="rId32"/>
    <p:sldId id="283" r:id="rId33"/>
    <p:sldId id="284" r:id="rId34"/>
    <p:sldId id="285" r:id="rId35"/>
    <p:sldId id="287" r:id="rId36"/>
    <p:sldId id="289" r:id="rId37"/>
    <p:sldId id="290" r:id="rId38"/>
    <p:sldId id="318" r:id="rId39"/>
    <p:sldId id="292" r:id="rId40"/>
    <p:sldId id="294" r:id="rId41"/>
    <p:sldId id="298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9" r:id="rId50"/>
    <p:sldId id="31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2D25D-0665-44A5-85B1-9F8B72A640B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A35A0-6364-4E1A-86D2-C10ED1037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8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A35A0-6364-4E1A-86D2-C10ED1037AA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A35A0-6364-4E1A-86D2-C10ED1037AA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A35A0-6364-4E1A-86D2-C10ED1037AAD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E3EFCA-D0C4-4C91-B5F2-4091052B98A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21581C-12B3-406D-AFB2-9F61280FB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600200"/>
            <a:ext cx="8305800" cy="9906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HAK TANGGUNGAN</a:t>
            </a:r>
            <a:br>
              <a:rPr lang="en-US" sz="6600" b="1" dirty="0" smtClean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b="1" dirty="0" smtClean="0"/>
              <a:t>TANAH &amp; BANGUNAN SEBAGAI JAMINAN PELUNASAN UTANG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229600" cy="198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000" dirty="0" smtClean="0">
              <a:latin typeface="Gill Sans MT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Gill Sans MT" pitchFamily="34" charset="0"/>
              </a:rPr>
              <a:t>	</a:t>
            </a:r>
            <a:endParaRPr lang="en-US" sz="4600" dirty="0" smtClean="0">
              <a:latin typeface="Gill Sans MT" pitchFamily="34" charset="0"/>
            </a:endParaRPr>
          </a:p>
          <a:p>
            <a:pPr marL="0" indent="0">
              <a:buNone/>
            </a:pPr>
            <a:r>
              <a:rPr lang="en-US" sz="5100" dirty="0" err="1" smtClean="0">
                <a:latin typeface="Gill Sans MT" pitchFamily="34" charset="0"/>
              </a:rPr>
              <a:t>Dosen</a:t>
            </a:r>
            <a:r>
              <a:rPr lang="en-US" sz="5100" dirty="0">
                <a:latin typeface="Gill Sans MT" pitchFamily="34" charset="0"/>
              </a:rPr>
              <a:t>:</a:t>
            </a:r>
          </a:p>
          <a:p>
            <a:pPr marL="0" indent="0">
              <a:buNone/>
            </a:pPr>
            <a:r>
              <a:rPr lang="en-US" sz="5100" dirty="0">
                <a:latin typeface="Gill Sans MT" pitchFamily="34" charset="0"/>
              </a:rPr>
              <a:t>Dr. </a:t>
            </a:r>
            <a:r>
              <a:rPr lang="en-US" sz="5100" dirty="0" err="1">
                <a:latin typeface="Gill Sans MT" pitchFamily="34" charset="0"/>
              </a:rPr>
              <a:t>Suryanti</a:t>
            </a:r>
            <a:r>
              <a:rPr lang="en-US" sz="5100" dirty="0">
                <a:latin typeface="Gill Sans MT" pitchFamily="34" charset="0"/>
              </a:rPr>
              <a:t> T. Arief, SH., </a:t>
            </a:r>
            <a:r>
              <a:rPr lang="en-US" sz="5100" dirty="0" err="1">
                <a:latin typeface="Gill Sans MT" pitchFamily="34" charset="0"/>
              </a:rPr>
              <a:t>MKn</a:t>
            </a:r>
            <a:r>
              <a:rPr lang="en-US" sz="5100" dirty="0">
                <a:latin typeface="Gill Sans MT" pitchFamily="34" charset="0"/>
              </a:rPr>
              <a:t>., MBA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300" b="1" dirty="0" smtClean="0"/>
              <a:t>SYARAT AGAR TANAH DAPAT MENJADI OBYEK HAK TANGGUNGAN</a:t>
            </a:r>
            <a:r>
              <a:rPr lang="en-US" sz="4300" dirty="0" smtClean="0"/>
              <a:t/>
            </a:r>
            <a:br>
              <a:rPr lang="en-US" sz="4300" dirty="0" smtClean="0"/>
            </a:b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dinilai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uang</a:t>
            </a:r>
            <a:endParaRPr lang="en-US" sz="3400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dipindahtangankan</a:t>
            </a:r>
            <a:endParaRPr lang="en-US" sz="3400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400" dirty="0" err="1" smtClean="0"/>
              <a:t>Termasuk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didaftar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Daftar</a:t>
            </a:r>
            <a:r>
              <a:rPr lang="en-US" sz="3400" dirty="0" smtClean="0"/>
              <a:t> </a:t>
            </a:r>
            <a:r>
              <a:rPr lang="en-US" sz="3400" dirty="0" err="1" smtClean="0"/>
              <a:t>Umum</a:t>
            </a:r>
            <a:endParaRPr lang="en-US" sz="3400" dirty="0" smtClean="0"/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sz="3400" dirty="0" err="1" smtClean="0"/>
              <a:t>Ditunjuk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Undang-Undang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SIFAT HAK TANGGUNGAN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05800" cy="4876800"/>
          </a:xfrm>
        </p:spPr>
        <p:txBody>
          <a:bodyPr>
            <a:noAutofit/>
          </a:bodyPr>
          <a:lstStyle/>
          <a:p>
            <a:pPr marL="354013" lvl="0" indent="-354013">
              <a:buSzPct val="75000"/>
              <a:buFont typeface="+mj-lt"/>
              <a:buAutoNum type="arabicPeriod"/>
            </a:pP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dibagi-bagi</a:t>
            </a:r>
            <a:r>
              <a:rPr lang="en-US" sz="3200" dirty="0"/>
              <a:t> </a:t>
            </a:r>
            <a:r>
              <a:rPr lang="en-US" sz="3200" dirty="0" err="1" smtClean="0"/>
              <a:t>kecuali</a:t>
            </a:r>
            <a:r>
              <a:rPr lang="en-US" sz="3200" dirty="0" smtClean="0"/>
              <a:t> </a:t>
            </a:r>
            <a:r>
              <a:rPr lang="en-US" sz="3200" dirty="0" err="1" smtClean="0"/>
              <a:t>diperjanjikan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APHT (</a:t>
            </a:r>
            <a:r>
              <a:rPr lang="en-US" sz="3200" dirty="0" err="1" smtClean="0"/>
              <a:t>Akta</a:t>
            </a:r>
            <a:r>
              <a:rPr lang="en-US" sz="3200" dirty="0" smtClean="0"/>
              <a:t> </a:t>
            </a:r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)</a:t>
            </a:r>
          </a:p>
          <a:p>
            <a:pPr lvl="0">
              <a:buFont typeface="Wingdings" charset="2"/>
              <a:buChar char="Ø"/>
            </a:pP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sifat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dibagi-bagi</a:t>
            </a:r>
            <a:r>
              <a:rPr lang="en-US" sz="3200" dirty="0" smtClean="0"/>
              <a:t>,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dibebankan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Pasal</a:t>
            </a:r>
            <a:r>
              <a:rPr lang="en-US" sz="3200" i="1" dirty="0" smtClean="0"/>
              <a:t> 2 </a:t>
            </a:r>
            <a:r>
              <a:rPr lang="en-US" sz="3200" i="1" dirty="0" err="1" smtClean="0"/>
              <a:t>ayat</a:t>
            </a:r>
            <a:r>
              <a:rPr lang="en-US" sz="3200" i="1" dirty="0" smtClean="0"/>
              <a:t> 1 UUHT)</a:t>
            </a:r>
          </a:p>
          <a:p>
            <a:pPr>
              <a:buNone/>
            </a:pPr>
            <a:r>
              <a:rPr lang="en-US" sz="2600" dirty="0" smtClean="0"/>
              <a:t>	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914400"/>
          </a:xfrm>
        </p:spPr>
        <p:txBody>
          <a:bodyPr/>
          <a:lstStyle/>
          <a:p>
            <a:r>
              <a:rPr lang="en-US" sz="4600" b="1" dirty="0" smtClean="0"/>
              <a:t>SIFAT HAK TANGGUNGAN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pPr>
              <a:buNone/>
            </a:pPr>
            <a:r>
              <a:rPr lang="en-US" sz="3200" dirty="0" err="1" smtClean="0"/>
              <a:t>Berarti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ybs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membebani</a:t>
            </a:r>
            <a:r>
              <a:rPr lang="en-US" sz="3200" dirty="0" smtClean="0"/>
              <a:t> </a:t>
            </a:r>
            <a:r>
              <a:rPr lang="en-US" sz="3200" dirty="0" err="1" smtClean="0"/>
              <a:t>obyek-obyek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masing-masing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utuh</a:t>
            </a:r>
            <a:r>
              <a:rPr lang="en-US" sz="3200" dirty="0" smtClean="0"/>
              <a:t>.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kreditnya</a:t>
            </a:r>
            <a:r>
              <a:rPr lang="en-US" sz="3200" dirty="0" smtClean="0"/>
              <a:t> </a:t>
            </a:r>
            <a:r>
              <a:rPr lang="en-US" sz="3200" dirty="0" err="1" smtClean="0"/>
              <a:t>dilunasi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angsuran</a:t>
            </a:r>
            <a:r>
              <a:rPr lang="en-US" sz="3200" dirty="0" smtClean="0"/>
              <a:t>,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tsb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membebani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ybs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sisa</a:t>
            </a:r>
            <a:r>
              <a:rPr lang="en-US" sz="3200" dirty="0" smtClean="0"/>
              <a:t> </a:t>
            </a:r>
            <a:r>
              <a:rPr lang="en-US" sz="3200" dirty="0" err="1" smtClean="0"/>
              <a:t>utang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belum</a:t>
            </a:r>
            <a:r>
              <a:rPr lang="en-US" sz="3200" dirty="0" smtClean="0"/>
              <a:t> </a:t>
            </a:r>
            <a:r>
              <a:rPr lang="en-US" sz="3200" dirty="0" err="1" smtClean="0"/>
              <a:t>dilunasi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990600"/>
          </a:xfrm>
        </p:spPr>
        <p:txBody>
          <a:bodyPr/>
          <a:lstStyle/>
          <a:p>
            <a:r>
              <a:rPr lang="en-US" sz="4600" b="1" dirty="0"/>
              <a:t>SIFAT HAK TANGGUNGAN </a:t>
            </a:r>
            <a:r>
              <a:rPr lang="en-US" sz="3200" dirty="0"/>
              <a:t>(</a:t>
            </a:r>
            <a:r>
              <a:rPr lang="en-US" sz="3200" dirty="0" err="1"/>
              <a:t>lanjutan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dibagi-bagi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diperjanjikan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APHTnya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pelunasan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yang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,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dibebaskan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membebani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dilunasi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err="1" smtClean="0"/>
              <a:t>Roya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Parsia</a:t>
            </a:r>
            <a:r>
              <a:rPr lang="en-US" b="1" i="1" dirty="0" err="1"/>
              <a:t>l</a:t>
            </a:r>
            <a:r>
              <a:rPr lang="en-US" b="1" i="1" dirty="0" smtClean="0"/>
              <a:t> 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789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sz="5000" b="1" dirty="0" smtClean="0"/>
              <a:t>SIFAT HAK TANGGUNGAN </a:t>
            </a: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458200" cy="4953000"/>
          </a:xfrm>
        </p:spPr>
        <p:txBody>
          <a:bodyPr>
            <a:normAutofit/>
          </a:bodyPr>
          <a:lstStyle/>
          <a:p>
            <a:pPr marL="514350" lvl="0" indent="-514350">
              <a:buSzPct val="75000"/>
              <a:buFont typeface="+mj-lt"/>
              <a:buAutoNum type="arabicPeriod" startAt="2"/>
            </a:pP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Atas</a:t>
            </a:r>
            <a:r>
              <a:rPr lang="en-US" sz="3400" dirty="0" smtClean="0"/>
              <a:t> Tanah (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r>
              <a:rPr lang="en-US" sz="3400" dirty="0" smtClean="0"/>
              <a:t>) yang </a:t>
            </a:r>
            <a:r>
              <a:rPr lang="en-US" sz="3400" dirty="0" err="1" smtClean="0"/>
              <a:t>dibebani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endParaRPr lang="en-US" sz="3400" dirty="0" smtClean="0"/>
          </a:p>
          <a:p>
            <a:pPr marL="541338" indent="-365125">
              <a:buFont typeface="Wingdings" charset="2"/>
              <a:buChar char="Ø"/>
            </a:pP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Atas</a:t>
            </a:r>
            <a:r>
              <a:rPr lang="en-US" sz="3400" dirty="0" smtClean="0"/>
              <a:t> </a:t>
            </a:r>
            <a:r>
              <a:rPr lang="en-US" sz="3400" dirty="0" err="1" smtClean="0"/>
              <a:t>Tanahnya</a:t>
            </a:r>
            <a:r>
              <a:rPr lang="en-US" sz="3400" dirty="0" smtClean="0"/>
              <a:t> </a:t>
            </a:r>
            <a:r>
              <a:rPr lang="en-US" sz="3400" dirty="0" err="1" smtClean="0"/>
              <a:t>hapus</a:t>
            </a:r>
            <a:r>
              <a:rPr lang="en-US" sz="3400" dirty="0" smtClean="0"/>
              <a:t>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Tanggungannya</a:t>
            </a:r>
            <a:r>
              <a:rPr lang="en-US" sz="3400" dirty="0" smtClean="0"/>
              <a:t> </a:t>
            </a:r>
            <a:r>
              <a:rPr lang="en-US" sz="3400" dirty="0" err="1" smtClean="0"/>
              <a:t>juga</a:t>
            </a:r>
            <a:r>
              <a:rPr lang="en-US" sz="3400" dirty="0" smtClean="0"/>
              <a:t> </a:t>
            </a:r>
            <a:r>
              <a:rPr lang="en-US" sz="3400" dirty="0" err="1" smtClean="0"/>
              <a:t>hapus</a:t>
            </a:r>
            <a:endParaRPr lang="en-US" sz="3400" dirty="0" smtClean="0"/>
          </a:p>
          <a:p>
            <a:pPr marL="541338" indent="-541338">
              <a:buNone/>
            </a:pPr>
            <a:r>
              <a:rPr lang="en-US" sz="3400" dirty="0" smtClean="0"/>
              <a:t>	</a:t>
            </a:r>
            <a:r>
              <a:rPr lang="en-US" sz="3400" i="1" dirty="0" smtClean="0"/>
              <a:t>(</a:t>
            </a:r>
            <a:r>
              <a:rPr lang="en-US" sz="3400" i="1" dirty="0" err="1" smtClean="0"/>
              <a:t>Pasal</a:t>
            </a:r>
            <a:r>
              <a:rPr lang="en-US" sz="3400" i="1" dirty="0" smtClean="0"/>
              <a:t> 4 UUHT)</a:t>
            </a:r>
          </a:p>
          <a:p>
            <a:pPr>
              <a:buNone/>
            </a:pPr>
            <a:r>
              <a:rPr lang="en-US" sz="31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1066800"/>
          </a:xfrm>
        </p:spPr>
        <p:txBody>
          <a:bodyPr/>
          <a:lstStyle/>
          <a:p>
            <a:r>
              <a:rPr lang="en-US" sz="4500" b="1" dirty="0"/>
              <a:t>SIFAT HAK TANGGUNGAN </a:t>
            </a:r>
            <a:r>
              <a:rPr lang="en-US" sz="3200" dirty="0"/>
              <a:t>(</a:t>
            </a:r>
            <a:r>
              <a:rPr lang="en-US" sz="3200" dirty="0" err="1"/>
              <a:t>lanjutan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181600"/>
          </a:xfrm>
        </p:spPr>
        <p:txBody>
          <a:bodyPr>
            <a:normAutofit lnSpcReduction="10000"/>
          </a:bodyPr>
          <a:lstStyle/>
          <a:p>
            <a:pPr marL="514350" lvl="0" indent="-514350">
              <a:buSzPct val="75000"/>
              <a:buFont typeface="+mj-lt"/>
              <a:buAutoNum type="arabicPeriod" startAt="3"/>
            </a:pP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pelunasan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</a:p>
          <a:p>
            <a:pPr lvl="0">
              <a:buNone/>
            </a:pPr>
            <a:r>
              <a:rPr lang="en-US" sz="2800" dirty="0"/>
              <a:t>	 </a:t>
            </a:r>
            <a:r>
              <a:rPr lang="en-US" sz="2800" dirty="0" smtClean="0"/>
              <a:t> </a:t>
            </a:r>
            <a:r>
              <a:rPr lang="en-US" i="1" dirty="0" smtClean="0"/>
              <a:t>(</a:t>
            </a:r>
            <a:r>
              <a:rPr lang="en-US" i="1" dirty="0" err="1"/>
              <a:t>Pasal</a:t>
            </a:r>
            <a:r>
              <a:rPr lang="en-US" i="1" dirty="0"/>
              <a:t> 5 </a:t>
            </a:r>
            <a:r>
              <a:rPr lang="en-US" i="1" dirty="0" err="1"/>
              <a:t>ayat</a:t>
            </a:r>
            <a:r>
              <a:rPr lang="en-US" i="1" dirty="0"/>
              <a:t> 1 UUHT</a:t>
            </a:r>
            <a:r>
              <a:rPr lang="en-US" i="1" dirty="0" smtClean="0"/>
              <a:t>)</a:t>
            </a:r>
          </a:p>
          <a:p>
            <a:pPr lvl="0">
              <a:buFont typeface="Wingdings" charset="2"/>
              <a:buChar char="Ø"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/>
              <a:t>H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APHT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lvl="0">
              <a:buFont typeface="Wingdings" charset="2"/>
              <a:buChar char="Ø"/>
            </a:pP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pelunasan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yang </a:t>
            </a:r>
            <a:r>
              <a:rPr lang="en-US" dirty="0" err="1" smtClean="0"/>
              <a:t>dijamin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7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066800"/>
          </a:xfrm>
        </p:spPr>
        <p:txBody>
          <a:bodyPr/>
          <a:lstStyle/>
          <a:p>
            <a:r>
              <a:rPr lang="en-US" sz="4500" b="1" dirty="0"/>
              <a:t>SIFAT HAK TANGGUNGAN </a:t>
            </a:r>
            <a:r>
              <a:rPr lang="en-US" sz="3200" dirty="0"/>
              <a:t>(</a:t>
            </a:r>
            <a:r>
              <a:rPr lang="en-US" sz="3200" dirty="0" err="1"/>
              <a:t>lanjutan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5105400"/>
          </a:xfrm>
        </p:spPr>
        <p:txBody>
          <a:bodyPr>
            <a:noAutofit/>
          </a:bodyPr>
          <a:lstStyle/>
          <a:p>
            <a:pPr marL="457200" lvl="0" indent="-457200">
              <a:buSzPct val="75000"/>
              <a:buFont typeface="+mj-lt"/>
              <a:buAutoNum type="arabicPeriod" startAt="4"/>
            </a:pPr>
            <a:r>
              <a:rPr lang="en-US" sz="3300" dirty="0" err="1" smtClean="0"/>
              <a:t>Hak</a:t>
            </a:r>
            <a:r>
              <a:rPr lang="en-US" sz="3300" dirty="0" smtClean="0"/>
              <a:t> </a:t>
            </a:r>
            <a:r>
              <a:rPr lang="en-US" sz="3300" dirty="0" err="1" smtClean="0"/>
              <a:t>Tanggungan</a:t>
            </a:r>
            <a:r>
              <a:rPr lang="en-US" sz="3300" dirty="0" smtClean="0"/>
              <a:t> </a:t>
            </a:r>
            <a:r>
              <a:rPr lang="en-US" sz="3300" dirty="0" err="1" smtClean="0"/>
              <a:t>mengikuti</a:t>
            </a:r>
            <a:r>
              <a:rPr lang="en-US" sz="3300" dirty="0" smtClean="0"/>
              <a:t> </a:t>
            </a:r>
            <a:r>
              <a:rPr lang="en-US" sz="3300" dirty="0" err="1" smtClean="0"/>
              <a:t>obyeknya</a:t>
            </a:r>
            <a:r>
              <a:rPr lang="en-US" sz="3300" dirty="0" smtClean="0"/>
              <a:t> </a:t>
            </a:r>
            <a:r>
              <a:rPr lang="en-US" sz="3300" i="1" dirty="0" smtClean="0"/>
              <a:t>(</a:t>
            </a:r>
            <a:r>
              <a:rPr lang="en-US" sz="3300" i="1" dirty="0" err="1" smtClean="0"/>
              <a:t>accessoir</a:t>
            </a:r>
            <a:r>
              <a:rPr lang="en-US" sz="3300" i="1" dirty="0" smtClean="0"/>
              <a:t>)</a:t>
            </a:r>
            <a:endParaRPr lang="en-US" sz="3300" dirty="0" smtClean="0"/>
          </a:p>
          <a:p>
            <a:pPr marL="447675" indent="-447675">
              <a:buNone/>
            </a:pPr>
            <a:r>
              <a:rPr lang="en-US" sz="3300" dirty="0" smtClean="0"/>
              <a:t>	</a:t>
            </a:r>
            <a:r>
              <a:rPr lang="en-US" sz="3300" dirty="0" err="1" smtClean="0"/>
              <a:t>Maksudnya</a:t>
            </a:r>
            <a:r>
              <a:rPr lang="en-US" sz="3300" dirty="0" smtClean="0"/>
              <a:t> </a:t>
            </a:r>
            <a:r>
              <a:rPr lang="en-US" sz="3300" dirty="0" err="1" smtClean="0"/>
              <a:t>adalah</a:t>
            </a:r>
            <a:r>
              <a:rPr lang="en-US" sz="3300" dirty="0" smtClean="0"/>
              <a:t>:</a:t>
            </a:r>
          </a:p>
          <a:p>
            <a:pPr marL="447675" indent="-447675">
              <a:buNone/>
            </a:pPr>
            <a:r>
              <a:rPr lang="en-US" sz="3300" dirty="0" smtClean="0"/>
              <a:t>	</a:t>
            </a:r>
            <a:r>
              <a:rPr lang="en-US" sz="3300" dirty="0" err="1" smtClean="0"/>
              <a:t>Bahwa</a:t>
            </a:r>
            <a:r>
              <a:rPr lang="en-US" sz="3300" dirty="0" smtClean="0"/>
              <a:t> </a:t>
            </a:r>
            <a:r>
              <a:rPr lang="en-US" sz="3300" dirty="0" err="1" smtClean="0"/>
              <a:t>kelahiran</a:t>
            </a:r>
            <a:r>
              <a:rPr lang="en-US" sz="3300" dirty="0" smtClean="0"/>
              <a:t>, </a:t>
            </a:r>
            <a:r>
              <a:rPr lang="en-US" sz="3300" dirty="0" err="1" smtClean="0"/>
              <a:t>eksistensi</a:t>
            </a:r>
            <a:r>
              <a:rPr lang="en-US" sz="3300" dirty="0" smtClean="0"/>
              <a:t>, </a:t>
            </a:r>
            <a:r>
              <a:rPr lang="en-US" sz="3300" dirty="0" err="1" smtClean="0"/>
              <a:t>peralihan</a:t>
            </a:r>
            <a:r>
              <a:rPr lang="en-US" sz="3300" dirty="0" smtClean="0"/>
              <a:t>, </a:t>
            </a:r>
            <a:r>
              <a:rPr lang="en-US" sz="3300" dirty="0" err="1" smtClean="0"/>
              <a:t>eksekusi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hapusnya</a:t>
            </a:r>
            <a:r>
              <a:rPr lang="en-US" sz="3300" dirty="0" smtClean="0"/>
              <a:t> </a:t>
            </a:r>
            <a:r>
              <a:rPr lang="en-US" sz="3300" dirty="0" err="1" smtClean="0"/>
              <a:t>suatu</a:t>
            </a:r>
            <a:r>
              <a:rPr lang="en-US" sz="3300" dirty="0" smtClean="0"/>
              <a:t> </a:t>
            </a:r>
            <a:r>
              <a:rPr lang="en-US" sz="3300" dirty="0" err="1" smtClean="0"/>
              <a:t>Hak</a:t>
            </a:r>
            <a:r>
              <a:rPr lang="en-US" sz="3300" dirty="0" smtClean="0"/>
              <a:t> </a:t>
            </a:r>
            <a:r>
              <a:rPr lang="en-US" sz="3300" dirty="0" err="1" smtClean="0"/>
              <a:t>Tanggungan</a:t>
            </a:r>
            <a:r>
              <a:rPr lang="en-US" sz="3300" dirty="0" smtClean="0"/>
              <a:t> </a:t>
            </a:r>
            <a:r>
              <a:rPr lang="en-US" sz="3300" dirty="0" err="1" smtClean="0"/>
              <a:t>ditentukan</a:t>
            </a:r>
            <a:r>
              <a:rPr lang="en-US" sz="3300" dirty="0" smtClean="0"/>
              <a:t> </a:t>
            </a:r>
            <a:r>
              <a:rPr lang="en-US" sz="3300" dirty="0" err="1" smtClean="0"/>
              <a:t>oleh</a:t>
            </a:r>
            <a:r>
              <a:rPr lang="en-US" sz="3300" dirty="0" smtClean="0"/>
              <a:t> </a:t>
            </a:r>
            <a:r>
              <a:rPr lang="en-US" sz="3300" dirty="0" err="1" smtClean="0"/>
              <a:t>adanya</a:t>
            </a:r>
            <a:r>
              <a:rPr lang="en-US" sz="3300" dirty="0" smtClean="0"/>
              <a:t> </a:t>
            </a:r>
            <a:r>
              <a:rPr lang="en-US" sz="3300" dirty="0" err="1" smtClean="0"/>
              <a:t>peralihan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hapusnya</a:t>
            </a:r>
            <a:r>
              <a:rPr lang="en-US" sz="3300" dirty="0" smtClean="0"/>
              <a:t> </a:t>
            </a:r>
            <a:r>
              <a:rPr lang="en-US" sz="3300" dirty="0" err="1" smtClean="0"/>
              <a:t>piutang</a:t>
            </a:r>
            <a:r>
              <a:rPr lang="en-US" sz="3300" dirty="0" smtClean="0"/>
              <a:t> yang </a:t>
            </a:r>
            <a:r>
              <a:rPr lang="en-US" sz="3300" dirty="0" err="1" smtClean="0"/>
              <a:t>dijamin</a:t>
            </a:r>
            <a:r>
              <a:rPr lang="en-US" sz="3300" dirty="0" smtClean="0"/>
              <a:t>. </a:t>
            </a:r>
          </a:p>
          <a:p>
            <a:pPr marL="447675" lvl="0" indent="-447675">
              <a:buFont typeface="Wingdings" pitchFamily="2" charset="2"/>
              <a:buChar char="Ø"/>
            </a:pPr>
            <a:r>
              <a:rPr lang="en-US" sz="3300" dirty="0" err="1" smtClean="0"/>
              <a:t>Ini</a:t>
            </a:r>
            <a:r>
              <a:rPr lang="en-US" sz="3300" dirty="0" smtClean="0"/>
              <a:t> </a:t>
            </a:r>
            <a:r>
              <a:rPr lang="en-US" sz="3300" dirty="0" err="1" smtClean="0"/>
              <a:t>merupakan</a:t>
            </a:r>
            <a:r>
              <a:rPr lang="en-US" sz="3300" dirty="0" smtClean="0"/>
              <a:t> </a:t>
            </a:r>
            <a:r>
              <a:rPr lang="en-US" sz="3300" dirty="0" err="1" smtClean="0"/>
              <a:t>hakikat</a:t>
            </a:r>
            <a:r>
              <a:rPr lang="en-US" sz="3300" dirty="0" smtClean="0"/>
              <a:t> </a:t>
            </a:r>
            <a:r>
              <a:rPr lang="en-US" sz="3300" dirty="0" err="1" smtClean="0"/>
              <a:t>Hak</a:t>
            </a:r>
            <a:r>
              <a:rPr lang="en-US" sz="3300" dirty="0" smtClean="0"/>
              <a:t> </a:t>
            </a:r>
            <a:r>
              <a:rPr lang="en-US" sz="3300" dirty="0" err="1" smtClean="0"/>
              <a:t>Tanggungan</a:t>
            </a:r>
            <a:r>
              <a:rPr lang="en-US" sz="3300" dirty="0" smtClean="0"/>
              <a:t>. </a:t>
            </a:r>
          </a:p>
          <a:p>
            <a:pPr marL="447675" lvl="0" indent="-447675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sz="5000" b="1" dirty="0"/>
              <a:t>SIFAT HAK TANGGUNGAN </a:t>
            </a:r>
            <a:r>
              <a:rPr lang="en-US" sz="3200" dirty="0"/>
              <a:t>(</a:t>
            </a:r>
            <a:r>
              <a:rPr lang="en-US" sz="3200" dirty="0" err="1"/>
              <a:t>lanjutan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400" dirty="0" err="1"/>
              <a:t>Tanpa</a:t>
            </a:r>
            <a:r>
              <a:rPr lang="en-US" sz="3400" dirty="0"/>
              <a:t> </a:t>
            </a:r>
            <a:r>
              <a:rPr lang="en-US" sz="3400" dirty="0" err="1"/>
              <a:t>adanya</a:t>
            </a:r>
            <a:r>
              <a:rPr lang="en-US" sz="3400" dirty="0"/>
              <a:t> </a:t>
            </a:r>
            <a:r>
              <a:rPr lang="en-US" sz="3400" dirty="0" err="1"/>
              <a:t>suatu</a:t>
            </a:r>
            <a:r>
              <a:rPr lang="en-US" sz="3400" dirty="0"/>
              <a:t> </a:t>
            </a:r>
            <a:r>
              <a:rPr lang="en-US" sz="3400" dirty="0" err="1"/>
              <a:t>piutang</a:t>
            </a:r>
            <a:r>
              <a:rPr lang="en-US" sz="3400" dirty="0"/>
              <a:t> </a:t>
            </a:r>
            <a:r>
              <a:rPr lang="en-US" sz="3400" dirty="0" err="1"/>
              <a:t>tertentu</a:t>
            </a:r>
            <a:r>
              <a:rPr lang="en-US" sz="3400" dirty="0"/>
              <a:t> yang </a:t>
            </a:r>
            <a:r>
              <a:rPr lang="en-US" sz="3400" dirty="0" err="1"/>
              <a:t>secara</a:t>
            </a:r>
            <a:r>
              <a:rPr lang="en-US" sz="3400" dirty="0"/>
              <a:t> </a:t>
            </a:r>
            <a:r>
              <a:rPr lang="en-US" sz="3400" dirty="0" err="1"/>
              <a:t>tegas</a:t>
            </a:r>
            <a:r>
              <a:rPr lang="en-US" sz="3400" dirty="0"/>
              <a:t> </a:t>
            </a:r>
            <a:r>
              <a:rPr lang="en-US" sz="3400" dirty="0" err="1"/>
              <a:t>dijamin</a:t>
            </a:r>
            <a:r>
              <a:rPr lang="en-US" sz="3400" dirty="0"/>
              <a:t> </a:t>
            </a:r>
            <a:r>
              <a:rPr lang="en-US" sz="3400" dirty="0" err="1"/>
              <a:t>pelunasannya</a:t>
            </a:r>
            <a:r>
              <a:rPr lang="en-US" sz="3400" dirty="0"/>
              <a:t>, </a:t>
            </a:r>
            <a:r>
              <a:rPr lang="en-US" sz="3400" dirty="0" err="1"/>
              <a:t>menurut</a:t>
            </a:r>
            <a:r>
              <a:rPr lang="en-US" sz="3400" dirty="0"/>
              <a:t> </a:t>
            </a:r>
            <a:r>
              <a:rPr lang="en-US" sz="3400" dirty="0" err="1"/>
              <a:t>hukum</a:t>
            </a:r>
            <a:r>
              <a:rPr lang="en-US" sz="3400" dirty="0"/>
              <a:t> </a:t>
            </a:r>
            <a:r>
              <a:rPr lang="en-US" sz="3400" dirty="0" err="1"/>
              <a:t>tidak</a:t>
            </a:r>
            <a:r>
              <a:rPr lang="en-US" sz="3400" dirty="0"/>
              <a:t> </a:t>
            </a:r>
            <a:r>
              <a:rPr lang="en-US" sz="3400" dirty="0" err="1"/>
              <a:t>akan</a:t>
            </a:r>
            <a:r>
              <a:rPr lang="en-US" sz="3400" dirty="0"/>
              <a:t> </a:t>
            </a:r>
            <a:r>
              <a:rPr lang="en-US" sz="3400" dirty="0" err="1"/>
              <a:t>ada</a:t>
            </a:r>
            <a:r>
              <a:rPr lang="en-US" sz="3400" dirty="0"/>
              <a:t>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Tanggungan</a:t>
            </a:r>
            <a:r>
              <a:rPr lang="en-US" sz="3400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400" dirty="0" err="1"/>
              <a:t>Jika</a:t>
            </a:r>
            <a:r>
              <a:rPr lang="en-US" sz="3400" dirty="0"/>
              <a:t> </a:t>
            </a:r>
            <a:r>
              <a:rPr lang="en-US" sz="3400" dirty="0" err="1"/>
              <a:t>piutang</a:t>
            </a:r>
            <a:r>
              <a:rPr lang="en-US" sz="3400" dirty="0"/>
              <a:t> yang </a:t>
            </a:r>
            <a:r>
              <a:rPr lang="en-US" sz="3400" dirty="0" err="1"/>
              <a:t>dijamin</a:t>
            </a:r>
            <a:r>
              <a:rPr lang="en-US" sz="3400" dirty="0"/>
              <a:t> </a:t>
            </a:r>
            <a:r>
              <a:rPr lang="en-US" sz="3400" dirty="0" err="1"/>
              <a:t>beralih</a:t>
            </a:r>
            <a:r>
              <a:rPr lang="en-US" sz="3400" dirty="0"/>
              <a:t> </a:t>
            </a:r>
            <a:r>
              <a:rPr lang="en-US" sz="3400" dirty="0" err="1"/>
              <a:t>karena</a:t>
            </a:r>
            <a:r>
              <a:rPr lang="en-US" sz="3400" dirty="0"/>
              <a:t> </a:t>
            </a:r>
            <a:r>
              <a:rPr lang="en-US" sz="3400" dirty="0" err="1"/>
              <a:t>sebab</a:t>
            </a:r>
            <a:r>
              <a:rPr lang="en-US" sz="3400" dirty="0"/>
              <a:t> </a:t>
            </a:r>
            <a:r>
              <a:rPr lang="en-US" sz="3400" dirty="0" err="1"/>
              <a:t>apapun</a:t>
            </a:r>
            <a:r>
              <a:rPr lang="en-US" sz="3400" dirty="0"/>
              <a:t> </a:t>
            </a:r>
            <a:r>
              <a:rPr lang="en-US" sz="3400" dirty="0" err="1"/>
              <a:t>juga</a:t>
            </a:r>
            <a:r>
              <a:rPr lang="en-US" sz="3400" dirty="0"/>
              <a:t> </a:t>
            </a:r>
            <a:r>
              <a:rPr lang="en-US" sz="3400" dirty="0" err="1"/>
              <a:t>maka</a:t>
            </a:r>
            <a:r>
              <a:rPr lang="en-US" sz="3400" dirty="0"/>
              <a:t> demi </a:t>
            </a:r>
            <a:r>
              <a:rPr lang="en-US" sz="3400" dirty="0" err="1"/>
              <a:t>hukum</a:t>
            </a:r>
            <a:r>
              <a:rPr lang="en-US" sz="3400" dirty="0"/>
              <a:t>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Tanggungan</a:t>
            </a:r>
            <a:r>
              <a:rPr lang="en-US" sz="3400" dirty="0"/>
              <a:t> </a:t>
            </a:r>
            <a:r>
              <a:rPr lang="en-US" sz="3400" dirty="0" err="1"/>
              <a:t>tersebut</a:t>
            </a:r>
            <a:r>
              <a:rPr lang="en-US" sz="3400" dirty="0"/>
              <a:t> </a:t>
            </a:r>
            <a:r>
              <a:rPr lang="en-US" sz="3400" dirty="0" err="1"/>
              <a:t>juga</a:t>
            </a:r>
            <a:r>
              <a:rPr lang="en-US" sz="3400" dirty="0"/>
              <a:t> </a:t>
            </a:r>
            <a:r>
              <a:rPr lang="en-US" sz="3400" dirty="0" err="1"/>
              <a:t>turut</a:t>
            </a:r>
            <a:r>
              <a:rPr lang="en-US" sz="3400" dirty="0"/>
              <a:t> </a:t>
            </a:r>
            <a:r>
              <a:rPr lang="en-US" sz="3400" dirty="0" err="1"/>
              <a:t>beralih</a:t>
            </a:r>
            <a:r>
              <a:rPr lang="en-US" sz="3400" dirty="0"/>
              <a:t> </a:t>
            </a:r>
            <a:r>
              <a:rPr lang="en-US" sz="3400" dirty="0" err="1"/>
              <a:t>karena</a:t>
            </a:r>
            <a:r>
              <a:rPr lang="en-US" sz="3400" dirty="0"/>
              <a:t> </a:t>
            </a:r>
            <a:r>
              <a:rPr lang="en-US" sz="3400" dirty="0" err="1"/>
              <a:t>hukum</a:t>
            </a:r>
            <a:r>
              <a:rPr lang="en-US" sz="34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 err="1"/>
              <a:t>Demikian</a:t>
            </a:r>
            <a:r>
              <a:rPr lang="en-US" sz="3400" dirty="0"/>
              <a:t> </a:t>
            </a:r>
            <a:r>
              <a:rPr lang="en-US" sz="3400" dirty="0" err="1"/>
              <a:t>juga</a:t>
            </a:r>
            <a:r>
              <a:rPr lang="en-US" sz="3400" dirty="0"/>
              <a:t> </a:t>
            </a:r>
            <a:r>
              <a:rPr lang="en-US" sz="3400" dirty="0" err="1"/>
              <a:t>jika</a:t>
            </a:r>
            <a:r>
              <a:rPr lang="en-US" sz="3400" dirty="0"/>
              <a:t> </a:t>
            </a:r>
            <a:r>
              <a:rPr lang="en-US" sz="3400" dirty="0" err="1"/>
              <a:t>piutang</a:t>
            </a:r>
            <a:r>
              <a:rPr lang="en-US" sz="3400" dirty="0"/>
              <a:t> yang </a:t>
            </a:r>
            <a:r>
              <a:rPr lang="en-US" sz="3400" dirty="0" err="1"/>
              <a:t>dijamin</a:t>
            </a:r>
            <a:r>
              <a:rPr lang="en-US" sz="3400" dirty="0"/>
              <a:t> </a:t>
            </a:r>
            <a:r>
              <a:rPr lang="en-US" sz="3400" dirty="0" err="1"/>
              <a:t>hapus</a:t>
            </a:r>
            <a:r>
              <a:rPr lang="en-US" sz="3400" dirty="0"/>
              <a:t> </a:t>
            </a:r>
            <a:r>
              <a:rPr lang="en-US" sz="3400" dirty="0" err="1"/>
              <a:t>maka</a:t>
            </a:r>
            <a:r>
              <a:rPr lang="en-US" sz="3400" dirty="0"/>
              <a:t>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Tanggungan</a:t>
            </a:r>
            <a:r>
              <a:rPr lang="en-US" sz="3400" dirty="0"/>
              <a:t> </a:t>
            </a:r>
            <a:r>
              <a:rPr lang="en-US" sz="3400" dirty="0" err="1"/>
              <a:t>sebagai</a:t>
            </a:r>
            <a:r>
              <a:rPr lang="en-US" sz="3400" dirty="0"/>
              <a:t> </a:t>
            </a:r>
            <a:r>
              <a:rPr lang="en-US" sz="3400" dirty="0" err="1" smtClean="0"/>
              <a:t>ekor</a:t>
            </a:r>
            <a:r>
              <a:rPr lang="en-US" sz="3400" dirty="0"/>
              <a:t> </a:t>
            </a:r>
            <a:r>
              <a:rPr lang="en-US" sz="3400" dirty="0" smtClean="0"/>
              <a:t>(</a:t>
            </a:r>
            <a:r>
              <a:rPr lang="en-US" sz="3400" dirty="0" err="1" smtClean="0"/>
              <a:t>accessoir</a:t>
            </a:r>
            <a:r>
              <a:rPr lang="en-US" sz="3400" dirty="0" smtClean="0"/>
              <a:t>)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perjanjian</a:t>
            </a:r>
            <a:r>
              <a:rPr lang="en-US" sz="3400" dirty="0"/>
              <a:t> </a:t>
            </a:r>
            <a:r>
              <a:rPr lang="en-US" sz="3400" dirty="0" err="1"/>
              <a:t>utang</a:t>
            </a:r>
            <a:r>
              <a:rPr lang="en-US" sz="3400" dirty="0"/>
              <a:t> </a:t>
            </a:r>
            <a:r>
              <a:rPr lang="en-US" sz="3400" dirty="0" err="1"/>
              <a:t>piutang</a:t>
            </a:r>
            <a:r>
              <a:rPr lang="en-US" sz="3400" dirty="0"/>
              <a:t> </a:t>
            </a:r>
            <a:r>
              <a:rPr lang="en-US" sz="3400" dirty="0" err="1"/>
              <a:t>tersebut</a:t>
            </a:r>
            <a:r>
              <a:rPr lang="en-US" sz="3400" dirty="0"/>
              <a:t> </a:t>
            </a:r>
            <a:r>
              <a:rPr lang="en-US" sz="3400" dirty="0" err="1"/>
              <a:t>turut</a:t>
            </a:r>
            <a:r>
              <a:rPr lang="en-US" sz="3400" dirty="0"/>
              <a:t> </a:t>
            </a:r>
            <a:r>
              <a:rPr lang="en-US" sz="3400" dirty="0" err="1"/>
              <a:t>hapus</a:t>
            </a:r>
            <a:r>
              <a:rPr lang="en-US" sz="3400" dirty="0"/>
              <a:t> demi </a:t>
            </a:r>
            <a:r>
              <a:rPr lang="en-US" sz="3400" dirty="0" err="1"/>
              <a:t>hukum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/>
              <a:t>PERJANJIAN UTANG PIUTANG</a:t>
            </a:r>
            <a:r>
              <a:rPr lang="en-US" sz="5300" dirty="0" smtClean="0"/>
              <a:t/>
            </a:r>
            <a:br>
              <a:rPr lang="en-US" sz="5300" dirty="0" smtClean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err="1" smtClean="0"/>
              <a:t>Sesuai</a:t>
            </a:r>
            <a:r>
              <a:rPr lang="en-US" sz="3000" dirty="0" smtClean="0"/>
              <a:t> </a:t>
            </a:r>
            <a:r>
              <a:rPr lang="en-US" sz="3000" dirty="0" err="1" smtClean="0"/>
              <a:t>sifat</a:t>
            </a:r>
            <a:r>
              <a:rPr lang="en-US" sz="3000" dirty="0" smtClean="0"/>
              <a:t> ACCESSOIR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Tanggungan</a:t>
            </a:r>
            <a:r>
              <a:rPr lang="en-US" sz="3000" dirty="0" smtClean="0"/>
              <a:t>, </a:t>
            </a:r>
            <a:r>
              <a:rPr lang="en-US" sz="3000" dirty="0" err="1" smtClean="0"/>
              <a:t>Pemberiannya</a:t>
            </a:r>
            <a:r>
              <a:rPr lang="en-US" sz="3000" dirty="0" smtClean="0"/>
              <a:t> </a:t>
            </a:r>
            <a:r>
              <a:rPr lang="en-US" sz="3000" dirty="0" err="1" smtClean="0"/>
              <a:t>haruslah</a:t>
            </a:r>
            <a:r>
              <a:rPr lang="en-US" sz="3000" dirty="0" smtClean="0"/>
              <a:t>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ikutan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Perjanjian</a:t>
            </a:r>
            <a:r>
              <a:rPr lang="en-US" sz="3000" dirty="0" smtClean="0"/>
              <a:t> </a:t>
            </a:r>
            <a:r>
              <a:rPr lang="en-US" sz="3000" dirty="0" err="1" smtClean="0"/>
              <a:t>Pokok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sz="3000" dirty="0" err="1" smtClean="0"/>
              <a:t>Perjanjian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menimbulkan</a:t>
            </a:r>
            <a:r>
              <a:rPr lang="en-US" sz="3000" dirty="0" smtClean="0"/>
              <a:t> </a:t>
            </a:r>
            <a:r>
              <a:rPr lang="en-US" sz="3000" dirty="0" err="1" smtClean="0"/>
              <a:t>hubungan</a:t>
            </a:r>
            <a:r>
              <a:rPr lang="en-US" sz="3000" dirty="0" smtClean="0"/>
              <a:t> </a:t>
            </a:r>
            <a:r>
              <a:rPr lang="en-US" sz="3000" dirty="0" err="1" smtClean="0"/>
              <a:t>utang-piutang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dijamin</a:t>
            </a:r>
            <a:r>
              <a:rPr lang="en-US" sz="3000" dirty="0" smtClean="0"/>
              <a:t> </a:t>
            </a:r>
            <a:r>
              <a:rPr lang="en-US" sz="3000" dirty="0" err="1" smtClean="0"/>
              <a:t>pelunasannya</a:t>
            </a:r>
            <a:r>
              <a:rPr lang="en-US" sz="3000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sz="3000" dirty="0" err="1" smtClean="0"/>
              <a:t>Perjanjian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dibuat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:</a:t>
            </a:r>
          </a:p>
          <a:p>
            <a:pPr lvl="0">
              <a:buNone/>
            </a:pPr>
            <a:r>
              <a:rPr lang="en-US" sz="3000" dirty="0" smtClean="0"/>
              <a:t>    a. </a:t>
            </a:r>
            <a:r>
              <a:rPr lang="en-US" sz="3000" dirty="0" err="1" smtClean="0"/>
              <a:t>Akta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Bawah</a:t>
            </a:r>
            <a:r>
              <a:rPr lang="en-US" sz="3000" dirty="0" smtClean="0"/>
              <a:t> </a:t>
            </a:r>
            <a:r>
              <a:rPr lang="en-US" sz="3000" dirty="0" err="1" smtClean="0"/>
              <a:t>Tangan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endParaRPr lang="en-US" sz="3000" dirty="0" smtClean="0"/>
          </a:p>
          <a:p>
            <a:pPr lvl="0">
              <a:buNone/>
            </a:pPr>
            <a:r>
              <a:rPr lang="en-US" sz="3000" dirty="0" smtClean="0"/>
              <a:t>    b.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Akta</a:t>
            </a:r>
            <a:r>
              <a:rPr lang="en-US" sz="3000" dirty="0" smtClean="0"/>
              <a:t> </a:t>
            </a:r>
            <a:r>
              <a:rPr lang="en-US" sz="3000" dirty="0" err="1" smtClean="0"/>
              <a:t>Otentik</a:t>
            </a:r>
            <a:r>
              <a:rPr lang="en-US" sz="3000" dirty="0" smtClean="0"/>
              <a:t>,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000" dirty="0" err="1" smtClean="0"/>
              <a:t>Tergantung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ketentuan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yang 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mengaturnya</a:t>
            </a:r>
            <a:r>
              <a:rPr lang="en-US" sz="3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Perjanjian</a:t>
            </a:r>
            <a:r>
              <a:rPr lang="en-US" b="1" dirty="0" smtClean="0"/>
              <a:t> </a:t>
            </a:r>
            <a:r>
              <a:rPr lang="en-US" b="1" dirty="0" err="1" smtClean="0"/>
              <a:t>Utang</a:t>
            </a:r>
            <a:r>
              <a:rPr lang="en-US" b="1" dirty="0" smtClean="0"/>
              <a:t> </a:t>
            </a:r>
            <a:r>
              <a:rPr lang="en-US" b="1" dirty="0" err="1" smtClean="0"/>
              <a:t>Piutang</a:t>
            </a:r>
            <a:r>
              <a:rPr lang="en-US" b="1" dirty="0" smtClean="0"/>
              <a:t> (</a:t>
            </a:r>
            <a:r>
              <a:rPr lang="en-US" b="1" dirty="0" err="1" smtClean="0"/>
              <a:t>Perjanjian</a:t>
            </a:r>
            <a:r>
              <a:rPr lang="en-US" b="1" dirty="0" smtClean="0"/>
              <a:t> </a:t>
            </a:r>
            <a:r>
              <a:rPr lang="en-US" b="1" dirty="0" err="1" smtClean="0"/>
              <a:t>Kredit</a:t>
            </a:r>
            <a:r>
              <a:rPr lang="en-US" b="1" dirty="0" smtClean="0"/>
              <a:t>)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dibuat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  <a:r>
              <a:rPr lang="en-US" b="1" dirty="0" err="1" smtClean="0"/>
              <a:t>Negeri</a:t>
            </a:r>
            <a:r>
              <a:rPr lang="en-US" b="1" dirty="0" smtClean="0"/>
              <a:t> 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4582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</a:t>
            </a:r>
            <a:r>
              <a:rPr lang="en-US" sz="3200" dirty="0" err="1" smtClean="0"/>
              <a:t>Utang</a:t>
            </a:r>
            <a:r>
              <a:rPr lang="en-US" sz="3200" dirty="0" smtClean="0"/>
              <a:t> </a:t>
            </a:r>
            <a:r>
              <a:rPr lang="en-US" sz="3200" dirty="0" err="1" smtClean="0"/>
              <a:t>Piutang</a:t>
            </a:r>
            <a:r>
              <a:rPr lang="en-US" sz="3200" dirty="0" smtClean="0"/>
              <a:t> (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</a:t>
            </a:r>
            <a:r>
              <a:rPr lang="en-US" sz="3200" dirty="0" err="1" smtClean="0"/>
              <a:t>Kredit</a:t>
            </a:r>
            <a:r>
              <a:rPr lang="en-US" sz="3200" dirty="0" smtClean="0"/>
              <a:t>),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Negeri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Luar</a:t>
            </a:r>
            <a:r>
              <a:rPr lang="en-US" sz="3200" dirty="0" smtClean="0"/>
              <a:t> </a:t>
            </a:r>
            <a:r>
              <a:rPr lang="en-US" sz="3200" dirty="0" err="1" smtClean="0"/>
              <a:t>Negeri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pihak-pihaknya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perorangan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Badan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Asing</a:t>
            </a:r>
            <a:r>
              <a:rPr lang="en-US" sz="3200" dirty="0" smtClean="0"/>
              <a:t>, </a:t>
            </a:r>
            <a:r>
              <a:rPr lang="en-US" sz="3200" dirty="0" err="1" smtClean="0"/>
              <a:t>sepanjang</a:t>
            </a:r>
            <a:r>
              <a:rPr lang="en-US" sz="3200" dirty="0" smtClean="0"/>
              <a:t> </a:t>
            </a:r>
            <a:r>
              <a:rPr lang="en-US" sz="3200" dirty="0" err="1" smtClean="0"/>
              <a:t>kreditnya</a:t>
            </a:r>
            <a:r>
              <a:rPr lang="en-US" sz="3200" dirty="0" smtClean="0"/>
              <a:t> </a:t>
            </a:r>
            <a:r>
              <a:rPr lang="en-US" sz="3200" dirty="0" err="1" smtClean="0"/>
              <a:t>dipergunakan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kepentingan</a:t>
            </a:r>
            <a:r>
              <a:rPr lang="en-US" sz="3200" dirty="0" smtClean="0"/>
              <a:t> </a:t>
            </a:r>
            <a:r>
              <a:rPr lang="en-US" sz="3200" dirty="0" err="1" smtClean="0"/>
              <a:t>pembangunan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Indonesia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Penjelasan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Pasal</a:t>
            </a:r>
            <a:r>
              <a:rPr lang="en-US" sz="3200" i="1" dirty="0" smtClean="0"/>
              <a:t> 10 UUHT)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5200" b="1" dirty="0"/>
              <a:t>DEFINISI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/>
              <a:t>Tanggungan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:</a:t>
            </a:r>
          </a:p>
          <a:p>
            <a:pPr marL="447675" indent="-447675"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/>
              <a:t>jaminan</a:t>
            </a:r>
            <a:r>
              <a:rPr lang="en-US" sz="3400" dirty="0"/>
              <a:t> yang </a:t>
            </a:r>
            <a:r>
              <a:rPr lang="en-US" sz="3400" dirty="0" err="1"/>
              <a:t>dibebankan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atas</a:t>
            </a:r>
            <a:r>
              <a:rPr lang="en-US" sz="3400" dirty="0"/>
              <a:t> </a:t>
            </a:r>
            <a:r>
              <a:rPr lang="en-US" sz="3400" dirty="0" err="1"/>
              <a:t>tanah</a:t>
            </a:r>
            <a:r>
              <a:rPr lang="en-US" sz="3400" dirty="0"/>
              <a:t>, </a:t>
            </a:r>
            <a:r>
              <a:rPr lang="en-US" sz="3400" dirty="0" err="1" smtClean="0"/>
              <a:t>berikut</a:t>
            </a:r>
            <a:r>
              <a:rPr lang="en-US" sz="3400" dirty="0"/>
              <a:t>/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/>
              <a:t>berikut</a:t>
            </a:r>
            <a:r>
              <a:rPr lang="en-US" sz="3400" dirty="0"/>
              <a:t> </a:t>
            </a:r>
            <a:r>
              <a:rPr lang="en-US" sz="3400" dirty="0" err="1"/>
              <a:t>benda-benda</a:t>
            </a:r>
            <a:r>
              <a:rPr lang="en-US" sz="3400" dirty="0"/>
              <a:t> lain yang </a:t>
            </a:r>
            <a:r>
              <a:rPr lang="en-US" sz="3400" dirty="0" err="1"/>
              <a:t>merupakan</a:t>
            </a:r>
            <a:r>
              <a:rPr lang="en-US" sz="3400" dirty="0"/>
              <a:t> </a:t>
            </a:r>
            <a:r>
              <a:rPr lang="en-US" sz="3400" dirty="0" err="1"/>
              <a:t>satu</a:t>
            </a:r>
            <a:r>
              <a:rPr lang="en-US" sz="3400" dirty="0"/>
              <a:t> </a:t>
            </a:r>
            <a:r>
              <a:rPr lang="en-US" sz="3400" dirty="0" err="1"/>
              <a:t>kesatuan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tanahnya</a:t>
            </a:r>
            <a:r>
              <a:rPr lang="en-US" sz="3400" dirty="0"/>
              <a:t>,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pelunasan</a:t>
            </a:r>
            <a:r>
              <a:rPr lang="en-US" sz="3400" dirty="0"/>
              <a:t> </a:t>
            </a:r>
            <a:r>
              <a:rPr lang="en-US" sz="3400" dirty="0" err="1"/>
              <a:t>utang</a:t>
            </a:r>
            <a:r>
              <a:rPr lang="en-US" sz="3400" dirty="0"/>
              <a:t> </a:t>
            </a:r>
            <a:r>
              <a:rPr lang="en-US" sz="3400" dirty="0" err="1"/>
              <a:t>tertentu</a:t>
            </a:r>
            <a:r>
              <a:rPr lang="en-US" sz="3400" dirty="0"/>
              <a:t> yang </a:t>
            </a:r>
            <a:r>
              <a:rPr lang="en-US" sz="3400" dirty="0" err="1"/>
              <a:t>memberikan</a:t>
            </a:r>
            <a:r>
              <a:rPr lang="en-US" sz="3400" dirty="0"/>
              <a:t> </a:t>
            </a:r>
            <a:r>
              <a:rPr lang="en-US" sz="3400" dirty="0" err="1"/>
              <a:t>kedudukan</a:t>
            </a:r>
            <a:r>
              <a:rPr lang="en-US" sz="3400" dirty="0"/>
              <a:t> yang </a:t>
            </a:r>
            <a:r>
              <a:rPr lang="en-US" sz="3400" dirty="0" err="1"/>
              <a:t>diutamakan</a:t>
            </a:r>
            <a:r>
              <a:rPr lang="en-US" sz="3400" dirty="0"/>
              <a:t> </a:t>
            </a:r>
            <a:r>
              <a:rPr lang="en-US" sz="3400" dirty="0" err="1"/>
              <a:t>kepada</a:t>
            </a:r>
            <a:r>
              <a:rPr lang="en-US" sz="3400" dirty="0"/>
              <a:t> </a:t>
            </a:r>
            <a:r>
              <a:rPr lang="en-US" sz="3400" dirty="0" err="1"/>
              <a:t>kreditor</a:t>
            </a:r>
            <a:r>
              <a:rPr lang="en-US" sz="3400" dirty="0"/>
              <a:t> </a:t>
            </a:r>
            <a:r>
              <a:rPr lang="en-US" sz="3400" dirty="0" err="1"/>
              <a:t>tertentu</a:t>
            </a:r>
            <a:r>
              <a:rPr lang="en-US" sz="3400" dirty="0"/>
              <a:t> </a:t>
            </a:r>
            <a:r>
              <a:rPr lang="en-US" sz="3400" dirty="0" err="1"/>
              <a:t>terhadap</a:t>
            </a:r>
            <a:r>
              <a:rPr lang="en-US" sz="3400" dirty="0"/>
              <a:t> </a:t>
            </a:r>
            <a:r>
              <a:rPr lang="en-US" sz="3400" dirty="0" err="1" smtClean="0"/>
              <a:t>kreditor</a:t>
            </a:r>
            <a:r>
              <a:rPr lang="en-US" sz="3400" dirty="0"/>
              <a:t> </a:t>
            </a:r>
            <a:r>
              <a:rPr lang="en-US" sz="3400" dirty="0" smtClean="0"/>
              <a:t>lain</a:t>
            </a:r>
            <a:r>
              <a:rPr lang="en-US" sz="3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UTANG YANG DIJAMIN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berupa</a:t>
            </a:r>
            <a:r>
              <a:rPr lang="en-US" sz="3100" dirty="0" smtClean="0"/>
              <a:t>: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100" dirty="0" err="1" smtClean="0"/>
              <a:t>Utang</a:t>
            </a:r>
            <a:r>
              <a:rPr lang="en-US" sz="3100" dirty="0" smtClean="0"/>
              <a:t> yang </a:t>
            </a:r>
            <a:r>
              <a:rPr lang="en-US" sz="3100" dirty="0" err="1" smtClean="0"/>
              <a:t>telah</a:t>
            </a:r>
            <a:r>
              <a:rPr lang="en-US" sz="3100" dirty="0" smtClean="0"/>
              <a:t> </a:t>
            </a:r>
            <a:r>
              <a:rPr lang="en-US" sz="3100" dirty="0" err="1" smtClean="0"/>
              <a:t>ada</a:t>
            </a:r>
            <a:r>
              <a:rPr lang="en-US" sz="3100" dirty="0" smtClean="0"/>
              <a:t>, yang </a:t>
            </a:r>
            <a:r>
              <a:rPr lang="en-US" sz="3100" dirty="0" err="1" smtClean="0"/>
              <a:t>telah</a:t>
            </a:r>
            <a:r>
              <a:rPr lang="en-US" sz="3100" dirty="0" smtClean="0"/>
              <a:t> </a:t>
            </a:r>
            <a:r>
              <a:rPr lang="en-US" sz="3100" dirty="0" err="1" smtClean="0"/>
              <a:t>diperjanjikan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 smtClean="0"/>
              <a:t>jumlah</a:t>
            </a:r>
            <a:r>
              <a:rPr lang="en-US" sz="3100" dirty="0" smtClean="0"/>
              <a:t> </a:t>
            </a:r>
            <a:r>
              <a:rPr lang="en-US" sz="3100" dirty="0" err="1" smtClean="0"/>
              <a:t>tertentu</a:t>
            </a:r>
            <a:r>
              <a:rPr lang="en-US" sz="3100" dirty="0" smtClean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jumlah</a:t>
            </a:r>
            <a:r>
              <a:rPr lang="en-US" sz="3100" dirty="0" smtClean="0"/>
              <a:t> yang </a:t>
            </a:r>
            <a:r>
              <a:rPr lang="en-US" sz="3100" dirty="0" err="1" smtClean="0"/>
              <a:t>ada</a:t>
            </a:r>
            <a:r>
              <a:rPr lang="en-US" sz="3100" dirty="0" smtClean="0"/>
              <a:t>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 smtClean="0"/>
              <a:t>saat</a:t>
            </a:r>
            <a:r>
              <a:rPr lang="en-US" sz="3100" dirty="0" smtClean="0"/>
              <a:t> </a:t>
            </a:r>
            <a:r>
              <a:rPr lang="en-US" sz="3100" dirty="0" err="1" smtClean="0"/>
              <a:t>permohonan</a:t>
            </a:r>
            <a:r>
              <a:rPr lang="en-US" sz="3100" dirty="0" smtClean="0"/>
              <a:t> </a:t>
            </a:r>
            <a:r>
              <a:rPr lang="en-US" sz="3100" dirty="0" err="1" smtClean="0"/>
              <a:t>eksekusi</a:t>
            </a: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	  </a:t>
            </a:r>
            <a:r>
              <a:rPr lang="en-US" sz="3100" i="1" dirty="0" smtClean="0"/>
              <a:t>(</a:t>
            </a:r>
            <a:r>
              <a:rPr lang="en-US" sz="3100" i="1" dirty="0" err="1" smtClean="0"/>
              <a:t>Pasal</a:t>
            </a:r>
            <a:r>
              <a:rPr lang="en-US" sz="3100" i="1" dirty="0" smtClean="0"/>
              <a:t> 3 </a:t>
            </a:r>
            <a:r>
              <a:rPr lang="en-US" sz="3100" i="1" dirty="0" err="1" smtClean="0"/>
              <a:t>ayat</a:t>
            </a:r>
            <a:r>
              <a:rPr lang="en-US" sz="3100" i="1" dirty="0" smtClean="0"/>
              <a:t> 1 UUHT)</a:t>
            </a:r>
          </a:p>
          <a:p>
            <a:pPr marL="514350" lvl="0" indent="-514350">
              <a:buSzPct val="75000"/>
              <a:buFont typeface="+mj-lt"/>
              <a:buAutoNum type="arabicPeriod" startAt="2"/>
            </a:pPr>
            <a:r>
              <a:rPr lang="en-US" sz="3100" dirty="0" err="1" smtClean="0"/>
              <a:t>Satu</a:t>
            </a:r>
            <a:r>
              <a:rPr lang="en-US" sz="3100" dirty="0" smtClean="0"/>
              <a:t> </a:t>
            </a:r>
            <a:r>
              <a:rPr lang="en-US" sz="3100" dirty="0" err="1" smtClean="0"/>
              <a:t>utang</a:t>
            </a:r>
            <a:r>
              <a:rPr lang="en-US" sz="3100" dirty="0" smtClean="0"/>
              <a:t> yang </a:t>
            </a:r>
            <a:r>
              <a:rPr lang="en-US" sz="3100" dirty="0" err="1" smtClean="0"/>
              <a:t>berasal</a:t>
            </a:r>
            <a:r>
              <a:rPr lang="en-US" sz="3100" dirty="0" smtClean="0"/>
              <a:t> </a:t>
            </a:r>
            <a:r>
              <a:rPr lang="en-US" sz="3100" dirty="0" err="1" smtClean="0"/>
              <a:t>dari</a:t>
            </a:r>
            <a:r>
              <a:rPr lang="en-US" sz="3100" dirty="0" smtClean="0"/>
              <a:t> </a:t>
            </a:r>
            <a:r>
              <a:rPr lang="en-US" sz="3100" dirty="0" err="1" smtClean="0"/>
              <a:t>satu</a:t>
            </a:r>
            <a:r>
              <a:rPr lang="en-US" sz="3100" dirty="0" smtClean="0"/>
              <a:t> </a:t>
            </a:r>
            <a:r>
              <a:rPr lang="en-US" sz="3100" dirty="0" err="1" smtClean="0"/>
              <a:t>hubungan</a:t>
            </a:r>
            <a:r>
              <a:rPr lang="en-US" sz="3100" dirty="0" smtClean="0"/>
              <a:t> </a:t>
            </a:r>
            <a:r>
              <a:rPr lang="en-US" sz="3100" dirty="0" err="1" smtClean="0"/>
              <a:t>hukum</a:t>
            </a:r>
            <a:r>
              <a:rPr lang="en-US" sz="3100" dirty="0" smtClean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satu</a:t>
            </a:r>
            <a:r>
              <a:rPr lang="en-US" sz="3100" dirty="0" smtClean="0"/>
              <a:t> </a:t>
            </a:r>
            <a:r>
              <a:rPr lang="en-US" sz="3100" dirty="0" err="1" smtClean="0"/>
              <a:t>utang</a:t>
            </a:r>
            <a:r>
              <a:rPr lang="en-US" sz="3100" dirty="0" smtClean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lebih</a:t>
            </a:r>
            <a:r>
              <a:rPr lang="en-US" sz="3100" dirty="0" smtClean="0"/>
              <a:t> </a:t>
            </a:r>
            <a:r>
              <a:rPr lang="en-US" sz="3100" dirty="0" err="1" smtClean="0"/>
              <a:t>dari</a:t>
            </a:r>
            <a:r>
              <a:rPr lang="en-US" sz="3100" dirty="0" smtClean="0"/>
              <a:t> </a:t>
            </a:r>
            <a:r>
              <a:rPr lang="en-US" sz="3100" dirty="0" err="1" smtClean="0"/>
              <a:t>beberapa</a:t>
            </a:r>
            <a:r>
              <a:rPr lang="en-US" sz="3100" dirty="0" smtClean="0"/>
              <a:t> </a:t>
            </a:r>
            <a:r>
              <a:rPr lang="en-US" sz="3100" dirty="0" err="1" smtClean="0"/>
              <a:t>hubungan</a:t>
            </a:r>
            <a:r>
              <a:rPr lang="en-US" sz="3100" dirty="0" smtClean="0"/>
              <a:t> </a:t>
            </a:r>
            <a:r>
              <a:rPr lang="en-US" sz="3100" dirty="0" err="1" smtClean="0"/>
              <a:t>hukum</a:t>
            </a:r>
            <a:r>
              <a:rPr lang="en-US" sz="3100" dirty="0" smtClean="0"/>
              <a:t> </a:t>
            </a:r>
          </a:p>
          <a:p>
            <a:pPr>
              <a:buNone/>
            </a:pPr>
            <a:r>
              <a:rPr lang="en-US" sz="3100" dirty="0" smtClean="0"/>
              <a:t> 	  </a:t>
            </a:r>
            <a:r>
              <a:rPr lang="en-US" sz="3100" i="1" dirty="0" smtClean="0"/>
              <a:t>(</a:t>
            </a:r>
            <a:r>
              <a:rPr lang="en-US" sz="3100" i="1" dirty="0" err="1" smtClean="0"/>
              <a:t>Pasal</a:t>
            </a:r>
            <a:r>
              <a:rPr lang="en-US" sz="3100" i="1" dirty="0" smtClean="0"/>
              <a:t> 3 </a:t>
            </a:r>
            <a:r>
              <a:rPr lang="en-US" sz="3100" i="1" dirty="0" err="1" smtClean="0"/>
              <a:t>ayat</a:t>
            </a:r>
            <a:r>
              <a:rPr lang="en-US" sz="3100" i="1" dirty="0" smtClean="0"/>
              <a:t> 2 UUHT)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/>
              <a:t>UTANG YANG </a:t>
            </a:r>
            <a:r>
              <a:rPr lang="en-US" sz="4900" b="1" dirty="0" smtClean="0"/>
              <a:t>DIJAMIN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err="1"/>
              <a:t>Contoh</a:t>
            </a:r>
            <a:r>
              <a:rPr lang="en-US" sz="3200" dirty="0"/>
              <a:t>: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err="1"/>
              <a:t>Utang</a:t>
            </a:r>
            <a:r>
              <a:rPr lang="en-US" sz="3200" dirty="0"/>
              <a:t> </a:t>
            </a: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Perjanjian</a:t>
            </a:r>
            <a:r>
              <a:rPr lang="en-US" sz="3200" dirty="0"/>
              <a:t> </a:t>
            </a:r>
            <a:r>
              <a:rPr lang="en-US" sz="3200" dirty="0" err="1"/>
              <a:t>Kredit</a:t>
            </a:r>
            <a:r>
              <a:rPr lang="en-US" sz="3200" dirty="0"/>
              <a:t> </a:t>
            </a:r>
            <a:r>
              <a:rPr lang="en-US" sz="3200" dirty="0" err="1"/>
              <a:t>Sindikasi</a:t>
            </a:r>
            <a:r>
              <a:rPr lang="en-US" sz="3200" dirty="0"/>
              <a:t>, </a:t>
            </a:r>
            <a:r>
              <a:rPr lang="en-US" sz="3200" dirty="0" err="1"/>
              <a:t>dimana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Kreditor</a:t>
            </a:r>
            <a:r>
              <a:rPr lang="en-US" sz="3200" dirty="0"/>
              <a:t> yang </a:t>
            </a:r>
            <a:r>
              <a:rPr lang="en-US" sz="3200" dirty="0" err="1"/>
              <a:t>memegang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Tanggungan</a:t>
            </a:r>
            <a:r>
              <a:rPr lang="en-US" sz="3200" dirty="0"/>
              <a:t> yang </a:t>
            </a:r>
            <a:r>
              <a:rPr lang="en-US" sz="3200" dirty="0" err="1"/>
              <a:t>sama</a:t>
            </a:r>
            <a:r>
              <a:rPr lang="en-US" sz="3200" dirty="0"/>
              <a:t> (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Tanggungan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Paripasu</a:t>
            </a:r>
            <a:r>
              <a:rPr lang="en-US" sz="3200" dirty="0"/>
              <a:t>)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pembagian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eksekusi</a:t>
            </a:r>
            <a:r>
              <a:rPr lang="en-US" sz="3200" dirty="0"/>
              <a:t> </a:t>
            </a:r>
            <a:r>
              <a:rPr lang="en-US" sz="3200" dirty="0" err="1"/>
              <a:t>jaminan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diantara</a:t>
            </a:r>
            <a:r>
              <a:rPr lang="en-US" sz="3200" dirty="0"/>
              <a:t> </a:t>
            </a:r>
            <a:r>
              <a:rPr lang="en-US" sz="3200" dirty="0" err="1"/>
              <a:t>Kreditor</a:t>
            </a:r>
            <a:r>
              <a:rPr lang="en-US" sz="3200" dirty="0"/>
              <a:t> </a:t>
            </a:r>
            <a:r>
              <a:rPr lang="en-US" sz="3200" dirty="0" err="1"/>
              <a:t>dibuat</a:t>
            </a:r>
            <a:r>
              <a:rPr lang="en-US" sz="3200" dirty="0"/>
              <a:t> </a:t>
            </a:r>
            <a:r>
              <a:rPr lang="en-US" sz="3200" dirty="0" err="1"/>
              <a:t>Perjanjian</a:t>
            </a:r>
            <a:r>
              <a:rPr lang="en-US" sz="3200" dirty="0"/>
              <a:t> </a:t>
            </a:r>
            <a:r>
              <a:rPr lang="en-US" sz="3200" dirty="0" err="1"/>
              <a:t>Pembagian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Jaminan</a:t>
            </a:r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990600"/>
          </a:xfrm>
        </p:spPr>
        <p:txBody>
          <a:bodyPr>
            <a:noAutofit/>
          </a:bodyPr>
          <a:lstStyle/>
          <a:p>
            <a:r>
              <a:rPr lang="en-US" sz="4600" b="1" dirty="0" smtClean="0"/>
              <a:t>PEMBERIAN HAK TANGGUNGAN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err="1" smtClean="0"/>
              <a:t>Pemberi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Hak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Tanggungan</a:t>
            </a:r>
            <a:r>
              <a:rPr lang="en-US" sz="3000" b="1" dirty="0" smtClean="0"/>
              <a:t>: 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berupa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</a:t>
            </a:r>
            <a:r>
              <a:rPr lang="en-US" sz="3000" dirty="0" err="1" smtClean="0"/>
              <a:t>Perorangan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Badan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mempunyai</a:t>
            </a:r>
            <a:r>
              <a:rPr lang="en-US" sz="3000" dirty="0" smtClean="0"/>
              <a:t> </a:t>
            </a:r>
            <a:r>
              <a:rPr lang="en-US" sz="3000" dirty="0" err="1" smtClean="0"/>
              <a:t>kewenangan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perbuatan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dirty="0" err="1" smtClean="0"/>
              <a:t>obyek</a:t>
            </a:r>
            <a:r>
              <a:rPr lang="en-US" sz="3000" dirty="0" smtClean="0"/>
              <a:t> HT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i="1" dirty="0" smtClean="0"/>
              <a:t>(</a:t>
            </a:r>
            <a:r>
              <a:rPr lang="en-US" sz="3000" i="1" dirty="0" err="1" smtClean="0"/>
              <a:t>Pasal</a:t>
            </a:r>
            <a:r>
              <a:rPr lang="en-US" sz="3000" i="1" dirty="0" smtClean="0"/>
              <a:t> 8 </a:t>
            </a:r>
            <a:r>
              <a:rPr lang="en-US" sz="3000" i="1" dirty="0" err="1" smtClean="0"/>
              <a:t>ayat</a:t>
            </a:r>
            <a:r>
              <a:rPr lang="en-US" sz="3000" i="1" dirty="0" smtClean="0"/>
              <a:t> 1 UUHT)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3000" b="1" dirty="0" err="1" smtClean="0"/>
              <a:t>Pemegang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Hak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Tanggungan</a:t>
            </a:r>
            <a:r>
              <a:rPr lang="en-US" sz="3000" b="1" dirty="0" smtClean="0"/>
              <a:t>: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</a:t>
            </a:r>
            <a:r>
              <a:rPr lang="en-US" sz="3000" dirty="0" err="1" smtClean="0"/>
              <a:t>Perorangan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Badan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berkedudukan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Pihak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Berpiutang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i="1" dirty="0" smtClean="0"/>
              <a:t>(</a:t>
            </a:r>
            <a:r>
              <a:rPr lang="en-US" sz="3000" i="1" dirty="0" err="1" smtClean="0"/>
              <a:t>Pasal</a:t>
            </a:r>
            <a:r>
              <a:rPr lang="en-US" sz="3000" i="1" dirty="0" smtClean="0"/>
              <a:t> 9 UUHT)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KAPAN KEWENANGAN PEMBERI </a:t>
            </a:r>
            <a:br>
              <a:rPr lang="en-US" b="1" dirty="0" smtClean="0"/>
            </a:br>
            <a:r>
              <a:rPr lang="en-US" b="1" dirty="0" smtClean="0"/>
              <a:t>HAK TANGGUNGAN  HARUS ADA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Pendaftaran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Tanggungan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8 </a:t>
            </a:r>
            <a:r>
              <a:rPr lang="en-US" i="1" dirty="0" err="1" smtClean="0"/>
              <a:t>ayat</a:t>
            </a:r>
            <a:r>
              <a:rPr lang="en-US" i="1" dirty="0" smtClean="0"/>
              <a:t> 2 UUHT)</a:t>
            </a:r>
          </a:p>
          <a:p>
            <a:pPr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didaftarnya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diharuskan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Penjelasan</a:t>
            </a:r>
            <a:r>
              <a:rPr lang="en-US" i="1" dirty="0" smtClean="0"/>
              <a:t> </a:t>
            </a:r>
            <a:r>
              <a:rPr lang="en-US" i="1" dirty="0" err="1" smtClean="0"/>
              <a:t>Pasal</a:t>
            </a:r>
            <a:r>
              <a:rPr lang="en-US" i="1" dirty="0" smtClean="0"/>
              <a:t> 8 </a:t>
            </a:r>
            <a:r>
              <a:rPr lang="en-US" i="1" dirty="0" err="1" smtClean="0"/>
              <a:t>ayat</a:t>
            </a:r>
            <a:r>
              <a:rPr lang="en-US" i="1" dirty="0" smtClean="0"/>
              <a:t> 2 UUHT)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keabsahan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didaftarkannya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066800"/>
          </a:xfrm>
        </p:spPr>
        <p:txBody>
          <a:bodyPr>
            <a:noAutofit/>
          </a:bodyPr>
          <a:lstStyle/>
          <a:p>
            <a:r>
              <a:rPr lang="en-US" sz="3900" b="1" dirty="0" smtClean="0"/>
              <a:t>HAL-HAL YANG WAJIB DICANTUMKAN DALAM APHT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458200" cy="50292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SzPct val="75000"/>
              <a:buNone/>
            </a:pPr>
            <a:r>
              <a:rPr lang="en-US" sz="4100" b="1" dirty="0" smtClean="0"/>
              <a:t>(ASAS SPESIALITAS)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900" dirty="0" err="1" smtClean="0"/>
              <a:t>Nama</a:t>
            </a:r>
            <a:r>
              <a:rPr lang="en-US" sz="3900" dirty="0" smtClean="0"/>
              <a:t> </a:t>
            </a:r>
            <a:r>
              <a:rPr lang="en-US" sz="3900" dirty="0" err="1" smtClean="0"/>
              <a:t>dan</a:t>
            </a:r>
            <a:r>
              <a:rPr lang="en-US" sz="3900" dirty="0" smtClean="0"/>
              <a:t> </a:t>
            </a:r>
            <a:r>
              <a:rPr lang="en-US" sz="3900" dirty="0" err="1" smtClean="0"/>
              <a:t>Identitas</a:t>
            </a:r>
            <a:r>
              <a:rPr lang="en-US" sz="3900" dirty="0" smtClean="0"/>
              <a:t> </a:t>
            </a:r>
            <a:r>
              <a:rPr lang="en-US" sz="3900" dirty="0" err="1" smtClean="0"/>
              <a:t>Pemegang</a:t>
            </a:r>
            <a:r>
              <a:rPr lang="en-US" sz="3900" dirty="0" smtClean="0"/>
              <a:t> </a:t>
            </a:r>
            <a:r>
              <a:rPr lang="en-US" sz="3900" dirty="0" err="1" smtClean="0"/>
              <a:t>dan</a:t>
            </a:r>
            <a:r>
              <a:rPr lang="en-US" sz="3900" dirty="0" smtClean="0"/>
              <a:t> </a:t>
            </a:r>
            <a:r>
              <a:rPr lang="en-US" sz="3900" dirty="0" err="1" smtClean="0"/>
              <a:t>Pemberi</a:t>
            </a:r>
            <a:r>
              <a:rPr lang="en-US" sz="3900" dirty="0" smtClean="0"/>
              <a:t> </a:t>
            </a:r>
            <a:r>
              <a:rPr lang="en-US" sz="3900" dirty="0" err="1" smtClean="0"/>
              <a:t>Hak</a:t>
            </a:r>
            <a:r>
              <a:rPr lang="en-US" sz="3900" dirty="0" smtClean="0"/>
              <a:t> </a:t>
            </a:r>
            <a:r>
              <a:rPr lang="en-US" sz="3900" dirty="0" err="1" smtClean="0"/>
              <a:t>Tanggungan</a:t>
            </a:r>
            <a:endParaRPr lang="en-US" sz="3900" dirty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900" dirty="0" err="1" smtClean="0"/>
              <a:t>Domisili</a:t>
            </a:r>
            <a:r>
              <a:rPr lang="en-US" sz="3900" dirty="0" smtClean="0"/>
              <a:t>  </a:t>
            </a:r>
            <a:r>
              <a:rPr lang="en-US" sz="3900" dirty="0" err="1" smtClean="0"/>
              <a:t>Pemegang</a:t>
            </a:r>
            <a:r>
              <a:rPr lang="en-US" sz="3900" dirty="0" smtClean="0"/>
              <a:t> </a:t>
            </a:r>
            <a:r>
              <a:rPr lang="en-US" sz="3900" dirty="0" err="1" smtClean="0"/>
              <a:t>dan</a:t>
            </a:r>
            <a:r>
              <a:rPr lang="en-US" sz="3900" dirty="0" smtClean="0"/>
              <a:t> </a:t>
            </a:r>
            <a:r>
              <a:rPr lang="en-US" sz="3900" dirty="0" err="1" smtClean="0"/>
              <a:t>Pemberi</a:t>
            </a:r>
            <a:r>
              <a:rPr lang="en-US" sz="3900" dirty="0" smtClean="0"/>
              <a:t> </a:t>
            </a:r>
            <a:r>
              <a:rPr lang="en-US" sz="3900" dirty="0" err="1" smtClean="0"/>
              <a:t>Hak</a:t>
            </a:r>
            <a:r>
              <a:rPr lang="en-US" sz="3900" dirty="0" smtClean="0"/>
              <a:t> </a:t>
            </a:r>
            <a:r>
              <a:rPr lang="en-US" sz="3900" dirty="0" err="1" smtClean="0"/>
              <a:t>Tanggungan</a:t>
            </a:r>
            <a:endParaRPr lang="en-US" sz="3900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900" dirty="0" err="1" smtClean="0"/>
              <a:t>Penunjukkan</a:t>
            </a:r>
            <a:r>
              <a:rPr lang="en-US" sz="3900" dirty="0" smtClean="0"/>
              <a:t> </a:t>
            </a:r>
            <a:r>
              <a:rPr lang="en-US" sz="3900" dirty="0" err="1" smtClean="0"/>
              <a:t>secara</a:t>
            </a:r>
            <a:r>
              <a:rPr lang="en-US" sz="3900" dirty="0" smtClean="0"/>
              <a:t> </a:t>
            </a:r>
            <a:r>
              <a:rPr lang="en-US" sz="3900" dirty="0" err="1" smtClean="0"/>
              <a:t>jelas</a:t>
            </a:r>
            <a:r>
              <a:rPr lang="en-US" sz="3900" dirty="0" smtClean="0"/>
              <a:t> </a:t>
            </a:r>
            <a:r>
              <a:rPr lang="en-US" sz="3900" dirty="0" err="1" smtClean="0"/>
              <a:t>utang</a:t>
            </a:r>
            <a:r>
              <a:rPr lang="en-US" sz="3900" dirty="0" smtClean="0"/>
              <a:t> </a:t>
            </a:r>
            <a:r>
              <a:rPr lang="en-US" sz="3900" dirty="0" err="1" smtClean="0"/>
              <a:t>atau</a:t>
            </a:r>
            <a:r>
              <a:rPr lang="en-US" sz="3900" dirty="0" smtClean="0"/>
              <a:t> </a:t>
            </a:r>
            <a:r>
              <a:rPr lang="en-US" sz="3900" dirty="0" err="1" smtClean="0"/>
              <a:t>utang-utang</a:t>
            </a:r>
            <a:r>
              <a:rPr lang="en-US" sz="3900" dirty="0" smtClean="0"/>
              <a:t> yang </a:t>
            </a:r>
            <a:r>
              <a:rPr lang="en-US" sz="3900" dirty="0" err="1" smtClean="0"/>
              <a:t>dijamin</a:t>
            </a:r>
            <a:r>
              <a:rPr lang="en-US" sz="3900" dirty="0"/>
              <a:t> </a:t>
            </a:r>
            <a:endParaRPr lang="en-US" sz="3900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900" dirty="0" err="1" smtClean="0"/>
              <a:t>Nilai</a:t>
            </a:r>
            <a:r>
              <a:rPr lang="en-US" sz="3900" dirty="0" smtClean="0"/>
              <a:t> </a:t>
            </a:r>
            <a:r>
              <a:rPr lang="en-US" sz="3900" dirty="0" err="1" smtClean="0"/>
              <a:t>Tanggungan</a:t>
            </a:r>
            <a:endParaRPr lang="en-US" sz="3900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900" dirty="0" err="1" smtClean="0"/>
              <a:t>Uraian</a:t>
            </a:r>
            <a:r>
              <a:rPr lang="en-US" sz="3900" dirty="0" smtClean="0"/>
              <a:t> yang </a:t>
            </a:r>
            <a:r>
              <a:rPr lang="en-US" sz="3900" dirty="0" err="1" smtClean="0"/>
              <a:t>jelas</a:t>
            </a:r>
            <a:r>
              <a:rPr lang="en-US" sz="3900" dirty="0" smtClean="0"/>
              <a:t> </a:t>
            </a:r>
            <a:r>
              <a:rPr lang="en-US" sz="3900" dirty="0" err="1" smtClean="0"/>
              <a:t>mengenai</a:t>
            </a:r>
            <a:r>
              <a:rPr lang="en-US" sz="3900" dirty="0" smtClean="0"/>
              <a:t> </a:t>
            </a:r>
            <a:r>
              <a:rPr lang="en-US" sz="3900" dirty="0" err="1" smtClean="0"/>
              <a:t>obyek</a:t>
            </a:r>
            <a:r>
              <a:rPr lang="en-US" sz="3900" dirty="0" smtClean="0"/>
              <a:t> </a:t>
            </a:r>
            <a:r>
              <a:rPr lang="en-US" sz="3900" dirty="0" err="1" smtClean="0"/>
              <a:t>Hak</a:t>
            </a:r>
            <a:r>
              <a:rPr lang="en-US" sz="3900" dirty="0" smtClean="0"/>
              <a:t> </a:t>
            </a:r>
            <a:r>
              <a:rPr lang="en-US" sz="3900" dirty="0" err="1" smtClean="0"/>
              <a:t>Tanggungan</a:t>
            </a:r>
            <a:endParaRPr lang="en-US" sz="3900" dirty="0" smtClean="0"/>
          </a:p>
          <a:p>
            <a:pPr>
              <a:buNone/>
            </a:pPr>
            <a:r>
              <a:rPr lang="en-US" sz="3900" i="1" dirty="0" smtClean="0"/>
              <a:t>(</a:t>
            </a:r>
            <a:r>
              <a:rPr lang="en-US" sz="3900" i="1" dirty="0" err="1" smtClean="0"/>
              <a:t>Pasal</a:t>
            </a:r>
            <a:r>
              <a:rPr lang="en-US" sz="3900" i="1" dirty="0" smtClean="0"/>
              <a:t> 11 </a:t>
            </a:r>
            <a:r>
              <a:rPr lang="en-US" sz="3900" i="1" dirty="0" err="1" smtClean="0"/>
              <a:t>ayat</a:t>
            </a:r>
            <a:r>
              <a:rPr lang="en-US" sz="3900" i="1" dirty="0" smtClean="0"/>
              <a:t> 1 UUHT)</a:t>
            </a:r>
          </a:p>
          <a:p>
            <a:pPr>
              <a:buNone/>
            </a:pPr>
            <a:r>
              <a:rPr lang="en-US" sz="31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78952" cy="1066800"/>
          </a:xfrm>
        </p:spPr>
        <p:txBody>
          <a:bodyPr>
            <a:noAutofit/>
          </a:bodyPr>
          <a:lstStyle/>
          <a:p>
            <a:r>
              <a:rPr lang="en-US" sz="3800" b="1" dirty="0"/>
              <a:t>HAL-HAL YANG WAJIB DICANTUMKAN DALAM </a:t>
            </a:r>
            <a:r>
              <a:rPr lang="en-US" sz="3800" b="1" dirty="0" smtClean="0"/>
              <a:t>APHT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100" dirty="0"/>
              <a:t>Hal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sifatnya</a:t>
            </a:r>
            <a:r>
              <a:rPr lang="en-US" sz="3100" dirty="0"/>
              <a:t> </a:t>
            </a:r>
            <a:r>
              <a:rPr lang="en-US" sz="3100" dirty="0" err="1"/>
              <a:t>Wajib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sahnya</a:t>
            </a:r>
            <a:r>
              <a:rPr lang="en-US" sz="3100" dirty="0"/>
              <a:t> APHT.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dicantumkannya</a:t>
            </a:r>
            <a:r>
              <a:rPr lang="en-US" sz="3100" dirty="0"/>
              <a:t> </a:t>
            </a:r>
            <a:r>
              <a:rPr lang="en-US" sz="3100" dirty="0" err="1"/>
              <a:t>secara</a:t>
            </a:r>
            <a:r>
              <a:rPr lang="en-US" sz="3100" dirty="0"/>
              <a:t> </a:t>
            </a:r>
            <a:r>
              <a:rPr lang="en-US" sz="3100" dirty="0" err="1"/>
              <a:t>lengkap</a:t>
            </a:r>
            <a:r>
              <a:rPr lang="en-US" sz="3100" dirty="0"/>
              <a:t> </a:t>
            </a:r>
            <a:r>
              <a:rPr lang="en-US" sz="3100" dirty="0" err="1"/>
              <a:t>hal-hal</a:t>
            </a:r>
            <a:r>
              <a:rPr lang="en-US" sz="3100" dirty="0"/>
              <a:t>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mengakibatkan</a:t>
            </a:r>
            <a:r>
              <a:rPr lang="en-US" sz="3100" dirty="0"/>
              <a:t> </a:t>
            </a:r>
            <a:r>
              <a:rPr lang="en-US" sz="3100" dirty="0" err="1"/>
              <a:t>Akta</a:t>
            </a:r>
            <a:r>
              <a:rPr lang="en-US" sz="3100" dirty="0"/>
              <a:t> </a:t>
            </a:r>
            <a:r>
              <a:rPr lang="en-US" sz="3100" dirty="0" err="1"/>
              <a:t>ybs</a:t>
            </a:r>
            <a:r>
              <a:rPr lang="en-US" sz="3100" dirty="0"/>
              <a:t> </a:t>
            </a:r>
            <a:r>
              <a:rPr lang="en-US" sz="3100" b="1" dirty="0" err="1"/>
              <a:t>Batal</a:t>
            </a:r>
            <a:r>
              <a:rPr lang="en-US" sz="3100" b="1" dirty="0"/>
              <a:t> Demi </a:t>
            </a:r>
            <a:r>
              <a:rPr lang="en-US" sz="3100" b="1" dirty="0" err="1"/>
              <a:t>Hukum</a:t>
            </a:r>
            <a:r>
              <a:rPr lang="en-US" sz="31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/>
              <a:t>Ketentuan</a:t>
            </a:r>
            <a:r>
              <a:rPr lang="en-US" sz="3100" dirty="0"/>
              <a:t>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dimaksudkan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memenuhi</a:t>
            </a:r>
            <a:r>
              <a:rPr lang="en-US" sz="3100" dirty="0"/>
              <a:t> </a:t>
            </a:r>
            <a:r>
              <a:rPr lang="en-US" sz="3100" dirty="0" err="1"/>
              <a:t>Asas</a:t>
            </a:r>
            <a:r>
              <a:rPr lang="en-US" sz="3100" dirty="0"/>
              <a:t> </a:t>
            </a:r>
            <a:r>
              <a:rPr lang="en-US" sz="3100" dirty="0" err="1"/>
              <a:t>Spesialitas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Hak</a:t>
            </a:r>
            <a:r>
              <a:rPr lang="en-US" sz="3100" dirty="0"/>
              <a:t> </a:t>
            </a:r>
            <a:r>
              <a:rPr lang="en-US" sz="3100" dirty="0" err="1"/>
              <a:t>Tanggungan</a:t>
            </a:r>
            <a:r>
              <a:rPr lang="en-US" sz="3100" dirty="0"/>
              <a:t>, </a:t>
            </a:r>
            <a:r>
              <a:rPr lang="en-US" sz="3100" dirty="0" err="1"/>
              <a:t>baik</a:t>
            </a:r>
            <a:r>
              <a:rPr lang="en-US" sz="3100" dirty="0"/>
              <a:t> </a:t>
            </a:r>
            <a:r>
              <a:rPr lang="en-US" sz="3100" dirty="0" err="1"/>
              <a:t>mengenai</a:t>
            </a:r>
            <a:r>
              <a:rPr lang="en-US" sz="3100" dirty="0"/>
              <a:t> </a:t>
            </a:r>
            <a:r>
              <a:rPr lang="en-US" sz="3100" dirty="0" err="1"/>
              <a:t>subyek</a:t>
            </a:r>
            <a:r>
              <a:rPr lang="en-US" sz="3100" dirty="0"/>
              <a:t>, </a:t>
            </a:r>
            <a:r>
              <a:rPr lang="en-US" sz="3100" dirty="0" err="1"/>
              <a:t>obyek</a:t>
            </a:r>
            <a:r>
              <a:rPr lang="en-US" sz="3100" dirty="0"/>
              <a:t> </a:t>
            </a:r>
            <a:r>
              <a:rPr lang="en-US" sz="3100" dirty="0" err="1"/>
              <a:t>maupun</a:t>
            </a:r>
            <a:r>
              <a:rPr lang="en-US" sz="3100" dirty="0"/>
              <a:t> </a:t>
            </a:r>
            <a:r>
              <a:rPr lang="en-US" sz="3100" dirty="0" err="1"/>
              <a:t>utang</a:t>
            </a:r>
            <a:r>
              <a:rPr lang="en-US" sz="3100" dirty="0"/>
              <a:t> yang </a:t>
            </a:r>
            <a:r>
              <a:rPr lang="en-US" sz="3100" dirty="0" err="1"/>
              <a:t>dijamin</a:t>
            </a:r>
            <a:endParaRPr lang="en-US" sz="3100" dirty="0"/>
          </a:p>
          <a:p>
            <a:pPr>
              <a:buNone/>
            </a:pPr>
            <a:r>
              <a:rPr lang="en-US" sz="3100" i="1" dirty="0" smtClean="0"/>
              <a:t>	(</a:t>
            </a:r>
            <a:r>
              <a:rPr lang="en-US" sz="3100" i="1" dirty="0" err="1"/>
              <a:t>Penjelasan</a:t>
            </a:r>
            <a:r>
              <a:rPr lang="en-US" sz="3100" i="1" dirty="0"/>
              <a:t> </a:t>
            </a:r>
            <a:r>
              <a:rPr lang="en-US" sz="3100" i="1" dirty="0" err="1"/>
              <a:t>Pasal</a:t>
            </a:r>
            <a:r>
              <a:rPr lang="en-US" sz="3100" i="1" dirty="0"/>
              <a:t> 11 </a:t>
            </a:r>
            <a:r>
              <a:rPr lang="en-US" sz="3100" i="1" dirty="0" err="1"/>
              <a:t>ayat</a:t>
            </a:r>
            <a:r>
              <a:rPr lang="en-US" sz="3100" i="1" dirty="0"/>
              <a:t> 1 UUHT)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5800" b="1" dirty="0" smtClean="0"/>
              <a:t>JANJI YANG DILARANG</a:t>
            </a:r>
            <a:r>
              <a:rPr lang="en-US" sz="5300" dirty="0" smtClean="0"/>
              <a:t/>
            </a:r>
            <a:br>
              <a:rPr lang="en-US" sz="5300" dirty="0" smtClean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 smtClean="0"/>
              <a:t>Dalam</a:t>
            </a:r>
            <a:r>
              <a:rPr lang="en-US" sz="3600" dirty="0" smtClean="0"/>
              <a:t> APHT </a:t>
            </a:r>
            <a:r>
              <a:rPr lang="en-US" sz="3600" dirty="0" err="1" smtClean="0"/>
              <a:t>dilarang</a:t>
            </a:r>
            <a:r>
              <a:rPr lang="en-US" sz="3600" dirty="0" smtClean="0"/>
              <a:t> </a:t>
            </a:r>
            <a:r>
              <a:rPr lang="en-US" sz="3600" dirty="0" err="1" smtClean="0"/>
              <a:t>mencantumkan</a:t>
            </a:r>
            <a:r>
              <a:rPr lang="en-US" sz="3600" dirty="0" smtClean="0"/>
              <a:t> </a:t>
            </a:r>
            <a:r>
              <a:rPr lang="en-US" sz="3600" dirty="0" err="1" smtClean="0"/>
              <a:t>janji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kewenangan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Pemegang</a:t>
            </a:r>
            <a:r>
              <a:rPr lang="en-US" sz="3600" dirty="0" smtClean="0"/>
              <a:t> </a:t>
            </a:r>
            <a:r>
              <a:rPr lang="en-US" sz="3600" dirty="0" err="1" smtClean="0"/>
              <a:t>Hak</a:t>
            </a:r>
            <a:r>
              <a:rPr lang="en-US" sz="3600" dirty="0" smtClean="0"/>
              <a:t> </a:t>
            </a:r>
            <a:r>
              <a:rPr lang="en-US" sz="3600" dirty="0" err="1" smtClean="0"/>
              <a:t>Tanggungan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obyek</a:t>
            </a:r>
            <a:r>
              <a:rPr lang="en-US" sz="3600" dirty="0" smtClean="0"/>
              <a:t> </a:t>
            </a:r>
            <a:r>
              <a:rPr lang="en-US" sz="3600" dirty="0" err="1" smtClean="0"/>
              <a:t>Hak</a:t>
            </a:r>
            <a:r>
              <a:rPr lang="en-US" sz="3600" dirty="0" smtClean="0"/>
              <a:t> </a:t>
            </a:r>
            <a:r>
              <a:rPr lang="en-US" sz="3600" dirty="0" err="1" smtClean="0"/>
              <a:t>Tanggungan</a:t>
            </a:r>
            <a:r>
              <a:rPr lang="en-US" sz="3600" dirty="0" smtClean="0"/>
              <a:t> </a:t>
            </a:r>
            <a:r>
              <a:rPr lang="en-US" sz="3600" dirty="0" err="1" smtClean="0"/>
              <a:t>apabila</a:t>
            </a:r>
            <a:r>
              <a:rPr lang="en-US" sz="3600" dirty="0" smtClean="0"/>
              <a:t> </a:t>
            </a:r>
            <a:r>
              <a:rPr lang="en-US" sz="3600" dirty="0" err="1" smtClean="0"/>
              <a:t>debitor</a:t>
            </a:r>
            <a:r>
              <a:rPr lang="en-US" sz="3600" dirty="0" smtClean="0"/>
              <a:t> </a:t>
            </a:r>
            <a:r>
              <a:rPr lang="en-US" sz="3600" dirty="0" err="1" smtClean="0"/>
              <a:t>cidera</a:t>
            </a:r>
            <a:r>
              <a:rPr lang="en-US" sz="3600" dirty="0" smtClean="0"/>
              <a:t> </a:t>
            </a:r>
            <a:r>
              <a:rPr lang="en-US" sz="3600" dirty="0" err="1" smtClean="0"/>
              <a:t>janji</a:t>
            </a:r>
            <a:r>
              <a:rPr lang="en-US" sz="36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, </a:t>
            </a:r>
            <a:r>
              <a:rPr lang="en-US" sz="3600" dirty="0" err="1" smtClean="0"/>
              <a:t>janji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batal</a:t>
            </a:r>
            <a:r>
              <a:rPr lang="en-US" sz="3600" dirty="0" smtClean="0"/>
              <a:t> demi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i="1" dirty="0" smtClean="0"/>
              <a:t>(</a:t>
            </a:r>
            <a:r>
              <a:rPr lang="en-US" sz="3600" i="1" dirty="0" err="1" smtClean="0"/>
              <a:t>Pasal</a:t>
            </a:r>
            <a:r>
              <a:rPr lang="en-US" sz="3600" i="1" dirty="0" smtClean="0"/>
              <a:t> 12 UUHT)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sz="5200" b="1" dirty="0"/>
              <a:t>JANJI YANG </a:t>
            </a:r>
            <a:r>
              <a:rPr lang="en-US" sz="5200" b="1" dirty="0" smtClean="0"/>
              <a:t>DILARANG </a:t>
            </a:r>
            <a:r>
              <a:rPr lang="en-US" sz="4000" dirty="0" smtClean="0"/>
              <a:t>(</a:t>
            </a:r>
            <a:r>
              <a:rPr lang="en-US" sz="4000" dirty="0" err="1" smtClean="0"/>
              <a:t>lanjutan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8006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400" dirty="0" err="1" smtClean="0"/>
              <a:t>Tujuan</a:t>
            </a:r>
            <a:r>
              <a:rPr lang="en-US" sz="3400" dirty="0" smtClean="0"/>
              <a:t> </a:t>
            </a:r>
            <a:r>
              <a:rPr lang="en-US" sz="3400" dirty="0" err="1" smtClean="0"/>
              <a:t>pelarangan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:</a:t>
            </a:r>
          </a:p>
          <a:p>
            <a:pPr marL="892175" indent="-892175">
              <a:buNone/>
            </a:pPr>
            <a:r>
              <a:rPr lang="en-US" sz="3400" dirty="0"/>
              <a:t>	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melindungi</a:t>
            </a:r>
            <a:r>
              <a:rPr lang="en-US" sz="3400" dirty="0" smtClean="0"/>
              <a:t> </a:t>
            </a:r>
            <a:r>
              <a:rPr lang="en-US" sz="3400" dirty="0" err="1" smtClean="0"/>
              <a:t>kepentingan</a:t>
            </a:r>
            <a:r>
              <a:rPr lang="en-US" sz="3400" dirty="0" smtClean="0"/>
              <a:t> </a:t>
            </a:r>
            <a:r>
              <a:rPr lang="en-US" sz="3400" dirty="0" err="1" smtClean="0"/>
              <a:t>Debitor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Kreditor</a:t>
            </a:r>
            <a:r>
              <a:rPr lang="en-US" sz="3400" dirty="0" smtClean="0"/>
              <a:t> </a:t>
            </a:r>
            <a:r>
              <a:rPr lang="en-US" sz="3400" dirty="0" err="1" smtClean="0"/>
              <a:t>lainnya</a:t>
            </a:r>
            <a:r>
              <a:rPr lang="en-US" sz="3400" dirty="0" smtClean="0"/>
              <a:t>, </a:t>
            </a:r>
            <a:r>
              <a:rPr lang="en-US" sz="3400" dirty="0" err="1" smtClean="0"/>
              <a:t>terutama</a:t>
            </a:r>
            <a:r>
              <a:rPr lang="en-US" sz="3400" dirty="0" smtClean="0"/>
              <a:t> </a:t>
            </a: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Nilai</a:t>
            </a:r>
            <a:r>
              <a:rPr lang="en-US" sz="3400" dirty="0" smtClean="0"/>
              <a:t> </a:t>
            </a:r>
            <a:r>
              <a:rPr lang="en-US" sz="3400" dirty="0" err="1" smtClean="0"/>
              <a:t>Obyek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 </a:t>
            </a:r>
            <a:r>
              <a:rPr lang="en-US" sz="3400" dirty="0" err="1" smtClean="0"/>
              <a:t>melebihi</a:t>
            </a:r>
            <a:r>
              <a:rPr lang="en-US" sz="3400" dirty="0" smtClean="0"/>
              <a:t> </a:t>
            </a:r>
            <a:r>
              <a:rPr lang="en-US" sz="3400" dirty="0" err="1" smtClean="0"/>
              <a:t>besarnya</a:t>
            </a:r>
            <a:r>
              <a:rPr lang="en-US" sz="3400" dirty="0" smtClean="0"/>
              <a:t> </a:t>
            </a:r>
            <a:r>
              <a:rPr lang="en-US" sz="3400" dirty="0" err="1" smtClean="0"/>
              <a:t>utang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dijamin</a:t>
            </a:r>
            <a:endParaRPr lang="en-US" sz="3400" dirty="0"/>
          </a:p>
          <a:p>
            <a:pPr marL="0" indent="0">
              <a:buNone/>
            </a:pPr>
            <a:r>
              <a:rPr lang="en-US" sz="3400" i="1" dirty="0" smtClean="0"/>
              <a:t>	(</a:t>
            </a:r>
            <a:r>
              <a:rPr lang="en-US" sz="3400" i="1" dirty="0" err="1" smtClean="0"/>
              <a:t>Penjelasan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Pasal</a:t>
            </a:r>
            <a:r>
              <a:rPr lang="en-US" sz="3400" i="1" dirty="0" smtClean="0"/>
              <a:t> 12 UUHT)</a:t>
            </a:r>
            <a:endParaRPr lang="en-US" sz="3400" i="1" dirty="0"/>
          </a:p>
        </p:txBody>
      </p:sp>
    </p:spTree>
    <p:extLst>
      <p:ext uri="{BB962C8B-B14F-4D97-AF65-F5344CB8AC3E}">
        <p14:creationId xmlns:p14="http://schemas.microsoft.com/office/powerpoint/2010/main" val="38391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PENDAFTARAN HAK TANGGUNGAN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wajib</a:t>
            </a:r>
            <a:r>
              <a:rPr lang="en-US" sz="3200" dirty="0" smtClean="0"/>
              <a:t> </a:t>
            </a:r>
            <a:r>
              <a:rPr lang="en-US" sz="3200" dirty="0" err="1" smtClean="0"/>
              <a:t>didaftarkan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Kantor </a:t>
            </a:r>
            <a:r>
              <a:rPr lang="en-US" sz="3200" dirty="0" err="1" smtClean="0"/>
              <a:t>Pertanahan</a:t>
            </a:r>
            <a:r>
              <a:rPr lang="en-US" sz="3200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asas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Asas</a:t>
            </a:r>
            <a:r>
              <a:rPr lang="en-US" sz="3200" dirty="0" smtClean="0"/>
              <a:t> </a:t>
            </a:r>
            <a:r>
              <a:rPr lang="en-US" sz="3200" dirty="0" err="1" smtClean="0"/>
              <a:t>Publisitas</a:t>
            </a:r>
            <a:r>
              <a:rPr lang="en-US" sz="3200" dirty="0" smtClean="0"/>
              <a:t>. 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didaftarkannya</a:t>
            </a:r>
            <a:r>
              <a:rPr lang="en-US" sz="3200" dirty="0" smtClean="0"/>
              <a:t> </a:t>
            </a:r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Syarat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Mutlak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Lahirnya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Tanggungan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tersebut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Mengikatnya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Tanggungan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terhadap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Pihak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Ketiga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86800" cy="9906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LAHIRNYA HAK TANGGUNGAN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5344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 </a:t>
            </a:r>
            <a:r>
              <a:rPr lang="en-US" sz="3400" dirty="0" err="1" smtClean="0"/>
              <a:t>lahir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saat</a:t>
            </a:r>
            <a:r>
              <a:rPr lang="en-US" sz="3400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sz="3400" dirty="0" err="1" smtClean="0"/>
              <a:t>Dibukukan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Tanah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sz="3400" dirty="0" err="1" smtClean="0"/>
              <a:t>Hari</a:t>
            </a:r>
            <a:r>
              <a:rPr lang="en-US" sz="3400" dirty="0" smtClean="0"/>
              <a:t> </a:t>
            </a:r>
            <a:r>
              <a:rPr lang="en-US" sz="3400" dirty="0" err="1" smtClean="0"/>
              <a:t>tanggal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Tanah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 </a:t>
            </a:r>
            <a:r>
              <a:rPr lang="en-US" sz="3400" dirty="0" err="1" smtClean="0"/>
              <a:t>merupakan</a:t>
            </a:r>
            <a:r>
              <a:rPr lang="en-US" sz="3400" dirty="0" smtClean="0"/>
              <a:t> </a:t>
            </a:r>
            <a:r>
              <a:rPr lang="en-US" sz="3400" dirty="0" err="1" smtClean="0"/>
              <a:t>Hari</a:t>
            </a:r>
            <a:r>
              <a:rPr lang="en-US" sz="3400" dirty="0" smtClean="0"/>
              <a:t> </a:t>
            </a:r>
            <a:r>
              <a:rPr lang="en-US" sz="3400" dirty="0" err="1" smtClean="0"/>
              <a:t>tanggal</a:t>
            </a:r>
            <a:r>
              <a:rPr lang="en-US" sz="3400" dirty="0" smtClean="0"/>
              <a:t> </a:t>
            </a:r>
            <a:r>
              <a:rPr lang="en-US" sz="3400" dirty="0" err="1" smtClean="0"/>
              <a:t>Lahirnya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en-US" sz="3400" i="1" dirty="0" smtClean="0"/>
              <a:t>(</a:t>
            </a:r>
            <a:r>
              <a:rPr lang="en-US" sz="3400" i="1" dirty="0" err="1" smtClean="0"/>
              <a:t>Penjelasan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Umum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angka</a:t>
            </a:r>
            <a:r>
              <a:rPr lang="en-US" sz="3400" i="1" dirty="0" smtClean="0"/>
              <a:t> 7 UUHT </a:t>
            </a:r>
            <a:r>
              <a:rPr lang="en-US" sz="3400" i="1" dirty="0" err="1" smtClean="0"/>
              <a:t>jo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Pasal</a:t>
            </a:r>
            <a:r>
              <a:rPr lang="en-US" sz="3400" i="1" dirty="0" smtClean="0"/>
              <a:t> 13 </a:t>
            </a:r>
            <a:r>
              <a:rPr lang="en-US" sz="3400" i="1" dirty="0" err="1" smtClean="0"/>
              <a:t>ayat</a:t>
            </a:r>
            <a:r>
              <a:rPr lang="en-US" sz="3400" i="1" dirty="0" smtClean="0"/>
              <a:t> 5 UUHT)</a:t>
            </a:r>
          </a:p>
          <a:p>
            <a:pPr>
              <a:buNone/>
            </a:pPr>
            <a:r>
              <a:rPr lang="en-US" i="1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/>
              <a:t>DASAR HUKUM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dirty="0" err="1"/>
              <a:t>Undang-Undang</a:t>
            </a:r>
            <a:r>
              <a:rPr lang="en-US" sz="3400" dirty="0"/>
              <a:t> </a:t>
            </a:r>
            <a:r>
              <a:rPr lang="en-US" sz="3400" dirty="0" err="1"/>
              <a:t>Nomor</a:t>
            </a:r>
            <a:r>
              <a:rPr lang="en-US" sz="3400" dirty="0"/>
              <a:t> 4 </a:t>
            </a:r>
            <a:r>
              <a:rPr lang="en-US" sz="3400" dirty="0" err="1"/>
              <a:t>Tahun</a:t>
            </a:r>
            <a:r>
              <a:rPr lang="en-US" sz="3400" dirty="0"/>
              <a:t> 1996 </a:t>
            </a:r>
          </a:p>
          <a:p>
            <a:pPr>
              <a:buNone/>
            </a:pPr>
            <a:r>
              <a:rPr lang="en-US" sz="3400" dirty="0" err="1"/>
              <a:t>tentang</a:t>
            </a:r>
            <a:r>
              <a:rPr lang="en-US" sz="3400" dirty="0"/>
              <a:t>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Tanggungan</a:t>
            </a:r>
            <a:r>
              <a:rPr lang="en-US" sz="3400" dirty="0"/>
              <a:t> </a:t>
            </a:r>
            <a:r>
              <a:rPr lang="en-US" sz="3400" dirty="0" err="1"/>
              <a:t>atas</a:t>
            </a:r>
            <a:r>
              <a:rPr lang="en-US" sz="3400" dirty="0"/>
              <a:t> </a:t>
            </a:r>
            <a:r>
              <a:rPr lang="en-US" sz="3400" dirty="0" err="1"/>
              <a:t>tanah</a:t>
            </a:r>
            <a:r>
              <a:rPr lang="en-US" sz="3400" dirty="0"/>
              <a:t> </a:t>
            </a:r>
            <a:r>
              <a:rPr lang="en-US" sz="3400" dirty="0" err="1" smtClean="0"/>
              <a:t>beserta</a:t>
            </a:r>
            <a:r>
              <a:rPr lang="en-US" sz="3400" dirty="0"/>
              <a:t> </a:t>
            </a:r>
            <a:endParaRPr lang="en-US" sz="3400" dirty="0" smtClean="0"/>
          </a:p>
          <a:p>
            <a:pPr>
              <a:buNone/>
            </a:pPr>
            <a:r>
              <a:rPr lang="en-US" sz="3400" dirty="0" err="1" smtClean="0"/>
              <a:t>benda-benda</a:t>
            </a:r>
            <a:r>
              <a:rPr lang="en-US" sz="3400" dirty="0" smtClean="0"/>
              <a:t> </a:t>
            </a:r>
            <a:r>
              <a:rPr lang="en-US" sz="3400" dirty="0"/>
              <a:t>yang </a:t>
            </a:r>
            <a:r>
              <a:rPr lang="en-US" sz="3400" dirty="0" err="1"/>
              <a:t>berkaitan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tanah</a:t>
            </a:r>
            <a:r>
              <a:rPr lang="en-US" sz="3400" dirty="0"/>
              <a:t>.</a:t>
            </a:r>
          </a:p>
          <a:p>
            <a:pPr>
              <a:buNone/>
            </a:pPr>
            <a:r>
              <a:rPr lang="en-US" sz="3400" dirty="0"/>
              <a:t> </a:t>
            </a:r>
          </a:p>
          <a:p>
            <a:pPr>
              <a:buFont typeface="Wingdings" charset="2"/>
              <a:buChar char="ü"/>
            </a:pPr>
            <a:r>
              <a:rPr lang="en-US" sz="3400" dirty="0" err="1" smtClean="0"/>
              <a:t>Disebut</a:t>
            </a:r>
            <a:r>
              <a:rPr lang="en-US" sz="3400" dirty="0" smtClean="0"/>
              <a:t> </a:t>
            </a:r>
            <a:r>
              <a:rPr lang="en-US" sz="3400" dirty="0" err="1"/>
              <a:t>Undang-Undang</a:t>
            </a:r>
            <a:r>
              <a:rPr lang="en-US" sz="3400" dirty="0"/>
              <a:t>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Tanggungan</a:t>
            </a:r>
            <a:r>
              <a:rPr lang="en-US" sz="3400" dirty="0"/>
              <a:t>  (UUHT)</a:t>
            </a:r>
          </a:p>
          <a:p>
            <a:pPr>
              <a:buFont typeface="Wingdings" charset="2"/>
              <a:buChar char="ü"/>
            </a:pPr>
            <a:r>
              <a:rPr lang="en-US" sz="3400" dirty="0" err="1"/>
              <a:t>Diundangkan</a:t>
            </a:r>
            <a:r>
              <a:rPr lang="en-US" sz="3400" dirty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/>
              <a:t>tanggal</a:t>
            </a:r>
            <a:r>
              <a:rPr lang="en-US" sz="3400" dirty="0"/>
              <a:t> 9 April 1996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LAHIRNYA HAK TANGGUNGAN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800600"/>
          </a:xfrm>
        </p:spPr>
        <p:txBody>
          <a:bodyPr/>
          <a:lstStyle/>
          <a:p>
            <a:pPr>
              <a:buNone/>
            </a:pPr>
            <a:r>
              <a:rPr lang="en-US" sz="3400" dirty="0" err="1" smtClean="0"/>
              <a:t>Tanggal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Tanah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sz="3400" b="1" dirty="0" err="1" smtClean="0"/>
              <a:t>Tanggal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Hari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Tujuh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Setelah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Penerimaan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Secara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Lengkap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Surat-Surat</a:t>
            </a:r>
            <a:r>
              <a:rPr lang="en-US" sz="3400" b="1" dirty="0" smtClean="0"/>
              <a:t> </a:t>
            </a:r>
            <a:r>
              <a:rPr lang="en-US" sz="3400" dirty="0" smtClean="0"/>
              <a:t>yang </a:t>
            </a:r>
            <a:r>
              <a:rPr lang="en-US" sz="3400" dirty="0" err="1" smtClean="0"/>
              <a:t>diperlukan</a:t>
            </a:r>
            <a:r>
              <a:rPr lang="en-US" sz="3400" dirty="0" smtClean="0"/>
              <a:t> </a:t>
            </a:r>
            <a:r>
              <a:rPr lang="en-US" sz="3400" dirty="0" err="1" smtClean="0"/>
              <a:t>bagi</a:t>
            </a:r>
            <a:r>
              <a:rPr lang="en-US" sz="3400" dirty="0" smtClean="0"/>
              <a:t> </a:t>
            </a:r>
            <a:r>
              <a:rPr lang="en-US" sz="3400" dirty="0" err="1" smtClean="0"/>
              <a:t>Pendaftaran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hari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tujuh</a:t>
            </a:r>
            <a:r>
              <a:rPr lang="en-US" sz="3400" dirty="0" smtClean="0"/>
              <a:t> </a:t>
            </a:r>
            <a:r>
              <a:rPr lang="en-US" sz="3400" dirty="0" err="1" smtClean="0"/>
              <a:t>itu</a:t>
            </a:r>
            <a:r>
              <a:rPr lang="en-US" sz="3400" dirty="0" smtClean="0"/>
              <a:t> </a:t>
            </a:r>
            <a:r>
              <a:rPr lang="en-US" sz="3400" dirty="0" err="1" smtClean="0"/>
              <a:t>jatuh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hari</a:t>
            </a:r>
            <a:r>
              <a:rPr lang="en-US" sz="3400" dirty="0" smtClean="0"/>
              <a:t> </a:t>
            </a:r>
            <a:r>
              <a:rPr lang="en-US" sz="3400" dirty="0" err="1" smtClean="0"/>
              <a:t>libur</a:t>
            </a:r>
            <a:r>
              <a:rPr lang="en-US" sz="3400" dirty="0" smtClean="0"/>
              <a:t>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Tanah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 </a:t>
            </a:r>
            <a:r>
              <a:rPr lang="en-US" sz="3400" dirty="0" err="1" smtClean="0"/>
              <a:t>ybs</a:t>
            </a:r>
            <a:r>
              <a:rPr lang="en-US" sz="3400" dirty="0" smtClean="0"/>
              <a:t> </a:t>
            </a:r>
            <a:r>
              <a:rPr lang="en-US" sz="3400" dirty="0" err="1" smtClean="0"/>
              <a:t>diberikan</a:t>
            </a:r>
            <a:r>
              <a:rPr lang="en-US" sz="3400" dirty="0" smtClean="0"/>
              <a:t> </a:t>
            </a:r>
            <a:r>
              <a:rPr lang="en-US" sz="3400" dirty="0" err="1" smtClean="0"/>
              <a:t>bertanggal</a:t>
            </a:r>
            <a:r>
              <a:rPr lang="en-US" sz="3400" dirty="0" smtClean="0"/>
              <a:t> </a:t>
            </a:r>
            <a:r>
              <a:rPr lang="en-US" sz="3400" dirty="0" err="1" smtClean="0"/>
              <a:t>hari</a:t>
            </a:r>
            <a:r>
              <a:rPr lang="en-US" sz="3400" dirty="0" smtClean="0"/>
              <a:t> </a:t>
            </a:r>
            <a:r>
              <a:rPr lang="en-US" sz="3400" dirty="0" err="1" smtClean="0"/>
              <a:t>kerja</a:t>
            </a:r>
            <a:r>
              <a:rPr lang="en-US" sz="3400" dirty="0" smtClean="0"/>
              <a:t> </a:t>
            </a:r>
            <a:r>
              <a:rPr lang="en-US" sz="3400" dirty="0" err="1" smtClean="0"/>
              <a:t>berikutnya</a:t>
            </a:r>
            <a:r>
              <a:rPr lang="en-US" sz="3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1066800"/>
          </a:xfrm>
        </p:spPr>
        <p:txBody>
          <a:bodyPr>
            <a:noAutofit/>
          </a:bodyPr>
          <a:lstStyle/>
          <a:p>
            <a:r>
              <a:rPr lang="en-US" sz="4700" b="1" dirty="0" smtClean="0"/>
              <a:t>SERTIPIKAT HAK TANGGUNGAN</a:t>
            </a:r>
            <a:endParaRPr lang="en-US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5344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tanda</a:t>
            </a:r>
            <a:r>
              <a:rPr lang="en-US" sz="2300" dirty="0" smtClean="0"/>
              <a:t> </a:t>
            </a:r>
            <a:r>
              <a:rPr lang="en-US" sz="2300" dirty="0" err="1" smtClean="0"/>
              <a:t>bukti</a:t>
            </a:r>
            <a:r>
              <a:rPr lang="en-US" sz="2300" dirty="0" smtClean="0"/>
              <a:t> </a:t>
            </a:r>
            <a:r>
              <a:rPr lang="en-US" sz="2300" dirty="0" err="1" smtClean="0"/>
              <a:t>Hak</a:t>
            </a:r>
            <a:r>
              <a:rPr lang="en-US" sz="2300" dirty="0" smtClean="0"/>
              <a:t> </a:t>
            </a:r>
            <a:r>
              <a:rPr lang="en-US" sz="2300" dirty="0" err="1" smtClean="0"/>
              <a:t>Tanggungan</a:t>
            </a:r>
            <a:r>
              <a:rPr lang="en-US" sz="2300" dirty="0" smtClean="0"/>
              <a:t> </a:t>
            </a:r>
            <a:r>
              <a:rPr lang="en-US" sz="2300" dirty="0" err="1" smtClean="0"/>
              <a:t>maka</a:t>
            </a:r>
            <a:r>
              <a:rPr lang="en-US" sz="2300" dirty="0" smtClean="0"/>
              <a:t> Kantor </a:t>
            </a:r>
            <a:r>
              <a:rPr lang="en-US" sz="2300" dirty="0" err="1" smtClean="0"/>
              <a:t>Pertanahan</a:t>
            </a:r>
            <a:r>
              <a:rPr lang="en-US" sz="2300" dirty="0" smtClean="0"/>
              <a:t> </a:t>
            </a:r>
            <a:r>
              <a:rPr lang="en-US" sz="2300" dirty="0" err="1" smtClean="0"/>
              <a:t>membuat</a:t>
            </a:r>
            <a:r>
              <a:rPr lang="en-US" sz="2300" dirty="0" smtClean="0"/>
              <a:t> </a:t>
            </a:r>
            <a:r>
              <a:rPr lang="en-US" sz="2300" dirty="0" err="1" smtClean="0"/>
              <a:t>Sertipikat</a:t>
            </a:r>
            <a:r>
              <a:rPr lang="en-US" sz="2300" dirty="0" smtClean="0"/>
              <a:t> </a:t>
            </a:r>
            <a:r>
              <a:rPr lang="en-US" sz="2300" dirty="0" err="1" smtClean="0"/>
              <a:t>Hak</a:t>
            </a:r>
            <a:r>
              <a:rPr lang="en-US" sz="2300" dirty="0" smtClean="0"/>
              <a:t> </a:t>
            </a:r>
            <a:r>
              <a:rPr lang="en-US" sz="2300" dirty="0" err="1" smtClean="0"/>
              <a:t>Tanggungan</a:t>
            </a:r>
            <a:r>
              <a:rPr lang="en-US" sz="2300" dirty="0" smtClean="0"/>
              <a:t>, yang </a:t>
            </a:r>
            <a:r>
              <a:rPr lang="en-US" sz="2300" dirty="0" err="1" smtClean="0"/>
              <a:t>terdiri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:</a:t>
            </a:r>
          </a:p>
          <a:p>
            <a:pPr lvl="0">
              <a:buFont typeface="Wingdings" charset="2"/>
              <a:buChar char="Ø"/>
            </a:pPr>
            <a:r>
              <a:rPr lang="en-US" sz="2300" dirty="0" err="1" smtClean="0"/>
              <a:t>Salinan</a:t>
            </a:r>
            <a:r>
              <a:rPr lang="en-US" sz="2300" dirty="0" smtClean="0"/>
              <a:t> APHT </a:t>
            </a:r>
            <a:r>
              <a:rPr lang="en-US" sz="2300" dirty="0" err="1" smtClean="0"/>
              <a:t>dan</a:t>
            </a:r>
            <a:endParaRPr lang="en-US" sz="2300" dirty="0" smtClean="0"/>
          </a:p>
          <a:p>
            <a:pPr lvl="0">
              <a:spcBef>
                <a:spcPts val="0"/>
              </a:spcBef>
              <a:buFont typeface="Wingdings" charset="2"/>
              <a:buChar char="Ø"/>
            </a:pPr>
            <a:r>
              <a:rPr lang="en-US" sz="2300" dirty="0" err="1" smtClean="0"/>
              <a:t>Buku</a:t>
            </a:r>
            <a:r>
              <a:rPr lang="en-US" sz="2300" dirty="0" smtClean="0"/>
              <a:t> Tanah </a:t>
            </a:r>
            <a:r>
              <a:rPr lang="en-US" sz="2300" dirty="0" err="1" smtClean="0"/>
              <a:t>Hak</a:t>
            </a:r>
            <a:r>
              <a:rPr lang="en-US" sz="2300" dirty="0" smtClean="0"/>
              <a:t> </a:t>
            </a:r>
            <a:r>
              <a:rPr lang="en-US" sz="2300" dirty="0" err="1" smtClean="0"/>
              <a:t>Tanggungan</a:t>
            </a:r>
            <a:endParaRPr lang="en-US" sz="2300" dirty="0" smtClean="0"/>
          </a:p>
          <a:p>
            <a:pPr>
              <a:spcBef>
                <a:spcPts val="0"/>
              </a:spcBef>
              <a:buFont typeface="Wingdings" charset="2"/>
              <a:buChar char="Ø"/>
            </a:pPr>
            <a:endParaRPr lang="en-US" sz="2200" dirty="0" smtClean="0"/>
          </a:p>
          <a:p>
            <a:pPr>
              <a:buNone/>
            </a:pPr>
            <a:r>
              <a:rPr lang="en-US" sz="2300" dirty="0" err="1" smtClean="0"/>
              <a:t>Sertipikat</a:t>
            </a:r>
            <a:r>
              <a:rPr lang="en-US" sz="2300" dirty="0" smtClean="0"/>
              <a:t> </a:t>
            </a:r>
            <a:r>
              <a:rPr lang="en-US" sz="2300" dirty="0" err="1" smtClean="0"/>
              <a:t>Hak</a:t>
            </a:r>
            <a:r>
              <a:rPr lang="en-US" sz="2300" dirty="0" smtClean="0"/>
              <a:t> </a:t>
            </a:r>
            <a:r>
              <a:rPr lang="en-US" sz="2300" dirty="0" err="1" smtClean="0"/>
              <a:t>Tanggungan</a:t>
            </a:r>
            <a:r>
              <a:rPr lang="en-US" sz="2300" dirty="0" smtClean="0"/>
              <a:t> </a:t>
            </a:r>
            <a:r>
              <a:rPr lang="en-US" sz="2300" dirty="0" err="1" smtClean="0"/>
              <a:t>memuat</a:t>
            </a:r>
            <a:r>
              <a:rPr lang="en-US" sz="2300" dirty="0" smtClean="0"/>
              <a:t> </a:t>
            </a:r>
            <a:r>
              <a:rPr lang="en-US" sz="2300" dirty="0" err="1" smtClean="0"/>
              <a:t>irah-irah</a:t>
            </a:r>
            <a:r>
              <a:rPr lang="en-US" sz="2300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/>
              <a:t>	“DEMI KEADILAN BERDASARKAN KETUHANAN YANG MAHA ESA”</a:t>
            </a:r>
            <a:br>
              <a:rPr lang="en-US" sz="2300" dirty="0" smtClean="0"/>
            </a:br>
            <a:r>
              <a:rPr lang="en-US" sz="2300" i="1" dirty="0" smtClean="0"/>
              <a:t>(</a:t>
            </a:r>
            <a:r>
              <a:rPr lang="en-US" sz="2300" i="1" dirty="0" err="1" smtClean="0"/>
              <a:t>Pasal</a:t>
            </a:r>
            <a:r>
              <a:rPr lang="en-US" sz="2300" i="1" dirty="0" smtClean="0"/>
              <a:t> 14 </a:t>
            </a:r>
            <a:r>
              <a:rPr lang="en-US" sz="2300" i="1" dirty="0" err="1" smtClean="0"/>
              <a:t>ayat</a:t>
            </a:r>
            <a:r>
              <a:rPr lang="en-US" sz="2300" i="1" dirty="0" smtClean="0"/>
              <a:t> 2 UUHT)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dibubuhi</a:t>
            </a:r>
            <a:r>
              <a:rPr lang="en-US" sz="2300" dirty="0" smtClean="0"/>
              <a:t> </a:t>
            </a:r>
            <a:r>
              <a:rPr lang="en-US" sz="2300" dirty="0" err="1" smtClean="0"/>
              <a:t>irah-irah</a:t>
            </a:r>
            <a:r>
              <a:rPr lang="en-US" sz="2300" dirty="0" smtClean="0"/>
              <a:t>, </a:t>
            </a:r>
            <a:r>
              <a:rPr lang="en-US" sz="2300" dirty="0" err="1" smtClean="0"/>
              <a:t>Sertipikat</a:t>
            </a:r>
            <a:r>
              <a:rPr lang="en-US" sz="2300" dirty="0" smtClean="0"/>
              <a:t> </a:t>
            </a:r>
            <a:r>
              <a:rPr lang="en-US" sz="2300" dirty="0" err="1" smtClean="0"/>
              <a:t>Hak</a:t>
            </a:r>
            <a:r>
              <a:rPr lang="en-US" sz="2300" dirty="0" smtClean="0"/>
              <a:t> </a:t>
            </a:r>
            <a:r>
              <a:rPr lang="en-US" sz="2300" dirty="0" err="1" smtClean="0"/>
              <a:t>Tanggungan</a:t>
            </a:r>
            <a:r>
              <a:rPr lang="en-US" sz="2300" dirty="0" smtClean="0"/>
              <a:t> </a:t>
            </a:r>
            <a:r>
              <a:rPr lang="en-US" sz="2300" dirty="0" err="1" smtClean="0"/>
              <a:t>mempunyai</a:t>
            </a:r>
            <a:r>
              <a:rPr lang="en-US" sz="2300" dirty="0" smtClean="0"/>
              <a:t> </a:t>
            </a:r>
            <a:r>
              <a:rPr lang="en-US" sz="2300" b="1" dirty="0" err="1" smtClean="0"/>
              <a:t>Kekuatan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Eksekutorial</a:t>
            </a:r>
            <a:r>
              <a:rPr lang="en-US" sz="2300" dirty="0" smtClean="0"/>
              <a:t> yang </a:t>
            </a:r>
            <a:r>
              <a:rPr lang="en-US" sz="2300" dirty="0" err="1" smtClean="0"/>
              <a:t>sama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putusan</a:t>
            </a:r>
            <a:r>
              <a:rPr lang="en-US" sz="2300" dirty="0" smtClean="0"/>
              <a:t> </a:t>
            </a:r>
            <a:r>
              <a:rPr lang="en-US" sz="2300" dirty="0" err="1" smtClean="0"/>
              <a:t>pengadilan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telah</a:t>
            </a:r>
            <a:r>
              <a:rPr lang="en-US" sz="2300" dirty="0" smtClean="0"/>
              <a:t> </a:t>
            </a:r>
            <a:r>
              <a:rPr lang="en-US" sz="2300" dirty="0" err="1" smtClean="0"/>
              <a:t>memperoleh</a:t>
            </a:r>
            <a:r>
              <a:rPr lang="en-US" sz="2300" dirty="0" smtClean="0"/>
              <a:t> </a:t>
            </a:r>
            <a:r>
              <a:rPr lang="en-US" sz="2300" dirty="0" err="1" smtClean="0"/>
              <a:t>kekuatan</a:t>
            </a:r>
            <a:r>
              <a:rPr lang="en-US" sz="2300" dirty="0" smtClean="0"/>
              <a:t> </a:t>
            </a:r>
            <a:r>
              <a:rPr lang="en-US" sz="2300" dirty="0" err="1" smtClean="0"/>
              <a:t>hukum</a:t>
            </a:r>
            <a:r>
              <a:rPr lang="en-US" sz="2300" dirty="0" smtClean="0"/>
              <a:t> </a:t>
            </a:r>
            <a:r>
              <a:rPr lang="en-US" sz="2300" dirty="0" err="1" smtClean="0"/>
              <a:t>tetap</a:t>
            </a:r>
            <a:endParaRPr lang="en-US" sz="2300" dirty="0" smtClean="0"/>
          </a:p>
          <a:p>
            <a:pPr>
              <a:buNone/>
            </a:pPr>
            <a:r>
              <a:rPr lang="en-US" sz="2300" i="1" dirty="0" smtClean="0"/>
              <a:t>(</a:t>
            </a:r>
            <a:r>
              <a:rPr lang="en-US" sz="2300" i="1" dirty="0" err="1" smtClean="0"/>
              <a:t>Pasal</a:t>
            </a:r>
            <a:r>
              <a:rPr lang="en-US" sz="2300" i="1" dirty="0" smtClean="0"/>
              <a:t> 14 </a:t>
            </a:r>
            <a:r>
              <a:rPr lang="en-US" sz="2300" i="1" dirty="0" err="1" smtClean="0"/>
              <a:t>ayat</a:t>
            </a:r>
            <a:r>
              <a:rPr lang="en-US" sz="2300" i="1" dirty="0" smtClean="0"/>
              <a:t> 3 UUHT)</a:t>
            </a:r>
            <a:endParaRPr lang="en-US" sz="2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b="1" dirty="0" smtClean="0"/>
              <a:t>HAK ISTIMEWA PEMEGANG </a:t>
            </a:r>
            <a:br>
              <a:rPr lang="en-US" b="1" dirty="0" smtClean="0"/>
            </a:br>
            <a:r>
              <a:rPr lang="en-US" b="1" dirty="0" smtClean="0"/>
              <a:t>HAK TANGGUNGAN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5344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dirty="0" smtClean="0"/>
              <a:t>DROIT DE PREFERENCE</a:t>
            </a:r>
          </a:p>
          <a:p>
            <a:pPr marL="534988" indent="-534988">
              <a:buNone/>
            </a:pPr>
            <a:r>
              <a:rPr lang="en-US" dirty="0" smtClean="0"/>
              <a:t>	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didahulukan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pelunasan</a:t>
            </a:r>
            <a:r>
              <a:rPr lang="en-US" dirty="0" smtClean="0"/>
              <a:t> </a:t>
            </a:r>
            <a:r>
              <a:rPr lang="en-US" dirty="0" err="1" smtClean="0"/>
              <a:t>piutangnya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kreditor-kreditor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534988" indent="-534988"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1 </a:t>
            </a:r>
            <a:r>
              <a:rPr lang="en-US" i="1" dirty="0" err="1" smtClean="0"/>
              <a:t>ayat</a:t>
            </a:r>
            <a:r>
              <a:rPr lang="en-US" i="1" dirty="0" smtClean="0"/>
              <a:t> 1, </a:t>
            </a:r>
            <a:r>
              <a:rPr lang="en-US" i="1" dirty="0" err="1" smtClean="0"/>
              <a:t>Pasal</a:t>
            </a:r>
            <a:r>
              <a:rPr lang="en-US" i="1" dirty="0" smtClean="0"/>
              <a:t> 6, </a:t>
            </a:r>
            <a:r>
              <a:rPr lang="en-US" i="1" dirty="0" err="1" smtClean="0"/>
              <a:t>Pasal</a:t>
            </a:r>
            <a:r>
              <a:rPr lang="en-US" i="1" dirty="0" smtClean="0"/>
              <a:t> 20 UUHT)</a:t>
            </a:r>
          </a:p>
          <a:p>
            <a:pPr>
              <a:buNone/>
            </a:pPr>
            <a:endParaRPr lang="en-US" i="1" dirty="0" smtClean="0"/>
          </a:p>
          <a:p>
            <a:pPr marL="514350" lvl="0" indent="-514350">
              <a:buSzPct val="75000"/>
              <a:buFont typeface="+mj-lt"/>
              <a:buAutoNum type="arabicPeriod" startAt="2"/>
            </a:pPr>
            <a:r>
              <a:rPr lang="en-US" dirty="0" smtClean="0"/>
              <a:t>DROIT DE SUITE</a:t>
            </a:r>
          </a:p>
          <a:p>
            <a:pPr marL="534988" indent="-534988">
              <a:buNone/>
            </a:pPr>
            <a:r>
              <a:rPr lang="en-US" dirty="0" smtClean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bendanya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siapapun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 smtClean="0"/>
          </a:p>
          <a:p>
            <a:pPr marL="534988" indent="-534988"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7 UUHT)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dibukukan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PERALIHAN HAK TANGGUNGAN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A. PERALIHAN PIUTANG YANG DIJAMIN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yang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BERALIH </a:t>
            </a:r>
            <a:r>
              <a:rPr lang="en-US" dirty="0" err="1" smtClean="0"/>
              <a:t>karena</a:t>
            </a:r>
            <a:r>
              <a:rPr lang="en-US" dirty="0" smtClean="0"/>
              <a:t> CESSIE, SUBROGASI, PEWARISAN </a:t>
            </a:r>
            <a:r>
              <a:rPr lang="en-US" dirty="0" err="1" smtClean="0"/>
              <a:t>atau</a:t>
            </a:r>
            <a:r>
              <a:rPr lang="en-US" dirty="0" smtClean="0"/>
              <a:t> SEBAB-SEBAB LAIN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beralih</a:t>
            </a:r>
            <a:r>
              <a:rPr lang="en-US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16 </a:t>
            </a:r>
            <a:r>
              <a:rPr lang="en-US" i="1" dirty="0" err="1" smtClean="0"/>
              <a:t>ayat</a:t>
            </a:r>
            <a:r>
              <a:rPr lang="en-US" i="1" dirty="0" smtClean="0"/>
              <a:t> 1 UUHT)</a:t>
            </a:r>
          </a:p>
          <a:p>
            <a:pPr>
              <a:buNone/>
            </a:pPr>
            <a:r>
              <a:rPr lang="en-US" i="1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accessoir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610600" cy="51054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dirty="0" smtClean="0"/>
              <a:t>CESSIE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</a:t>
            </a:r>
          </a:p>
          <a:p>
            <a:pPr lvl="0">
              <a:buNone/>
            </a:pP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b="1" dirty="0" smtClean="0"/>
              <a:t>SUBROGASI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melunasi</a:t>
            </a:r>
            <a:r>
              <a:rPr lang="en-US" dirty="0" smtClean="0"/>
              <a:t>  </a:t>
            </a:r>
            <a:r>
              <a:rPr lang="en-US" dirty="0" err="1" smtClean="0"/>
              <a:t>Debitor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SEBAB-SEBAB LAIN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Hal-</a:t>
            </a:r>
            <a:r>
              <a:rPr lang="en-US" dirty="0" err="1" smtClean="0"/>
              <a:t>hal</a:t>
            </a:r>
            <a:r>
              <a:rPr lang="en-US" dirty="0" smtClean="0"/>
              <a:t> lain </a:t>
            </a:r>
            <a:r>
              <a:rPr lang="en-US" dirty="0" err="1" smtClean="0"/>
              <a:t>selain</a:t>
            </a:r>
            <a:r>
              <a:rPr lang="en-US" dirty="0" smtClean="0"/>
              <a:t> yang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16 </a:t>
            </a:r>
            <a:r>
              <a:rPr lang="en-US" dirty="0" err="1" smtClean="0"/>
              <a:t>ayat</a:t>
            </a:r>
            <a:r>
              <a:rPr lang="en-US" dirty="0" smtClean="0"/>
              <a:t> 1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(Merger)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Peleburan</a:t>
            </a:r>
            <a:r>
              <a:rPr lang="en-US" dirty="0" smtClean="0"/>
              <a:t> (</a:t>
            </a:r>
            <a:r>
              <a:rPr lang="en-US" dirty="0" err="1" smtClean="0"/>
              <a:t>Konsolidasi</a:t>
            </a:r>
            <a:r>
              <a:rPr lang="en-US" dirty="0" smtClean="0"/>
              <a:t>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beralihnya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/</a:t>
            </a:r>
            <a:r>
              <a:rPr lang="en-US" dirty="0" err="1" smtClean="0"/>
              <a:t>peleburan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PERALIHAN HAK TANGGUNGAN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B. PENDAFTARAN PERALIHAN HAK TANGGUNGAN</a:t>
            </a:r>
          </a:p>
          <a:p>
            <a:pPr marL="0" indent="0">
              <a:buNone/>
            </a:pP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: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)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endParaRPr lang="en-US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beralihnya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endParaRPr lang="en-US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Pemohon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121 </a:t>
            </a:r>
            <a:r>
              <a:rPr lang="en-US" dirty="0" err="1" smtClean="0"/>
              <a:t>atay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Permen</a:t>
            </a:r>
            <a:r>
              <a:rPr lang="en-US" dirty="0" smtClean="0"/>
              <a:t> 3 / 1997)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PERALIHAN HAK TANGGUNGAN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C. BERLAKUNYA PERALIHAN HAK TANGGUNGAN KEPADA PIHAK KETIGA</a:t>
            </a:r>
          </a:p>
          <a:p>
            <a:pPr marL="0" indent="0">
              <a:buNone/>
            </a:pPr>
            <a:r>
              <a:rPr lang="en-US" dirty="0" err="1" smtClean="0"/>
              <a:t>Beralihnya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ybs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16 </a:t>
            </a:r>
            <a:r>
              <a:rPr lang="en-US" i="1" dirty="0" err="1" smtClean="0"/>
              <a:t>ayat</a:t>
            </a:r>
            <a:r>
              <a:rPr lang="en-US" i="1" dirty="0" smtClean="0"/>
              <a:t> 5 UUHT)</a:t>
            </a:r>
          </a:p>
          <a:p>
            <a:pPr>
              <a:buNone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beralihnya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libur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16 </a:t>
            </a:r>
            <a:r>
              <a:rPr lang="en-US" i="1" dirty="0" err="1" smtClean="0"/>
              <a:t>ayat</a:t>
            </a:r>
            <a:r>
              <a:rPr lang="en-US" i="1" dirty="0" smtClean="0"/>
              <a:t> 4 UUHT)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EKSEKUSI HAK TANGGUNGAN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53000"/>
          </a:xfrm>
        </p:spPr>
        <p:txBody>
          <a:bodyPr>
            <a:noAutofit/>
          </a:bodyPr>
          <a:lstStyle/>
          <a:p>
            <a:pPr marL="457200" lvl="0" indent="-457200">
              <a:buClrTx/>
              <a:buSzPct val="75000"/>
              <a:buFont typeface="+mj-lt"/>
              <a:buAutoNum type="alphaUcPeriod"/>
            </a:pPr>
            <a:r>
              <a:rPr lang="en-US" sz="3200" dirty="0" smtClean="0">
                <a:solidFill>
                  <a:srgbClr val="0000FF"/>
                </a:solidFill>
              </a:rPr>
              <a:t>DASAR EKSEKUSI</a:t>
            </a:r>
          </a:p>
          <a:p>
            <a:pPr marL="457200" lvl="0" indent="-457200">
              <a:buSzPct val="75000"/>
              <a:buFont typeface="+mj-lt"/>
              <a:buAutoNum type="arabicPeriod"/>
            </a:pP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pemegang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menjual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dimaksud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Pasal</a:t>
            </a:r>
            <a:r>
              <a:rPr lang="en-US" sz="3200" dirty="0" smtClean="0"/>
              <a:t> 6 UUHT</a:t>
            </a:r>
          </a:p>
          <a:p>
            <a:pPr marL="457200" lvl="0" indent="-457200">
              <a:spcBef>
                <a:spcPts val="0"/>
              </a:spcBef>
              <a:buSzPct val="75000"/>
              <a:buFont typeface="+mj-lt"/>
              <a:buAutoNum type="arabicPeriod"/>
            </a:pPr>
            <a:r>
              <a:rPr lang="en-US" sz="3200" dirty="0" err="1" smtClean="0"/>
              <a:t>Titel</a:t>
            </a:r>
            <a:r>
              <a:rPr lang="en-US" sz="3200" dirty="0" smtClean="0"/>
              <a:t> </a:t>
            </a:r>
            <a:r>
              <a:rPr lang="en-US" sz="3200" dirty="0" err="1" smtClean="0"/>
              <a:t>Eksekutorial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sertipikat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, </a:t>
            </a:r>
            <a:r>
              <a:rPr lang="en-US" sz="3200" dirty="0" err="1" smtClean="0"/>
              <a:t>sebagaimana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dimaksud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Pasal</a:t>
            </a:r>
            <a:r>
              <a:rPr lang="en-US" sz="3200" dirty="0" smtClean="0"/>
              <a:t> 14 </a:t>
            </a:r>
            <a:r>
              <a:rPr lang="en-US" sz="3200" dirty="0" err="1" smtClean="0"/>
              <a:t>ayat</a:t>
            </a:r>
            <a:r>
              <a:rPr lang="en-US" sz="3200" dirty="0" smtClean="0"/>
              <a:t> 2 UUHT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200" dirty="0" smtClean="0"/>
              <a:t>   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Pasal</a:t>
            </a:r>
            <a:r>
              <a:rPr lang="en-US" sz="3200" i="1" dirty="0" smtClean="0"/>
              <a:t> 20 </a:t>
            </a:r>
            <a:r>
              <a:rPr lang="en-US" sz="3200" i="1" dirty="0" err="1" smtClean="0"/>
              <a:t>ayat</a:t>
            </a:r>
            <a:r>
              <a:rPr lang="en-US" sz="3200" i="1" dirty="0" smtClean="0"/>
              <a:t> 1 UUHT)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EKSEKUSI HAK </a:t>
            </a:r>
            <a:r>
              <a:rPr lang="en-US" b="1" dirty="0" smtClean="0"/>
              <a:t>TANGGUNGAN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err="1"/>
              <a:t>Pelaksanaan</a:t>
            </a:r>
            <a:r>
              <a:rPr lang="en-US" sz="3200" dirty="0"/>
              <a:t> </a:t>
            </a:r>
            <a:r>
              <a:rPr lang="en-US" sz="3200" dirty="0" err="1"/>
              <a:t>eksekusi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obyek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Tanggungan</a:t>
            </a:r>
            <a:r>
              <a:rPr lang="en-US" sz="3200" dirty="0"/>
              <a:t> </a:t>
            </a:r>
            <a:r>
              <a:rPr lang="en-US" sz="3200" dirty="0" err="1"/>
              <a:t>tsb</a:t>
            </a:r>
            <a:r>
              <a:rPr lang="en-US" sz="3200" dirty="0"/>
              <a:t> </a:t>
            </a:r>
            <a:r>
              <a:rPr lang="en-US" sz="3200" dirty="0" err="1"/>
              <a:t>dijual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pelelangan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menurut</a:t>
            </a:r>
            <a:r>
              <a:rPr lang="en-US" sz="3200" dirty="0"/>
              <a:t> </a:t>
            </a:r>
            <a:r>
              <a:rPr lang="en-US" sz="3200" dirty="0" err="1"/>
              <a:t>tata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yang </a:t>
            </a:r>
            <a:r>
              <a:rPr lang="en-US" sz="3200" dirty="0" err="1"/>
              <a:t>ditentukan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peraturan</a:t>
            </a:r>
            <a:r>
              <a:rPr lang="en-US" sz="3200" dirty="0"/>
              <a:t> </a:t>
            </a:r>
            <a:r>
              <a:rPr lang="en-US" sz="3200" dirty="0" err="1"/>
              <a:t>perundang-undangan</a:t>
            </a:r>
            <a:r>
              <a:rPr lang="en-US" sz="32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peraturan</a:t>
            </a:r>
            <a:r>
              <a:rPr lang="en-US" sz="3200" dirty="0"/>
              <a:t> </a:t>
            </a:r>
            <a:r>
              <a:rPr lang="en-US" sz="3200" dirty="0" err="1"/>
              <a:t>perundang-undangan</a:t>
            </a:r>
            <a:r>
              <a:rPr lang="en-US" sz="3200" dirty="0"/>
              <a:t> yang 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mengenai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tsb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sementara</a:t>
            </a:r>
            <a:r>
              <a:rPr lang="en-US" sz="3200" dirty="0"/>
              <a:t>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</a:t>
            </a:r>
            <a:r>
              <a:rPr lang="en-US" sz="3200" dirty="0" err="1"/>
              <a:t>Parate</a:t>
            </a:r>
            <a:r>
              <a:rPr lang="en-US" sz="3200" dirty="0"/>
              <a:t> </a:t>
            </a:r>
            <a:r>
              <a:rPr lang="en-US" sz="3200" dirty="0" err="1"/>
              <a:t>Eksekusi</a:t>
            </a:r>
            <a:r>
              <a:rPr lang="en-US" sz="3200" dirty="0"/>
              <a:t> yang </a:t>
            </a:r>
            <a:r>
              <a:rPr lang="en-US" sz="3200" dirty="0" err="1"/>
              <a:t>diatur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224 HIR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258 RGB </a:t>
            </a:r>
            <a:r>
              <a:rPr lang="en-US" sz="3200" i="1" dirty="0"/>
              <a:t>(</a:t>
            </a:r>
            <a:r>
              <a:rPr lang="en-US" sz="3200" i="1" dirty="0" err="1"/>
              <a:t>Pasal</a:t>
            </a:r>
            <a:r>
              <a:rPr lang="en-US" sz="3200" i="1" dirty="0"/>
              <a:t> 26 UUHT)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EKSEKUSI HAK TANGGUNGAN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5029200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0000FF"/>
              </a:buClr>
              <a:buSzPct val="80000"/>
              <a:buFont typeface="+mj-lt"/>
              <a:buAutoNum type="alphaUcPeriod" startAt="2"/>
            </a:pPr>
            <a:r>
              <a:rPr lang="en-US" sz="2800" dirty="0" smtClean="0">
                <a:solidFill>
                  <a:srgbClr val="0000FF"/>
                </a:solidFill>
              </a:rPr>
              <a:t>PARATE EKSEKUSI</a:t>
            </a:r>
          </a:p>
          <a:p>
            <a:pPr marL="319088" indent="215900">
              <a:buNone/>
            </a:pPr>
            <a:r>
              <a:rPr lang="en-US" sz="3000" dirty="0" err="1" smtClean="0"/>
              <a:t>Parate</a:t>
            </a:r>
            <a:r>
              <a:rPr lang="en-US" sz="3000" dirty="0" smtClean="0"/>
              <a:t> </a:t>
            </a:r>
            <a:r>
              <a:rPr lang="en-US" sz="3000" dirty="0" err="1" smtClean="0"/>
              <a:t>Eksekusi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:</a:t>
            </a:r>
          </a:p>
          <a:p>
            <a:pPr marL="534988" indent="0">
              <a:buNone/>
            </a:pPr>
            <a:r>
              <a:rPr lang="en-US" sz="3000" dirty="0" err="1" smtClean="0"/>
              <a:t>Eksekusi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berdasarkan</a:t>
            </a:r>
            <a:r>
              <a:rPr lang="en-US" sz="3000" dirty="0" smtClean="0"/>
              <a:t> </a:t>
            </a:r>
            <a:r>
              <a:rPr lang="en-US" sz="3000" dirty="0" err="1" smtClean="0"/>
              <a:t>perintah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pimpinan</a:t>
            </a:r>
            <a:r>
              <a:rPr lang="en-US" sz="3000" dirty="0" smtClean="0"/>
              <a:t> </a:t>
            </a:r>
            <a:r>
              <a:rPr lang="en-US" sz="3000" dirty="0" err="1" smtClean="0"/>
              <a:t>Ketua</a:t>
            </a:r>
            <a:r>
              <a:rPr lang="en-US" sz="3000" dirty="0" smtClean="0"/>
              <a:t> </a:t>
            </a:r>
            <a:r>
              <a:rPr lang="en-US" sz="3000" dirty="0" err="1" smtClean="0"/>
              <a:t>Pengadilan</a:t>
            </a:r>
            <a:r>
              <a:rPr lang="en-US" sz="3000" dirty="0" smtClean="0"/>
              <a:t> </a:t>
            </a:r>
            <a:r>
              <a:rPr lang="en-US" sz="3000" dirty="0" err="1" smtClean="0"/>
              <a:t>Negeri</a:t>
            </a:r>
            <a:r>
              <a:rPr lang="en-US" sz="3000" dirty="0" smtClean="0"/>
              <a:t> </a:t>
            </a:r>
            <a:r>
              <a:rPr lang="en-US" sz="3000" dirty="0" err="1" smtClean="0"/>
              <a:t>ybs</a:t>
            </a:r>
            <a:r>
              <a:rPr lang="en-US" sz="3000" dirty="0" smtClean="0"/>
              <a:t>, </a:t>
            </a:r>
            <a:r>
              <a:rPr lang="en-US" sz="3000" dirty="0" err="1" smtClean="0"/>
              <a:t>melalui</a:t>
            </a:r>
            <a:r>
              <a:rPr lang="en-US" sz="3000" dirty="0" smtClean="0"/>
              <a:t> </a:t>
            </a:r>
            <a:r>
              <a:rPr lang="en-US" sz="3000" dirty="0" err="1" smtClean="0"/>
              <a:t>pelelangan</a:t>
            </a:r>
            <a:r>
              <a:rPr lang="en-US" sz="3000" dirty="0" smtClean="0"/>
              <a:t> </a:t>
            </a:r>
            <a:r>
              <a:rPr lang="en-US" sz="3000" dirty="0" err="1" smtClean="0"/>
              <a:t>umum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Kantor </a:t>
            </a:r>
            <a:r>
              <a:rPr lang="en-US" sz="3000" dirty="0" err="1" smtClean="0"/>
              <a:t>Lelang</a:t>
            </a:r>
            <a:r>
              <a:rPr lang="en-US" sz="3000" dirty="0" smtClean="0"/>
              <a:t> Negara</a:t>
            </a:r>
          </a:p>
          <a:p>
            <a:pPr>
              <a:buFont typeface="Wingdings" charset="2"/>
              <a:buChar char="Ø"/>
            </a:pPr>
            <a:r>
              <a:rPr lang="en-US" sz="3000" dirty="0" err="1" smtClean="0"/>
              <a:t>Permohonan</a:t>
            </a:r>
            <a:r>
              <a:rPr lang="en-US" sz="3000" dirty="0" smtClean="0"/>
              <a:t> </a:t>
            </a:r>
            <a:r>
              <a:rPr lang="en-US" sz="3000" dirty="0" err="1" smtClean="0"/>
              <a:t>Eksekusi</a:t>
            </a:r>
            <a:r>
              <a:rPr lang="en-US" sz="3000" dirty="0" smtClean="0"/>
              <a:t>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Pemegang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Tanggungan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Ketua</a:t>
            </a:r>
            <a:r>
              <a:rPr lang="en-US" sz="3000" dirty="0" smtClean="0"/>
              <a:t> </a:t>
            </a:r>
            <a:r>
              <a:rPr lang="en-US" sz="3000" dirty="0" err="1" smtClean="0"/>
              <a:t>Pengadilan</a:t>
            </a:r>
            <a:r>
              <a:rPr lang="en-US" sz="3000" dirty="0" smtClean="0"/>
              <a:t> </a:t>
            </a:r>
            <a:r>
              <a:rPr lang="en-US" sz="3000" dirty="0" err="1" smtClean="0"/>
              <a:t>Negeri</a:t>
            </a:r>
            <a:r>
              <a:rPr lang="en-US" sz="3000" dirty="0" smtClean="0"/>
              <a:t>,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menyerahkan</a:t>
            </a:r>
            <a:r>
              <a:rPr lang="en-US" sz="3000" dirty="0" smtClean="0"/>
              <a:t> </a:t>
            </a:r>
            <a:r>
              <a:rPr lang="en-US" sz="3000" dirty="0" err="1" smtClean="0"/>
              <a:t>Sertipikat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Tanggungan</a:t>
            </a:r>
            <a:endParaRPr lang="en-US" sz="3000" dirty="0" smtClean="0"/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3000" i="1" dirty="0" smtClean="0"/>
              <a:t>(</a:t>
            </a:r>
            <a:r>
              <a:rPr lang="en-US" sz="3000" i="1" dirty="0" err="1" smtClean="0"/>
              <a:t>Penjelasan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Pasal</a:t>
            </a:r>
            <a:r>
              <a:rPr lang="en-US" sz="3000" i="1" dirty="0" smtClean="0"/>
              <a:t> 26 UUHT)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914400"/>
          </a:xfrm>
        </p:spPr>
        <p:txBody>
          <a:bodyPr>
            <a:noAutofit/>
          </a:bodyPr>
          <a:lstStyle/>
          <a:p>
            <a:r>
              <a:rPr lang="en-US" sz="5100" b="1" dirty="0"/>
              <a:t>HAK JAMINAN ATAS TANAH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smtClean="0"/>
              <a:t>SEBELUM UUPA</a:t>
            </a:r>
            <a:endParaRPr lang="en-US" sz="3400" b="1" dirty="0"/>
          </a:p>
          <a:p>
            <a:pPr marL="447675" lvl="0" indent="-447675">
              <a:buSzPct val="75000"/>
              <a:buFont typeface="+mj-lt"/>
              <a:buAutoNum type="arabicPeriod"/>
            </a:pPr>
            <a:r>
              <a:rPr lang="en-US" sz="3400" dirty="0" err="1"/>
              <a:t>Hipotik</a:t>
            </a:r>
            <a:endParaRPr lang="en-US" sz="3400" dirty="0"/>
          </a:p>
          <a:p>
            <a:pPr marL="447675" indent="-447675"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Obyeknya</a:t>
            </a:r>
            <a:r>
              <a:rPr lang="en-US" sz="3400" dirty="0"/>
              <a:t>: Tanah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smtClean="0"/>
              <a:t>Barat, </a:t>
            </a:r>
            <a:r>
              <a:rPr lang="en-US" sz="3400" dirty="0" err="1" smtClean="0"/>
              <a:t>berupa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</a:p>
          <a:p>
            <a:pPr marL="447675" indent="-447675">
              <a:buNone/>
            </a:pPr>
            <a:r>
              <a:rPr lang="en-US" sz="3400" dirty="0"/>
              <a:t>	</a:t>
            </a:r>
            <a:r>
              <a:rPr lang="en-US" sz="3400" dirty="0" err="1" smtClean="0"/>
              <a:t>Eigendom</a:t>
            </a:r>
            <a:r>
              <a:rPr lang="en-US" sz="3400" dirty="0"/>
              <a:t>,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Opstal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Erfpacht</a:t>
            </a:r>
            <a:endParaRPr lang="en-US" sz="3400" dirty="0"/>
          </a:p>
          <a:p>
            <a:pPr marL="447675" lvl="0" indent="-447675">
              <a:buSzPct val="75000"/>
              <a:buFont typeface="+mj-lt"/>
              <a:buAutoNum type="arabicPeriod" startAt="2"/>
            </a:pPr>
            <a:r>
              <a:rPr lang="en-US" sz="3400" dirty="0" err="1" smtClean="0"/>
              <a:t>Crediet</a:t>
            </a:r>
            <a:r>
              <a:rPr lang="en-US" sz="3400" dirty="0" smtClean="0"/>
              <a:t> </a:t>
            </a:r>
            <a:r>
              <a:rPr lang="en-US" sz="3400" dirty="0" err="1"/>
              <a:t>Verband</a:t>
            </a:r>
            <a:endParaRPr lang="en-US" sz="3400" dirty="0"/>
          </a:p>
          <a:p>
            <a:pPr marL="447675" indent="-447675"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Obyeknya</a:t>
            </a:r>
            <a:r>
              <a:rPr lang="en-US" sz="3400" dirty="0"/>
              <a:t>: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Milik</a:t>
            </a:r>
            <a:r>
              <a:rPr lang="en-US" sz="3400" dirty="0"/>
              <a:t> </a:t>
            </a:r>
            <a:r>
              <a:rPr lang="en-US" sz="3400" dirty="0" err="1"/>
              <a:t>Adat</a:t>
            </a:r>
            <a:endParaRPr lang="en-US" sz="3400" dirty="0"/>
          </a:p>
          <a:p>
            <a:pPr marL="447675" lvl="0" indent="-447675">
              <a:buSzPct val="75000"/>
              <a:buFont typeface="Wingdings" charset="2"/>
              <a:buAutoNum type="arabicPlain" startAt="3"/>
            </a:pPr>
            <a:r>
              <a:rPr lang="en-US" sz="3400" dirty="0" err="1" smtClean="0"/>
              <a:t>Fidusia</a:t>
            </a:r>
            <a:endParaRPr lang="en-US" sz="3400" dirty="0"/>
          </a:p>
          <a:p>
            <a:pPr>
              <a:buNone/>
            </a:pPr>
            <a:r>
              <a:rPr lang="en-US" sz="3400" dirty="0" smtClean="0"/>
              <a:t>	 </a:t>
            </a:r>
            <a:r>
              <a:rPr lang="en-US" sz="3400" dirty="0" err="1" smtClean="0"/>
              <a:t>Obyeknya</a:t>
            </a:r>
            <a:r>
              <a:rPr lang="en-US" sz="3400" dirty="0"/>
              <a:t>: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Pakai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EKSEKUSI HAK TANGGUNGAN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534400" cy="5257800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0000FF"/>
              </a:buClr>
              <a:buSzPct val="80000"/>
              <a:buFont typeface="+mj-lt"/>
              <a:buAutoNum type="alphaUcPeriod" startAt="3"/>
            </a:pPr>
            <a:r>
              <a:rPr lang="en-US" sz="2800" dirty="0" smtClean="0">
                <a:solidFill>
                  <a:srgbClr val="0000FF"/>
                </a:solidFill>
              </a:rPr>
              <a:t>EKSEKUSI BERDASARKAN KETENTUAN PASAL 6 UUHT</a:t>
            </a:r>
          </a:p>
          <a:p>
            <a:pPr>
              <a:spcBef>
                <a:spcPts val="0"/>
              </a:spcBef>
              <a:buFont typeface="Wingdings" charset="2"/>
              <a:buChar char="Ø"/>
            </a:pP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debitor</a:t>
            </a:r>
            <a:r>
              <a:rPr lang="en-US" sz="2800" dirty="0" smtClean="0"/>
              <a:t> </a:t>
            </a:r>
            <a:r>
              <a:rPr lang="en-US" sz="2800" dirty="0" err="1" smtClean="0"/>
              <a:t>ingkar</a:t>
            </a:r>
            <a:r>
              <a:rPr lang="en-US" sz="2800" dirty="0" smtClean="0"/>
              <a:t> </a:t>
            </a:r>
            <a:r>
              <a:rPr lang="en-US" sz="2800" dirty="0" err="1" smtClean="0"/>
              <a:t>janji</a:t>
            </a:r>
            <a:r>
              <a:rPr lang="en-US" sz="2800" dirty="0" smtClean="0"/>
              <a:t>,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menjual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pelelangan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pelunasan</a:t>
            </a:r>
            <a:r>
              <a:rPr lang="en-US" sz="2800" dirty="0" smtClean="0"/>
              <a:t> </a:t>
            </a:r>
            <a:r>
              <a:rPr lang="en-US" sz="2800" dirty="0" err="1" smtClean="0"/>
              <a:t>piutangnya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r>
              <a:rPr lang="en-US" sz="2800" dirty="0" err="1" smtClean="0"/>
              <a:t>Pasal</a:t>
            </a:r>
            <a:r>
              <a:rPr lang="en-US" sz="2800" dirty="0" smtClean="0"/>
              <a:t> 6 </a:t>
            </a:r>
            <a:r>
              <a:rPr lang="en-US" sz="2800" dirty="0" err="1" smtClean="0"/>
              <a:t>tsb</a:t>
            </a:r>
            <a:r>
              <a:rPr lang="en-US" sz="2800" dirty="0" smtClean="0"/>
              <a:t>, </a:t>
            </a:r>
            <a:r>
              <a:rPr lang="en-US" sz="2800" dirty="0" err="1" smtClean="0"/>
              <a:t>Kreditor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r>
              <a:rPr lang="en-US" sz="2800" dirty="0" smtClean="0"/>
              <a:t>,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mengajukan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permohonan</a:t>
            </a:r>
            <a:r>
              <a:rPr lang="en-US" sz="2800" dirty="0" smtClean="0"/>
              <a:t> </a:t>
            </a:r>
            <a:r>
              <a:rPr lang="en-US" sz="2800" dirty="0" err="1" smtClean="0"/>
              <a:t>eksekusi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Kantor </a:t>
            </a:r>
            <a:r>
              <a:rPr lang="en-US" sz="2800" dirty="0" err="1" smtClean="0"/>
              <a:t>Lelang</a:t>
            </a:r>
            <a:r>
              <a:rPr lang="en-US" sz="2800" dirty="0" smtClean="0"/>
              <a:t> Negara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Tanggungan</a:t>
            </a:r>
            <a:r>
              <a:rPr lang="en-US" sz="2800" dirty="0" smtClean="0"/>
              <a:t> </a:t>
            </a:r>
            <a:r>
              <a:rPr lang="en-US" sz="2800" dirty="0" err="1" smtClean="0"/>
              <a:t>ybs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EKSEKUSI HAK TANGGUNGAN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534400" cy="5029200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0000FF"/>
              </a:buClr>
              <a:buSzPct val="80000"/>
              <a:buFont typeface="+mj-lt"/>
              <a:buAutoNum type="alphaUcPeriod" startAt="4"/>
            </a:pPr>
            <a:r>
              <a:rPr lang="en-US" sz="2800" dirty="0" smtClean="0">
                <a:solidFill>
                  <a:srgbClr val="0000FF"/>
                </a:solidFill>
              </a:rPr>
              <a:t>PENJUALAN DI BAWAH TANGAN DALAM RANGKA EKSEKUSI HAK TANGGUNGAN</a:t>
            </a:r>
          </a:p>
          <a:p>
            <a:pPr>
              <a:buNone/>
            </a:pPr>
            <a:r>
              <a:rPr lang="en-US" sz="2800" dirty="0" err="1"/>
              <a:t>D</a:t>
            </a:r>
            <a:r>
              <a:rPr lang="en-US" sz="2800" dirty="0" err="1" smtClean="0"/>
              <a:t>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syarat</a:t>
            </a:r>
            <a:r>
              <a:rPr lang="en-US" sz="2800" dirty="0" smtClean="0"/>
              <a:t>: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kesepakatan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Tanggungan</a:t>
            </a:r>
            <a:endParaRPr lang="en-US" sz="2800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lewat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1 </a:t>
            </a:r>
            <a:r>
              <a:rPr lang="en-US" sz="2800" dirty="0" err="1" smtClean="0"/>
              <a:t>bulan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memberitahukan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pihak-pihak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berkepentingan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: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Tanggungan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dstnya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Kreditor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</a:t>
            </a:r>
          </a:p>
          <a:p>
            <a:pPr marL="514350" lvl="0" indent="-514350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EKSEKUSI HAK TANGGUNGAN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53000"/>
          </a:xfrm>
        </p:spPr>
        <p:txBody>
          <a:bodyPr>
            <a:noAutofit/>
          </a:bodyPr>
          <a:lstStyle/>
          <a:p>
            <a:pPr marL="514350" lvl="0" indent="-514350">
              <a:buSzPct val="75000"/>
              <a:buFont typeface="+mj-lt"/>
              <a:buAutoNum type="arabicPeriod" startAt="3"/>
            </a:pPr>
            <a:r>
              <a:rPr lang="en-US" sz="3200" dirty="0" err="1" smtClean="0"/>
              <a:t>Diumumkan</a:t>
            </a:r>
            <a:r>
              <a:rPr lang="en-US" sz="3200" dirty="0" smtClean="0"/>
              <a:t> </a:t>
            </a:r>
            <a:r>
              <a:rPr lang="en-US" sz="3200" dirty="0" err="1" smtClean="0"/>
              <a:t>sedikit-dikitnya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2 (</a:t>
            </a:r>
            <a:r>
              <a:rPr lang="en-US" sz="3200" dirty="0" err="1" smtClean="0"/>
              <a:t>dua</a:t>
            </a:r>
            <a:r>
              <a:rPr lang="en-US" sz="3200" dirty="0" smtClean="0"/>
              <a:t>) </a:t>
            </a:r>
            <a:r>
              <a:rPr lang="en-US" sz="3200" dirty="0" err="1" smtClean="0"/>
              <a:t>surat</a:t>
            </a:r>
            <a:r>
              <a:rPr lang="en-US" sz="3200" dirty="0" smtClean="0"/>
              <a:t> </a:t>
            </a:r>
            <a:r>
              <a:rPr lang="en-US" sz="3200" dirty="0" err="1" smtClean="0"/>
              <a:t>kabar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beredar</a:t>
            </a:r>
            <a:r>
              <a:rPr lang="en-US" sz="3200" dirty="0" smtClean="0"/>
              <a:t> di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ybs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media </a:t>
            </a:r>
            <a:r>
              <a:rPr lang="en-US" sz="3200" dirty="0" err="1" smtClean="0"/>
              <a:t>massa</a:t>
            </a:r>
            <a:r>
              <a:rPr lang="en-US" sz="3200" dirty="0" smtClean="0"/>
              <a:t> </a:t>
            </a:r>
            <a:r>
              <a:rPr lang="en-US" sz="3200" dirty="0" err="1" smtClean="0"/>
              <a:t>setempat</a:t>
            </a:r>
            <a:r>
              <a:rPr lang="en-US" sz="3200" dirty="0" smtClean="0"/>
              <a:t>.</a:t>
            </a:r>
          </a:p>
          <a:p>
            <a:pPr marL="514350" lvl="0" indent="-514350">
              <a:buSzPct val="75000"/>
              <a:buFont typeface="+mj-lt"/>
              <a:buAutoNum type="arabicPeriod" startAt="3"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berkeberatan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 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Pasal</a:t>
            </a:r>
            <a:r>
              <a:rPr lang="en-US" sz="3200" i="1" dirty="0" smtClean="0"/>
              <a:t> 20 </a:t>
            </a:r>
            <a:r>
              <a:rPr lang="en-US" sz="3200" i="1" dirty="0" err="1" smtClean="0"/>
              <a:t>ayat</a:t>
            </a:r>
            <a:r>
              <a:rPr lang="en-US" sz="3200" i="1" dirty="0" smtClean="0"/>
              <a:t> 2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3 UUHT)</a:t>
            </a:r>
          </a:p>
          <a:p>
            <a:endParaRPr lang="en-US" sz="3200" dirty="0" smtClean="0"/>
          </a:p>
          <a:p>
            <a:pPr lvl="0">
              <a:buFont typeface="Wingdings" pitchFamily="2" charset="2"/>
              <a:buChar char="Ø"/>
            </a:pPr>
            <a:r>
              <a:rPr lang="en-US" sz="3200" dirty="0" smtClean="0"/>
              <a:t> 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dipenuhi</a:t>
            </a:r>
            <a:r>
              <a:rPr lang="en-US" sz="3200" dirty="0" smtClean="0"/>
              <a:t> </a:t>
            </a:r>
            <a:r>
              <a:rPr lang="en-US" sz="3200" dirty="0" err="1" smtClean="0"/>
              <a:t>batal</a:t>
            </a:r>
            <a:r>
              <a:rPr lang="en-US" sz="3200" dirty="0" smtClean="0"/>
              <a:t> demi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	 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Pasal</a:t>
            </a:r>
            <a:r>
              <a:rPr lang="en-US" sz="3200" i="1" dirty="0" smtClean="0"/>
              <a:t> 20 </a:t>
            </a:r>
            <a:r>
              <a:rPr lang="en-US" sz="3200" i="1" dirty="0" err="1" smtClean="0"/>
              <a:t>ayat</a:t>
            </a:r>
            <a:r>
              <a:rPr lang="en-US" sz="3200" i="1" dirty="0" smtClean="0"/>
              <a:t> 4 UUHT)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PEMBERI HAK TANGGUNGAN DINYATAKAN PAILIT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0772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err="1" smtClean="0"/>
              <a:t>Apabila</a:t>
            </a:r>
            <a:r>
              <a:rPr lang="en-US" sz="3400" dirty="0" smtClean="0"/>
              <a:t> </a:t>
            </a:r>
            <a:r>
              <a:rPr lang="en-US" sz="3400" dirty="0" err="1" smtClean="0"/>
              <a:t>Pemberi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 </a:t>
            </a:r>
            <a:r>
              <a:rPr lang="en-US" sz="3400" dirty="0" err="1" smtClean="0"/>
              <a:t>dinyatakan</a:t>
            </a:r>
            <a:r>
              <a:rPr lang="en-US" sz="3400" dirty="0" smtClean="0"/>
              <a:t> </a:t>
            </a:r>
            <a:r>
              <a:rPr lang="en-US" sz="3400" dirty="0" err="1" smtClean="0"/>
              <a:t>pailit</a:t>
            </a:r>
            <a:r>
              <a:rPr lang="en-US" sz="3400" dirty="0" smtClean="0"/>
              <a:t>, </a:t>
            </a:r>
            <a:r>
              <a:rPr lang="en-US" sz="3400" dirty="0" err="1" smtClean="0"/>
              <a:t>Pemegang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 </a:t>
            </a:r>
            <a:r>
              <a:rPr lang="en-US" sz="3400" dirty="0" err="1" smtClean="0"/>
              <a:t>tetap</a:t>
            </a:r>
            <a:r>
              <a:rPr lang="en-US" sz="3400" dirty="0" smtClean="0"/>
              <a:t> </a:t>
            </a:r>
            <a:r>
              <a:rPr lang="en-US" sz="3400" dirty="0" err="1" smtClean="0"/>
              <a:t>berwenang</a:t>
            </a:r>
            <a:r>
              <a:rPr lang="en-US" sz="3400" dirty="0" smtClean="0"/>
              <a:t> </a:t>
            </a:r>
            <a:r>
              <a:rPr lang="en-US" sz="3400" dirty="0" err="1" smtClean="0"/>
              <a:t>melakukan</a:t>
            </a:r>
            <a:r>
              <a:rPr lang="en-US" sz="3400" dirty="0" smtClean="0"/>
              <a:t> </a:t>
            </a:r>
            <a:r>
              <a:rPr lang="en-US" sz="3400" dirty="0" err="1" smtClean="0"/>
              <a:t>segala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diperolehnya</a:t>
            </a:r>
            <a:r>
              <a:rPr lang="en-US" sz="3400" dirty="0" smtClean="0"/>
              <a:t> </a:t>
            </a:r>
            <a:r>
              <a:rPr lang="en-US" sz="3400" dirty="0" err="1" smtClean="0"/>
              <a:t>menurut</a:t>
            </a:r>
            <a:r>
              <a:rPr lang="en-US" sz="3400" dirty="0" smtClean="0"/>
              <a:t> </a:t>
            </a:r>
            <a:r>
              <a:rPr lang="en-US" sz="3400" dirty="0" err="1" smtClean="0"/>
              <a:t>ketentuan</a:t>
            </a:r>
            <a:r>
              <a:rPr lang="en-US" sz="3400" dirty="0" smtClean="0"/>
              <a:t> UUHT.</a:t>
            </a:r>
          </a:p>
          <a:p>
            <a:pPr>
              <a:buNone/>
            </a:pPr>
            <a:r>
              <a:rPr lang="en-US" sz="3400" dirty="0" smtClean="0"/>
              <a:t>(</a:t>
            </a:r>
            <a:r>
              <a:rPr lang="en-US" sz="3400" dirty="0" err="1" smtClean="0"/>
              <a:t>Pasal</a:t>
            </a:r>
            <a:r>
              <a:rPr lang="en-US" sz="3400" dirty="0" smtClean="0"/>
              <a:t> 21 UUHT).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Autofit/>
          </a:bodyPr>
          <a:lstStyle/>
          <a:p>
            <a:r>
              <a:rPr lang="en-US" sz="4600" b="1" dirty="0" smtClean="0"/>
              <a:t>HAPUSNYA HAK TANGGUNGAN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05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err="1" smtClean="0"/>
              <a:t>Hapusnya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yang </a:t>
            </a:r>
            <a:r>
              <a:rPr lang="en-US" dirty="0" err="1" smtClean="0"/>
              <a:t>dijamin</a:t>
            </a:r>
            <a:endParaRPr lang="en-US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err="1" smtClean="0"/>
              <a:t>Dilepaskannya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endParaRPr lang="en-US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err="1" smtClean="0"/>
              <a:t>Pembersihan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err="1" smtClean="0"/>
              <a:t>Hapusnya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18 </a:t>
            </a:r>
            <a:r>
              <a:rPr lang="en-US" i="1" dirty="0" err="1" smtClean="0"/>
              <a:t>ayat</a:t>
            </a:r>
            <a:r>
              <a:rPr lang="en-US" i="1" dirty="0" smtClean="0"/>
              <a:t> 1 UUHT)</a:t>
            </a:r>
            <a:endParaRPr lang="en-US" i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ROYA HAK TANGGUNGAN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hapusnya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Roya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Roya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Roya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: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yang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lunas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pelunasan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Risalah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pihaknya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122 </a:t>
            </a:r>
            <a:r>
              <a:rPr lang="en-US" i="1" dirty="0" err="1" smtClean="0"/>
              <a:t>ayat</a:t>
            </a:r>
            <a:r>
              <a:rPr lang="en-US" i="1" dirty="0" smtClean="0"/>
              <a:t> 1 </a:t>
            </a:r>
            <a:r>
              <a:rPr lang="en-US" i="1" dirty="0" err="1" smtClean="0"/>
              <a:t>Permen</a:t>
            </a:r>
            <a:r>
              <a:rPr lang="en-US" i="1" dirty="0" smtClean="0"/>
              <a:t> 3/1997)</a:t>
            </a:r>
            <a:endParaRPr lang="en-US" i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PERNYATAAN PENGHAPUSAN HUTANG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</a:t>
            </a:r>
            <a:r>
              <a:rPr lang="en-US" sz="3200" dirty="0" err="1" smtClean="0"/>
              <a:t>Hutang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Permohonan</a:t>
            </a:r>
            <a:r>
              <a:rPr lang="en-US" sz="3200" dirty="0" smtClean="0"/>
              <a:t> </a:t>
            </a:r>
            <a:r>
              <a:rPr lang="en-US" sz="3200" dirty="0" err="1" smtClean="0"/>
              <a:t>Roya</a:t>
            </a:r>
            <a:r>
              <a:rPr lang="en-US" sz="3200" dirty="0" smtClean="0"/>
              <a:t>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/</a:t>
            </a:r>
            <a:r>
              <a:rPr lang="en-US" sz="3200" dirty="0" err="1" smtClean="0"/>
              <a:t>diajukan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Kreditor</a:t>
            </a:r>
            <a:r>
              <a:rPr lang="en-US" sz="3200" dirty="0" smtClean="0"/>
              <a:t>, </a:t>
            </a:r>
            <a:r>
              <a:rPr lang="en-US" sz="3200" dirty="0" err="1" smtClean="0"/>
              <a:t>kecuali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 smtClean="0"/>
              <a:t>Pembersihan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penetapan</a:t>
            </a:r>
            <a:r>
              <a:rPr lang="en-US" sz="3200" dirty="0" smtClean="0"/>
              <a:t> </a:t>
            </a:r>
            <a:r>
              <a:rPr lang="en-US" sz="3200" dirty="0" err="1" smtClean="0"/>
              <a:t>peringkat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Pengadilan</a:t>
            </a:r>
            <a:endParaRPr lang="en-US" sz="32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ARTI YURIDIS ROYA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diatas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Tanggungannya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hapus</a:t>
            </a:r>
            <a:r>
              <a:rPr lang="en-US" sz="3200" dirty="0" smtClean="0"/>
              <a:t>,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Roya</a:t>
            </a:r>
            <a:r>
              <a:rPr lang="en-US" sz="3200" dirty="0" smtClean="0"/>
              <a:t> (</a:t>
            </a:r>
            <a:r>
              <a:rPr lang="en-US" sz="3200" dirty="0" err="1" smtClean="0"/>
              <a:t>Pencoretan</a:t>
            </a:r>
            <a:r>
              <a:rPr lang="en-US" sz="3200" dirty="0" smtClean="0"/>
              <a:t>)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demi</a:t>
            </a:r>
            <a:r>
              <a:rPr lang="en-US" sz="3200" dirty="0" smtClean="0"/>
              <a:t> </a:t>
            </a:r>
            <a:r>
              <a:rPr lang="en-US" sz="3200" dirty="0" err="1" smtClean="0"/>
              <a:t>ketertiban</a:t>
            </a:r>
            <a:r>
              <a:rPr lang="en-US" sz="3200" dirty="0" smtClean="0"/>
              <a:t> </a:t>
            </a:r>
            <a:r>
              <a:rPr lang="en-US" sz="3200" dirty="0" err="1" smtClean="0"/>
              <a:t>administrasi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pengaruh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hapus</a:t>
            </a:r>
            <a:endParaRPr lang="en-US" sz="32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66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ROYA PARTIAL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A. </a:t>
            </a:r>
            <a:r>
              <a:rPr lang="en-US" sz="3200" dirty="0" err="1" smtClean="0">
                <a:solidFill>
                  <a:srgbClr val="0070C0"/>
                </a:solidFill>
              </a:rPr>
              <a:t>Pengertian</a:t>
            </a:r>
            <a:r>
              <a:rPr lang="en-US" sz="3200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sebagian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dibebaninya</a:t>
            </a:r>
            <a:endParaRPr lang="en-US" sz="3200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B. </a:t>
            </a:r>
            <a:r>
              <a:rPr lang="en-US" sz="3200" dirty="0" err="1" smtClean="0">
                <a:solidFill>
                  <a:srgbClr val="0070C0"/>
                </a:solidFill>
              </a:rPr>
              <a:t>Dasar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Hukum</a:t>
            </a:r>
            <a:r>
              <a:rPr lang="en-US" sz="3200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err="1" smtClean="0"/>
              <a:t>Pasal</a:t>
            </a:r>
            <a:r>
              <a:rPr lang="en-US" sz="3200" dirty="0" smtClean="0"/>
              <a:t> 2 </a:t>
            </a:r>
            <a:r>
              <a:rPr lang="en-US" sz="3200" dirty="0" err="1" smtClean="0"/>
              <a:t>ayat</a:t>
            </a:r>
            <a:r>
              <a:rPr lang="en-US" sz="3200" dirty="0" smtClean="0"/>
              <a:t> 2 UUHT yang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pengecualian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asas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tercantum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Pasal</a:t>
            </a:r>
            <a:r>
              <a:rPr lang="en-US" sz="3200" dirty="0" smtClean="0"/>
              <a:t> 2 </a:t>
            </a:r>
            <a:r>
              <a:rPr lang="en-US" sz="3200" dirty="0" err="1" smtClean="0"/>
              <a:t>ayat</a:t>
            </a:r>
            <a:r>
              <a:rPr lang="en-US" sz="3200" dirty="0" smtClean="0"/>
              <a:t> 1 UUHT yang </a:t>
            </a:r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Sifat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Dibagi-bagi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ROYA PARTIAL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C. </a:t>
            </a:r>
            <a:r>
              <a:rPr lang="en-US" sz="3200" dirty="0" err="1" smtClean="0">
                <a:solidFill>
                  <a:srgbClr val="0070C0"/>
                </a:solidFill>
              </a:rPr>
              <a:t>Syaratnya</a:t>
            </a:r>
            <a:r>
              <a:rPr lang="en-US" sz="3200" dirty="0" smtClean="0">
                <a:solidFill>
                  <a:srgbClr val="0070C0"/>
                </a:solidFill>
              </a:rPr>
              <a:t>: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Tanggungan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endParaRPr lang="en-US" sz="3200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sz="3200" dirty="0" err="1" smtClean="0"/>
              <a:t>Utangnya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dilunasi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angsuran</a:t>
            </a:r>
            <a:endParaRPr lang="en-US" sz="3200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sz="3200" dirty="0" err="1" smtClean="0"/>
              <a:t>Diperjanjikan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tegas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APHT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D. </a:t>
            </a:r>
            <a:r>
              <a:rPr lang="en-US" sz="3200" dirty="0" err="1" smtClean="0">
                <a:solidFill>
                  <a:srgbClr val="0070C0"/>
                </a:solidFill>
              </a:rPr>
              <a:t>Roya</a:t>
            </a:r>
            <a:r>
              <a:rPr lang="en-US" sz="3200" dirty="0" smtClean="0">
                <a:solidFill>
                  <a:srgbClr val="0070C0"/>
                </a:solidFill>
              </a:rPr>
              <a:t> Partial </a:t>
            </a:r>
            <a:r>
              <a:rPr lang="en-US" sz="3200" dirty="0" err="1" smtClean="0">
                <a:solidFill>
                  <a:srgbClr val="0070C0"/>
                </a:solidFill>
              </a:rPr>
              <a:t>dalam</a:t>
            </a:r>
            <a:r>
              <a:rPr lang="en-US" sz="3200" dirty="0" smtClean="0">
                <a:solidFill>
                  <a:srgbClr val="0070C0"/>
                </a:solidFill>
              </a:rPr>
              <a:t> UU </a:t>
            </a:r>
            <a:r>
              <a:rPr lang="en-US" sz="3200" dirty="0" err="1" smtClean="0">
                <a:solidFill>
                  <a:srgbClr val="0070C0"/>
                </a:solidFill>
              </a:rPr>
              <a:t>Rumah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Susun</a:t>
            </a: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Roya</a:t>
            </a:r>
            <a:r>
              <a:rPr lang="en-US" sz="3200" dirty="0" smtClean="0"/>
              <a:t> Partial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kali </a:t>
            </a:r>
            <a:r>
              <a:rPr lang="en-US" sz="3200" dirty="0" err="1" smtClean="0"/>
              <a:t>diatur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Pasal</a:t>
            </a:r>
            <a:r>
              <a:rPr lang="en-US" sz="3200" dirty="0" smtClean="0"/>
              <a:t> 16 </a:t>
            </a:r>
            <a:r>
              <a:rPr lang="en-US" sz="3200" dirty="0" err="1" smtClean="0"/>
              <a:t>UURumah</a:t>
            </a:r>
            <a:r>
              <a:rPr lang="en-US" sz="3200" dirty="0" smtClean="0"/>
              <a:t> </a:t>
            </a:r>
            <a:r>
              <a:rPr lang="en-US" sz="3200" dirty="0" err="1" smtClean="0"/>
              <a:t>Susun</a:t>
            </a:r>
            <a:r>
              <a:rPr lang="en-US" sz="3200" dirty="0" smtClean="0"/>
              <a:t>, yang </a:t>
            </a:r>
            <a:r>
              <a:rPr lang="en-US" sz="3200" dirty="0" err="1" smtClean="0"/>
              <a:t>mengenyampingkan</a:t>
            </a:r>
            <a:r>
              <a:rPr lang="en-US" sz="3200" dirty="0" smtClean="0"/>
              <a:t>  </a:t>
            </a:r>
            <a:r>
              <a:rPr lang="en-US" sz="3200" dirty="0" err="1" smtClean="0"/>
              <a:t>ketentuan</a:t>
            </a:r>
            <a:r>
              <a:rPr lang="en-US" sz="3200" dirty="0" smtClean="0"/>
              <a:t> </a:t>
            </a:r>
            <a:r>
              <a:rPr lang="en-US" sz="3200" dirty="0" err="1" smtClean="0"/>
              <a:t>Pasal</a:t>
            </a:r>
            <a:r>
              <a:rPr lang="en-US" sz="3200" dirty="0" smtClean="0"/>
              <a:t> 1163 </a:t>
            </a:r>
            <a:r>
              <a:rPr lang="en-US" sz="3200" dirty="0" err="1" smtClean="0"/>
              <a:t>KUHPerdata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n-US" sz="4700" b="1" dirty="0" smtClean="0"/>
              <a:t>HAK JAMINAN ATAS TANAH </a:t>
            </a: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05800" cy="5105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10500" b="1" dirty="0"/>
              <a:t>SEJAK </a:t>
            </a:r>
            <a:r>
              <a:rPr lang="en-US" sz="10500" b="1" dirty="0" smtClean="0"/>
              <a:t>UUPA</a:t>
            </a:r>
            <a:endParaRPr lang="en-US" sz="10500" b="1" dirty="0"/>
          </a:p>
          <a:p>
            <a:pPr marL="447675" indent="-447675">
              <a:buNone/>
            </a:pPr>
            <a:r>
              <a:rPr lang="en-US" sz="8000" dirty="0" smtClean="0"/>
              <a:t>	</a:t>
            </a:r>
            <a:r>
              <a:rPr lang="en-US" sz="10200" dirty="0" err="1" smtClean="0"/>
              <a:t>Satu</a:t>
            </a:r>
            <a:r>
              <a:rPr lang="en-US" sz="10200" dirty="0" err="1"/>
              <a:t>-satunya</a:t>
            </a:r>
            <a:r>
              <a:rPr lang="en-US" sz="10200" dirty="0"/>
              <a:t> </a:t>
            </a:r>
            <a:r>
              <a:rPr lang="en-US" sz="10200" dirty="0" err="1"/>
              <a:t>Hak</a:t>
            </a:r>
            <a:r>
              <a:rPr lang="en-US" sz="10200" dirty="0"/>
              <a:t> </a:t>
            </a:r>
            <a:r>
              <a:rPr lang="en-US" sz="10200" dirty="0" err="1"/>
              <a:t>Jaminan</a:t>
            </a:r>
            <a:r>
              <a:rPr lang="en-US" sz="10200" dirty="0"/>
              <a:t> </a:t>
            </a:r>
            <a:r>
              <a:rPr lang="en-US" sz="10200" dirty="0" err="1"/>
              <a:t>Atas</a:t>
            </a:r>
            <a:r>
              <a:rPr lang="en-US" sz="10200" dirty="0"/>
              <a:t> Tanah </a:t>
            </a:r>
            <a:r>
              <a:rPr lang="en-US" sz="10200" dirty="0" err="1"/>
              <a:t>adalah</a:t>
            </a:r>
            <a:r>
              <a:rPr lang="en-US" sz="10200" dirty="0"/>
              <a:t> </a:t>
            </a:r>
          </a:p>
          <a:p>
            <a:pPr marL="447675" indent="-447675">
              <a:buNone/>
            </a:pPr>
            <a:r>
              <a:rPr lang="en-US" sz="10200" dirty="0" smtClean="0"/>
              <a:t>	</a:t>
            </a:r>
            <a:r>
              <a:rPr lang="en-US" sz="10200" dirty="0" err="1" smtClean="0"/>
              <a:t>Hak</a:t>
            </a:r>
            <a:r>
              <a:rPr lang="en-US" sz="10200" dirty="0" smtClean="0"/>
              <a:t> </a:t>
            </a:r>
            <a:r>
              <a:rPr lang="en-US" sz="10200" dirty="0" err="1"/>
              <a:t>Tanggungan</a:t>
            </a:r>
            <a:r>
              <a:rPr lang="en-US" sz="10200" dirty="0"/>
              <a:t>, </a:t>
            </a:r>
            <a:r>
              <a:rPr lang="en-US" sz="10200" dirty="0" err="1"/>
              <a:t>yaitu</a:t>
            </a:r>
            <a:r>
              <a:rPr lang="en-US" sz="10200" dirty="0"/>
              <a:t>: </a:t>
            </a:r>
          </a:p>
          <a:p>
            <a:pPr marL="447675" lvl="0" indent="-447675">
              <a:buFont typeface="Wingdings" charset="2"/>
              <a:buChar char="Ø"/>
            </a:pPr>
            <a:r>
              <a:rPr lang="en-US" sz="10200" dirty="0" err="1"/>
              <a:t>Hak</a:t>
            </a:r>
            <a:r>
              <a:rPr lang="en-US" sz="10200" dirty="0"/>
              <a:t> </a:t>
            </a:r>
            <a:r>
              <a:rPr lang="en-US" sz="10200" dirty="0" err="1"/>
              <a:t>Tanggungan</a:t>
            </a:r>
            <a:r>
              <a:rPr lang="en-US" sz="10200" dirty="0"/>
              <a:t> yang </a:t>
            </a:r>
            <a:r>
              <a:rPr lang="en-US" sz="10200" dirty="0" err="1"/>
              <a:t>menggunakan</a:t>
            </a:r>
            <a:r>
              <a:rPr lang="en-US" sz="10200" dirty="0"/>
              <a:t> </a:t>
            </a:r>
            <a:r>
              <a:rPr lang="en-US" sz="10200" dirty="0" err="1"/>
              <a:t>ketentuan</a:t>
            </a:r>
            <a:r>
              <a:rPr lang="en-US" sz="10200" dirty="0"/>
              <a:t> </a:t>
            </a:r>
            <a:r>
              <a:rPr lang="en-US" sz="10200" dirty="0" err="1"/>
              <a:t>hipotik</a:t>
            </a:r>
            <a:r>
              <a:rPr lang="en-US" sz="10200" dirty="0"/>
              <a:t> </a:t>
            </a:r>
            <a:r>
              <a:rPr lang="en-US" sz="10200" dirty="0" err="1"/>
              <a:t>disebut</a:t>
            </a:r>
            <a:r>
              <a:rPr lang="en-US" sz="10200" dirty="0"/>
              <a:t> </a:t>
            </a:r>
            <a:r>
              <a:rPr lang="en-US" sz="10200" dirty="0" err="1"/>
              <a:t>Hipotik</a:t>
            </a:r>
            <a:r>
              <a:rPr lang="en-US" sz="10200" dirty="0"/>
              <a:t> </a:t>
            </a:r>
            <a:endParaRPr lang="en-US" sz="10200" dirty="0" smtClean="0"/>
          </a:p>
          <a:p>
            <a:pPr marL="447675" lvl="0" indent="-447675">
              <a:buFont typeface="Wingdings" charset="2"/>
              <a:buChar char="Ø"/>
            </a:pPr>
            <a:r>
              <a:rPr lang="en-US" sz="10200" dirty="0" err="1" smtClean="0"/>
              <a:t>Hak</a:t>
            </a:r>
            <a:r>
              <a:rPr lang="en-US" sz="10200" dirty="0" smtClean="0"/>
              <a:t> </a:t>
            </a:r>
            <a:r>
              <a:rPr lang="en-US" sz="10200" dirty="0" err="1"/>
              <a:t>Tanggungan</a:t>
            </a:r>
            <a:r>
              <a:rPr lang="en-US" sz="10200" dirty="0"/>
              <a:t> yang </a:t>
            </a:r>
            <a:r>
              <a:rPr lang="en-US" sz="10200" dirty="0" err="1"/>
              <a:t>menggunakan</a:t>
            </a:r>
            <a:r>
              <a:rPr lang="en-US" sz="10200" dirty="0"/>
              <a:t> </a:t>
            </a:r>
            <a:r>
              <a:rPr lang="en-US" sz="10200" dirty="0" err="1"/>
              <a:t>ketentuan</a:t>
            </a:r>
            <a:r>
              <a:rPr lang="en-US" sz="10200" dirty="0"/>
              <a:t> </a:t>
            </a:r>
            <a:r>
              <a:rPr lang="en-US" sz="10200" dirty="0" err="1"/>
              <a:t>Crediet</a:t>
            </a:r>
            <a:r>
              <a:rPr lang="en-US" sz="10200" dirty="0"/>
              <a:t> </a:t>
            </a:r>
            <a:r>
              <a:rPr lang="en-US" sz="10200" dirty="0" err="1"/>
              <a:t>Verband</a:t>
            </a:r>
            <a:r>
              <a:rPr lang="en-US" sz="10200" dirty="0"/>
              <a:t> </a:t>
            </a:r>
            <a:r>
              <a:rPr lang="en-US" sz="10200" dirty="0" err="1"/>
              <a:t>disebut</a:t>
            </a:r>
            <a:r>
              <a:rPr lang="en-US" sz="10200" dirty="0"/>
              <a:t> </a:t>
            </a:r>
            <a:r>
              <a:rPr lang="en-US" sz="10200" dirty="0" err="1"/>
              <a:t>Crediet</a:t>
            </a:r>
            <a:r>
              <a:rPr lang="en-US" sz="10200" dirty="0"/>
              <a:t> </a:t>
            </a:r>
            <a:r>
              <a:rPr lang="en-US" sz="10200" dirty="0" err="1"/>
              <a:t>Verband</a:t>
            </a:r>
            <a:endParaRPr lang="en-US" sz="10200" dirty="0"/>
          </a:p>
          <a:p>
            <a:pPr marL="447675" indent="-447675">
              <a:buNone/>
            </a:pPr>
            <a:r>
              <a:rPr lang="en-US" sz="10200" dirty="0" err="1" smtClean="0"/>
              <a:t>Obyeknya</a:t>
            </a:r>
            <a:r>
              <a:rPr lang="en-US" sz="10200" dirty="0"/>
              <a:t>: </a:t>
            </a:r>
            <a:r>
              <a:rPr lang="en-US" sz="10200" dirty="0" err="1"/>
              <a:t>Hak</a:t>
            </a:r>
            <a:r>
              <a:rPr lang="en-US" sz="10200" dirty="0"/>
              <a:t> </a:t>
            </a:r>
            <a:r>
              <a:rPr lang="en-US" sz="10200" dirty="0" err="1"/>
              <a:t>Milik</a:t>
            </a:r>
            <a:r>
              <a:rPr lang="en-US" sz="10200" dirty="0"/>
              <a:t>, HGU </a:t>
            </a:r>
            <a:r>
              <a:rPr lang="en-US" sz="10200" dirty="0" err="1"/>
              <a:t>dan</a:t>
            </a:r>
            <a:r>
              <a:rPr lang="en-US" sz="10200" dirty="0"/>
              <a:t> HGB</a:t>
            </a:r>
          </a:p>
          <a:p>
            <a:pPr marL="447675" indent="-447675">
              <a:buNone/>
            </a:pPr>
            <a:r>
              <a:rPr lang="en-US" sz="10200" i="1" dirty="0"/>
              <a:t>(</a:t>
            </a:r>
            <a:r>
              <a:rPr lang="en-US" sz="10200" i="1" dirty="0" err="1"/>
              <a:t>Pasal</a:t>
            </a:r>
            <a:r>
              <a:rPr lang="en-US" sz="10200" i="1" dirty="0"/>
              <a:t> 51 </a:t>
            </a:r>
            <a:r>
              <a:rPr lang="en-US" sz="10200" i="1" dirty="0" err="1"/>
              <a:t>jo</a:t>
            </a:r>
            <a:r>
              <a:rPr lang="en-US" sz="10200" i="1" dirty="0"/>
              <a:t> 57 UUPA</a:t>
            </a:r>
            <a:r>
              <a:rPr lang="en-US" sz="10200" i="1" dirty="0" smtClean="0"/>
              <a:t>)</a:t>
            </a:r>
          </a:p>
          <a:p>
            <a:pPr>
              <a:buNone/>
            </a:pPr>
            <a:endParaRPr lang="en-US" sz="8000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CIRI-CIRI HAK TANGGUNGAN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534400" cy="4953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kedudukan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diutamakan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pemegang</a:t>
            </a:r>
            <a:r>
              <a:rPr lang="en-US" sz="3200" dirty="0" smtClean="0"/>
              <a:t> </a:t>
            </a:r>
            <a:r>
              <a:rPr lang="en-US" sz="3200" dirty="0" err="1" smtClean="0"/>
              <a:t>haknya</a:t>
            </a:r>
            <a:r>
              <a:rPr lang="en-US" sz="3200" dirty="0" smtClean="0"/>
              <a:t> </a:t>
            </a:r>
            <a:r>
              <a:rPr lang="en-US" sz="3200" b="1" dirty="0" smtClean="0"/>
              <a:t>(Preference)</a:t>
            </a:r>
          </a:p>
          <a:p>
            <a:pPr lvl="0">
              <a:buFont typeface="Wingdings" pitchFamily="2" charset="2"/>
              <a:buChar char="v"/>
            </a:pPr>
            <a:r>
              <a:rPr lang="en-US" sz="3200" dirty="0" err="1" smtClean="0"/>
              <a:t>Mengikuti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dijaminkan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tangan</a:t>
            </a:r>
            <a:r>
              <a:rPr lang="en-US" sz="3200" dirty="0" smtClean="0"/>
              <a:t> </a:t>
            </a:r>
            <a:r>
              <a:rPr lang="en-US" sz="3200" dirty="0" err="1" smtClean="0"/>
              <a:t>siapapun</a:t>
            </a:r>
            <a:r>
              <a:rPr lang="en-US" sz="3200" dirty="0" smtClean="0"/>
              <a:t>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Accessoir</a:t>
            </a:r>
            <a:r>
              <a:rPr lang="en-US" sz="3200" b="1" dirty="0" smtClean="0"/>
              <a:t>)</a:t>
            </a:r>
          </a:p>
          <a:p>
            <a:pPr lvl="0">
              <a:buFont typeface="Wingdings" pitchFamily="2" charset="2"/>
              <a:buChar char="v"/>
            </a:pP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asas</a:t>
            </a:r>
            <a:r>
              <a:rPr lang="en-US" sz="3200" dirty="0" smtClean="0"/>
              <a:t> </a:t>
            </a:r>
            <a:r>
              <a:rPr lang="en-US" sz="3200" b="1" dirty="0" err="1" smtClean="0"/>
              <a:t>Spesialitas</a:t>
            </a:r>
            <a:r>
              <a:rPr lang="en-US" sz="3200" dirty="0" smtClean="0"/>
              <a:t> (</a:t>
            </a:r>
            <a:r>
              <a:rPr lang="en-US" sz="3200" dirty="0" err="1" smtClean="0"/>
              <a:t>Pasti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Publisitas</a:t>
            </a:r>
            <a:r>
              <a:rPr lang="en-US" sz="3200" dirty="0" smtClean="0"/>
              <a:t>,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jaminan</a:t>
            </a:r>
            <a:r>
              <a:rPr lang="en-US" sz="3200" dirty="0" smtClean="0"/>
              <a:t> </a:t>
            </a:r>
            <a:r>
              <a:rPr lang="en-US" sz="3200" dirty="0" err="1" smtClean="0"/>
              <a:t>kepastian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pihak-pihak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berkepentingan</a:t>
            </a:r>
            <a:endParaRPr lang="en-US" sz="3200" dirty="0" smtClean="0"/>
          </a:p>
          <a:p>
            <a:pPr lvl="0">
              <a:buFont typeface="Wingdings" pitchFamily="2" charset="2"/>
              <a:buChar char="v"/>
            </a:pPr>
            <a:r>
              <a:rPr lang="en-US" sz="3200" b="1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pasti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pelaksanaan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eksekusinya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990600"/>
          </a:xfrm>
        </p:spPr>
        <p:txBody>
          <a:bodyPr>
            <a:noAutofit/>
          </a:bodyPr>
          <a:lstStyle/>
          <a:p>
            <a:r>
              <a:rPr lang="en-US" sz="4200" b="1" dirty="0"/>
              <a:t>HAK JAMINAN ATAS TANAH </a:t>
            </a:r>
            <a:r>
              <a:rPr lang="en-US" sz="3200" dirty="0"/>
              <a:t>(</a:t>
            </a:r>
            <a:r>
              <a:rPr lang="en-US" sz="3200" dirty="0" err="1"/>
              <a:t>lanjutan</a:t>
            </a:r>
            <a:r>
              <a:rPr lang="en-US" sz="3200" dirty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5334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 err="1"/>
              <a:t>Jadi</a:t>
            </a:r>
            <a:r>
              <a:rPr lang="en-US" sz="3000" dirty="0"/>
              <a:t> </a:t>
            </a:r>
            <a:r>
              <a:rPr lang="en-US" sz="3000" dirty="0" err="1"/>
              <a:t>sejak</a:t>
            </a:r>
            <a:r>
              <a:rPr lang="en-US" sz="3000" dirty="0"/>
              <a:t> </a:t>
            </a:r>
            <a:r>
              <a:rPr lang="en-US" sz="3000" dirty="0" err="1"/>
              <a:t>berlakunya</a:t>
            </a:r>
            <a:r>
              <a:rPr lang="en-US" sz="3000" dirty="0"/>
              <a:t> UUPA,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ada</a:t>
            </a:r>
            <a:r>
              <a:rPr lang="en-US" sz="3000" dirty="0"/>
              <a:t> </a:t>
            </a:r>
            <a:r>
              <a:rPr lang="en-US" sz="3000" dirty="0" err="1"/>
              <a:t>lagi</a:t>
            </a:r>
            <a:r>
              <a:rPr lang="en-US" sz="3000" dirty="0"/>
              <a:t> </a:t>
            </a:r>
            <a:r>
              <a:rPr lang="en-US" sz="3000" dirty="0" err="1"/>
              <a:t>Hipotik</a:t>
            </a:r>
            <a:r>
              <a:rPr lang="en-US" sz="3000" dirty="0"/>
              <a:t>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lembaga</a:t>
            </a:r>
            <a:r>
              <a:rPr lang="en-US" sz="3000" dirty="0"/>
              <a:t> </a:t>
            </a:r>
            <a:r>
              <a:rPr lang="en-US" sz="3000" dirty="0" err="1"/>
              <a:t>jaminan</a:t>
            </a:r>
            <a:r>
              <a:rPr lang="en-US" sz="3000" dirty="0"/>
              <a:t> </a:t>
            </a:r>
            <a:r>
              <a:rPr lang="en-US" sz="3000" dirty="0" err="1"/>
              <a:t>hak</a:t>
            </a:r>
            <a:r>
              <a:rPr lang="en-US" sz="3000" dirty="0"/>
              <a:t> </a:t>
            </a:r>
            <a:r>
              <a:rPr lang="en-US" sz="3000" dirty="0" err="1"/>
              <a:t>jaminan</a:t>
            </a:r>
            <a:r>
              <a:rPr lang="en-US" sz="3000" dirty="0"/>
              <a:t> </a:t>
            </a:r>
            <a:r>
              <a:rPr lang="en-US" sz="3000" dirty="0" err="1"/>
              <a:t>atas</a:t>
            </a:r>
            <a:r>
              <a:rPr lang="en-US" sz="3000" dirty="0"/>
              <a:t> </a:t>
            </a:r>
            <a:r>
              <a:rPr lang="en-US" sz="3000" dirty="0" err="1"/>
              <a:t>tanah</a:t>
            </a:r>
            <a:r>
              <a:rPr lang="en-US" sz="30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err="1"/>
              <a:t>Hipotik</a:t>
            </a:r>
            <a:r>
              <a:rPr lang="en-US" sz="3000" dirty="0"/>
              <a:t> </a:t>
            </a:r>
            <a:r>
              <a:rPr lang="en-US" sz="3000" dirty="0" err="1"/>
              <a:t>hanya</a:t>
            </a:r>
            <a:r>
              <a:rPr lang="en-US" sz="3000" dirty="0"/>
              <a:t> </a:t>
            </a:r>
            <a:r>
              <a:rPr lang="en-US" sz="3000" dirty="0" err="1"/>
              <a:t>dipakai</a:t>
            </a:r>
            <a:r>
              <a:rPr lang="en-US" sz="3000" dirty="0"/>
              <a:t>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penyebutan</a:t>
            </a:r>
            <a:r>
              <a:rPr lang="en-US" sz="3000" dirty="0"/>
              <a:t> </a:t>
            </a:r>
            <a:r>
              <a:rPr lang="en-US" sz="3000" dirty="0" err="1"/>
              <a:t>Hak</a:t>
            </a:r>
            <a:r>
              <a:rPr lang="en-US" sz="3000" dirty="0"/>
              <a:t> </a:t>
            </a:r>
            <a:r>
              <a:rPr lang="en-US" sz="3000" dirty="0" err="1"/>
              <a:t>Tanggungan</a:t>
            </a:r>
            <a:r>
              <a:rPr lang="en-US" sz="3000" dirty="0"/>
              <a:t> yang </a:t>
            </a:r>
            <a:r>
              <a:rPr lang="en-US" sz="3000" dirty="0" err="1"/>
              <a:t>masih</a:t>
            </a:r>
            <a:r>
              <a:rPr lang="en-US" sz="3000" dirty="0"/>
              <a:t> </a:t>
            </a:r>
            <a:r>
              <a:rPr lang="en-US" sz="3000" dirty="0" err="1"/>
              <a:t>menggunakan</a:t>
            </a:r>
            <a:r>
              <a:rPr lang="en-US" sz="3000" dirty="0"/>
              <a:t> </a:t>
            </a:r>
            <a:r>
              <a:rPr lang="en-US" sz="3000" dirty="0" err="1"/>
              <a:t>ketentuan-ketentuan</a:t>
            </a:r>
            <a:r>
              <a:rPr lang="en-US" sz="3000" dirty="0"/>
              <a:t> </a:t>
            </a:r>
            <a:r>
              <a:rPr lang="en-US" sz="3000" dirty="0" err="1"/>
              <a:t>hipotik</a:t>
            </a:r>
            <a:r>
              <a:rPr lang="en-US" sz="3000" dirty="0"/>
              <a:t>, </a:t>
            </a:r>
            <a:r>
              <a:rPr lang="en-US" sz="3000" dirty="0" err="1"/>
              <a:t>sementara</a:t>
            </a:r>
            <a:r>
              <a:rPr lang="en-US" sz="3000" dirty="0"/>
              <a:t> </a:t>
            </a:r>
            <a:r>
              <a:rPr lang="en-US" sz="3000" dirty="0" err="1"/>
              <a:t>belum</a:t>
            </a:r>
            <a:r>
              <a:rPr lang="en-US" sz="3000" dirty="0"/>
              <a:t> </a:t>
            </a:r>
            <a:r>
              <a:rPr lang="en-US" sz="3000" dirty="0" err="1"/>
              <a:t>adanya</a:t>
            </a:r>
            <a:r>
              <a:rPr lang="en-US" sz="3000" dirty="0"/>
              <a:t> UU </a:t>
            </a:r>
            <a:r>
              <a:rPr lang="en-US" sz="3000" dirty="0" err="1"/>
              <a:t>Hak</a:t>
            </a:r>
            <a:r>
              <a:rPr lang="en-US" sz="3000" dirty="0"/>
              <a:t> </a:t>
            </a:r>
            <a:r>
              <a:rPr lang="en-US" sz="3000" dirty="0" err="1"/>
              <a:t>Tanggungan</a:t>
            </a:r>
            <a:endParaRPr lang="en-US" sz="3000" dirty="0"/>
          </a:p>
          <a:p>
            <a:pPr>
              <a:buFont typeface="Wingdings" pitchFamily="2" charset="2"/>
              <a:buChar char="Ø"/>
            </a:pPr>
            <a:r>
              <a:rPr lang="en-US" sz="3000" dirty="0" err="1"/>
              <a:t>Namun</a:t>
            </a:r>
            <a:r>
              <a:rPr lang="en-US" sz="3000" dirty="0"/>
              <a:t> </a:t>
            </a:r>
            <a:r>
              <a:rPr lang="en-US" sz="3000" dirty="0" err="1"/>
              <a:t>demikian</a:t>
            </a:r>
            <a:r>
              <a:rPr lang="en-US" sz="3000" dirty="0"/>
              <a:t> </a:t>
            </a:r>
            <a:r>
              <a:rPr lang="en-US" sz="3000" dirty="0" err="1"/>
              <a:t>Hipotik</a:t>
            </a:r>
            <a:r>
              <a:rPr lang="en-US" sz="3000" dirty="0"/>
              <a:t>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lembaga</a:t>
            </a:r>
            <a:r>
              <a:rPr lang="en-US" sz="3000" dirty="0"/>
              <a:t> </a:t>
            </a:r>
            <a:r>
              <a:rPr lang="en-US" sz="3000" dirty="0" err="1"/>
              <a:t>hak</a:t>
            </a:r>
            <a:r>
              <a:rPr lang="en-US" sz="3000" dirty="0"/>
              <a:t> </a:t>
            </a:r>
            <a:r>
              <a:rPr lang="en-US" sz="3000" dirty="0" err="1"/>
              <a:t>jaminan</a:t>
            </a:r>
            <a:r>
              <a:rPr lang="en-US" sz="3000" dirty="0"/>
              <a:t> </a:t>
            </a:r>
            <a:r>
              <a:rPr lang="en-US" sz="3000" dirty="0" err="1"/>
              <a:t>masih</a:t>
            </a:r>
            <a:r>
              <a:rPr lang="en-US" sz="3000" dirty="0"/>
              <a:t> </a:t>
            </a:r>
            <a:r>
              <a:rPr lang="en-US" sz="3000" dirty="0" err="1"/>
              <a:t>tetap</a:t>
            </a:r>
            <a:r>
              <a:rPr lang="en-US" sz="3000" dirty="0"/>
              <a:t> </a:t>
            </a:r>
            <a:r>
              <a:rPr lang="en-US" sz="3000" dirty="0" err="1"/>
              <a:t>ada</a:t>
            </a:r>
            <a:r>
              <a:rPr lang="en-US" sz="3000" dirty="0"/>
              <a:t>, </a:t>
            </a:r>
            <a:r>
              <a:rPr lang="en-US" sz="3000" dirty="0" err="1"/>
              <a:t>namun</a:t>
            </a:r>
            <a:r>
              <a:rPr lang="en-US" sz="3000" dirty="0"/>
              <a:t> </a:t>
            </a:r>
            <a:r>
              <a:rPr lang="en-US" sz="3000" dirty="0" err="1"/>
              <a:t>obyeknya</a:t>
            </a:r>
            <a:r>
              <a:rPr lang="en-US" sz="3000" dirty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/>
              <a:t>Kapal</a:t>
            </a:r>
            <a:r>
              <a:rPr lang="en-US" sz="3000" dirty="0"/>
              <a:t> </a:t>
            </a:r>
            <a:r>
              <a:rPr lang="en-US" sz="3000" dirty="0" err="1"/>
              <a:t>Laut</a:t>
            </a:r>
            <a:endParaRPr lang="en-US" sz="3000" dirty="0"/>
          </a:p>
          <a:p>
            <a:pPr>
              <a:buNone/>
            </a:pPr>
            <a:r>
              <a:rPr lang="en-US" sz="3000" i="1" dirty="0"/>
              <a:t>	</a:t>
            </a:r>
            <a:r>
              <a:rPr lang="en-US" sz="3000" i="1" dirty="0" smtClean="0"/>
              <a:t>(</a:t>
            </a:r>
            <a:r>
              <a:rPr lang="en-US" sz="3000" i="1" dirty="0" err="1"/>
              <a:t>Pasal</a:t>
            </a:r>
            <a:r>
              <a:rPr lang="en-US" sz="3000" i="1" dirty="0"/>
              <a:t> 314 KUHD)</a:t>
            </a:r>
          </a:p>
        </p:txBody>
      </p:sp>
    </p:spTree>
    <p:extLst>
      <p:ext uri="{BB962C8B-B14F-4D97-AF65-F5344CB8AC3E}">
        <p14:creationId xmlns:p14="http://schemas.microsoft.com/office/powerpoint/2010/main" val="901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sz="4700" b="1" dirty="0"/>
              <a:t>HAK JAMINAN ATAS TANAH </a:t>
            </a:r>
            <a:r>
              <a:rPr lang="en-US" sz="3600" dirty="0"/>
              <a:t>(</a:t>
            </a:r>
            <a:r>
              <a:rPr lang="en-US" sz="3600" dirty="0" err="1"/>
              <a:t>lanjutan</a:t>
            </a:r>
            <a:r>
              <a:rPr lang="en-US" sz="36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610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400" b="1" dirty="0" smtClean="0"/>
              <a:t>SEJAK BERLAKUNYA UU No. 16 </a:t>
            </a:r>
            <a:r>
              <a:rPr lang="en-US" sz="3400" b="1" dirty="0" err="1" smtClean="0"/>
              <a:t>Tahun</a:t>
            </a:r>
            <a:r>
              <a:rPr lang="en-US" sz="3400" b="1" dirty="0" smtClean="0"/>
              <a:t> 1995</a:t>
            </a:r>
          </a:p>
          <a:p>
            <a:pPr>
              <a:buNone/>
            </a:pPr>
            <a:r>
              <a:rPr lang="en-US" sz="3400" b="1" dirty="0" err="1" smtClean="0"/>
              <a:t>tentang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Rumah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Susun</a:t>
            </a:r>
            <a:endParaRPr lang="en-US" sz="3400" b="1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Tanggungan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  	  </a:t>
            </a:r>
            <a:r>
              <a:rPr lang="en-US" sz="3000" dirty="0" err="1" smtClean="0"/>
              <a:t>Obyeknya</a:t>
            </a:r>
            <a:r>
              <a:rPr lang="en-US" sz="3000" dirty="0" smtClean="0"/>
              <a:t>: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Milik</a:t>
            </a:r>
            <a:r>
              <a:rPr lang="en-US" sz="3000" dirty="0" smtClean="0"/>
              <a:t>, HGU, HGB, </a:t>
            </a:r>
            <a:r>
              <a:rPr lang="en-US" sz="3000" dirty="0" err="1" smtClean="0"/>
              <a:t>serta</a:t>
            </a:r>
            <a:r>
              <a:rPr lang="en-US" sz="3000" dirty="0" smtClean="0"/>
              <a:t> </a:t>
            </a:r>
            <a:r>
              <a:rPr lang="en-US" sz="3000" dirty="0" err="1" smtClean="0"/>
              <a:t>Rumah</a:t>
            </a:r>
            <a:r>
              <a:rPr lang="en-US" sz="3000" dirty="0" smtClean="0"/>
              <a:t>  </a:t>
            </a:r>
          </a:p>
          <a:p>
            <a:pPr>
              <a:buNone/>
            </a:pPr>
            <a:r>
              <a:rPr lang="en-US" sz="3000" dirty="0" smtClean="0"/>
              <a:t>     </a:t>
            </a:r>
            <a:r>
              <a:rPr lang="en-US" sz="3000" dirty="0" err="1" smtClean="0"/>
              <a:t>Susun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Milik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Satuan</a:t>
            </a:r>
            <a:r>
              <a:rPr lang="en-US" sz="3000" dirty="0" smtClean="0"/>
              <a:t> </a:t>
            </a:r>
            <a:r>
              <a:rPr lang="en-US" sz="3000" dirty="0" err="1" smtClean="0"/>
              <a:t>Rumah</a:t>
            </a:r>
            <a:r>
              <a:rPr lang="en-US" sz="3000" dirty="0" smtClean="0"/>
              <a:t> </a:t>
            </a:r>
            <a:r>
              <a:rPr lang="en-US" sz="3000" dirty="0" err="1" smtClean="0"/>
              <a:t>Susun</a:t>
            </a:r>
            <a:r>
              <a:rPr lang="en-US" sz="3000" dirty="0" smtClean="0"/>
              <a:t>  </a:t>
            </a:r>
          </a:p>
          <a:p>
            <a:pPr>
              <a:buNone/>
            </a:pPr>
            <a:r>
              <a:rPr lang="en-US" sz="3000" dirty="0" smtClean="0"/>
              <a:t>    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Milik</a:t>
            </a:r>
            <a:r>
              <a:rPr lang="en-US" sz="3000" dirty="0" smtClean="0"/>
              <a:t>, HGB</a:t>
            </a:r>
          </a:p>
          <a:p>
            <a:pPr marL="514350" lvl="0" indent="-514350">
              <a:buSzPct val="75000"/>
              <a:buFont typeface="+mj-lt"/>
              <a:buAutoNum type="arabicPeriod" startAt="2"/>
            </a:pPr>
            <a:r>
              <a:rPr lang="en-US" sz="3000" dirty="0" err="1" smtClean="0"/>
              <a:t>Fidusia</a:t>
            </a:r>
            <a:endParaRPr lang="en-US" sz="3000" dirty="0" smtClean="0"/>
          </a:p>
          <a:p>
            <a:pPr marL="541338" indent="-541338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Obyeknya</a:t>
            </a:r>
            <a:r>
              <a:rPr lang="en-US" sz="3000" dirty="0" smtClean="0"/>
              <a:t>: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Pakai</a:t>
            </a:r>
            <a:r>
              <a:rPr lang="en-US" sz="3000" dirty="0" smtClean="0"/>
              <a:t>, </a:t>
            </a:r>
            <a:r>
              <a:rPr lang="en-US" sz="3000" dirty="0" err="1" smtClean="0"/>
              <a:t>serta</a:t>
            </a:r>
            <a:r>
              <a:rPr lang="en-US" sz="3000" dirty="0" smtClean="0"/>
              <a:t> </a:t>
            </a:r>
            <a:r>
              <a:rPr lang="en-US" sz="3000" dirty="0" err="1" smtClean="0"/>
              <a:t>Rumah</a:t>
            </a:r>
            <a:r>
              <a:rPr lang="en-US" sz="3000" dirty="0" smtClean="0"/>
              <a:t> </a:t>
            </a:r>
            <a:r>
              <a:rPr lang="en-US" sz="3000" dirty="0" err="1" smtClean="0"/>
              <a:t>Susun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  </a:t>
            </a:r>
            <a:r>
              <a:rPr lang="en-US" sz="3000" dirty="0" err="1" smtClean="0"/>
              <a:t>Milik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Satuan</a:t>
            </a:r>
            <a:r>
              <a:rPr lang="en-US" sz="3000" dirty="0" smtClean="0"/>
              <a:t> </a:t>
            </a:r>
            <a:r>
              <a:rPr lang="en-US" sz="3000" dirty="0" err="1" smtClean="0"/>
              <a:t>Rumah</a:t>
            </a:r>
            <a:r>
              <a:rPr lang="en-US" sz="3000" dirty="0" smtClean="0"/>
              <a:t> </a:t>
            </a:r>
            <a:r>
              <a:rPr lang="en-US" sz="3000" dirty="0" err="1" smtClean="0"/>
              <a:t>Susun</a:t>
            </a:r>
            <a:r>
              <a:rPr lang="en-US" sz="3000" dirty="0" smtClean="0"/>
              <a:t> di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Pakai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sz="4700" b="1" dirty="0"/>
              <a:t>HAK JAMINAN ATAS TANAH </a:t>
            </a:r>
            <a:r>
              <a:rPr lang="en-US" sz="3600" dirty="0"/>
              <a:t>(</a:t>
            </a:r>
            <a:r>
              <a:rPr lang="en-US" sz="3600" dirty="0" err="1"/>
              <a:t>lanjutan</a:t>
            </a:r>
            <a:r>
              <a:rPr lang="en-US" sz="36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610600" cy="4297363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SEJAK DIUNDANGKANNYA UU </a:t>
            </a:r>
            <a:r>
              <a:rPr lang="en-US" sz="3200" b="1" dirty="0" err="1" smtClean="0"/>
              <a:t>HakTanggungan</a:t>
            </a:r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Obyeknya</a:t>
            </a:r>
            <a:r>
              <a:rPr lang="en-US" sz="3200" dirty="0" smtClean="0"/>
              <a:t>: 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Tanah-</a:t>
            </a:r>
            <a:r>
              <a:rPr lang="en-US" sz="3200" dirty="0" err="1" smtClean="0"/>
              <a:t>tanah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Milik</a:t>
            </a:r>
            <a:r>
              <a:rPr lang="en-US" sz="3200" dirty="0" smtClean="0"/>
              <a:t>, HGU, HGB,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Pakai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Rumah</a:t>
            </a:r>
            <a:r>
              <a:rPr lang="en-US" sz="3200" dirty="0" smtClean="0"/>
              <a:t> </a:t>
            </a:r>
            <a:r>
              <a:rPr lang="en-US" sz="3200" dirty="0" err="1" smtClean="0"/>
              <a:t>Susun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Satuan</a:t>
            </a:r>
            <a:r>
              <a:rPr lang="en-US" sz="3200" dirty="0" smtClean="0"/>
              <a:t> </a:t>
            </a:r>
            <a:r>
              <a:rPr lang="en-US" sz="3200" dirty="0" err="1" smtClean="0"/>
              <a:t>Rumah</a:t>
            </a:r>
            <a:r>
              <a:rPr lang="en-US" sz="3200" dirty="0" smtClean="0"/>
              <a:t> </a:t>
            </a:r>
            <a:r>
              <a:rPr lang="en-US" sz="3200" dirty="0" err="1" smtClean="0"/>
              <a:t>Susun</a:t>
            </a:r>
            <a:r>
              <a:rPr lang="en-US" sz="3200" dirty="0" smtClean="0"/>
              <a:t> </a:t>
            </a:r>
            <a:r>
              <a:rPr lang="en-US" sz="3200" dirty="0" err="1" smtClean="0"/>
              <a:t>diatas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Milik</a:t>
            </a:r>
            <a:r>
              <a:rPr lang="en-US" sz="3200" dirty="0" smtClean="0"/>
              <a:t>, HGB,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Pakai</a:t>
            </a:r>
            <a:endParaRPr lang="en-US" sz="3200" dirty="0" smtClean="0"/>
          </a:p>
          <a:p>
            <a:pPr>
              <a:buNone/>
            </a:pPr>
            <a:r>
              <a:rPr lang="en-US" sz="3200" i="1" dirty="0" smtClean="0"/>
              <a:t>	(</a:t>
            </a:r>
            <a:r>
              <a:rPr lang="en-US" sz="3200" i="1" dirty="0" err="1" smtClean="0"/>
              <a:t>Pasal</a:t>
            </a:r>
            <a:r>
              <a:rPr lang="en-US" sz="3200" i="1" dirty="0" smtClean="0"/>
              <a:t> 4 </a:t>
            </a:r>
            <a:r>
              <a:rPr lang="en-US" sz="3200" i="1" dirty="0" err="1" smtClean="0"/>
              <a:t>jo</a:t>
            </a:r>
            <a:r>
              <a:rPr lang="en-US" sz="3200" i="1" dirty="0" smtClean="0"/>
              <a:t> 27 UUHT)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OBYEK HAK TANGGUNGAN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077200" cy="4221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dirty="0" err="1" smtClean="0"/>
              <a:t>Terdiri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: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400" dirty="0" smtClean="0"/>
              <a:t>Tanah-</a:t>
            </a:r>
            <a:r>
              <a:rPr lang="en-US" sz="3400" dirty="0" err="1" smtClean="0"/>
              <a:t>tanah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Milik</a:t>
            </a:r>
            <a:r>
              <a:rPr lang="en-US" sz="3400" dirty="0" smtClean="0"/>
              <a:t>, HGU, HGB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Pakai</a:t>
            </a:r>
            <a:endParaRPr lang="en-US" sz="3400" dirty="0" smtClean="0"/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3400" dirty="0" err="1" smtClean="0"/>
              <a:t>Rumah</a:t>
            </a:r>
            <a:r>
              <a:rPr lang="en-US" sz="3400" dirty="0" smtClean="0"/>
              <a:t> </a:t>
            </a:r>
            <a:r>
              <a:rPr lang="en-US" sz="3400" dirty="0" err="1" smtClean="0"/>
              <a:t>Susun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Satuan</a:t>
            </a:r>
            <a:r>
              <a:rPr lang="en-US" sz="3400" dirty="0" smtClean="0"/>
              <a:t> </a:t>
            </a:r>
            <a:r>
              <a:rPr lang="en-US" sz="3400" dirty="0" err="1" smtClean="0"/>
              <a:t>Rumah</a:t>
            </a:r>
            <a:r>
              <a:rPr lang="en-US" sz="3400" dirty="0" smtClean="0"/>
              <a:t> </a:t>
            </a:r>
            <a:r>
              <a:rPr lang="en-US" sz="3400" dirty="0" err="1" smtClean="0"/>
              <a:t>Susun</a:t>
            </a:r>
            <a:r>
              <a:rPr lang="en-US" sz="3400" dirty="0" smtClean="0"/>
              <a:t> </a:t>
            </a:r>
            <a:r>
              <a:rPr lang="en-US" sz="3400" dirty="0" err="1" smtClean="0"/>
              <a:t>diatas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Milik</a:t>
            </a:r>
            <a:r>
              <a:rPr lang="en-US" sz="3400" dirty="0" smtClean="0"/>
              <a:t>, HGB,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Pakai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582</TotalTime>
  <Words>1586</Words>
  <Application>Microsoft Office PowerPoint</Application>
  <PresentationFormat>On-screen Show (4:3)</PresentationFormat>
  <Paragraphs>292</Paragraphs>
  <Slides>50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HAK TANGGUNGAN  TANAH &amp; BANGUNAN SEBAGAI JAMINAN PELUNASAN UTANG </vt:lpstr>
      <vt:lpstr>DEFINISI</vt:lpstr>
      <vt:lpstr>DASAR HUKUM</vt:lpstr>
      <vt:lpstr>HAK JAMINAN ATAS TANAH</vt:lpstr>
      <vt:lpstr>HAK JAMINAN ATAS TANAH (lanjutan</vt:lpstr>
      <vt:lpstr>HAK JAMINAN ATAS TANAH (lanjutan)</vt:lpstr>
      <vt:lpstr>HAK JAMINAN ATAS TANAH (lanjutan)</vt:lpstr>
      <vt:lpstr>HAK JAMINAN ATAS TANAH (lanjutan)</vt:lpstr>
      <vt:lpstr>OBYEK HAK TANGGUNGAN</vt:lpstr>
      <vt:lpstr> SYARAT AGAR TANAH DAPAT MENJADI OBYEK HAK TANGGUNGAN </vt:lpstr>
      <vt:lpstr>SIFAT HAK TANGGUNGAN</vt:lpstr>
      <vt:lpstr>SIFAT HAK TANGGUNGAN (lanjutan)</vt:lpstr>
      <vt:lpstr>SIFAT HAK TANGGUNGAN (lanjutan)</vt:lpstr>
      <vt:lpstr>SIFAT HAK TANGGUNGAN (lanjutan)</vt:lpstr>
      <vt:lpstr>SIFAT HAK TANGGUNGAN (lanjutan)</vt:lpstr>
      <vt:lpstr>SIFAT HAK TANGGUNGAN (lanjutan)</vt:lpstr>
      <vt:lpstr>SIFAT HAK TANGGUNGAN (lanjutan)</vt:lpstr>
      <vt:lpstr> PERJANJIAN UTANG PIUTANG </vt:lpstr>
      <vt:lpstr> Apakah Perjanjian Utang Piutang (Perjanjian Kredit) dapat dibuat  di Luar Negeri ? </vt:lpstr>
      <vt:lpstr>UTANG YANG DIJAMIN</vt:lpstr>
      <vt:lpstr>UTANG YANG DIJAMIN (lanjutan)</vt:lpstr>
      <vt:lpstr>PEMBERIAN HAK TANGGUNGAN</vt:lpstr>
      <vt:lpstr>KAPAN KEWENANGAN PEMBERI  HAK TANGGUNGAN  HARUS ADA ?</vt:lpstr>
      <vt:lpstr>HAL-HAL YANG WAJIB DICANTUMKAN DALAM APHT</vt:lpstr>
      <vt:lpstr>HAL-HAL YANG WAJIB DICANTUMKAN DALAM APHT</vt:lpstr>
      <vt:lpstr> JANJI YANG DILARANG </vt:lpstr>
      <vt:lpstr>JANJI YANG DILARANG (lanjutan)</vt:lpstr>
      <vt:lpstr>PENDAFTARAN HAK TANGGUNGAN</vt:lpstr>
      <vt:lpstr>LAHIRNYA HAK TANGGUNGAN</vt:lpstr>
      <vt:lpstr>LAHIRNYA HAK TANGGUNGAN (lanjutan)</vt:lpstr>
      <vt:lpstr>SERTIPIKAT HAK TANGGUNGAN</vt:lpstr>
      <vt:lpstr>HAK ISTIMEWA PEMEGANG  HAK TANGGUNGAN</vt:lpstr>
      <vt:lpstr>PERALIHAN HAK TANGGUNGAN</vt:lpstr>
      <vt:lpstr>PowerPoint Presentation</vt:lpstr>
      <vt:lpstr>PERALIHAN HAK TANGGUNGAN (lanjutan)</vt:lpstr>
      <vt:lpstr>PERALIHAN HAK TANGGUNGAN (lanjutan)</vt:lpstr>
      <vt:lpstr>EKSEKUSI HAK TANGGUNGAN</vt:lpstr>
      <vt:lpstr>EKSEKUSI HAK TANGGUNGAN (lanjutan)</vt:lpstr>
      <vt:lpstr>EKSEKUSI HAK TANGGUNGAN (lanjutan)</vt:lpstr>
      <vt:lpstr>EKSEKUSI HAK TANGGUNGAN (lanjutan)</vt:lpstr>
      <vt:lpstr>EKSEKUSI HAK TANGGUNGAN (lanjutan)</vt:lpstr>
      <vt:lpstr>EKSEKUSI HAK TANGGUNGAN (lanjutan)</vt:lpstr>
      <vt:lpstr>PEMBERI HAK TANGGUNGAN DINYATAKAN PAILIT</vt:lpstr>
      <vt:lpstr>HAPUSNYA HAK TANGGUNGAN</vt:lpstr>
      <vt:lpstr>ROYA HAK TANGGUNGAN </vt:lpstr>
      <vt:lpstr> PERNYATAAN PENGHAPUSAN HUTANG </vt:lpstr>
      <vt:lpstr>ARTI YURIDIS ROYA</vt:lpstr>
      <vt:lpstr>ROYA PARTIAL</vt:lpstr>
      <vt:lpstr>ROYA PARTIAL</vt:lpstr>
      <vt:lpstr>CIRI-CIRI HAK TANGGUNGAN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Pendaftaran Tanah Materi 9</dc:title>
  <dc:creator>user</dc:creator>
  <cp:lastModifiedBy>May</cp:lastModifiedBy>
  <cp:revision>75</cp:revision>
  <dcterms:created xsi:type="dcterms:W3CDTF">2012-11-25T15:15:13Z</dcterms:created>
  <dcterms:modified xsi:type="dcterms:W3CDTF">2015-04-24T09:34:47Z</dcterms:modified>
</cp:coreProperties>
</file>