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1" r:id="rId17"/>
    <p:sldId id="279" r:id="rId18"/>
    <p:sldId id="273" r:id="rId19"/>
    <p:sldId id="274" r:id="rId20"/>
    <p:sldId id="275" r:id="rId21"/>
    <p:sldId id="281" r:id="rId22"/>
    <p:sldId id="282" r:id="rId23"/>
    <p:sldId id="283" r:id="rId24"/>
    <p:sldId id="284" r:id="rId25"/>
    <p:sldId id="285" r:id="rId26"/>
    <p:sldId id="286" r:id="rId27"/>
    <p:sldId id="276" r:id="rId28"/>
    <p:sldId id="277" r:id="rId29"/>
    <p:sldId id="288" r:id="rId30"/>
    <p:sldId id="290" r:id="rId31"/>
    <p:sldId id="291" r:id="rId32"/>
    <p:sldId id="289" r:id="rId33"/>
    <p:sldId id="278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>
        <p:scale>
          <a:sx n="76" d="100"/>
          <a:sy n="76" d="100"/>
        </p:scale>
        <p:origin x="-3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CD5B02-1DF7-41F0-8B85-630708FC78E3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7D803D-DF4D-41CD-BDFE-C0F30FF73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772400" cy="2362200"/>
          </a:xfrm>
        </p:spPr>
        <p:txBody>
          <a:bodyPr>
            <a:noAutofit/>
          </a:bodyPr>
          <a:lstStyle/>
          <a:p>
            <a:pPr marL="514350" lvl="0" indent="-514350" algn="ctr"/>
            <a:r>
              <a:rPr lang="en-US" sz="4000" dirty="0" err="1" smtClean="0"/>
              <a:t>Pertemuan</a:t>
            </a:r>
            <a:r>
              <a:rPr lang="en-US" sz="4000" dirty="0" smtClean="0"/>
              <a:t> ke-2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GARIS-GARIS BESAR PERKEMBANGAN HUKUM TANAH DI INDONESIA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8153400" cy="1295400"/>
          </a:xfrm>
        </p:spPr>
        <p:txBody>
          <a:bodyPr/>
          <a:lstStyle/>
          <a:p>
            <a:pPr algn="ctr"/>
            <a:r>
              <a:rPr lang="en-US" sz="3200" dirty="0" err="1" smtClean="0"/>
              <a:t>Dosen</a:t>
            </a:r>
            <a:r>
              <a:rPr lang="en-US" sz="3200" dirty="0" smtClean="0"/>
              <a:t> :</a:t>
            </a:r>
          </a:p>
          <a:p>
            <a:pPr algn="ctr"/>
            <a:r>
              <a:rPr lang="en-US" sz="3200" b="1" dirty="0" smtClean="0"/>
              <a:t>Dr. </a:t>
            </a:r>
            <a:r>
              <a:rPr lang="en-US" sz="3200" b="1" dirty="0" err="1" smtClean="0"/>
              <a:t>Suryanti</a:t>
            </a:r>
            <a:r>
              <a:rPr lang="en-US" sz="3200" b="1" dirty="0" smtClean="0"/>
              <a:t> T. </a:t>
            </a:r>
            <a:r>
              <a:rPr lang="en-US" sz="3200" b="1" dirty="0" err="1" smtClean="0"/>
              <a:t>Arief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SH.,MBA.,MKn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err="1"/>
              <a:t>Verklaring</a:t>
            </a:r>
            <a:r>
              <a:rPr lang="en-US" dirty="0"/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848600" cy="4724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Negara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barat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KUHPerdata</a:t>
            </a:r>
            <a:r>
              <a:rPr lang="en-US" dirty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erfpacht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smtClean="0"/>
              <a:t>postal,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Negara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924800" cy="6172200"/>
          </a:xfrm>
        </p:spPr>
        <p:txBody>
          <a:bodyPr>
            <a:normAutofit lnSpcReduction="10000"/>
          </a:bodyPr>
          <a:lstStyle/>
          <a:p>
            <a:pPr marL="596646" lvl="0" indent="-514350">
              <a:buFont typeface="+mj-lt"/>
              <a:buAutoNum type="arabicPeriod" startAt="2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pemiliknya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tanah-tanah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tanah-tanah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menguasainya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agrarische</a:t>
            </a:r>
            <a:r>
              <a:rPr lang="en-US" dirty="0" smtClean="0"/>
              <a:t> </a:t>
            </a:r>
            <a:r>
              <a:rPr lang="en-US" dirty="0" err="1" smtClean="0"/>
              <a:t>eigendomnya</a:t>
            </a:r>
            <a:r>
              <a:rPr lang="en-US" dirty="0" smtClean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Negara</a:t>
            </a:r>
            <a:r>
              <a:rPr lang="en-US" dirty="0" smtClean="0"/>
              <a:t>.</a:t>
            </a:r>
          </a:p>
          <a:p>
            <a:pPr marL="404813" indent="-404813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Agrarische</a:t>
            </a:r>
            <a:r>
              <a:rPr lang="en-US" dirty="0" smtClean="0"/>
              <a:t> Wet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Agrarische</a:t>
            </a:r>
            <a:r>
              <a:rPr lang="en-US" dirty="0" smtClean="0"/>
              <a:t> </a:t>
            </a:r>
            <a:r>
              <a:rPr lang="en-US" dirty="0" err="1" smtClean="0"/>
              <a:t>Besluit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Diktum</a:t>
            </a:r>
            <a:r>
              <a:rPr lang="en-US" dirty="0" smtClean="0"/>
              <a:t> “</a:t>
            </a:r>
            <a:r>
              <a:rPr lang="en-US" dirty="0" err="1" smtClean="0"/>
              <a:t>Mencabut</a:t>
            </a:r>
            <a:r>
              <a:rPr lang="en-US" dirty="0" smtClean="0"/>
              <a:t>” UUPA.</a:t>
            </a:r>
          </a:p>
          <a:p>
            <a:pPr marL="404813" indent="-40481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00" b="1" dirty="0"/>
              <a:t>LARANGAN PENGASINGAN TANAH                                    (GROND VERVREEMDINGS VERBOD)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(</a:t>
            </a:r>
            <a:r>
              <a:rPr lang="en-US" dirty="0" err="1"/>
              <a:t>adat</a:t>
            </a:r>
            <a:r>
              <a:rPr lang="en-US" dirty="0"/>
              <a:t>)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Indonesia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Indonesia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batal</a:t>
            </a:r>
            <a:r>
              <a:rPr lang="en-US" b="1" dirty="0"/>
              <a:t> </a:t>
            </a:r>
            <a:r>
              <a:rPr lang="en-US" b="1" dirty="0" err="1"/>
              <a:t>demi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24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TANAH </a:t>
            </a:r>
            <a:r>
              <a:rPr lang="en-US" b="1" dirty="0"/>
              <a:t>PARTIKELIR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Tanah </a:t>
            </a:r>
            <a:r>
              <a:rPr lang="en-US" dirty="0" err="1"/>
              <a:t>Partikelir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Tanah </a:t>
            </a:r>
            <a:r>
              <a:rPr lang="en-US" dirty="0" err="1"/>
              <a:t>Eigendom</a:t>
            </a:r>
            <a:r>
              <a:rPr lang="en-US" dirty="0"/>
              <a:t> yang </a:t>
            </a:r>
            <a:r>
              <a:rPr lang="en-US" dirty="0" err="1"/>
              <a:t>pemiliknya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pertuanan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pertuanan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                                   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memberhentikan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,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penyeberangan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TANAH </a:t>
            </a:r>
            <a:r>
              <a:rPr lang="en-US" b="1" dirty="0"/>
              <a:t>PARTIKELIR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Partikelir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kongsi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kongsi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Partikelir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1958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Tanah-Tanah </a:t>
            </a:r>
            <a:r>
              <a:rPr lang="en-US" dirty="0" err="1" smtClean="0"/>
              <a:t>Partikelir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bau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HUKUM </a:t>
            </a:r>
            <a:r>
              <a:rPr lang="en-US" b="1" dirty="0"/>
              <a:t>TANAH </a:t>
            </a:r>
            <a:r>
              <a:rPr lang="en-US" b="1" dirty="0" smtClean="0"/>
              <a:t>NASIONAL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erlakunya</a:t>
            </a:r>
            <a:r>
              <a:rPr lang="en-US" dirty="0" smtClean="0"/>
              <a:t> UUPA/</a:t>
            </a:r>
            <a:r>
              <a:rPr lang="en-US" dirty="0" err="1" smtClean="0"/>
              <a:t>sejak</a:t>
            </a:r>
            <a:r>
              <a:rPr lang="en-US" dirty="0" smtClean="0"/>
              <a:t> 24 September 1960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429000"/>
            <a:ext cx="8001000" cy="32004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PENGERTIAN HUKUM TANAH NASIONAL (HTN)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UNDANG-UNDANG YANG MENGATUR HTN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TUJUAN POKOK UUPA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KONSEPSI HTN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PENGERTIAN </a:t>
            </a:r>
            <a:br>
              <a:rPr lang="en-US" b="1" dirty="0" smtClean="0"/>
            </a:br>
            <a:r>
              <a:rPr lang="en-US" b="1" dirty="0" smtClean="0"/>
              <a:t>HUKUM TANAH NASIONAL (HTN)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79248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(HTN)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UNDANG-UNDANG </a:t>
            </a:r>
            <a:br>
              <a:rPr lang="en-US" b="1" dirty="0" smtClean="0"/>
            </a:br>
            <a:r>
              <a:rPr lang="en-US" b="1" dirty="0" smtClean="0"/>
              <a:t>YANG MENGATUR 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068763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1960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(UUPA).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/>
          <a:lstStyle/>
          <a:p>
            <a:pPr algn="ctr"/>
            <a:r>
              <a:rPr lang="en-US" b="1" dirty="0" smtClean="0"/>
              <a:t>TUJUAN POKOK UUPA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membawakan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, </a:t>
            </a:r>
            <a:r>
              <a:rPr lang="en-US" dirty="0" err="1" smtClean="0"/>
              <a:t>kebahagiaan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kesederhanaan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HAL-HAL YANG DIATUR DALAM UUPA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HTN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(</a:t>
            </a:r>
            <a:r>
              <a:rPr lang="en-US" dirty="0" err="1" smtClean="0"/>
              <a:t>Pasal</a:t>
            </a:r>
            <a:r>
              <a:rPr lang="en-US" dirty="0" smtClean="0"/>
              <a:t> 1)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Negara (</a:t>
            </a:r>
            <a:r>
              <a:rPr lang="en-US" dirty="0" err="1" smtClean="0"/>
              <a:t>Pasal</a:t>
            </a:r>
            <a:r>
              <a:rPr lang="en-US" dirty="0" smtClean="0"/>
              <a:t> 2)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masyarakat-masyarakat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3)</a:t>
            </a:r>
          </a:p>
          <a:p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Wakaf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SEJARAH </a:t>
            </a:r>
          </a:p>
          <a:p>
            <a:pPr algn="ctr">
              <a:buNone/>
            </a:pPr>
            <a:r>
              <a:rPr lang="en-US" sz="4800" b="1" dirty="0" smtClean="0"/>
              <a:t>HUKUM TANAH </a:t>
            </a:r>
          </a:p>
          <a:p>
            <a:pPr algn="ctr">
              <a:buNone/>
            </a:pPr>
            <a:r>
              <a:rPr lang="en-US" sz="4800" b="1" dirty="0" smtClean="0"/>
              <a:t>DI INDONESIA</a:t>
            </a:r>
            <a:endParaRPr lang="en-US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066800"/>
          </a:xfrm>
        </p:spPr>
        <p:txBody>
          <a:bodyPr/>
          <a:lstStyle/>
          <a:p>
            <a:pPr algn="ctr"/>
            <a:r>
              <a:rPr lang="en-US" b="1" dirty="0" smtClean="0"/>
              <a:t>KONSEPSI 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err="1" smtClean="0"/>
              <a:t>Komunalistik</a:t>
            </a:r>
            <a:r>
              <a:rPr lang="en-US" b="1" i="1" dirty="0" smtClean="0"/>
              <a:t> </a:t>
            </a:r>
            <a:r>
              <a:rPr lang="en-US" b="1" i="1" dirty="0" err="1" smtClean="0"/>
              <a:t>Religius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Indonesia,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Karunia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yang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kebersamaannya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ASAS-ASAS 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735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 UUPA)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1,2,9 UUPA)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9 UUPA)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err="1" smtClean="0"/>
              <a:t>ad.</a:t>
            </a:r>
            <a:r>
              <a:rPr lang="en-US" dirty="0" smtClean="0"/>
              <a:t> 1.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465138" indent="0">
              <a:buNone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karunia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err="1" smtClean="0"/>
              <a:t>ad.</a:t>
            </a:r>
            <a:r>
              <a:rPr lang="en-US" dirty="0" smtClean="0"/>
              <a:t> 2.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465138" indent="0">
              <a:buNone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air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Indonesia, yang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err="1" smtClean="0"/>
              <a:t>ad.</a:t>
            </a:r>
            <a:r>
              <a:rPr lang="en-US" dirty="0" smtClean="0"/>
              <a:t> 3.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465138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err="1" smtClean="0"/>
              <a:t>ad.</a:t>
            </a:r>
            <a:r>
              <a:rPr lang="en-US" dirty="0" smtClean="0"/>
              <a:t> 4.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465138" indent="0">
              <a:buNone/>
            </a:pP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endParaRPr lang="en-US" dirty="0" smtClean="0"/>
          </a:p>
          <a:p>
            <a:pPr marL="465138" indent="0">
              <a:buNone/>
            </a:pPr>
            <a:endParaRPr lang="en-US" dirty="0" smtClean="0"/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6962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r>
              <a:rPr lang="en-US" dirty="0" smtClean="0"/>
              <a:t>: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jual-beli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/>
          <a:lstStyle/>
          <a:p>
            <a:pPr algn="ctr"/>
            <a:r>
              <a:rPr lang="en-US" b="1" dirty="0" smtClean="0"/>
              <a:t>FUNGSI UUPA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(</a:t>
            </a:r>
            <a:r>
              <a:rPr lang="en-US" dirty="0" err="1" smtClean="0"/>
              <a:t>Agraria</a:t>
            </a:r>
            <a:r>
              <a:rPr lang="en-US" dirty="0" smtClean="0"/>
              <a:t>)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yang lama yang </a:t>
            </a:r>
            <a:r>
              <a:rPr lang="en-US" dirty="0" err="1" smtClean="0"/>
              <a:t>bersifat</a:t>
            </a:r>
            <a:r>
              <a:rPr lang="en-US" dirty="0" smtClean="0"/>
              <a:t> DUALISTIK,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mencabut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Barat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/>
          <a:lstStyle/>
          <a:p>
            <a:pPr algn="ctr"/>
            <a:r>
              <a:rPr lang="en-US" b="1" dirty="0" smtClean="0"/>
              <a:t>FUNGSI UUPA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105400"/>
          </a:xfrm>
        </p:spPr>
        <p:txBody>
          <a:bodyPr>
            <a:normAutofit/>
          </a:bodyPr>
          <a:lstStyle/>
          <a:p>
            <a:pPr marL="596646" lvl="0" indent="-514350">
              <a:buFont typeface="+mj-lt"/>
              <a:buAutoNum type="arabicPeriod" startAt="2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lama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UUPA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lama </a:t>
            </a:r>
            <a:r>
              <a:rPr lang="en-US" dirty="0" err="1" smtClean="0"/>
              <a:t>dikonversi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.</a:t>
            </a:r>
          </a:p>
          <a:p>
            <a:pPr marL="596646" lvl="0" indent="-514350">
              <a:buFont typeface="+mj-lt"/>
              <a:buAutoNum type="arabicPeriod" startAt="2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KEBHINEKAAN </a:t>
            </a:r>
            <a:br>
              <a:rPr lang="en-US" b="1" dirty="0" smtClean="0"/>
            </a:br>
            <a:r>
              <a:rPr lang="en-US" b="1" dirty="0" smtClean="0"/>
              <a:t>HUKUM TANAH SEBELUM BERLAKUNYA UUPA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79248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HUKUM TANAH YANG DUALISTIK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                                      (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)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Tanah Barat                                            (</a:t>
            </a:r>
            <a:r>
              <a:rPr lang="en-US" dirty="0" err="1" smtClean="0"/>
              <a:t>buku</a:t>
            </a:r>
            <a:r>
              <a:rPr lang="en-US" dirty="0" smtClean="0"/>
              <a:t> II </a:t>
            </a:r>
            <a:r>
              <a:rPr lang="en-US" dirty="0" err="1" smtClean="0"/>
              <a:t>KUHPerdata</a:t>
            </a:r>
            <a:r>
              <a:rPr lang="en-US" dirty="0" smtClean="0"/>
              <a:t> -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A. SEBELUM BERLAKUNYA HUKUM TANAH   NASIONAL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smtClean="0"/>
              <a:t>Barat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marL="465138" indent="-465138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, 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Tanah </a:t>
            </a:r>
            <a:r>
              <a:rPr lang="en-US" dirty="0" err="1"/>
              <a:t>Swapraja</a:t>
            </a:r>
            <a:r>
              <a:rPr lang="en-US" dirty="0"/>
              <a:t>. 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pluralistis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HUKUM PERDATA BARAT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848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err="1" smtClean="0"/>
              <a:t>Hubungan-hubungan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peristiwa-peristiwa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kalangan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golongannya</a:t>
            </a:r>
            <a:r>
              <a:rPr lang="en-US" i="1" dirty="0" smtClean="0"/>
              <a:t>, </a:t>
            </a:r>
            <a:r>
              <a:rPr lang="en-US" i="1" dirty="0" err="1" smtClean="0"/>
              <a:t>diselesaikan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menerapkan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golongan</a:t>
            </a:r>
            <a:r>
              <a:rPr lang="en-US" i="1" dirty="0" smtClean="0"/>
              <a:t> </a:t>
            </a:r>
            <a:r>
              <a:rPr lang="en-US" i="1" dirty="0" err="1" smtClean="0"/>
              <a:t>masing-masing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772400" cy="6248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err="1" smtClean="0"/>
              <a:t>Hubungan-hubungan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antara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</a:t>
            </a:r>
            <a:r>
              <a:rPr lang="en-US" i="1" dirty="0" err="1" smtClean="0"/>
              <a:t>pribumi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</a:t>
            </a:r>
            <a:r>
              <a:rPr lang="en-US" i="1" dirty="0" err="1" smtClean="0"/>
              <a:t>nonpribumi</a:t>
            </a:r>
            <a:r>
              <a:rPr lang="en-US" i="1" dirty="0" smtClean="0"/>
              <a:t>, </a:t>
            </a:r>
            <a:r>
              <a:rPr lang="en-US" i="1" dirty="0" err="1" smtClean="0"/>
              <a:t>diselesaikan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apa</a:t>
            </a:r>
            <a:r>
              <a:rPr lang="en-US" i="1" dirty="0" smtClean="0"/>
              <a:t> yang </a:t>
            </a:r>
            <a:r>
              <a:rPr lang="en-US" i="1" dirty="0" err="1" smtClean="0"/>
              <a:t>disebut</a:t>
            </a:r>
            <a:r>
              <a:rPr lang="en-US" i="1" dirty="0" smtClean="0"/>
              <a:t> :         </a:t>
            </a:r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Antargolongan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Intergentiel</a:t>
            </a:r>
            <a:r>
              <a:rPr lang="en-US" i="1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 marL="284163" indent="-284163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 smtClean="0"/>
          </a:p>
          <a:p>
            <a:pPr marL="284163" indent="-284163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 smtClean="0"/>
          </a:p>
          <a:p>
            <a:pPr marL="284163" indent="-284163"/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menyewakan</a:t>
            </a:r>
            <a:r>
              <a:rPr lang="en-US" dirty="0" smtClean="0"/>
              <a:t> </a:t>
            </a:r>
            <a:r>
              <a:rPr lang="en-US" dirty="0" err="1" smtClean="0"/>
              <a:t>sawahnya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endParaRPr lang="en-US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terhadapnya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772400" cy="6096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HAK-HAK JAMINAN ATAS TANAH YANG JUGA  DUALISTIK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Hypotheek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erfpacht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opstal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Credietverband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FEO (</a:t>
            </a:r>
            <a:r>
              <a:rPr lang="en-US" dirty="0" err="1" smtClean="0"/>
              <a:t>Fiduciaire</a:t>
            </a:r>
            <a:r>
              <a:rPr lang="en-US" dirty="0" smtClean="0"/>
              <a:t> </a:t>
            </a:r>
            <a:r>
              <a:rPr lang="en-US" dirty="0" err="1" smtClean="0"/>
              <a:t>Eigendoms</a:t>
            </a:r>
            <a:r>
              <a:rPr lang="en-US" dirty="0" smtClean="0"/>
              <a:t> </a:t>
            </a:r>
            <a:r>
              <a:rPr lang="en-US" dirty="0" err="1" smtClean="0"/>
              <a:t>Overdracht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Cessie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KONVERSI TANAH HAK LAMA </a:t>
            </a:r>
            <a:br>
              <a:rPr lang="en-US" b="1" dirty="0" smtClean="0"/>
            </a:br>
            <a:r>
              <a:rPr lang="en-US" b="1" dirty="0" err="1" smtClean="0"/>
              <a:t>Setelah</a:t>
            </a:r>
            <a:r>
              <a:rPr lang="en-US" b="1" dirty="0" smtClean="0"/>
              <a:t> 24 September 1960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8006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Barat: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	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HGB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Opstal</a:t>
            </a:r>
            <a:r>
              <a:rPr lang="en-US" dirty="0" smtClean="0"/>
              <a:t>		HGB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Erfpacht</a:t>
            </a:r>
            <a:r>
              <a:rPr lang="en-US" dirty="0" smtClean="0"/>
              <a:t>		Perkebunan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r>
              <a:rPr lang="en-US" dirty="0" smtClean="0"/>
              <a:t>Perkebunan </a:t>
            </a:r>
            <a:r>
              <a:rPr lang="en-US" dirty="0" err="1" smtClean="0"/>
              <a:t>besar</a:t>
            </a:r>
            <a:r>
              <a:rPr lang="en-US" dirty="0" smtClean="0"/>
              <a:t> 	HGU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	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		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(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HGU)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86200" y="25908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86200" y="30480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6200" y="3535681"/>
            <a:ext cx="609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267200" y="4145281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V="1">
            <a:off x="3810000" y="46482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flipV="1">
            <a:off x="3810000" y="51816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KONVERSI TANAH HAK LAMA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297363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Tanah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		</a:t>
            </a:r>
            <a:r>
              <a:rPr lang="en-US" dirty="0" err="1" smtClean="0"/>
              <a:t>tetap</a:t>
            </a:r>
            <a:endParaRPr lang="en-US" dirty="0" smtClean="0"/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HGU/HGB</a:t>
            </a:r>
          </a:p>
          <a:p>
            <a:pPr lvl="0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	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33800" y="26670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10000" y="32004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57600" y="42672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8486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lahirlah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Indonesia                                    (yang </a:t>
            </a:r>
            <a:r>
              <a:rPr lang="en-US" dirty="0" err="1" smtClean="0"/>
              <a:t>kaidahnya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                         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, </a:t>
            </a:r>
          </a:p>
          <a:p>
            <a:pPr marL="514350" lvl="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Grant Sultan, </a:t>
            </a:r>
          </a:p>
          <a:p>
            <a:pPr marL="514350" lvl="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Barat                                             </a:t>
            </a:r>
            <a:r>
              <a:rPr lang="en-US" dirty="0" err="1" smtClean="0"/>
              <a:t>seperti</a:t>
            </a:r>
            <a:r>
              <a:rPr lang="en-US" dirty="0" smtClean="0"/>
              <a:t>:                                                             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Erfpacht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Opstal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B. BERLAKUNYA </a:t>
            </a:r>
            <a:br>
              <a:rPr lang="en-US" sz="4000" b="1" dirty="0" smtClean="0"/>
            </a:br>
            <a:r>
              <a:rPr lang="en-US" sz="4000" b="1" dirty="0" smtClean="0"/>
              <a:t>HUKUM TANAH NASIONAL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err="1" smtClean="0"/>
              <a:t>Undang-Undang</a:t>
            </a:r>
            <a:r>
              <a:rPr lang="en-US" i="1" dirty="0" smtClean="0"/>
              <a:t> </a:t>
            </a:r>
            <a:r>
              <a:rPr lang="en-US" i="1" dirty="0" err="1"/>
              <a:t>Nomor</a:t>
            </a:r>
            <a:r>
              <a:rPr lang="en-US" i="1" dirty="0"/>
              <a:t> 5 </a:t>
            </a:r>
            <a:r>
              <a:rPr lang="en-US" i="1" dirty="0" err="1"/>
              <a:t>tahun</a:t>
            </a:r>
            <a:r>
              <a:rPr lang="en-US" i="1" dirty="0"/>
              <a:t> 1960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(UUPA) </a:t>
            </a:r>
            <a:r>
              <a:rPr lang="en-US" dirty="0"/>
              <a:t>yang </a:t>
            </a:r>
            <a:r>
              <a:rPr lang="en-US" dirty="0" err="1"/>
              <a:t>berlaku</a:t>
            </a:r>
            <a:r>
              <a:rPr lang="en-US" dirty="0"/>
              <a:t> 24 September </a:t>
            </a:r>
            <a:r>
              <a:rPr lang="en-US" dirty="0" smtClean="0"/>
              <a:t>1960,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dualisme</a:t>
            </a:r>
            <a:r>
              <a:rPr lang="en-US" dirty="0"/>
              <a:t>/</a:t>
            </a:r>
            <a:r>
              <a:rPr lang="en-US" dirty="0" err="1"/>
              <a:t>pluralisme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, yang 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modern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8486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(</a:t>
            </a:r>
            <a:r>
              <a:rPr lang="en-US" dirty="0" err="1"/>
              <a:t>konsepsi</a:t>
            </a:r>
            <a:r>
              <a:rPr lang="en-US" dirty="0"/>
              <a:t>, </a:t>
            </a:r>
            <a:r>
              <a:rPr lang="en-US" dirty="0" err="1"/>
              <a:t>asas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(</a:t>
            </a:r>
            <a:r>
              <a:rPr lang="en-US" dirty="0" err="1"/>
              <a:t>norma</a:t>
            </a:r>
            <a:r>
              <a:rPr lang="en-US" dirty="0" smtClean="0"/>
              <a:t>).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diberlakukannya</a:t>
            </a:r>
            <a:r>
              <a:rPr lang="en-US" dirty="0"/>
              <a:t> UUPA,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UUPA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24 September 1960,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penegasannya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BEBERAPA KETENTUAN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HUKUM </a:t>
            </a:r>
            <a:r>
              <a:rPr lang="en-US" b="1" dirty="0"/>
              <a:t>TANAH YANG LAMA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/>
              <a:t>s</a:t>
            </a:r>
            <a:r>
              <a:rPr lang="en-US" dirty="0" err="1" smtClean="0"/>
              <a:t>ebelum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erlakunya</a:t>
            </a:r>
            <a:r>
              <a:rPr lang="en-US" dirty="0" smtClean="0"/>
              <a:t> UUPA/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/>
              <a:t>24 </a:t>
            </a:r>
            <a:r>
              <a:rPr lang="en-US" dirty="0" smtClean="0"/>
              <a:t>September 1960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352800"/>
            <a:ext cx="7696200" cy="3200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AGRARISCHE WET DAN AGRARISCHE BESLUIT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LARANGAN PENGASINGAN TANAH </a:t>
            </a:r>
            <a:r>
              <a:rPr lang="en-US" dirty="0" smtClean="0"/>
              <a:t>     (</a:t>
            </a:r>
            <a:r>
              <a:rPr lang="en-US" dirty="0"/>
              <a:t>GROND VERVREEMDINGS VERBOD)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TANAH PARTIKELIR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990600"/>
          </a:xfrm>
        </p:spPr>
        <p:txBody>
          <a:bodyPr/>
          <a:lstStyle/>
          <a:p>
            <a:pPr algn="ctr"/>
            <a:r>
              <a:rPr lang="en-US" b="1" dirty="0"/>
              <a:t>AGRARISCHE WET 1870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Agrarische</a:t>
            </a:r>
            <a:r>
              <a:rPr lang="en-US" dirty="0"/>
              <a:t> Wet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1870.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Agrarische</a:t>
            </a:r>
            <a:r>
              <a:rPr lang="en-US" dirty="0"/>
              <a:t> Wet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,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Agrarische</a:t>
            </a:r>
            <a:r>
              <a:rPr lang="en-US" dirty="0"/>
              <a:t> Wet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desakan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Agrarische</a:t>
            </a:r>
            <a:r>
              <a:rPr lang="en-US" dirty="0"/>
              <a:t> Wet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/>
              <a:t>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Erfpacht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/>
              <a:t>75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/>
          <a:lstStyle/>
          <a:p>
            <a:pPr algn="ctr"/>
            <a:r>
              <a:rPr lang="en-US" dirty="0"/>
              <a:t>AGRARISCHE BESLUIT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Agrarische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Agrarische</a:t>
            </a:r>
            <a:r>
              <a:rPr lang="en-US" dirty="0"/>
              <a:t> Wet, </a:t>
            </a:r>
            <a:r>
              <a:rPr lang="en-US" dirty="0" smtClean="0"/>
              <a:t>yang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1-nya, yang </a:t>
            </a:r>
            <a:r>
              <a:rPr lang="en-US" dirty="0" err="1"/>
              <a:t>berisikan</a:t>
            </a:r>
            <a:r>
              <a:rPr lang="en-US" dirty="0"/>
              <a:t> PERNYATAAN DOMEIN (DOMEIN VERKLARING)  yang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“………………………..</a:t>
            </a:r>
            <a:r>
              <a:rPr lang="en-US" i="1" dirty="0" err="1"/>
              <a:t>bahwa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yang </a:t>
            </a:r>
            <a:r>
              <a:rPr lang="en-US" i="1" dirty="0" err="1"/>
              <a:t>pihak</a:t>
            </a:r>
            <a:r>
              <a:rPr lang="en-US" i="1" dirty="0"/>
              <a:t> lain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membuktikan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eigendomnya</a:t>
            </a:r>
            <a:r>
              <a:rPr lang="en-US" i="1" dirty="0"/>
              <a:t>,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 smtClean="0"/>
              <a:t>domein</a:t>
            </a:r>
            <a:r>
              <a:rPr lang="en-US" i="1" dirty="0" smtClean="0"/>
              <a:t> (</a:t>
            </a:r>
            <a:r>
              <a:rPr lang="en-US" i="1" dirty="0" err="1"/>
              <a:t>milik</a:t>
            </a:r>
            <a:r>
              <a:rPr lang="en-US" i="1" dirty="0"/>
              <a:t>) Negara</a:t>
            </a:r>
            <a:r>
              <a:rPr lang="en-US" i="1" dirty="0" smtClean="0"/>
              <a:t>.”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1242</Words>
  <Application>Microsoft Office PowerPoint</Application>
  <PresentationFormat>On-screen Show (4:3)</PresentationFormat>
  <Paragraphs>140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Pertemuan ke-2 GARIS-GARIS BESAR PERKEMBANGAN HUKUM TANAH DI INDONESIA </vt:lpstr>
      <vt:lpstr>PowerPoint Presentation</vt:lpstr>
      <vt:lpstr> A. SEBELUM BERLAKUNYA HUKUM TANAH   NASIONAL </vt:lpstr>
      <vt:lpstr>PowerPoint Presentation</vt:lpstr>
      <vt:lpstr> B. BERLAKUNYA  HUKUM TANAH NASIONAL </vt:lpstr>
      <vt:lpstr>PowerPoint Presentation</vt:lpstr>
      <vt:lpstr>BEBERAPA KETENTUAN  HUKUM TANAH YANG LAMA  (Hukum Tanah sebelum berlakunya UUPA/sebelum 24 September 1960)</vt:lpstr>
      <vt:lpstr>AGRARISCHE WET 1870</vt:lpstr>
      <vt:lpstr>AGRARISCHE BESLUIT</vt:lpstr>
      <vt:lpstr>Fungsi Pernyataan Domein       (Domein Verklaring):</vt:lpstr>
      <vt:lpstr>PowerPoint Presentation</vt:lpstr>
      <vt:lpstr>LARANGAN PENGASINGAN TANAH                                    (GROND VERVREEMDINGS VERBOD)</vt:lpstr>
      <vt:lpstr> TANAH PARTIKELIR </vt:lpstr>
      <vt:lpstr> TANAH PARTIKELIR </vt:lpstr>
      <vt:lpstr> HUKUM TANAH NASIONAL  (Hukum Tanah setelah berlakunya UUPA/sejak 24 September 1960)</vt:lpstr>
      <vt:lpstr> PENGERTIAN  HUKUM TANAH NASIONAL (HTN) </vt:lpstr>
      <vt:lpstr>UNDANG-UNDANG  YANG MENGATUR HTN</vt:lpstr>
      <vt:lpstr>TUJUAN POKOK UUPA</vt:lpstr>
      <vt:lpstr>HAL-HAL YANG DIATUR DALAM UUPA</vt:lpstr>
      <vt:lpstr>KONSEPSI HTN</vt:lpstr>
      <vt:lpstr>ASAS-ASAS HTN</vt:lpstr>
      <vt:lpstr>ad. 1. Asas Religius</vt:lpstr>
      <vt:lpstr>ad. 2. Asas Kebangsaan</vt:lpstr>
      <vt:lpstr>ad. 3. Asas Demokrasi</vt:lpstr>
      <vt:lpstr>ad. 4. Pemisahan Horisontal</vt:lpstr>
      <vt:lpstr>PowerPoint Presentation</vt:lpstr>
      <vt:lpstr>FUNGSI UUPA</vt:lpstr>
      <vt:lpstr>FUNGSI UUPA</vt:lpstr>
      <vt:lpstr>KEBHINEKAAN  HUKUM TANAH SEBELUM BERLAKUNYA UUPA</vt:lpstr>
      <vt:lpstr>HUKUM PERDATA BARAT</vt:lpstr>
      <vt:lpstr>PowerPoint Presentation</vt:lpstr>
      <vt:lpstr>PowerPoint Presentation</vt:lpstr>
      <vt:lpstr>KONVERSI TANAH HAK LAMA  Setelah 24 September 1960</vt:lpstr>
      <vt:lpstr>KONVERSI TANAH HAK LAMA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ke-2 Pengertian dan ruang lingkup Hukum Agraria</dc:title>
  <dc:creator>user</dc:creator>
  <cp:lastModifiedBy>May</cp:lastModifiedBy>
  <cp:revision>33</cp:revision>
  <dcterms:created xsi:type="dcterms:W3CDTF">2013-02-26T00:52:50Z</dcterms:created>
  <dcterms:modified xsi:type="dcterms:W3CDTF">2015-04-24T09:30:51Z</dcterms:modified>
</cp:coreProperties>
</file>