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0" r:id="rId4"/>
    <p:sldId id="271" r:id="rId5"/>
    <p:sldId id="258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59" r:id="rId19"/>
    <p:sldId id="260" r:id="rId20"/>
    <p:sldId id="284" r:id="rId21"/>
    <p:sldId id="261" r:id="rId22"/>
    <p:sldId id="286" r:id="rId23"/>
    <p:sldId id="288" r:id="rId24"/>
    <p:sldId id="290" r:id="rId25"/>
    <p:sldId id="295" r:id="rId26"/>
    <p:sldId id="299" r:id="rId27"/>
    <p:sldId id="266" r:id="rId28"/>
    <p:sldId id="267" r:id="rId29"/>
    <p:sldId id="268" r:id="rId30"/>
    <p:sldId id="301" r:id="rId31"/>
    <p:sldId id="302" r:id="rId32"/>
    <p:sldId id="303" r:id="rId33"/>
    <p:sldId id="304" r:id="rId34"/>
    <p:sldId id="305" r:id="rId35"/>
    <p:sldId id="306" r:id="rId36"/>
    <p:sldId id="300" r:id="rId37"/>
    <p:sldId id="309" r:id="rId38"/>
    <p:sldId id="30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59" autoAdjust="0"/>
    <p:restoredTop sz="86441" autoAdjust="0"/>
  </p:normalViewPr>
  <p:slideViewPr>
    <p:cSldViewPr>
      <p:cViewPr>
        <p:scale>
          <a:sx n="71" d="100"/>
          <a:sy n="71" d="100"/>
        </p:scale>
        <p:origin x="-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CC76-5680-45F4-BFA4-584A9E58F2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ACC93-3C8E-4A73-AC36-ADF472D82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– 4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HUKUM </a:t>
            </a:r>
            <a:r>
              <a:rPr lang="en-US" b="1" dirty="0"/>
              <a:t>ADAT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DALAM </a:t>
            </a:r>
            <a:br>
              <a:rPr lang="en-US" b="1" dirty="0" smtClean="0"/>
            </a:br>
            <a:r>
              <a:rPr lang="en-US" b="1" dirty="0" smtClean="0"/>
              <a:t>HUKUM </a:t>
            </a:r>
            <a:r>
              <a:rPr lang="en-US" b="1" dirty="0"/>
              <a:t>TANAH NASIONAL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Dosen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Suryanti</a:t>
            </a:r>
            <a:r>
              <a:rPr lang="en-US" dirty="0" smtClean="0">
                <a:solidFill>
                  <a:schemeClr val="tx1"/>
                </a:solidFill>
              </a:rPr>
              <a:t> T. </a:t>
            </a:r>
            <a:r>
              <a:rPr lang="en-US" dirty="0" err="1" smtClean="0">
                <a:solidFill>
                  <a:schemeClr val="tx1"/>
                </a:solidFill>
              </a:rPr>
              <a:t>Arief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SH.MKn.MBA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kepunyaan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tanah-bersama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warganya</a:t>
            </a:r>
            <a:r>
              <a:rPr lang="en-US" dirty="0" smtClean="0"/>
              <a:t>.</a:t>
            </a:r>
          </a:p>
          <a:p>
            <a:pPr marL="457200" indent="0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 smtClean="0"/>
          </a:p>
          <a:p>
            <a:pPr marL="457200" indent="-457200">
              <a:buAutoNum type="arabicPeriod" startAt="2"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, </a:t>
            </a:r>
            <a:r>
              <a:rPr lang="en-US" dirty="0" err="1" smtClean="0"/>
              <a:t>pemeliharaan</a:t>
            </a:r>
            <a:r>
              <a:rPr lang="en-US" dirty="0" smtClean="0"/>
              <a:t>, </a:t>
            </a:r>
            <a:r>
              <a:rPr lang="en-US" dirty="0" err="1" smtClean="0"/>
              <a:t>peruntukkan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penggunaannya</a:t>
            </a:r>
            <a:endParaRPr lang="en-US" dirty="0" smtClean="0"/>
          </a:p>
          <a:p>
            <a:pPr marL="457200" indent="0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marL="514350" indent="53975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Tetua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 smtClean="0"/>
          </a:p>
          <a:p>
            <a:pPr marL="914400" indent="-914400">
              <a:buNone/>
            </a:pPr>
            <a:r>
              <a:rPr lang="en-US" dirty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peruntukkan</a:t>
            </a:r>
            <a:r>
              <a:rPr lang="en-US" dirty="0" smtClean="0"/>
              <a:t>, </a:t>
            </a:r>
            <a:r>
              <a:rPr lang="en-US" dirty="0" err="1" smtClean="0"/>
              <a:t>penguasaan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tanag-bersama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Tata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Hierarkhi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  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Ulayat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,               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keperdataan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2.  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Kepala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Tetua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3.   </a:t>
            </a:r>
            <a:r>
              <a:rPr lang="en-US" b="1" dirty="0" err="1" smtClean="0"/>
              <a:t>Hak</a:t>
            </a:r>
            <a:r>
              <a:rPr lang="en-US" b="1" dirty="0" smtClean="0"/>
              <a:t>-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Tanah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individual,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keperdataan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“</a:t>
            </a:r>
            <a:r>
              <a:rPr lang="en-US" dirty="0" err="1" smtClean="0"/>
              <a:t>Jonggolan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modern,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kreditur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debitur</a:t>
            </a:r>
            <a:r>
              <a:rPr lang="en-US" dirty="0" smtClean="0"/>
              <a:t> </a:t>
            </a:r>
            <a:r>
              <a:rPr lang="en-US" dirty="0" err="1" smtClean="0"/>
              <a:t>ingkar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)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pelunasan</a:t>
            </a:r>
            <a:r>
              <a:rPr lang="en-US" dirty="0" smtClean="0"/>
              <a:t> </a:t>
            </a:r>
            <a:r>
              <a:rPr lang="en-US" dirty="0" err="1" smtClean="0"/>
              <a:t>piutangnya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mendahulu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kreditor-kreditor</a:t>
            </a:r>
            <a:r>
              <a:rPr lang="en-US" dirty="0" smtClean="0"/>
              <a:t> yang lain.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Jonggolan</a:t>
            </a:r>
            <a:r>
              <a:rPr lang="en-US" b="1" dirty="0" smtClean="0"/>
              <a:t>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iakui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UUPA, 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syarat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eksistensinya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3 UUPA)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eksistensinya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dihidupkan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UUPA              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Negara, yang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kalanya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/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merintangi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Kesukaran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modern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Waytuba</a:t>
            </a:r>
            <a:r>
              <a:rPr lang="en-US" dirty="0" smtClean="0"/>
              <a:t> (Sumatera Selatan)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1960.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bukan-bukan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alang-alang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kalanya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penghambat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Seakan-akan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Negara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Seakan-akan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wilayahnya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Seakan-akan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wilayahnya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3800" dirty="0"/>
              <a:t>HUBUNGAN FUNGSIONAL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ANTARA </a:t>
            </a:r>
            <a:r>
              <a:rPr lang="en-US" sz="3800" dirty="0"/>
              <a:t>HUKUM ADAT DAN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HUKUM </a:t>
            </a:r>
            <a:r>
              <a:rPr lang="en-US" sz="3800" dirty="0"/>
              <a:t>TANAH NASIONAL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>
              <a:buNone/>
            </a:pPr>
            <a:endParaRPr lang="en-US" sz="1500" u="sng" dirty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Konsiderans</a:t>
            </a:r>
            <a:r>
              <a:rPr lang="en-US" dirty="0"/>
              <a:t> (</a:t>
            </a:r>
            <a:r>
              <a:rPr lang="en-US" dirty="0" err="1"/>
              <a:t>Berpendapat</a:t>
            </a:r>
            <a:r>
              <a:rPr lang="en-US" dirty="0"/>
              <a:t>) UUPA </a:t>
            </a:r>
            <a:r>
              <a:rPr lang="en-US" dirty="0" err="1"/>
              <a:t>dinyatakan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“…..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yang </a:t>
            </a:r>
            <a:r>
              <a:rPr lang="en-US" b="1" i="1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…..”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5 UUPA </a:t>
            </a:r>
            <a:r>
              <a:rPr lang="en-US" dirty="0" err="1"/>
              <a:t>menyatakan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“…..</a:t>
            </a:r>
            <a:r>
              <a:rPr lang="en-US" dirty="0" err="1"/>
              <a:t>Hukum</a:t>
            </a:r>
            <a:r>
              <a:rPr lang="en-US" dirty="0"/>
              <a:t> agrarian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/>
              <a:t>angkasa</a:t>
            </a:r>
            <a:r>
              <a:rPr lang="en-US" dirty="0"/>
              <a:t> </a:t>
            </a:r>
            <a:r>
              <a:rPr lang="en-US" b="1" i="1" dirty="0" err="1"/>
              <a:t>ialah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…..”</a:t>
            </a:r>
          </a:p>
          <a:p>
            <a:pPr marL="0" indent="0">
              <a:buNone/>
              <a:tabLst>
                <a:tab pos="0" algn="l"/>
              </a:tabLst>
            </a:pPr>
            <a:endParaRPr lang="en-US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”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Tanah </a:t>
            </a:r>
            <a:r>
              <a:rPr lang="en-US" dirty="0" err="1"/>
              <a:t>Nasional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 smtClean="0"/>
              <a:t>FUNGSI </a:t>
            </a:r>
            <a:r>
              <a:rPr lang="en-US" dirty="0"/>
              <a:t>HUKUM </a:t>
            </a:r>
            <a:r>
              <a:rPr lang="en-US" dirty="0" smtClean="0"/>
              <a:t>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/>
              <a:t>tertulis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90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HUKUM TANAH NASIONAL </a:t>
            </a:r>
            <a:br>
              <a:rPr lang="en-US" dirty="0" smtClean="0"/>
            </a:br>
            <a:r>
              <a:rPr lang="en-US" dirty="0" smtClean="0"/>
              <a:t>YANG BERDASARKAN </a:t>
            </a:r>
            <a:br>
              <a:rPr lang="en-US" dirty="0" smtClean="0"/>
            </a:br>
            <a:r>
              <a:rPr lang="en-US" dirty="0" smtClean="0"/>
              <a:t>HUKUM 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058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“</a:t>
            </a:r>
            <a:r>
              <a:rPr lang="en-US" b="1" dirty="0" err="1" smtClean="0"/>
              <a:t>berdasarkan</a:t>
            </a:r>
            <a:r>
              <a:rPr lang="en-US" b="1" dirty="0" smtClean="0"/>
              <a:t>”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Tanah 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bahan-bahannya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Konsepsi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Asas-asas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r>
              <a:rPr lang="en-US" dirty="0" smtClean="0"/>
              <a:t>,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KONSEPSI HUKUM TANAH 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Konsepsi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konsepsinya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                                       </a:t>
            </a:r>
          </a:p>
          <a:p>
            <a:pPr marL="0" indent="0">
              <a:buNone/>
            </a:pPr>
            <a:r>
              <a:rPr lang="en-US" b="1" i="1" dirty="0" err="1" smtClean="0"/>
              <a:t>Komunalistik</a:t>
            </a:r>
            <a:r>
              <a:rPr lang="en-US" b="1" i="1" dirty="0" smtClean="0"/>
              <a:t> </a:t>
            </a:r>
            <a:r>
              <a:rPr lang="en-US" b="1" i="1" dirty="0" err="1" smtClean="0"/>
              <a:t>Religius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	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2 UUPA)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tanah-bersama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Indonesia.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 Indonesia,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Karunia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</a:t>
            </a:r>
          </a:p>
          <a:p>
            <a:pPr marL="0" lv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tanah-bersama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457200">
              <a:buFont typeface="Wingdings" pitchFamily="2" charset="2"/>
              <a:buChar char="Ø"/>
            </a:pP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 UUPA</a:t>
            </a:r>
          </a:p>
          <a:p>
            <a:pPr marL="457200" lvl="0" indent="-457200">
              <a:buNone/>
            </a:pPr>
            <a:r>
              <a:rPr lang="en-US" dirty="0" smtClean="0"/>
              <a:t>      “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ASAS-ASAS HUKUM ADAT </a:t>
            </a:r>
            <a:br>
              <a:rPr lang="en-US" dirty="0" smtClean="0"/>
            </a:br>
            <a:r>
              <a:rPr lang="en-US" dirty="0" smtClean="0"/>
              <a:t>DALAM HUKUM TANAH 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234950" indent="-23495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 UUPA)</a:t>
            </a:r>
          </a:p>
          <a:p>
            <a:pPr marL="234950" indent="-23495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1, 2, 9 UUPA)</a:t>
            </a:r>
          </a:p>
          <a:p>
            <a:pPr marL="234950" indent="-23495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9 UUPA)</a:t>
            </a:r>
          </a:p>
          <a:p>
            <a:pPr marL="234950" indent="-23495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Kemasyarakatan</a:t>
            </a:r>
            <a:r>
              <a:rPr lang="en-US" dirty="0" smtClean="0"/>
              <a:t>, </a:t>
            </a:r>
            <a:r>
              <a:rPr lang="en-US" dirty="0" err="1" smtClean="0"/>
              <a:t>Pemerataan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6, 7, 10, 11  </a:t>
            </a:r>
            <a:r>
              <a:rPr lang="en-US" dirty="0" err="1" smtClean="0"/>
              <a:t>dan</a:t>
            </a:r>
            <a:r>
              <a:rPr lang="en-US" dirty="0" smtClean="0"/>
              <a:t> 13 UUPA)</a:t>
            </a:r>
          </a:p>
          <a:p>
            <a:pPr marL="234950" indent="-234950">
              <a:buFont typeface="Wingdings" pitchFamily="2" charset="2"/>
              <a:buChar char="§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14, 15 UUPA)</a:t>
            </a:r>
          </a:p>
          <a:p>
            <a:pPr marL="234950" indent="-234950">
              <a:buFont typeface="Wingdings" pitchFamily="2" charset="2"/>
              <a:buChar char="§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Horizontal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 </a:t>
            </a:r>
          </a:p>
          <a:p>
            <a:pPr marL="0" indent="0"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ad.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1 UUPA</a:t>
            </a:r>
            <a:endParaRPr lang="en-US" dirty="0"/>
          </a:p>
          <a:p>
            <a:pPr>
              <a:buNone/>
            </a:pPr>
            <a:r>
              <a:rPr lang="en-US" dirty="0" smtClean="0"/>
              <a:t>	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bumi</a:t>
            </a:r>
            <a:r>
              <a:rPr lang="en-US" dirty="0"/>
              <a:t>,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angkasa</a:t>
            </a:r>
            <a:r>
              <a:rPr lang="en-US" dirty="0"/>
              <a:t> Indonesia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i="1" dirty="0" err="1"/>
              <a:t>Karunia</a:t>
            </a:r>
            <a:r>
              <a:rPr lang="en-US" b="1" i="1" dirty="0"/>
              <a:t> </a:t>
            </a:r>
            <a:r>
              <a:rPr lang="en-US" b="1" i="1" dirty="0" err="1"/>
              <a:t>Tuhan</a:t>
            </a:r>
            <a:r>
              <a:rPr lang="en-US" b="1" i="1" dirty="0"/>
              <a:t> Yang </a:t>
            </a:r>
            <a:r>
              <a:rPr lang="en-US" b="1" i="1" dirty="0" err="1"/>
              <a:t>Maha</a:t>
            </a:r>
            <a:r>
              <a:rPr lang="en-US" b="1" i="1" dirty="0"/>
              <a:t> </a:t>
            </a:r>
            <a:r>
              <a:rPr lang="en-US" b="1" i="1" dirty="0" err="1"/>
              <a:t>Esa</a:t>
            </a:r>
            <a:r>
              <a:rPr lang="en-US" b="1" i="1" dirty="0"/>
              <a:t> </a:t>
            </a:r>
            <a:r>
              <a:rPr lang="en-US" b="1" i="1" dirty="0" err="1"/>
              <a:t>kepada</a:t>
            </a:r>
            <a:r>
              <a:rPr lang="en-US" b="1" i="1" dirty="0"/>
              <a:t> </a:t>
            </a:r>
            <a:r>
              <a:rPr lang="en-US" b="1" i="1" dirty="0" err="1"/>
              <a:t>Bangsa</a:t>
            </a:r>
            <a:r>
              <a:rPr lang="en-US" b="1" i="1" dirty="0"/>
              <a:t> </a:t>
            </a:r>
            <a:r>
              <a:rPr lang="en-US" b="1" i="1" dirty="0" smtClean="0"/>
              <a:t>Indonesia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i="1" dirty="0" err="1" smtClean="0"/>
              <a:t>Pengertian</a:t>
            </a:r>
            <a:r>
              <a:rPr lang="en-US" i="1" dirty="0" smtClean="0"/>
              <a:t> BUMI, AIR DAN </a:t>
            </a:r>
            <a:br>
              <a:rPr lang="en-US" i="1" dirty="0" smtClean="0"/>
            </a:br>
            <a:r>
              <a:rPr lang="en-US" i="1" dirty="0" smtClean="0"/>
              <a:t>RUANG ANGKASA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Bumi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pula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bawahnya</a:t>
            </a:r>
            <a:r>
              <a:rPr lang="en-US" dirty="0" smtClean="0"/>
              <a:t> </a:t>
            </a:r>
            <a:r>
              <a:rPr lang="en-US" dirty="0" err="1"/>
              <a:t>serta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air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1 (4) UUPA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/>
              <a:t>Air: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perairan</a:t>
            </a:r>
            <a:r>
              <a:rPr lang="en-US" dirty="0"/>
              <a:t> </a:t>
            </a:r>
            <a:r>
              <a:rPr lang="en-US" dirty="0" err="1"/>
              <a:t>pedalaman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	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/>
              <a:t>Indonesia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1 (5) UUPA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/>
              <a:t>Angkasa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ad.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1, 2, </a:t>
            </a:r>
            <a:r>
              <a:rPr lang="en-US" dirty="0" smtClean="0"/>
              <a:t>9 UUPA</a:t>
            </a:r>
            <a:endParaRPr lang="en-US" dirty="0"/>
          </a:p>
          <a:p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kenasionalan</a:t>
            </a:r>
            <a:r>
              <a:rPr lang="en-US" dirty="0"/>
              <a:t>.</a:t>
            </a:r>
          </a:p>
          <a:p>
            <a:r>
              <a:rPr lang="en-US" dirty="0"/>
              <a:t>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1 UUPA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“</a:t>
            </a:r>
            <a:r>
              <a:rPr lang="en-US" dirty="0" err="1"/>
              <a:t>Seluruh</a:t>
            </a:r>
            <a:r>
              <a:rPr lang="en-US" dirty="0"/>
              <a:t> Wilayah Indonesia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Indonesia, yang </a:t>
            </a:r>
            <a:r>
              <a:rPr lang="en-US" dirty="0" err="1"/>
              <a:t>bersatu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ad.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lvl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9 </a:t>
            </a:r>
            <a:r>
              <a:rPr lang="en-US" dirty="0" err="1" smtClean="0"/>
              <a:t>ayat</a:t>
            </a:r>
            <a:r>
              <a:rPr lang="en-US" dirty="0" smtClean="0"/>
              <a:t> 2 UUPA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warganegara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,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ha </a:t>
            </a:r>
            <a:r>
              <a:rPr lang="en-US" dirty="0" err="1"/>
              <a:t>katas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ad.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Horizontal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sendirinya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pemilikan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atasnya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err="1"/>
              <a:t>Pemilikan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pemilikan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tanah-tanah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/>
              <a:t>disebutkan</a:t>
            </a:r>
            <a:r>
              <a:rPr lang="en-US" dirty="0"/>
              <a:t> “…..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”</a:t>
            </a:r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: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“</a:t>
            </a:r>
            <a:r>
              <a:rPr lang="en-US" dirty="0" err="1" smtClean="0"/>
              <a:t>Konsiderans</a:t>
            </a:r>
            <a:r>
              <a:rPr lang="en-US" dirty="0" smtClean="0"/>
              <a:t>/</a:t>
            </a:r>
            <a:r>
              <a:rPr lang="en-US" dirty="0" err="1" smtClean="0"/>
              <a:t>Berpendapat</a:t>
            </a:r>
            <a:r>
              <a:rPr lang="en-US" dirty="0" smtClean="0"/>
              <a:t>” </a:t>
            </a:r>
            <a:r>
              <a:rPr lang="en-US" dirty="0" err="1" smtClean="0"/>
              <a:t>huruf</a:t>
            </a:r>
            <a:r>
              <a:rPr lang="en-US" dirty="0" smtClean="0"/>
              <a:t> a UUPA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III (1)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err="1" smtClean="0"/>
              <a:t>Pasal</a:t>
            </a:r>
            <a:r>
              <a:rPr lang="en-US" dirty="0" smtClean="0"/>
              <a:t> 5 UUPA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 UUPA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16 UUPA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err="1" smtClean="0"/>
              <a:t>Pasal</a:t>
            </a:r>
            <a:r>
              <a:rPr lang="en-US" dirty="0" smtClean="0"/>
              <a:t> 56 UUPA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58 UUPA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LEMBAGA-LEMBAGA HUKUM </a:t>
            </a:r>
            <a:br>
              <a:rPr lang="en-US" dirty="0" smtClean="0"/>
            </a:br>
            <a:r>
              <a:rPr lang="en-US" dirty="0" err="1" smtClean="0"/>
              <a:t>HUKUM</a:t>
            </a:r>
            <a:r>
              <a:rPr lang="en-US" dirty="0" smtClean="0"/>
              <a:t> ADAT </a:t>
            </a:r>
            <a:br>
              <a:rPr lang="en-US" dirty="0" smtClean="0"/>
            </a:br>
            <a:r>
              <a:rPr lang="en-US" dirty="0" smtClean="0"/>
              <a:t>DALAM HUKUM TANAH 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657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Maka</a:t>
            </a:r>
            <a:r>
              <a:rPr lang="en-US" dirty="0" smtClean="0"/>
              <a:t>, </a:t>
            </a:r>
            <a:r>
              <a:rPr lang="en-US" dirty="0" err="1" smtClean="0"/>
              <a:t>lembaga-lembaga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disempurnakan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dilayaninya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modernisasi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Konsiderans</a:t>
            </a:r>
            <a:r>
              <a:rPr lang="en-US" dirty="0" smtClean="0"/>
              <a:t>/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III (1)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: </a:t>
            </a:r>
          </a:p>
          <a:p>
            <a:pPr marL="45720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disempurnakan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Negara yang modern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international.”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SISTEM HUKUM ADAT </a:t>
            </a:r>
            <a:br>
              <a:rPr lang="en-US" dirty="0" smtClean="0"/>
            </a:br>
            <a:r>
              <a:rPr lang="en-US" dirty="0" smtClean="0"/>
              <a:t>DALAM HUKUM TANAH 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UUPA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pertamanya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1.   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Bangsa</a:t>
            </a:r>
            <a:r>
              <a:rPr lang="en-US" b="1" dirty="0" smtClean="0"/>
              <a:t> Indonesia</a:t>
            </a:r>
            <a:r>
              <a:rPr lang="en-US" dirty="0" smtClean="0"/>
              <a:t>,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keperdataan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 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Menguasai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N</a:t>
            </a:r>
            <a:r>
              <a:rPr lang="en-US" dirty="0" smtClean="0"/>
              <a:t>egara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dilimpahkan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3.    </a:t>
            </a:r>
            <a:r>
              <a:rPr lang="en-US" b="1" dirty="0" err="1" smtClean="0"/>
              <a:t>Hak</a:t>
            </a:r>
            <a:r>
              <a:rPr lang="en-US" b="1" dirty="0" smtClean="0"/>
              <a:t>-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penguasaan</a:t>
            </a:r>
            <a:r>
              <a:rPr lang="en-US" b="1" dirty="0" smtClean="0"/>
              <a:t> individual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</a:t>
            </a:r>
          </a:p>
          <a:p>
            <a:pPr marL="514350" indent="-1588">
              <a:buAutoNum type="alphaLcPeriod"/>
            </a:pP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-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514350" indent="-1588">
              <a:buAutoNum type="alphaLcPeriod"/>
            </a:pPr>
            <a:r>
              <a:rPr lang="en-US" dirty="0" smtClean="0"/>
              <a:t> </a:t>
            </a:r>
            <a:r>
              <a:rPr lang="en-US" dirty="0" err="1" smtClean="0"/>
              <a:t>Wakaf</a:t>
            </a:r>
            <a:endParaRPr lang="en-US" dirty="0" smtClean="0"/>
          </a:p>
          <a:p>
            <a:pPr marL="514350" indent="-1588">
              <a:buAutoNum type="alphaLcPeriod"/>
            </a:pP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</a:p>
          <a:p>
            <a:pPr marL="514350" indent="-1588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Hak</a:t>
            </a:r>
            <a:r>
              <a:rPr lang="en-US" dirty="0" smtClean="0"/>
              <a:t>  </a:t>
            </a:r>
            <a:r>
              <a:rPr lang="en-US" dirty="0" err="1" smtClean="0"/>
              <a:t>Tanggungan</a:t>
            </a: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eksistensinya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Negara,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seginya</a:t>
            </a:r>
            <a:r>
              <a:rPr lang="en-US" dirty="0" smtClean="0"/>
              <a:t> yang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(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perkreditan</a:t>
            </a:r>
            <a:r>
              <a:rPr lang="en-US" dirty="0" smtClean="0"/>
              <a:t> modern,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yang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“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terpenuh</a:t>
            </a:r>
            <a:r>
              <a:rPr lang="en-US" dirty="0" smtClean="0"/>
              <a:t>” (</a:t>
            </a:r>
            <a:r>
              <a:rPr lang="en-US" dirty="0" err="1" smtClean="0"/>
              <a:t>Pasal</a:t>
            </a:r>
            <a:r>
              <a:rPr lang="en-US" dirty="0" smtClean="0"/>
              <a:t> 20 UUPA)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Pelengkap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/>
              <a:t>tertulis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Pembangunan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),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kekosongan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, </a:t>
            </a:r>
            <a:r>
              <a:rPr lang="en-US" b="1" dirty="0" err="1" smtClean="0"/>
              <a:t>norma-norma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b="1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pelengkapnya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56 </a:t>
            </a:r>
            <a:r>
              <a:rPr lang="en-US" dirty="0" err="1" smtClean="0"/>
              <a:t>dan</a:t>
            </a:r>
            <a:r>
              <a:rPr lang="en-US" dirty="0" smtClean="0"/>
              <a:t> 58 UUPA)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Norma-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:</a:t>
            </a:r>
          </a:p>
          <a:p>
            <a:pPr lvl="1"/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bertentangan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UUPA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peraturan</a:t>
            </a:r>
            <a:r>
              <a:rPr lang="en-US" sz="3200" dirty="0"/>
              <a:t> </a:t>
            </a:r>
            <a:r>
              <a:rPr lang="en-US" sz="3200" dirty="0" err="1"/>
              <a:t>perundang-undangan</a:t>
            </a:r>
            <a:r>
              <a:rPr lang="en-US" sz="3200" dirty="0"/>
              <a:t> </a:t>
            </a:r>
            <a:r>
              <a:rPr lang="en-US" sz="3200" dirty="0" err="1"/>
              <a:t>lainnya</a:t>
            </a:r>
            <a:endParaRPr lang="en-US" sz="3200" dirty="0"/>
          </a:p>
          <a:p>
            <a:pPr lvl="1"/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bertentangan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Negara (</a:t>
            </a:r>
            <a:r>
              <a:rPr lang="en-US" sz="3200" dirty="0" err="1"/>
              <a:t>Pasal</a:t>
            </a:r>
            <a:r>
              <a:rPr lang="en-US" sz="3200" dirty="0"/>
              <a:t> 5 UUPA</a:t>
            </a:r>
            <a:r>
              <a:rPr lang="en-US" sz="3200" dirty="0" smtClean="0"/>
              <a:t>)</a:t>
            </a:r>
          </a:p>
          <a:p>
            <a:pPr lvl="1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tertulis</a:t>
            </a:r>
            <a:r>
              <a:rPr lang="en-US" dirty="0"/>
              <a:t>,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terhadapnya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(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“DISANEER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disaring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BENTUK HUKUM TANAH NASIONAL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Tertulis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pelengkap</a:t>
            </a:r>
            <a:endParaRPr lang="en-US" dirty="0"/>
          </a:p>
          <a:p>
            <a:pPr lvl="1"/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Adat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disaneer</a:t>
            </a:r>
            <a:endParaRPr lang="en-US" dirty="0"/>
          </a:p>
          <a:p>
            <a:pPr lvl="1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: </a:t>
            </a:r>
            <a:r>
              <a:rPr lang="en-US" dirty="0" err="1"/>
              <a:t>Yurisprudensi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Doktrin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err="1"/>
              <a:t>a</a:t>
            </a:r>
            <a:r>
              <a:rPr lang="en-US" dirty="0" err="1" smtClean="0"/>
              <a:t>danya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                 </a:t>
            </a:r>
            <a:r>
              <a:rPr lang="en-US" i="1" dirty="0" smtClean="0"/>
              <a:t>(C. van </a:t>
            </a:r>
            <a:r>
              <a:rPr lang="en-US" i="1" dirty="0" err="1" smtClean="0"/>
              <a:t>Vollenhoven</a:t>
            </a:r>
            <a:r>
              <a:rPr lang="en-US" i="1" dirty="0" smtClean="0"/>
              <a:t>)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                                  </a:t>
            </a:r>
            <a:r>
              <a:rPr lang="en-US" i="1" dirty="0" smtClean="0"/>
              <a:t>(</a:t>
            </a:r>
            <a:r>
              <a:rPr lang="en-US" i="1" dirty="0" err="1" smtClean="0"/>
              <a:t>Kusumadi</a:t>
            </a:r>
            <a:r>
              <a:rPr lang="en-US" i="1" dirty="0" smtClean="0"/>
              <a:t> </a:t>
            </a:r>
            <a:r>
              <a:rPr lang="en-US" i="1" dirty="0" err="1" smtClean="0"/>
              <a:t>Pudjosewojo</a:t>
            </a:r>
            <a:r>
              <a:rPr lang="en-US" i="1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 HUKUM ADAT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aslinya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pribumi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yang </a:t>
            </a:r>
            <a:r>
              <a:rPr lang="en-US" dirty="0" err="1"/>
              <a:t>asli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, </a:t>
            </a:r>
            <a:r>
              <a:rPr lang="en-US" dirty="0"/>
              <a:t>yang </a:t>
            </a:r>
            <a:r>
              <a:rPr lang="en-US" dirty="0" err="1"/>
              <a:t>berasaskan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diliputi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UNSUR-UNSUR DAN PENGEJAWANTAHAN HUKUM 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 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err="1" smtClean="0"/>
              <a:t>rangkaian</a:t>
            </a:r>
            <a:r>
              <a:rPr lang="en-US" dirty="0" smtClean="0"/>
              <a:t> </a:t>
            </a:r>
            <a:r>
              <a:rPr lang="en-US" i="1" dirty="0" err="1" smtClean="0"/>
              <a:t>norma-norma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dirty="0" smtClean="0"/>
              <a:t>,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Norma-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ukum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ertulis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   </a:t>
            </a:r>
          </a:p>
          <a:p>
            <a:pPr marL="346075" indent="-346075">
              <a:buNone/>
            </a:pPr>
            <a:r>
              <a:rPr lang="en-US" dirty="0"/>
              <a:t>	</a:t>
            </a:r>
            <a:r>
              <a:rPr lang="en-US" dirty="0" err="1" smtClean="0"/>
              <a:t>rumusan</a:t>
            </a:r>
            <a:r>
              <a:rPr lang="en-US" dirty="0" smtClean="0"/>
              <a:t>-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(</a:t>
            </a:r>
            <a:r>
              <a:rPr lang="en-US" dirty="0" err="1" smtClean="0"/>
              <a:t>hukum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hakim,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Norma-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yang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endParaRPr lang="en-US" dirty="0"/>
          </a:p>
        </p:txBody>
      </p:sp>
      <p:sp>
        <p:nvSpPr>
          <p:cNvPr id="4" name="Not Equal 3"/>
          <p:cNvSpPr/>
          <p:nvPr/>
        </p:nvSpPr>
        <p:spPr>
          <a:xfrm>
            <a:off x="533400" y="990600"/>
            <a:ext cx="990600" cy="457200"/>
          </a:xfrm>
          <a:prstGeom prst="mathNotEqual">
            <a:avLst>
              <a:gd name="adj1" fmla="val 23520"/>
              <a:gd name="adj2" fmla="val 4200000"/>
              <a:gd name="adj3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KONSEPSI DAN SISTEM HUKUM 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yang </a:t>
            </a:r>
            <a:r>
              <a:rPr lang="en-US" b="1" dirty="0" err="1" smtClean="0"/>
              <a:t>Komunalistik</a:t>
            </a:r>
            <a:r>
              <a:rPr lang="en-US" b="1" dirty="0" smtClean="0"/>
              <a:t> </a:t>
            </a:r>
            <a:r>
              <a:rPr lang="en-US" b="1" dirty="0" err="1" smtClean="0"/>
              <a:t>Religius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</a:p>
          <a:p>
            <a:pPr marL="457200" indent="-457200">
              <a:buNone/>
            </a:pPr>
            <a:r>
              <a:rPr lang="en-US" dirty="0" smtClean="0"/>
              <a:t>	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SIFAT KOMUNALISTIK </a:t>
            </a:r>
            <a:r>
              <a:rPr lang="en-US" dirty="0" err="1" smtClean="0"/>
              <a:t>dan</a:t>
            </a:r>
            <a:r>
              <a:rPr lang="en-US" dirty="0" smtClean="0"/>
              <a:t> RELIGIUS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hak-bersama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Ulayat</a:t>
            </a:r>
            <a:r>
              <a:rPr lang="en-US" b="1" dirty="0" smtClean="0"/>
              <a:t>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Tanah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kepunyaan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yang </a:t>
            </a:r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karunia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Gaib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peninggalan</a:t>
            </a:r>
            <a:r>
              <a:rPr lang="en-US" dirty="0" smtClean="0"/>
              <a:t> </a:t>
            </a:r>
            <a:r>
              <a:rPr lang="en-US" dirty="0" err="1" smtClean="0"/>
              <a:t>Nenek</a:t>
            </a:r>
            <a:r>
              <a:rPr lang="en-US" dirty="0" smtClean="0"/>
              <a:t> </a:t>
            </a:r>
            <a:r>
              <a:rPr lang="en-US" dirty="0" err="1" smtClean="0"/>
              <a:t>Moyang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penghidupan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ampak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 (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anah </a:t>
            </a:r>
            <a:r>
              <a:rPr lang="en-US" dirty="0" err="1"/>
              <a:t>U</a:t>
            </a:r>
            <a:r>
              <a:rPr lang="en-US" dirty="0" err="1" smtClean="0"/>
              <a:t>layatnya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1413</Words>
  <Application>Microsoft Office PowerPoint</Application>
  <PresentationFormat>On-screen Show (4:3)</PresentationFormat>
  <Paragraphs>195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 Pertemuan ke – 4 HUKUM ADAT  DALAM  HUKUM TANAH NASIONAL   </vt:lpstr>
      <vt:lpstr>HUKUM TANAH NASIONAL  YANG BERDASARKAN  HUKUM ADAT</vt:lpstr>
      <vt:lpstr>PowerPoint Presentation</vt:lpstr>
      <vt:lpstr>Hukum Adat yang mana ?</vt:lpstr>
      <vt:lpstr>PENGERTIAN HUKUM ADAT</vt:lpstr>
      <vt:lpstr>UNSUR-UNSUR DAN PENGEJAWANTAHAN HUKUM ADAT</vt:lpstr>
      <vt:lpstr>PowerPoint Presentation</vt:lpstr>
      <vt:lpstr>KONSEPSI DAN SISTEM HUKUM ADAT</vt:lpstr>
      <vt:lpstr>SIFAT KOMUNALISTIK dan RELIGIUS</vt:lpstr>
      <vt:lpstr>Hak Ulayat </vt:lpstr>
      <vt:lpstr>Sistem hak-hak penguasaan atas tanah dalam Hukum Adat</vt:lpstr>
      <vt:lpstr>Tata susunan dan Hierarkhi  hak-hak penguasaan atas tanah  dalam Hukum Adat</vt:lpstr>
      <vt:lpstr>Lembaga “Jonggolan”</vt:lpstr>
      <vt:lpstr>Hak Ulayat dalam UUPA</vt:lpstr>
      <vt:lpstr>Hak Ulayat dalam UUPA               (lanjutan)</vt:lpstr>
      <vt:lpstr>PowerPoint Presentation</vt:lpstr>
      <vt:lpstr>PowerPoint Presentation</vt:lpstr>
      <vt:lpstr>HUBUNGAN FUNGSIONAL  ANTARA HUKUM ADAT DAN  HUKUM TANAH NASIONAL</vt:lpstr>
      <vt:lpstr>FUNGSI HUKUM ADAT</vt:lpstr>
      <vt:lpstr>Hukum Adat sebagai Sumber Utama bagi pembangunan Hukum Tanah Nasional</vt:lpstr>
      <vt:lpstr>KONSEPSI HUKUM TANAH NASIONAL</vt:lpstr>
      <vt:lpstr>PowerPoint Presentation</vt:lpstr>
      <vt:lpstr>ASAS-ASAS HUKUM ADAT  DALAM HUKUM TANAH NASIONAL</vt:lpstr>
      <vt:lpstr>ad. Asas Religius</vt:lpstr>
      <vt:lpstr>Pengertian BUMI, AIR DAN  RUANG ANGKASA</vt:lpstr>
      <vt:lpstr>ad. Asas Kebangsaan</vt:lpstr>
      <vt:lpstr>ad. Asas Demokrasi</vt:lpstr>
      <vt:lpstr>ad. Asas Pemisahan Horizontal</vt:lpstr>
      <vt:lpstr>PowerPoint Presentation</vt:lpstr>
      <vt:lpstr>LEMBAGA-LEMBAGA HUKUM  HUKUM ADAT  DALAM HUKUM TANAH NASIONAL</vt:lpstr>
      <vt:lpstr>PowerPoint Presentation</vt:lpstr>
      <vt:lpstr>SISTEM HUKUM ADAT  DALAM HUKUM TANAH NASIONAL</vt:lpstr>
      <vt:lpstr>PowerPoint Presentation</vt:lpstr>
      <vt:lpstr>PowerPoint Presentation</vt:lpstr>
      <vt:lpstr>PowerPoint Presentation</vt:lpstr>
      <vt:lpstr>Hukum Adat sebagai Pelengkap Hukum Tanah Nasional Positif yang tertulis</vt:lpstr>
      <vt:lpstr>PowerPoint Presentation</vt:lpstr>
      <vt:lpstr>BENTUK HUKUM TANAH NASIONAL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– 4 HUKUM ADAT  DALAM  HUKUM TANAH NASIONAL</dc:title>
  <dc:creator>user</dc:creator>
  <cp:lastModifiedBy>May</cp:lastModifiedBy>
  <cp:revision>44</cp:revision>
  <dcterms:created xsi:type="dcterms:W3CDTF">2013-03-12T23:23:09Z</dcterms:created>
  <dcterms:modified xsi:type="dcterms:W3CDTF">2015-04-24T09:31:30Z</dcterms:modified>
</cp:coreProperties>
</file>