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61"/>
  </p:notesMasterIdLst>
  <p:sldIdLst>
    <p:sldId id="256" r:id="rId2"/>
    <p:sldId id="312" r:id="rId3"/>
    <p:sldId id="313" r:id="rId4"/>
    <p:sldId id="363" r:id="rId5"/>
    <p:sldId id="314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93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91" r:id="rId30"/>
    <p:sldId id="386" r:id="rId31"/>
    <p:sldId id="387" r:id="rId32"/>
    <p:sldId id="388" r:id="rId33"/>
    <p:sldId id="390" r:id="rId34"/>
    <p:sldId id="392" r:id="rId35"/>
    <p:sldId id="394" r:id="rId36"/>
    <p:sldId id="395" r:id="rId37"/>
    <p:sldId id="396" r:id="rId38"/>
    <p:sldId id="398" r:id="rId39"/>
    <p:sldId id="399" r:id="rId40"/>
    <p:sldId id="397" r:id="rId41"/>
    <p:sldId id="400" r:id="rId42"/>
    <p:sldId id="401" r:id="rId43"/>
    <p:sldId id="402" r:id="rId44"/>
    <p:sldId id="403" r:id="rId45"/>
    <p:sldId id="404" r:id="rId46"/>
    <p:sldId id="416" r:id="rId47"/>
    <p:sldId id="417" r:id="rId48"/>
    <p:sldId id="418" r:id="rId49"/>
    <p:sldId id="405" r:id="rId50"/>
    <p:sldId id="406" r:id="rId51"/>
    <p:sldId id="407" r:id="rId52"/>
    <p:sldId id="408" r:id="rId53"/>
    <p:sldId id="414" r:id="rId54"/>
    <p:sldId id="415" r:id="rId55"/>
    <p:sldId id="413" r:id="rId56"/>
    <p:sldId id="409" r:id="rId57"/>
    <p:sldId id="410" r:id="rId58"/>
    <p:sldId id="411" r:id="rId59"/>
    <p:sldId id="41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96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946D3-D48A-46F1-A479-0CC799470FEE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CFBF1-92F0-41FF-B0CA-838591926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7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743200"/>
          </a:xfrm>
        </p:spPr>
        <p:txBody>
          <a:bodyPr>
            <a:normAutofit/>
          </a:bodyPr>
          <a:lstStyle/>
          <a:p>
            <a:r>
              <a:rPr lang="en-US" u="sng" dirty="0" err="1" smtClean="0"/>
              <a:t>Pertemuan</a:t>
            </a:r>
            <a:r>
              <a:rPr lang="en-US" u="sng" dirty="0" smtClean="0"/>
              <a:t> </a:t>
            </a:r>
            <a:r>
              <a:rPr lang="en-US" u="sng" dirty="0" err="1" smtClean="0"/>
              <a:t>Minggu</a:t>
            </a:r>
            <a:r>
              <a:rPr lang="en-US" u="sng" dirty="0" smtClean="0"/>
              <a:t> ke-10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LANDREFORM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Dosen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Dr. </a:t>
            </a:r>
            <a:r>
              <a:rPr lang="en-US" sz="3200" dirty="0" err="1" smtClean="0">
                <a:solidFill>
                  <a:schemeClr val="tx1"/>
                </a:solidFill>
              </a:rPr>
              <a:t>Suryanti</a:t>
            </a:r>
            <a:r>
              <a:rPr lang="en-US" sz="3200" dirty="0" smtClean="0">
                <a:solidFill>
                  <a:schemeClr val="tx1"/>
                </a:solidFill>
              </a:rPr>
              <a:t> T. </a:t>
            </a:r>
            <a:r>
              <a:rPr lang="en-US" sz="3200" dirty="0" err="1" smtClean="0">
                <a:solidFill>
                  <a:schemeClr val="tx1"/>
                </a:solidFill>
              </a:rPr>
              <a:t>Arief</a:t>
            </a:r>
            <a:r>
              <a:rPr lang="en-US" sz="3200" dirty="0" smtClean="0">
                <a:solidFill>
                  <a:schemeClr val="tx1"/>
                </a:solidFill>
              </a:rPr>
              <a:t>, SH., </a:t>
            </a:r>
            <a:r>
              <a:rPr lang="en-US" sz="3200" dirty="0" err="1" smtClean="0">
                <a:solidFill>
                  <a:schemeClr val="tx1"/>
                </a:solidFill>
              </a:rPr>
              <a:t>MKn</a:t>
            </a:r>
            <a:r>
              <a:rPr lang="en-US" sz="3200" dirty="0" smtClean="0">
                <a:solidFill>
                  <a:schemeClr val="tx1"/>
                </a:solidFill>
              </a:rPr>
              <a:t>., MBA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LANDREFORM       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Landreform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339725" indent="-339725">
              <a:buNone/>
            </a:pPr>
            <a:r>
              <a:rPr lang="en-US" dirty="0" smtClean="0"/>
              <a:t>1.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penghidupan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agar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pula,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revolusioner</a:t>
            </a:r>
            <a:r>
              <a:rPr lang="en-US" dirty="0" smtClean="0"/>
              <a:t>,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merealisasi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marL="339725" indent="-339725">
              <a:buNone/>
            </a:pPr>
            <a:r>
              <a:rPr lang="en-US" dirty="0" smtClean="0"/>
              <a:t>2.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,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pemerasan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LANDREFORM       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pPr marL="914400" indent="-914400">
              <a:buNone/>
            </a:pPr>
            <a:r>
              <a:rPr lang="en-US" dirty="0" smtClean="0"/>
              <a:t>   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err="1" smtClean="0"/>
              <a:t>privaat</a:t>
            </a:r>
            <a:r>
              <a:rPr lang="en-US" i="1" dirty="0" smtClean="0"/>
              <a:t> </a:t>
            </a:r>
            <a:r>
              <a:rPr lang="en-US" i="1" dirty="0" err="1" smtClean="0"/>
              <a:t>bezit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terkuat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temurun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LANDREFORM       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besar-besaran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minimum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mengikis</a:t>
            </a:r>
            <a:r>
              <a:rPr lang="en-US" dirty="0" smtClean="0"/>
              <a:t> pula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liberalisme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kapitalisme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LANDREFORM       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mempertinggi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terselenggaranya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yang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perkreditan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LANDREFORM       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pula yang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landreform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b="1" dirty="0" smtClean="0"/>
              <a:t>A. 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Ekonomis</a:t>
            </a:r>
            <a:r>
              <a:rPr lang="en-US" b="1" dirty="0" smtClean="0"/>
              <a:t>:</a:t>
            </a:r>
          </a:p>
          <a:p>
            <a:pPr marL="796925" indent="-339725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.</a:t>
            </a:r>
          </a:p>
          <a:p>
            <a:pPr marL="796925" indent="-339725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Mempertinggi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mempertinggi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LANDREFORM       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8153400" cy="40386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B. 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Politis</a:t>
            </a:r>
            <a:r>
              <a:rPr lang="en-US" b="1" dirty="0" smtClean="0"/>
              <a:t>:</a:t>
            </a:r>
          </a:p>
          <a:p>
            <a:pPr marL="796925" indent="-339725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</a:p>
          <a:p>
            <a:pPr marL="796925" indent="-339725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penghidupan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agar </a:t>
            </a:r>
            <a:r>
              <a:rPr lang="en-US" dirty="0" err="1" smtClean="0"/>
              <a:t>pembagian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pula.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LANDREFORM       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39624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C. 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Psikologis</a:t>
            </a:r>
            <a:r>
              <a:rPr lang="en-US" b="1" dirty="0" smtClean="0"/>
              <a:t>:</a:t>
            </a:r>
          </a:p>
          <a:p>
            <a:pPr marL="796925" indent="-339725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kegairahan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penggarap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pPr marL="796925" indent="-339725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penggarapnya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LANDASAN HUKUM PELAKSANAAN</a:t>
            </a:r>
            <a:br>
              <a:rPr lang="en-US" dirty="0" smtClean="0"/>
            </a:br>
            <a:r>
              <a:rPr lang="en-US" dirty="0" smtClean="0"/>
              <a:t>LANDREFORM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>
                <a:latin typeface="Gill Sans MT" pitchFamily="34" charset="0"/>
              </a:rPr>
              <a:t>Landasan</a:t>
            </a:r>
            <a:r>
              <a:rPr lang="en-US" dirty="0" smtClean="0">
                <a:latin typeface="Gill Sans MT" pitchFamily="34" charset="0"/>
              </a:rPr>
              <a:t> Ideal		: </a:t>
            </a:r>
            <a:r>
              <a:rPr lang="en-US" dirty="0" err="1" smtClean="0">
                <a:latin typeface="Gill Sans MT" pitchFamily="34" charset="0"/>
              </a:rPr>
              <a:t>Pancasila</a:t>
            </a:r>
            <a:endParaRPr lang="en-US" dirty="0" smtClean="0">
              <a:latin typeface="Gill Sans MT" pitchFamily="34" charset="0"/>
            </a:endParaRPr>
          </a:p>
          <a:p>
            <a:pPr marL="228600" indent="-228600">
              <a:buFont typeface="Wingdings" pitchFamily="2" charset="2"/>
              <a:buChar char="Ø"/>
            </a:pPr>
            <a:r>
              <a:rPr lang="en-US" dirty="0" err="1" smtClean="0">
                <a:latin typeface="Gill Sans MT" pitchFamily="34" charset="0"/>
              </a:rPr>
              <a:t>Landasan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Konstitusional</a:t>
            </a:r>
            <a:r>
              <a:rPr lang="en-US" dirty="0" smtClean="0">
                <a:latin typeface="Gill Sans MT" pitchFamily="34" charset="0"/>
              </a:rPr>
              <a:t>	: </a:t>
            </a:r>
            <a:r>
              <a:rPr lang="en-US" dirty="0" err="1" smtClean="0">
                <a:latin typeface="Gill Sans MT" pitchFamily="34" charset="0"/>
              </a:rPr>
              <a:t>Pasal</a:t>
            </a:r>
            <a:r>
              <a:rPr lang="en-US" dirty="0" smtClean="0">
                <a:latin typeface="Gill Sans MT" pitchFamily="34" charset="0"/>
              </a:rPr>
              <a:t> 33 </a:t>
            </a:r>
            <a:r>
              <a:rPr lang="en-US" dirty="0" err="1" smtClean="0">
                <a:latin typeface="Gill Sans MT" pitchFamily="34" charset="0"/>
              </a:rPr>
              <a:t>ayat</a:t>
            </a:r>
            <a:r>
              <a:rPr lang="en-US" dirty="0" smtClean="0">
                <a:latin typeface="Gill Sans MT" pitchFamily="34" charset="0"/>
              </a:rPr>
              <a:t> 3 UUD  1945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dirty="0" err="1" smtClean="0">
                <a:latin typeface="Gill Sans MT" pitchFamily="34" charset="0"/>
              </a:rPr>
              <a:t>Landasan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Operasional</a:t>
            </a:r>
            <a:r>
              <a:rPr lang="en-US" dirty="0" smtClean="0">
                <a:latin typeface="Gill Sans MT" pitchFamily="34" charset="0"/>
              </a:rPr>
              <a:t> 	:</a:t>
            </a:r>
          </a:p>
          <a:p>
            <a:pPr marL="577850" indent="-349250">
              <a:buNone/>
            </a:pPr>
            <a:r>
              <a:rPr lang="en-US" dirty="0" smtClean="0">
                <a:latin typeface="Gill Sans MT" pitchFamily="34" charset="0"/>
              </a:rPr>
              <a:t>- </a:t>
            </a:r>
            <a:r>
              <a:rPr lang="en-US" dirty="0" err="1" smtClean="0">
                <a:latin typeface="Gill Sans MT" pitchFamily="34" charset="0"/>
              </a:rPr>
              <a:t>Pasal</a:t>
            </a:r>
            <a:r>
              <a:rPr lang="en-US" dirty="0" smtClean="0">
                <a:latin typeface="Gill Sans MT" pitchFamily="34" charset="0"/>
              </a:rPr>
              <a:t> 7, </a:t>
            </a:r>
            <a:r>
              <a:rPr lang="en-US" dirty="0" smtClean="0">
                <a:latin typeface="+mj-lt"/>
              </a:rPr>
              <a:t>1</a:t>
            </a:r>
            <a:r>
              <a:rPr lang="en-US" dirty="0" smtClean="0">
                <a:latin typeface="Gill Sans MT" pitchFamily="34" charset="0"/>
              </a:rPr>
              <a:t>0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53 UUPA</a:t>
            </a:r>
          </a:p>
          <a:p>
            <a:pPr marL="457200" indent="-228600">
              <a:buNone/>
            </a:pPr>
            <a:r>
              <a:rPr lang="en-US" dirty="0" smtClean="0">
                <a:latin typeface="Gill Sans MT" pitchFamily="34" charset="0"/>
              </a:rPr>
              <a:t>- UU No. 56/</a:t>
            </a:r>
            <a:r>
              <a:rPr lang="en-US" dirty="0" err="1" smtClean="0">
                <a:latin typeface="Gill Sans MT" pitchFamily="34" charset="0"/>
              </a:rPr>
              <a:t>Prp</a:t>
            </a:r>
            <a:r>
              <a:rPr lang="en-US" dirty="0" smtClean="0">
                <a:latin typeface="Gill Sans MT" pitchFamily="34" charset="0"/>
              </a:rPr>
              <a:t>/1950 </a:t>
            </a:r>
            <a:r>
              <a:rPr lang="en-US" dirty="0" err="1" smtClean="0">
                <a:latin typeface="Gill Sans MT" pitchFamily="34" charset="0"/>
              </a:rPr>
              <a:t>tentang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Penetapan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Luas</a:t>
            </a:r>
            <a:r>
              <a:rPr lang="en-US" dirty="0" smtClean="0">
                <a:latin typeface="Gill Sans MT" pitchFamily="34" charset="0"/>
              </a:rPr>
              <a:t> Tanah </a:t>
            </a:r>
            <a:r>
              <a:rPr lang="en-US" dirty="0" err="1" smtClean="0">
                <a:latin typeface="Gill Sans MT" pitchFamily="34" charset="0"/>
              </a:rPr>
              <a:t>Pertanian</a:t>
            </a:r>
            <a:endParaRPr lang="en-US" dirty="0" smtClean="0">
              <a:latin typeface="Gill Sans MT" pitchFamily="34" charset="0"/>
            </a:endParaRPr>
          </a:p>
          <a:p>
            <a:pPr marL="457200" indent="-228600">
              <a:buNone/>
            </a:pPr>
            <a:r>
              <a:rPr lang="en-US" dirty="0" smtClean="0">
                <a:latin typeface="Gill Sans MT" pitchFamily="34" charset="0"/>
              </a:rPr>
              <a:t>- UU No. 2/1960 </a:t>
            </a:r>
            <a:r>
              <a:rPr lang="en-US" dirty="0" err="1" smtClean="0">
                <a:latin typeface="Gill Sans MT" pitchFamily="34" charset="0"/>
              </a:rPr>
              <a:t>jo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Inpres</a:t>
            </a:r>
            <a:r>
              <a:rPr lang="en-US" dirty="0" smtClean="0">
                <a:latin typeface="Gill Sans MT" pitchFamily="34" charset="0"/>
              </a:rPr>
              <a:t> No. 13/1980 </a:t>
            </a:r>
            <a:r>
              <a:rPr lang="en-US" dirty="0" err="1" smtClean="0">
                <a:latin typeface="Gill Sans MT" pitchFamily="34" charset="0"/>
              </a:rPr>
              <a:t>tentang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Perjanjian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Bagi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Hasil</a:t>
            </a:r>
            <a:endParaRPr lang="en-US" dirty="0" smtClean="0">
              <a:latin typeface="Gill Sans MT" pitchFamily="34" charset="0"/>
            </a:endParaRPr>
          </a:p>
          <a:p>
            <a:pPr marL="457200" indent="-228600">
              <a:buNone/>
            </a:pPr>
            <a:r>
              <a:rPr lang="en-US" dirty="0" smtClean="0">
                <a:latin typeface="Gill Sans MT" pitchFamily="34" charset="0"/>
              </a:rPr>
              <a:t>- PP No. 224/1961 </a:t>
            </a:r>
            <a:r>
              <a:rPr lang="en-US" dirty="0" err="1" smtClean="0">
                <a:latin typeface="Gill Sans MT" pitchFamily="34" charset="0"/>
              </a:rPr>
              <a:t>jo</a:t>
            </a:r>
            <a:r>
              <a:rPr lang="en-US" dirty="0" smtClean="0">
                <a:latin typeface="Gill Sans MT" pitchFamily="34" charset="0"/>
              </a:rPr>
              <a:t> PP No. 41/1964 </a:t>
            </a:r>
            <a:r>
              <a:rPr lang="en-US" dirty="0" err="1" smtClean="0">
                <a:latin typeface="Gill Sans MT" pitchFamily="34" charset="0"/>
              </a:rPr>
              <a:t>tentang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Pelaksanaan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Pembagian</a:t>
            </a:r>
            <a:r>
              <a:rPr lang="en-US" dirty="0" smtClean="0">
                <a:latin typeface="Gill Sans MT" pitchFamily="34" charset="0"/>
              </a:rPr>
              <a:t> Tanah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Pembayaran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Ganti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Rugi</a:t>
            </a:r>
            <a:endParaRPr lang="en-US" dirty="0" smtClean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LANDASAN HUKUM PELAKSANAAN</a:t>
            </a:r>
            <a:br>
              <a:rPr lang="en-US" dirty="0" smtClean="0"/>
            </a:br>
            <a:r>
              <a:rPr lang="en-US" dirty="0" smtClean="0"/>
              <a:t>LANDREFORM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pPr marL="574675" indent="-346075">
              <a:buNone/>
            </a:pPr>
            <a:r>
              <a:rPr lang="en-US" dirty="0" smtClean="0">
                <a:latin typeface="Gill Sans MT" pitchFamily="34" charset="0"/>
              </a:rPr>
              <a:t>-  PP No.4/1977 </a:t>
            </a:r>
            <a:r>
              <a:rPr lang="en-US" dirty="0" err="1" smtClean="0">
                <a:latin typeface="Gill Sans MT" pitchFamily="34" charset="0"/>
              </a:rPr>
              <a:t>tentang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Pemilikan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Secara</a:t>
            </a:r>
            <a:r>
              <a:rPr lang="en-US" dirty="0" smtClean="0">
                <a:latin typeface="Gill Sans MT" pitchFamily="34" charset="0"/>
              </a:rPr>
              <a:t> Absentee </a:t>
            </a:r>
            <a:r>
              <a:rPr lang="en-US" dirty="0" err="1" smtClean="0">
                <a:latin typeface="Gill Sans MT" pitchFamily="34" charset="0"/>
              </a:rPr>
              <a:t>oleh</a:t>
            </a:r>
            <a:r>
              <a:rPr lang="en-US" dirty="0" smtClean="0">
                <a:latin typeface="Gill Sans MT" pitchFamily="34" charset="0"/>
              </a:rPr>
              <a:t> Para </a:t>
            </a:r>
            <a:r>
              <a:rPr lang="en-US" dirty="0" err="1" smtClean="0">
                <a:latin typeface="Gill Sans MT" pitchFamily="34" charset="0"/>
              </a:rPr>
              <a:t>Pensiunan</a:t>
            </a:r>
            <a:r>
              <a:rPr lang="en-US" dirty="0" smtClean="0">
                <a:latin typeface="Gill Sans MT" pitchFamily="34" charset="0"/>
              </a:rPr>
              <a:t>    </a:t>
            </a:r>
            <a:r>
              <a:rPr lang="en-US" dirty="0" err="1" smtClean="0">
                <a:latin typeface="Gill Sans MT" pitchFamily="34" charset="0"/>
              </a:rPr>
              <a:t>Pegawai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Negeri</a:t>
            </a:r>
            <a:endParaRPr lang="en-US" dirty="0" smtClean="0">
              <a:latin typeface="Gill Sans MT" pitchFamily="34" charset="0"/>
            </a:endParaRPr>
          </a:p>
          <a:p>
            <a:pPr marL="574675" indent="-346075">
              <a:buNone/>
            </a:pPr>
            <a:r>
              <a:rPr lang="en-US" dirty="0" smtClean="0">
                <a:latin typeface="Gill Sans MT" pitchFamily="34" charset="0"/>
              </a:rPr>
              <a:t>-  UU No.1/1958  </a:t>
            </a:r>
            <a:r>
              <a:rPr lang="en-US" dirty="0" err="1" smtClean="0">
                <a:latin typeface="Gill Sans MT" pitchFamily="34" charset="0"/>
              </a:rPr>
              <a:t>jo</a:t>
            </a:r>
            <a:r>
              <a:rPr lang="en-US" dirty="0" smtClean="0">
                <a:latin typeface="Gill Sans MT" pitchFamily="34" charset="0"/>
              </a:rPr>
              <a:t> PP No. 18/1958 </a:t>
            </a:r>
            <a:r>
              <a:rPr lang="en-US" dirty="0" err="1" smtClean="0">
                <a:latin typeface="Gill Sans MT" pitchFamily="34" charset="0"/>
              </a:rPr>
              <a:t>tentang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Penghapusan</a:t>
            </a:r>
            <a:r>
              <a:rPr lang="en-US" dirty="0" smtClean="0">
                <a:latin typeface="Gill Sans MT" pitchFamily="34" charset="0"/>
              </a:rPr>
              <a:t> Tanah </a:t>
            </a:r>
            <a:r>
              <a:rPr lang="en-US" dirty="0" err="1" smtClean="0">
                <a:latin typeface="Gill Sans MT" pitchFamily="34" charset="0"/>
              </a:rPr>
              <a:t>Partikelir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Eigendom</a:t>
            </a:r>
            <a:endParaRPr lang="en-US" dirty="0" smtClean="0">
              <a:latin typeface="Gill Sans MT" pitchFamily="34" charset="0"/>
            </a:endParaRPr>
          </a:p>
          <a:p>
            <a:pPr marL="574675" indent="-346075">
              <a:buNone/>
            </a:pPr>
            <a:r>
              <a:rPr lang="en-US" dirty="0" smtClean="0">
                <a:latin typeface="Gill Sans MT" pitchFamily="34" charset="0"/>
              </a:rPr>
              <a:t>-  </a:t>
            </a:r>
            <a:r>
              <a:rPr lang="en-US" dirty="0" err="1" smtClean="0">
                <a:latin typeface="Gill Sans MT" pitchFamily="34" charset="0"/>
              </a:rPr>
              <a:t>Peraturan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Kepala</a:t>
            </a:r>
            <a:r>
              <a:rPr lang="en-US" dirty="0" smtClean="0">
                <a:latin typeface="Gill Sans MT" pitchFamily="34" charset="0"/>
              </a:rPr>
              <a:t> BPN No. 3/1991 </a:t>
            </a:r>
            <a:r>
              <a:rPr lang="en-US" dirty="0" err="1" smtClean="0">
                <a:latin typeface="Gill Sans MT" pitchFamily="34" charset="0"/>
              </a:rPr>
              <a:t>tentang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Pengaturan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Penguasaan</a:t>
            </a:r>
            <a:r>
              <a:rPr lang="en-US" dirty="0" smtClean="0">
                <a:latin typeface="Gill Sans MT" pitchFamily="34" charset="0"/>
              </a:rPr>
              <a:t>  Tanah </a:t>
            </a:r>
            <a:r>
              <a:rPr lang="en-US" dirty="0" err="1" smtClean="0">
                <a:latin typeface="Gill Sans MT" pitchFamily="34" charset="0"/>
              </a:rPr>
              <a:t>Obyek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Landreform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secara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Swadaya</a:t>
            </a:r>
            <a:r>
              <a:rPr lang="en-US" dirty="0" smtClean="0">
                <a:latin typeface="Gill Sans MT" pitchFamily="34" charset="0"/>
              </a:rPr>
              <a:t>,</a:t>
            </a:r>
          </a:p>
          <a:p>
            <a:pPr marL="514350" indent="-514350">
              <a:buNone/>
            </a:pPr>
            <a:r>
              <a:rPr lang="en-US" dirty="0" smtClean="0">
                <a:latin typeface="Gill Sans MT" pitchFamily="34" charset="0"/>
              </a:rPr>
              <a:t>      </a:t>
            </a:r>
            <a:r>
              <a:rPr lang="en-US" dirty="0" err="1" smtClean="0">
                <a:latin typeface="Gill Sans MT" pitchFamily="34" charset="0"/>
              </a:rPr>
              <a:t>dll</a:t>
            </a:r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PROGRAM-PROGRAM LANDREFORM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absentee/</a:t>
            </a:r>
            <a:r>
              <a:rPr lang="en-US" dirty="0" err="1" smtClean="0"/>
              <a:t>guntai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</a:t>
            </a:r>
            <a:r>
              <a:rPr lang="en-US" dirty="0" err="1" smtClean="0"/>
              <a:t>selebihnya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absentee,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, </a:t>
            </a:r>
            <a:r>
              <a:rPr lang="en-US" dirty="0" err="1" smtClean="0"/>
              <a:t>tanah-tanah</a:t>
            </a:r>
            <a:r>
              <a:rPr lang="en-US" dirty="0" smtClean="0"/>
              <a:t> Negara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penebusan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digadaikan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minimum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perbuatan-perbuatan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terlampau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PENGERTIAN LANDREFORM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Perkataan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Landreform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berasal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dari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kata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:                                            </a:t>
            </a:r>
            <a:r>
              <a:rPr lang="en-US" sz="3800" b="1" i="1" dirty="0" smtClean="0">
                <a:latin typeface="+mj-lt"/>
                <a:ea typeface="Tahoma" pitchFamily="34" charset="0"/>
                <a:cs typeface="Tahoma" pitchFamily="34" charset="0"/>
              </a:rPr>
              <a:t>“land” 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yang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artinya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tanah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dan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                  </a:t>
            </a:r>
            <a:r>
              <a:rPr lang="en-US" sz="3800" b="1" i="1" dirty="0" smtClean="0">
                <a:latin typeface="+mj-lt"/>
                <a:ea typeface="Tahoma" pitchFamily="34" charset="0"/>
                <a:cs typeface="Tahoma" pitchFamily="34" charset="0"/>
              </a:rPr>
              <a:t>“reform” 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yang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artinya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perombakan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atau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penataan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kembali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3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Jadi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b="1" i="1" dirty="0" err="1" smtClean="0">
                <a:latin typeface="+mj-lt"/>
                <a:ea typeface="Tahoma" pitchFamily="34" charset="0"/>
                <a:cs typeface="Tahoma" pitchFamily="34" charset="0"/>
              </a:rPr>
              <a:t>Landreform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berarti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:                             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merombak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kembali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struktur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hukum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pertanahan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lama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dan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membangun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struktur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pertanahan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3800" dirty="0" err="1" smtClean="0">
                <a:latin typeface="+mj-lt"/>
                <a:ea typeface="Tahoma" pitchFamily="34" charset="0"/>
                <a:cs typeface="Tahoma" pitchFamily="34" charset="0"/>
              </a:rPr>
              <a:t>baru</a:t>
            </a:r>
            <a:r>
              <a:rPr lang="en-US" sz="3800" dirty="0" smtClean="0">
                <a:latin typeface="+mj-lt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PROGRAM 1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 err="1" smtClean="0"/>
              <a:t>Larangan</a:t>
            </a:r>
            <a:r>
              <a:rPr lang="en-US" sz="3600" dirty="0" smtClean="0"/>
              <a:t> </a:t>
            </a:r>
            <a:r>
              <a:rPr lang="en-US" sz="3600" dirty="0" err="1"/>
              <a:t>M</a:t>
            </a:r>
            <a:r>
              <a:rPr lang="en-US" sz="3600" dirty="0" err="1" smtClean="0"/>
              <a:t>enguasai</a:t>
            </a:r>
            <a:r>
              <a:rPr lang="en-US" sz="3600" dirty="0" smtClean="0"/>
              <a:t> Tanah </a:t>
            </a:r>
            <a:r>
              <a:rPr lang="en-US" sz="3600" dirty="0" err="1" smtClean="0"/>
              <a:t>Pertanian</a:t>
            </a:r>
            <a:r>
              <a:rPr lang="en-US" sz="3600" dirty="0" smtClean="0"/>
              <a:t> </a:t>
            </a:r>
            <a:r>
              <a:rPr lang="en-US" sz="3600" dirty="0" err="1" smtClean="0"/>
              <a:t>Melebihi</a:t>
            </a:r>
            <a:r>
              <a:rPr lang="en-US" sz="3600" dirty="0" smtClean="0"/>
              <a:t> Batas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7 UUPA </a:t>
            </a:r>
            <a:r>
              <a:rPr lang="en-US" dirty="0" err="1" smtClean="0"/>
              <a:t>menetapkan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melampaui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.           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bertumpuknya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di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orang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kepunyaan</a:t>
            </a:r>
            <a:r>
              <a:rPr lang="en-US" dirty="0" smtClean="0"/>
              <a:t> orang lain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kepunyaan</a:t>
            </a:r>
            <a:r>
              <a:rPr lang="en-US" dirty="0" smtClean="0"/>
              <a:t> orang lain,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sebagimana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(1) UU No.50/</a:t>
            </a:r>
            <a:r>
              <a:rPr lang="en-US" dirty="0" err="1" smtClean="0"/>
              <a:t>Prp</a:t>
            </a:r>
            <a:r>
              <a:rPr lang="en-US" dirty="0" smtClean="0"/>
              <a:t>/1960.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50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78912876"/>
              </p:ext>
            </p:extLst>
          </p:nvPr>
        </p:nvGraphicFramePr>
        <p:xfrm>
          <a:off x="533400" y="1752600"/>
          <a:ext cx="8153400" cy="4648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1457402">
                <a:tc>
                  <a:txBody>
                    <a:bodyPr/>
                    <a:lstStyle/>
                    <a:p>
                      <a:r>
                        <a:rPr lang="en-US" dirty="0" smtClean="0"/>
                        <a:t>Daerah yang </a:t>
                      </a:r>
                    </a:p>
                    <a:p>
                      <a:r>
                        <a:rPr lang="en-US" dirty="0" err="1" smtClean="0"/>
                        <a:t>Kepadatan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Penduduk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Tiap</a:t>
                      </a:r>
                      <a:r>
                        <a:rPr lang="en-US" dirty="0" smtClean="0"/>
                        <a:t> Km2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Digolongkan</a:t>
                      </a:r>
                      <a:r>
                        <a:rPr lang="en-US" dirty="0" smtClean="0"/>
                        <a:t> Daerah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Sawah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(Ha)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Tanah </a:t>
                      </a:r>
                      <a:r>
                        <a:rPr lang="en-US" dirty="0" err="1" smtClean="0"/>
                        <a:t>Kering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(Ha)</a:t>
                      </a:r>
                      <a:endParaRPr lang="en-US" dirty="0"/>
                    </a:p>
                  </a:txBody>
                  <a:tcPr/>
                </a:tc>
              </a:tr>
              <a:tr h="797700">
                <a:tc>
                  <a:txBody>
                    <a:bodyPr/>
                    <a:lstStyle/>
                    <a:p>
                      <a:r>
                        <a:rPr lang="en-US" dirty="0" smtClean="0"/>
                        <a:t>0 - 50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797700">
                <a:tc>
                  <a:txBody>
                    <a:bodyPr/>
                    <a:lstStyle/>
                    <a:p>
                      <a:r>
                        <a:rPr lang="en-US" dirty="0" smtClean="0"/>
                        <a:t>51 - 251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797700">
                <a:tc>
                  <a:txBody>
                    <a:bodyPr/>
                    <a:lstStyle/>
                    <a:p>
                      <a:r>
                        <a:rPr lang="en-US" dirty="0" smtClean="0"/>
                        <a:t>251 - 400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Cukup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797700">
                <a:tc>
                  <a:txBody>
                    <a:bodyPr/>
                    <a:lstStyle/>
                    <a:p>
                      <a:r>
                        <a:rPr lang="en-US" dirty="0" smtClean="0"/>
                        <a:t>401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Sangat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614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1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di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di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di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II yang </a:t>
            </a:r>
            <a:r>
              <a:rPr lang="en-US" dirty="0" err="1" smtClean="0"/>
              <a:t>berdekatan</a:t>
            </a:r>
            <a:r>
              <a:rPr lang="en-US" dirty="0" smtClean="0"/>
              <a:t>. SK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31 </a:t>
            </a:r>
            <a:r>
              <a:rPr lang="en-US" dirty="0" err="1" smtClean="0"/>
              <a:t>Desember</a:t>
            </a:r>
            <a:r>
              <a:rPr lang="en-US" dirty="0" smtClean="0"/>
              <a:t> 1960 No.SK 978/Ka/1960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II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(</a:t>
            </a:r>
            <a:r>
              <a:rPr lang="en-US" dirty="0" err="1" smtClean="0"/>
              <a:t>sawah</a:t>
            </a:r>
            <a:r>
              <a:rPr lang="en-US" dirty="0" smtClean="0"/>
              <a:t>)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batas-batasnya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20 Ha.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                  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sawah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30% (</a:t>
            </a:r>
            <a:r>
              <a:rPr lang="en-US" dirty="0" err="1" smtClean="0"/>
              <a:t>di</a:t>
            </a:r>
            <a:r>
              <a:rPr lang="en-US" dirty="0" smtClean="0"/>
              <a:t> Daerah </a:t>
            </a:r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20% (di </a:t>
            </a:r>
            <a:r>
              <a:rPr lang="en-US" dirty="0"/>
              <a:t>D</a:t>
            </a:r>
            <a:r>
              <a:rPr lang="en-US" dirty="0" smtClean="0"/>
              <a:t>aerah </a:t>
            </a:r>
            <a:r>
              <a:rPr lang="en-US" dirty="0" err="1" smtClean="0"/>
              <a:t>padat</a:t>
            </a:r>
            <a:r>
              <a:rPr lang="en-US" dirty="0" smtClean="0"/>
              <a:t>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20 Ha.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56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1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unit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1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7 (</a:t>
            </a:r>
            <a:r>
              <a:rPr lang="en-US" dirty="0" err="1" smtClean="0"/>
              <a:t>tujuh</a:t>
            </a:r>
            <a:r>
              <a:rPr lang="en-US" dirty="0" smtClean="0"/>
              <a:t>)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7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selebihnya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10%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50%.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20 Ha,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sawah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sawah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1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II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kesuburan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(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perairan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).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yang </a:t>
            </a:r>
            <a:r>
              <a:rPr lang="en-US" dirty="0" err="1" smtClean="0"/>
              <a:t>sebaik-baiknya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Tingkat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1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i="1" u="sng" dirty="0" err="1" smtClean="0"/>
              <a:t>pengecualian</a:t>
            </a:r>
            <a:r>
              <a:rPr lang="en-US" b="1" i="1" u="sng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Usaha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Tanah </a:t>
            </a:r>
            <a:r>
              <a:rPr lang="en-US" dirty="0" err="1" smtClean="0"/>
              <a:t>Bengkok</a:t>
            </a:r>
            <a:r>
              <a:rPr lang="en-US" dirty="0" smtClean="0"/>
              <a:t>/</a:t>
            </a:r>
            <a:r>
              <a:rPr lang="en-US" dirty="0" err="1" smtClean="0"/>
              <a:t>Jabatan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Badan-badan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1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,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Melapor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Usaha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PROGRAM 2</a:t>
            </a:r>
            <a:br>
              <a:rPr lang="en-US" dirty="0" smtClean="0"/>
            </a:br>
            <a:r>
              <a:rPr lang="en-US" sz="3600" dirty="0" err="1" smtClean="0"/>
              <a:t>Larangan</a:t>
            </a:r>
            <a:r>
              <a:rPr lang="en-US" sz="3600" dirty="0" smtClean="0"/>
              <a:t> </a:t>
            </a:r>
            <a:r>
              <a:rPr lang="en-US" sz="3600" dirty="0" err="1" smtClean="0"/>
              <a:t>Pemilikan</a:t>
            </a:r>
            <a:r>
              <a:rPr lang="en-US" sz="3600" dirty="0" smtClean="0"/>
              <a:t> Tanah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Absentee/</a:t>
            </a:r>
            <a:r>
              <a:rPr lang="en-US" sz="3600" dirty="0" err="1" smtClean="0"/>
              <a:t>Guntai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10 UUPA </a:t>
            </a:r>
            <a:r>
              <a:rPr lang="en-US" dirty="0" err="1" smtClean="0"/>
              <a:t>menegaskan</a:t>
            </a:r>
            <a:r>
              <a:rPr lang="en-US" dirty="0" smtClean="0"/>
              <a:t>:</a:t>
            </a:r>
          </a:p>
          <a:p>
            <a:pPr marL="457200" indent="0">
              <a:buNone/>
            </a:pP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/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asasnya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pemerasan</a:t>
            </a:r>
            <a:r>
              <a:rPr lang="en-US" dirty="0" smtClean="0"/>
              <a:t>. </a:t>
            </a:r>
          </a:p>
          <a:p>
            <a:pPr marL="796925" indent="-339725">
              <a:buFont typeface="Wingdings" pitchFamily="2" charset="2"/>
              <a:buChar char="Ø"/>
            </a:pP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pemerasan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800600"/>
          </a:xfrm>
        </p:spPr>
        <p:txBody>
          <a:bodyPr>
            <a:normAutofit/>
          </a:bodyPr>
          <a:lstStyle/>
          <a:p>
            <a:pPr marL="236538" indent="-236538">
              <a:buFont typeface="Wingdings" pitchFamily="2" charset="2"/>
              <a:buChar char="Ø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10 UUPA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diadakanlah</a:t>
            </a:r>
            <a:r>
              <a:rPr lang="en-US" dirty="0" smtClean="0"/>
              <a:t> </a:t>
            </a:r>
            <a:r>
              <a:rPr lang="en-US" dirty="0" err="1" smtClean="0"/>
              <a:t>ketentuan-ketentuan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absentee/</a:t>
            </a:r>
            <a:r>
              <a:rPr lang="en-US" dirty="0" err="1" smtClean="0"/>
              <a:t>guntai</a:t>
            </a:r>
            <a:endParaRPr lang="en-US" dirty="0" smtClean="0"/>
          </a:p>
          <a:p>
            <a:pPr marL="236538" indent="-236538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3 PP No.224/1961 </a:t>
            </a:r>
            <a:r>
              <a:rPr lang="en-US" dirty="0" err="1" smtClean="0"/>
              <a:t>jo</a:t>
            </a:r>
            <a:r>
              <a:rPr lang="en-US" dirty="0" smtClean="0"/>
              <a:t> PP No.41/1964 </a:t>
            </a:r>
            <a:r>
              <a:rPr lang="en-US" dirty="0" err="1" smtClean="0"/>
              <a:t>dan</a:t>
            </a:r>
            <a:r>
              <a:rPr lang="en-US" dirty="0" smtClean="0"/>
              <a:t> PP No.4/1977.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ASAS LANDREFORM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236538" indent="-236538">
              <a:buFont typeface="Wingdings" pitchFamily="2" charset="2"/>
              <a:buChar char="Ø"/>
            </a:pPr>
            <a:r>
              <a:rPr lang="en-US" dirty="0" err="1" smtClean="0">
                <a:latin typeface="Tw Cen MT" pitchFamily="34" charset="0"/>
              </a:rPr>
              <a:t>Landreform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suatu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asas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menjadi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perubahan-perubahan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dalam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struktur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pertanahan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hampir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seluruh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dunia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termasuk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Indonesia.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Asas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tersebut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w Cen MT" pitchFamily="34" charset="0"/>
              </a:rPr>
              <a:t>	</a:t>
            </a:r>
            <a:r>
              <a:rPr lang="en-US" dirty="0" err="1" smtClean="0">
                <a:latin typeface="Tw Cen MT" pitchFamily="34" charset="0"/>
              </a:rPr>
              <a:t>bahwa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b="1" i="1" dirty="0" smtClean="0">
                <a:latin typeface="Tw Cen MT" pitchFamily="34" charset="0"/>
              </a:rPr>
              <a:t>“Tanah </a:t>
            </a:r>
            <a:r>
              <a:rPr lang="en-US" b="1" i="1" dirty="0" err="1" smtClean="0">
                <a:latin typeface="Tw Cen MT" pitchFamily="34" charset="0"/>
              </a:rPr>
              <a:t>pertanian</a:t>
            </a:r>
            <a:r>
              <a:rPr lang="en-US" b="1" i="1" dirty="0" smtClean="0">
                <a:latin typeface="Tw Cen MT" pitchFamily="34" charset="0"/>
              </a:rPr>
              <a:t> </a:t>
            </a:r>
            <a:r>
              <a:rPr lang="en-US" b="1" i="1" dirty="0" err="1" smtClean="0">
                <a:latin typeface="Tw Cen MT" pitchFamily="34" charset="0"/>
              </a:rPr>
              <a:t>harus</a:t>
            </a:r>
            <a:r>
              <a:rPr lang="en-US" b="1" i="1" dirty="0" smtClean="0">
                <a:latin typeface="Tw Cen MT" pitchFamily="34" charset="0"/>
              </a:rPr>
              <a:t> </a:t>
            </a:r>
            <a:r>
              <a:rPr lang="en-US" b="1" i="1" dirty="0" err="1" smtClean="0">
                <a:latin typeface="Tw Cen MT" pitchFamily="34" charset="0"/>
              </a:rPr>
              <a:t>dikerjakan</a:t>
            </a:r>
            <a:r>
              <a:rPr lang="en-US" b="1" i="1" dirty="0" smtClean="0">
                <a:latin typeface="Tw Cen MT" pitchFamily="34" charset="0"/>
              </a:rPr>
              <a:t> </a:t>
            </a:r>
            <a:r>
              <a:rPr lang="en-US" b="1" i="1" dirty="0" err="1" smtClean="0">
                <a:latin typeface="Tw Cen MT" pitchFamily="34" charset="0"/>
              </a:rPr>
              <a:t>atau</a:t>
            </a:r>
            <a:r>
              <a:rPr lang="en-US" b="1" i="1" dirty="0" smtClean="0">
                <a:latin typeface="Tw Cen MT" pitchFamily="34" charset="0"/>
              </a:rPr>
              <a:t> 	</a:t>
            </a:r>
            <a:r>
              <a:rPr lang="en-US" b="1" i="1" dirty="0" err="1" smtClean="0">
                <a:latin typeface="Tw Cen MT" pitchFamily="34" charset="0"/>
              </a:rPr>
              <a:t>diusahakan</a:t>
            </a:r>
            <a:r>
              <a:rPr lang="en-US" b="1" i="1" dirty="0" smtClean="0">
                <a:latin typeface="Tw Cen MT" pitchFamily="34" charset="0"/>
              </a:rPr>
              <a:t> </a:t>
            </a:r>
            <a:r>
              <a:rPr lang="en-US" b="1" i="1" dirty="0" err="1" smtClean="0">
                <a:latin typeface="Tw Cen MT" pitchFamily="34" charset="0"/>
              </a:rPr>
              <a:t>secara</a:t>
            </a:r>
            <a:r>
              <a:rPr lang="en-US" b="1" i="1" dirty="0" smtClean="0">
                <a:latin typeface="Tw Cen MT" pitchFamily="34" charset="0"/>
              </a:rPr>
              <a:t> </a:t>
            </a:r>
            <a:r>
              <a:rPr lang="en-US" b="1" i="1" dirty="0" err="1" smtClean="0">
                <a:latin typeface="Tw Cen MT" pitchFamily="34" charset="0"/>
              </a:rPr>
              <a:t>aktif</a:t>
            </a:r>
            <a:r>
              <a:rPr lang="en-US" b="1" i="1" dirty="0" smtClean="0">
                <a:latin typeface="Tw Cen MT" pitchFamily="34" charset="0"/>
              </a:rPr>
              <a:t> </a:t>
            </a:r>
            <a:r>
              <a:rPr lang="en-US" b="1" i="1" dirty="0" err="1" smtClean="0">
                <a:latin typeface="Tw Cen MT" pitchFamily="34" charset="0"/>
              </a:rPr>
              <a:t>oleh</a:t>
            </a:r>
            <a:r>
              <a:rPr lang="en-US" b="1" i="1" dirty="0" smtClean="0">
                <a:latin typeface="Tw Cen MT" pitchFamily="34" charset="0"/>
              </a:rPr>
              <a:t> </a:t>
            </a:r>
            <a:r>
              <a:rPr lang="en-US" b="1" i="1" dirty="0" err="1" smtClean="0">
                <a:latin typeface="Tw Cen MT" pitchFamily="34" charset="0"/>
              </a:rPr>
              <a:t>pemiliknya</a:t>
            </a:r>
            <a:r>
              <a:rPr lang="en-US" b="1" i="1" dirty="0" smtClean="0">
                <a:latin typeface="Tw Cen MT" pitchFamily="34" charset="0"/>
              </a:rPr>
              <a:t> </a:t>
            </a:r>
            <a:r>
              <a:rPr lang="en-US" b="1" i="1" dirty="0" err="1" smtClean="0">
                <a:latin typeface="Tw Cen MT" pitchFamily="34" charset="0"/>
              </a:rPr>
              <a:t>sendiri</a:t>
            </a:r>
            <a:r>
              <a:rPr lang="en-US" b="1" i="1" dirty="0" smtClean="0">
                <a:latin typeface="Tw Cen MT" pitchFamily="34" charset="0"/>
              </a:rPr>
              <a:t>”</a:t>
            </a:r>
          </a:p>
          <a:p>
            <a:pPr marL="0" indent="0">
              <a:buFont typeface="Wingdings" pitchFamily="2" charset="2"/>
              <a:buChar char="Ø"/>
            </a:pPr>
            <a:endParaRPr lang="en-US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Yang </a:t>
            </a:r>
            <a:r>
              <a:rPr lang="en-US" b="1" i="1" dirty="0" err="1" smtClean="0"/>
              <a:t>dimaksud</a:t>
            </a:r>
            <a:r>
              <a:rPr lang="en-US" b="1" i="1" dirty="0" smtClean="0"/>
              <a:t> Tanah Absentee (</a:t>
            </a:r>
            <a:r>
              <a:rPr lang="en-US" b="1" i="1" dirty="0" err="1" smtClean="0"/>
              <a:t>Guntai</a:t>
            </a:r>
            <a:r>
              <a:rPr lang="en-US" b="1" i="1" dirty="0" smtClean="0"/>
              <a:t>) </a:t>
            </a:r>
            <a:r>
              <a:rPr lang="en-US" b="1" i="1" dirty="0" err="1" smtClean="0"/>
              <a:t>adalah</a:t>
            </a:r>
            <a:r>
              <a:rPr lang="en-US" dirty="0" smtClean="0"/>
              <a:t>:</a:t>
            </a:r>
          </a:p>
          <a:p>
            <a:pPr marL="457200" indent="0">
              <a:buNone/>
            </a:pPr>
            <a:r>
              <a:rPr lang="en-US" dirty="0" smtClean="0"/>
              <a:t>Tanah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(</a:t>
            </a:r>
            <a:r>
              <a:rPr lang="en-US" dirty="0" err="1" smtClean="0"/>
              <a:t>Pasal</a:t>
            </a:r>
            <a:r>
              <a:rPr lang="en-US" dirty="0" smtClean="0"/>
              <a:t> 3 PP No.224/1961)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yang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penggarapan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penyelenggaraannya</a:t>
            </a:r>
            <a:r>
              <a:rPr lang="en-US" dirty="0" smtClean="0"/>
              <a:t>,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penghisapan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err="1" smtClean="0"/>
              <a:t>Pengecualian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Landreform</a:t>
            </a:r>
            <a:r>
              <a:rPr lang="en-US" dirty="0" smtClean="0"/>
              <a:t> Daerah Tingkat II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/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Landreform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10 UUPA)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“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6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absentee/</a:t>
            </a:r>
            <a:r>
              <a:rPr lang="en-US" dirty="0" err="1" smtClean="0"/>
              <a:t>guntai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Berpindah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kecamatana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. (</a:t>
            </a:r>
            <a:r>
              <a:rPr lang="en-US" dirty="0" err="1" smtClean="0"/>
              <a:t>Pasal</a:t>
            </a:r>
            <a:r>
              <a:rPr lang="en-US" dirty="0" smtClean="0"/>
              <a:t> 3 </a:t>
            </a:r>
            <a:r>
              <a:rPr lang="en-US" dirty="0" err="1" smtClean="0"/>
              <a:t>ayat</a:t>
            </a:r>
            <a:r>
              <a:rPr lang="en-US" dirty="0" smtClean="0"/>
              <a:t> (3) PP No. 224/1961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31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 PP No.4/1964)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err="1" smtClean="0"/>
              <a:t>Pengecualian</a:t>
            </a:r>
            <a:r>
              <a:rPr lang="en-US" b="1" i="1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Program 2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Dipertimbangkannya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absentee/</a:t>
            </a:r>
            <a:r>
              <a:rPr lang="en-US" dirty="0" err="1" smtClean="0"/>
              <a:t>guntai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                                                     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, </a:t>
            </a:r>
            <a:r>
              <a:rPr lang="en-US" dirty="0" err="1" smtClean="0"/>
              <a:t>asalkan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  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3 </a:t>
            </a:r>
            <a:r>
              <a:rPr lang="en-US" dirty="0" err="1" smtClean="0"/>
              <a:t>ayat</a:t>
            </a:r>
            <a:r>
              <a:rPr lang="en-US" dirty="0" smtClean="0"/>
              <a:t> (2) PP No.224/1961)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Subyek</a:t>
            </a:r>
            <a:endParaRPr lang="en-US" dirty="0" smtClean="0"/>
          </a:p>
          <a:p>
            <a:pPr marL="398463" indent="-398463">
              <a:buNone/>
            </a:pPr>
            <a:r>
              <a:rPr lang="en-US" dirty="0" smtClean="0"/>
              <a:t>a.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 </a:t>
            </a:r>
            <a:r>
              <a:rPr lang="en-US" dirty="0" err="1" smtClean="0"/>
              <a:t>ayat</a:t>
            </a:r>
            <a:r>
              <a:rPr lang="en-US" dirty="0" smtClean="0"/>
              <a:t> (4) PP No.224/1961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:</a:t>
            </a:r>
          </a:p>
          <a:p>
            <a:pPr marL="398463" indent="-398463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pejabat-pejabat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yang </a:t>
            </a:r>
            <a:r>
              <a:rPr lang="en-US" dirty="0" err="1" smtClean="0"/>
              <a:t>dipersamakan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)</a:t>
            </a:r>
          </a:p>
          <a:p>
            <a:pPr marL="398463" indent="-398463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menunaikan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agama</a:t>
            </a:r>
          </a:p>
          <a:p>
            <a:pPr marL="398463" indent="-398463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 </a:t>
            </a:r>
            <a:r>
              <a:rPr lang="en-US" dirty="0" err="1" smtClean="0"/>
              <a:t>ayat</a:t>
            </a:r>
            <a:r>
              <a:rPr lang="en-US" dirty="0" smtClean="0"/>
              <a:t>(1) PP No.4/1977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398463" indent="-398463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Pensiunan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398463" indent="-398463">
              <a:buNone/>
            </a:pPr>
            <a:r>
              <a:rPr lang="en-US" dirty="0" smtClean="0"/>
              <a:t>	- </a:t>
            </a:r>
            <a:r>
              <a:rPr lang="en-US" dirty="0" err="1" smtClean="0"/>
              <a:t>Janda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Janda</a:t>
            </a:r>
            <a:r>
              <a:rPr lang="en-US" dirty="0" smtClean="0"/>
              <a:t> </a:t>
            </a:r>
            <a:r>
              <a:rPr lang="en-US" dirty="0" err="1" smtClean="0"/>
              <a:t>pensiunan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pensiunan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398463" indent="-398463">
              <a:buFont typeface="Wingdings" pitchFamily="2" charset="2"/>
              <a:buChar char="Ø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yang </a:t>
            </a:r>
            <a:r>
              <a:rPr lang="en-US" dirty="0" err="1" smtClean="0"/>
              <a:t>dikecualikan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absentee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2/5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 UU No.56/</a:t>
            </a:r>
            <a:r>
              <a:rPr lang="en-US" dirty="0" err="1" smtClean="0"/>
              <a:t>Prp</a:t>
            </a:r>
            <a:r>
              <a:rPr lang="en-US" dirty="0" smtClean="0"/>
              <a:t>/1960.</a:t>
            </a:r>
          </a:p>
          <a:p>
            <a:pPr marL="398463" indent="-398463">
              <a:buFont typeface="Wingdings" pitchFamily="2" charset="2"/>
              <a:buChar char="Ø"/>
            </a:pPr>
            <a:r>
              <a:rPr lang="en-US" dirty="0" err="1" smtClean="0"/>
              <a:t>Pengecualian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24 September 1961.</a:t>
            </a:r>
          </a:p>
          <a:p>
            <a:pPr marL="398463" indent="-398463">
              <a:buNone/>
            </a:pPr>
            <a:r>
              <a:rPr lang="en-US" dirty="0" smtClean="0"/>
              <a:t>                    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PP No.41/1964,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absentee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PP No.4/1977,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absentee </a:t>
            </a:r>
            <a:r>
              <a:rPr lang="en-US" dirty="0" err="1" smtClean="0"/>
              <a:t>seluas</a:t>
            </a:r>
            <a:r>
              <a:rPr lang="en-US" dirty="0" smtClean="0"/>
              <a:t> 2/5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Daerah Tingkat II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Ditentukan</a:t>
            </a:r>
            <a:r>
              <a:rPr lang="en-US" dirty="0" smtClean="0"/>
              <a:t> pula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pensiunan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PP 224/1961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diperolehnya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PP No.4/1977 yang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693738" indent="-41275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Pengecualian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absentee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:</a:t>
            </a:r>
          </a:p>
          <a:p>
            <a:pPr marL="693738" indent="-693738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Pensiunan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1031875" indent="-338138">
              <a:buNone/>
            </a:pPr>
            <a:r>
              <a:rPr lang="en-US" dirty="0" smtClean="0"/>
              <a:t>b. </a:t>
            </a:r>
            <a:r>
              <a:rPr lang="en-US" dirty="0" err="1" smtClean="0"/>
              <a:t>Janda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janda</a:t>
            </a:r>
            <a:r>
              <a:rPr lang="en-US" dirty="0" smtClean="0"/>
              <a:t> </a:t>
            </a:r>
            <a:r>
              <a:rPr lang="en-US" dirty="0" err="1" smtClean="0"/>
              <a:t>pensiunan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absentee </a:t>
            </a:r>
            <a:r>
              <a:rPr lang="en-US" dirty="0" err="1" smtClean="0"/>
              <a:t>seluas</a:t>
            </a:r>
            <a:r>
              <a:rPr lang="en-US" dirty="0" smtClean="0"/>
              <a:t> 2%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Daerah Tingkat II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pensiunan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absentee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Pembagiannya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pemiliknya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Para </a:t>
            </a:r>
            <a:r>
              <a:rPr lang="en-US" dirty="0" err="1" smtClean="0"/>
              <a:t>pensiunan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dibagi-bagikan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LANDREFORM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Gill Sans MT" pitchFamily="34" charset="0"/>
              </a:rPr>
              <a:t>Landreform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bermaksud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mengadakan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suatu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perubahan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sistem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pemilikan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penguasaan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atas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 yang </a:t>
            </a:r>
            <a:r>
              <a:rPr lang="en-US" dirty="0" err="1" smtClean="0">
                <a:latin typeface="Gill Sans MT" pitchFamily="34" charset="0"/>
              </a:rPr>
              <a:t>lampau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ke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arah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sistem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pemilikan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penguasaan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atas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baru</a:t>
            </a:r>
            <a:r>
              <a:rPr lang="en-US" dirty="0" smtClean="0">
                <a:latin typeface="Gill Sans MT" pitchFamily="34" charset="0"/>
              </a:rPr>
              <a:t> yang </a:t>
            </a:r>
            <a:r>
              <a:rPr lang="en-US" dirty="0" err="1" smtClean="0">
                <a:latin typeface="Gill Sans MT" pitchFamily="34" charset="0"/>
              </a:rPr>
              <a:t>disesuaikan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perubahan-perubahan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perkembangan-perkembangan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masyarakat</a:t>
            </a:r>
            <a:r>
              <a:rPr lang="en-US" dirty="0" smtClean="0">
                <a:latin typeface="Gill Sans MT" pitchFamily="34" charset="0"/>
              </a:rPr>
              <a:t> yang </a:t>
            </a:r>
            <a:r>
              <a:rPr lang="en-US" dirty="0" err="1" smtClean="0">
                <a:latin typeface="Gill Sans MT" pitchFamily="34" charset="0"/>
              </a:rPr>
              <a:t>sedang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giat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melaksanakan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pembangunan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ekonomi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sesuai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cita-cita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Pasal</a:t>
            </a:r>
            <a:r>
              <a:rPr lang="en-US" dirty="0" smtClean="0">
                <a:latin typeface="Gill Sans MT" pitchFamily="34" charset="0"/>
              </a:rPr>
              <a:t> 33 </a:t>
            </a:r>
            <a:r>
              <a:rPr lang="en-US" dirty="0" err="1" smtClean="0">
                <a:latin typeface="Gill Sans MT" pitchFamily="34" charset="0"/>
              </a:rPr>
              <a:t>ayat</a:t>
            </a:r>
            <a:r>
              <a:rPr lang="en-US" dirty="0" smtClean="0">
                <a:latin typeface="Gill Sans MT" pitchFamily="34" charset="0"/>
              </a:rPr>
              <a:t> (3) UUD 1945.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 3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229600" cy="381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/>
              <a:t>Redistribusi</a:t>
            </a:r>
            <a:r>
              <a:rPr lang="en-US" sz="4400" dirty="0" smtClean="0"/>
              <a:t> </a:t>
            </a:r>
            <a:r>
              <a:rPr lang="en-US" sz="4400" dirty="0" err="1" smtClean="0"/>
              <a:t>tanah-tanah</a:t>
            </a:r>
            <a:r>
              <a:rPr lang="en-US" sz="4400" dirty="0" smtClean="0"/>
              <a:t> yang </a:t>
            </a:r>
            <a:r>
              <a:rPr lang="en-US" sz="4400" dirty="0" err="1" smtClean="0"/>
              <a:t>selebihnya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/>
              <a:t>batas</a:t>
            </a:r>
            <a:r>
              <a:rPr lang="en-US" sz="4400" dirty="0" smtClean="0"/>
              <a:t> </a:t>
            </a:r>
            <a:r>
              <a:rPr lang="en-US" sz="4400" dirty="0" err="1" smtClean="0"/>
              <a:t>maksimum</a:t>
            </a:r>
            <a:r>
              <a:rPr lang="en-US" sz="4400" dirty="0" smtClean="0"/>
              <a:t>, </a:t>
            </a:r>
            <a:r>
              <a:rPr lang="en-US" sz="4400" dirty="0" err="1" smtClean="0"/>
              <a:t>tanah</a:t>
            </a:r>
            <a:r>
              <a:rPr lang="en-US" sz="4400" dirty="0" smtClean="0"/>
              <a:t> absentee, </a:t>
            </a:r>
            <a:r>
              <a:rPr lang="en-US" sz="4400" dirty="0" err="1" smtClean="0"/>
              <a:t>tanah</a:t>
            </a:r>
            <a:r>
              <a:rPr lang="en-US" sz="4400" dirty="0" smtClean="0"/>
              <a:t> </a:t>
            </a:r>
            <a:r>
              <a:rPr lang="en-US" sz="4400" dirty="0" err="1" smtClean="0"/>
              <a:t>bekas</a:t>
            </a:r>
            <a:r>
              <a:rPr lang="en-US" sz="4400" dirty="0" smtClean="0"/>
              <a:t> </a:t>
            </a:r>
            <a:r>
              <a:rPr lang="en-US" sz="4400" dirty="0" err="1" smtClean="0"/>
              <a:t>swapraja</a:t>
            </a:r>
            <a:r>
              <a:rPr lang="en-US" sz="4400" dirty="0" smtClean="0"/>
              <a:t>, </a:t>
            </a:r>
            <a:r>
              <a:rPr lang="en-US" sz="4400" dirty="0" err="1" smtClean="0"/>
              <a:t>tanah-tanah</a:t>
            </a:r>
            <a:r>
              <a:rPr lang="en-US" sz="4400" dirty="0" smtClean="0"/>
              <a:t> </a:t>
            </a:r>
            <a:r>
              <a:rPr lang="en-US" sz="4400" dirty="0" err="1" smtClean="0"/>
              <a:t>negara</a:t>
            </a:r>
            <a:r>
              <a:rPr lang="en-US" sz="4400" dirty="0" smtClean="0"/>
              <a:t> </a:t>
            </a:r>
            <a:r>
              <a:rPr lang="en-US" sz="4400" dirty="0" err="1" smtClean="0"/>
              <a:t>lainnya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3 - </a:t>
            </a:r>
            <a:r>
              <a:rPr lang="en-US" dirty="0" err="1" smtClean="0"/>
              <a:t>Pengaturan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PP No.224/1961</a:t>
            </a:r>
          </a:p>
          <a:p>
            <a:pPr marL="514350" indent="-514350">
              <a:buAutoNum type="arabicPeriod"/>
            </a:pPr>
            <a:r>
              <a:rPr lang="en-US" dirty="0" smtClean="0"/>
              <a:t>PP No.41/1964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8738" indent="-58738">
              <a:buNone/>
            </a:pP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dibagikan</a:t>
            </a:r>
            <a:r>
              <a:rPr lang="en-US" dirty="0" smtClean="0"/>
              <a:t> /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redistribusikan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3 – Tanah-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di-redistribusikan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Obyek</a:t>
            </a:r>
            <a:r>
              <a:rPr lang="en-US" b="1" dirty="0" smtClean="0"/>
              <a:t> </a:t>
            </a:r>
            <a:r>
              <a:rPr lang="en-US" b="1" dirty="0" err="1" smtClean="0"/>
              <a:t>Landreform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1 PP No.224/1961)</a:t>
            </a:r>
          </a:p>
          <a:p>
            <a:pPr marL="514350" indent="-514350">
              <a:buNone/>
            </a:pPr>
            <a:r>
              <a:rPr lang="en-US" b="1" i="1" dirty="0" smtClean="0"/>
              <a:t>1. Tanah-</a:t>
            </a:r>
            <a:r>
              <a:rPr lang="en-US" b="1" i="1" dirty="0" err="1" smtClean="0"/>
              <a:t>tanah</a:t>
            </a:r>
            <a:r>
              <a:rPr lang="en-US" b="1" i="1" dirty="0" smtClean="0"/>
              <a:t> </a:t>
            </a:r>
            <a:r>
              <a:rPr lang="en-US" b="1" i="1" dirty="0" err="1" smtClean="0"/>
              <a:t>selebihnya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</a:t>
            </a:r>
            <a:r>
              <a:rPr lang="en-US" b="1" i="1" dirty="0" err="1" smtClean="0"/>
              <a:t>batas</a:t>
            </a:r>
            <a:r>
              <a:rPr lang="en-US" b="1" i="1" dirty="0" smtClean="0"/>
              <a:t> </a:t>
            </a:r>
            <a:r>
              <a:rPr lang="en-US" b="1" i="1" dirty="0" err="1" smtClean="0"/>
              <a:t>maksimum</a:t>
            </a:r>
            <a:endParaRPr lang="en-US" b="1" i="1" dirty="0" smtClean="0"/>
          </a:p>
          <a:p>
            <a:pPr marL="514350" indent="-514350">
              <a:buNone/>
            </a:pPr>
            <a:r>
              <a:rPr lang="en-US" dirty="0" smtClean="0"/>
              <a:t>	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selebihnya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: </a:t>
            </a:r>
            <a:r>
              <a:rPr lang="en-US" dirty="0" err="1" smtClean="0"/>
              <a:t>tanah-tanah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No.56/</a:t>
            </a:r>
            <a:r>
              <a:rPr lang="en-US" dirty="0" err="1" smtClean="0"/>
              <a:t>Prp</a:t>
            </a:r>
            <a:r>
              <a:rPr lang="en-US" dirty="0" smtClean="0"/>
              <a:t>/1960. 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dibagikan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petani-petani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tinakan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penggarap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giat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pertaniannya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3 – Tanah-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di-redistribusikan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232648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b="1" i="1" dirty="0" smtClean="0"/>
              <a:t>2. Tanah-</a:t>
            </a:r>
            <a:r>
              <a:rPr lang="en-US" b="1" i="1" dirty="0" err="1" smtClean="0"/>
              <a:t>tanah</a:t>
            </a:r>
            <a:r>
              <a:rPr lang="en-US" b="1" i="1" dirty="0" smtClean="0"/>
              <a:t> absentee/</a:t>
            </a:r>
            <a:r>
              <a:rPr lang="en-US" b="1" i="1" dirty="0" err="1" smtClean="0"/>
              <a:t>guntai</a:t>
            </a:r>
            <a:endParaRPr lang="en-US" b="1" i="1" dirty="0" smtClean="0"/>
          </a:p>
          <a:p>
            <a:pPr marL="514350" indent="-514350">
              <a:buNone/>
            </a:pPr>
            <a:r>
              <a:rPr lang="en-US" b="1" i="1" dirty="0" smtClean="0"/>
              <a:t>3. Tanah-</a:t>
            </a:r>
            <a:r>
              <a:rPr lang="en-US" b="1" i="1" dirty="0" err="1" smtClean="0"/>
              <a:t>tanah</a:t>
            </a:r>
            <a:r>
              <a:rPr lang="en-US" b="1" i="1" dirty="0" smtClean="0"/>
              <a:t> </a:t>
            </a:r>
            <a:r>
              <a:rPr lang="en-US" b="1" i="1" dirty="0" err="1" smtClean="0"/>
              <a:t>Swapraja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bekas</a:t>
            </a:r>
            <a:r>
              <a:rPr lang="en-US" b="1" i="1" dirty="0" smtClean="0"/>
              <a:t> </a:t>
            </a:r>
            <a:r>
              <a:rPr lang="en-US" b="1" i="1" dirty="0" err="1" smtClean="0"/>
              <a:t>Swapraja</a:t>
            </a:r>
            <a:endParaRPr lang="en-US" b="1" i="1" dirty="0" smtClean="0"/>
          </a:p>
          <a:p>
            <a:pPr marL="514350" indent="-514350">
              <a:buNone/>
            </a:pPr>
            <a:r>
              <a:rPr lang="en-US" dirty="0" smtClean="0"/>
              <a:t>	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:                                                  </a:t>
            </a:r>
            <a:r>
              <a:rPr lang="en-US" dirty="0" err="1" smtClean="0"/>
              <a:t>domein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 yang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UUPA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beralih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Negara. </a:t>
            </a:r>
            <a:r>
              <a:rPr lang="en-US" dirty="0" err="1" smtClean="0"/>
              <a:t>Begitu</a:t>
            </a:r>
            <a:r>
              <a:rPr lang="en-US" dirty="0" smtClean="0"/>
              <a:t> pula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persewaan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3 – Tanah-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di-redistribusikan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Tanah </a:t>
            </a:r>
            <a:r>
              <a:rPr lang="en-US" dirty="0" err="1" smtClean="0"/>
              <a:t>swapraja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beralih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Negara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peruntukkan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dirugikan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dihapuskannya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dibagikan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3 – Tanah-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di-redistribusikan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i="1" dirty="0" smtClean="0"/>
              <a:t>4. Tanah-</a:t>
            </a:r>
            <a:r>
              <a:rPr lang="en-US" b="1" i="1" dirty="0" err="1" smtClean="0"/>
              <a:t>tanah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dikuasai</a:t>
            </a:r>
            <a:r>
              <a:rPr lang="en-US" b="1" i="1" dirty="0" smtClean="0"/>
              <a:t> </a:t>
            </a:r>
            <a:r>
              <a:rPr lang="en-US" b="1" i="1" dirty="0" err="1" smtClean="0"/>
              <a:t>langsung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oleh</a:t>
            </a:r>
            <a:r>
              <a:rPr lang="en-US" b="1" i="1" dirty="0" smtClean="0"/>
              <a:t> Negara</a:t>
            </a:r>
          </a:p>
          <a:p>
            <a:pPr marL="515938" indent="-515938">
              <a:buNone/>
            </a:pPr>
            <a:r>
              <a:rPr lang="en-US" dirty="0" smtClean="0"/>
              <a:t>	Tanah-</a:t>
            </a:r>
            <a:r>
              <a:rPr lang="en-US" dirty="0" err="1" smtClean="0"/>
              <a:t>tanah</a:t>
            </a:r>
            <a:r>
              <a:rPr lang="en-US" dirty="0" smtClean="0"/>
              <a:t> lain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Negara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landreform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        a. Tanah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partikelir</a:t>
            </a:r>
            <a:endParaRPr lang="en-US" dirty="0" smtClean="0"/>
          </a:p>
          <a:p>
            <a:pPr marL="515938" indent="-515938">
              <a:buNone/>
            </a:pPr>
            <a:r>
              <a:rPr lang="en-US" dirty="0" smtClean="0"/>
              <a:t>	b. 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erfpacht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	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,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	</a:t>
            </a:r>
            <a:r>
              <a:rPr lang="en-US" dirty="0" err="1" smtClean="0"/>
              <a:t>dibatalkan</a:t>
            </a:r>
            <a:endParaRPr lang="en-US" dirty="0" smtClean="0"/>
          </a:p>
          <a:p>
            <a:pPr marL="515938" indent="-515938">
              <a:buNone/>
            </a:pPr>
            <a:r>
              <a:rPr lang="en-US" dirty="0" smtClean="0"/>
              <a:t>	c. 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kehutanan</a:t>
            </a:r>
            <a:r>
              <a:rPr lang="en-US" dirty="0" smtClean="0"/>
              <a:t> yang </a:t>
            </a:r>
            <a:r>
              <a:rPr lang="en-US" dirty="0" err="1" smtClean="0"/>
              <a:t>diserahkan</a:t>
            </a:r>
            <a:r>
              <a:rPr lang="en-US" dirty="0" smtClean="0"/>
              <a:t> 	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yang 	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Negara,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redistribusi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penggarap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berkewarganegaraan</a:t>
            </a:r>
            <a:r>
              <a:rPr lang="en-US" dirty="0" smtClean="0"/>
              <a:t> Indonesia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Status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dibagi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Tanah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/</a:t>
            </a: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5720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5.  </a:t>
            </a:r>
            <a:r>
              <a:rPr lang="en-US" dirty="0" err="1" smtClean="0"/>
              <a:t>Setelah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6. 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7. 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pemasukkan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8.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lalai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kewajibannya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PROGRAM 4</a:t>
            </a:r>
            <a:br>
              <a:rPr lang="en-US" sz="4900" dirty="0" smtClean="0"/>
            </a:br>
            <a:endParaRPr lang="en-US" sz="49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err="1" smtClean="0"/>
              <a:t>Pengaturan</a:t>
            </a:r>
            <a:r>
              <a:rPr lang="en-US" sz="3200" dirty="0" smtClean="0"/>
              <a:t> </a:t>
            </a:r>
            <a:r>
              <a:rPr lang="en-US" sz="3200" dirty="0" err="1" smtClean="0"/>
              <a:t>soal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Pengembalian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Penebusan</a:t>
            </a:r>
            <a:r>
              <a:rPr lang="en-US" sz="3200" dirty="0" smtClean="0"/>
              <a:t> Tanah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Digadaikan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_______________________________________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Yang </a:t>
            </a:r>
            <a:r>
              <a:rPr lang="en-US" sz="3200" dirty="0" err="1" smtClean="0"/>
              <a:t>dimaksud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b="1" i="1" dirty="0" err="1" smtClean="0"/>
              <a:t>Gadai</a:t>
            </a:r>
            <a:r>
              <a:rPr lang="en-US" sz="3200" b="1" i="1" dirty="0" smtClean="0"/>
              <a:t> Tanah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adat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r>
              <a:rPr lang="en-US" sz="3200" dirty="0" smtClean="0"/>
              <a:t> </a:t>
            </a:r>
            <a:r>
              <a:rPr lang="en-US" sz="3200" dirty="0" err="1" smtClean="0"/>
              <a:t>kepunyaan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lain,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</a:t>
            </a:r>
            <a:r>
              <a:rPr lang="en-US" sz="3200" dirty="0" err="1" smtClean="0"/>
              <a:t>gadai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padanya</a:t>
            </a:r>
            <a:r>
              <a:rPr lang="en-US" sz="32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PENGERTIAN LANDREFORM             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228600" indent="-228600">
              <a:buFont typeface="Wingdings" pitchFamily="2" charset="2"/>
              <a:buChar char="Ø"/>
            </a:pPr>
            <a:r>
              <a:rPr lang="en-US" dirty="0" err="1" smtClean="0">
                <a:latin typeface="Gill Sans MT" pitchFamily="34" charset="0"/>
              </a:rPr>
              <a:t>Secara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teknis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pengertian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Landreform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mempunyai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arti</a:t>
            </a:r>
            <a:r>
              <a:rPr lang="en-US" dirty="0" smtClean="0">
                <a:latin typeface="Gill Sans MT" pitchFamily="34" charset="0"/>
              </a:rPr>
              <a:t>  </a:t>
            </a:r>
            <a:r>
              <a:rPr lang="en-US" dirty="0" err="1" smtClean="0">
                <a:latin typeface="Gill Sans MT" pitchFamily="34" charset="0"/>
              </a:rPr>
              <a:t>secara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luas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sempit</a:t>
            </a:r>
            <a:r>
              <a:rPr lang="en-US" dirty="0" smtClean="0">
                <a:latin typeface="Gill Sans MT" pitchFamily="34" charset="0"/>
              </a:rPr>
              <a:t>.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dirty="0" err="1" smtClean="0">
                <a:latin typeface="Gill Sans MT" pitchFamily="34" charset="0"/>
              </a:rPr>
              <a:t>Pengertian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Landreform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dalam</a:t>
            </a:r>
            <a:r>
              <a:rPr lang="en-US" dirty="0" smtClean="0">
                <a:latin typeface="Gill Sans MT" pitchFamily="34" charset="0"/>
              </a:rPr>
              <a:t> UUPA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UU No. 56/</a:t>
            </a:r>
            <a:r>
              <a:rPr lang="en-US" dirty="0" err="1" smtClean="0">
                <a:latin typeface="Gill Sans MT" pitchFamily="34" charset="0"/>
              </a:rPr>
              <a:t>Prp</a:t>
            </a:r>
            <a:r>
              <a:rPr lang="en-US" dirty="0" smtClean="0">
                <a:latin typeface="Gill Sans MT" pitchFamily="34" charset="0"/>
              </a:rPr>
              <a:t>/1960 </a:t>
            </a:r>
            <a:r>
              <a:rPr lang="en-US" dirty="0" err="1" smtClean="0">
                <a:latin typeface="Gill Sans MT" pitchFamily="34" charset="0"/>
              </a:rPr>
              <a:t>adalah</a:t>
            </a:r>
            <a:r>
              <a:rPr lang="en-US" dirty="0" smtClean="0">
                <a:latin typeface="Gill Sans MT" pitchFamily="34" charset="0"/>
              </a:rPr>
              <a:t>:</a:t>
            </a:r>
          </a:p>
          <a:p>
            <a:pPr marL="228600" indent="-228600">
              <a:buFont typeface="Wingdings" pitchFamily="2" charset="2"/>
              <a:buChar char="Ø"/>
            </a:pPr>
            <a:endParaRPr lang="en-US" dirty="0" smtClean="0">
              <a:latin typeface="Gill Sans MT" pitchFamily="34" charset="0"/>
            </a:endParaRPr>
          </a:p>
          <a:p>
            <a:pPr marL="0" indent="0">
              <a:buNone/>
            </a:pPr>
            <a:r>
              <a:rPr lang="en-US" b="1" i="1" dirty="0" err="1" smtClean="0">
                <a:latin typeface="Gill Sans MT" pitchFamily="34" charset="0"/>
              </a:rPr>
              <a:t>Pengertian</a:t>
            </a:r>
            <a:r>
              <a:rPr lang="en-US" b="1" i="1" dirty="0" smtClean="0">
                <a:latin typeface="Gill Sans MT" pitchFamily="34" charset="0"/>
              </a:rPr>
              <a:t> </a:t>
            </a:r>
            <a:r>
              <a:rPr lang="en-US" b="1" i="1" dirty="0" err="1" smtClean="0">
                <a:latin typeface="Gill Sans MT" pitchFamily="34" charset="0"/>
              </a:rPr>
              <a:t>Landreform</a:t>
            </a:r>
            <a:r>
              <a:rPr lang="en-US" b="1" i="1" dirty="0" smtClean="0">
                <a:latin typeface="Gill Sans MT" pitchFamily="34" charset="0"/>
              </a:rPr>
              <a:t> </a:t>
            </a:r>
            <a:r>
              <a:rPr lang="en-US" b="1" i="1" dirty="0" err="1" smtClean="0">
                <a:latin typeface="Gill Sans MT" pitchFamily="34" charset="0"/>
              </a:rPr>
              <a:t>dalam</a:t>
            </a:r>
            <a:r>
              <a:rPr lang="en-US" b="1" i="1" dirty="0" smtClean="0">
                <a:latin typeface="Gill Sans MT" pitchFamily="34" charset="0"/>
              </a:rPr>
              <a:t> </a:t>
            </a:r>
            <a:r>
              <a:rPr lang="en-US" b="1" i="1" dirty="0" err="1" smtClean="0">
                <a:latin typeface="Gill Sans MT" pitchFamily="34" charset="0"/>
              </a:rPr>
              <a:t>arti</a:t>
            </a:r>
            <a:r>
              <a:rPr lang="en-US" b="1" i="1" dirty="0" smtClean="0">
                <a:latin typeface="Gill Sans MT" pitchFamily="34" charset="0"/>
              </a:rPr>
              <a:t> </a:t>
            </a:r>
            <a:r>
              <a:rPr lang="en-US" b="1" i="1" dirty="0" err="1" smtClean="0">
                <a:latin typeface="Gill Sans MT" pitchFamily="34" charset="0"/>
              </a:rPr>
              <a:t>luas</a:t>
            </a:r>
            <a:r>
              <a:rPr lang="en-US" dirty="0" smtClean="0">
                <a:latin typeface="Gill Sans MT" pitchFamily="34" charset="0"/>
              </a:rPr>
              <a:t>, </a:t>
            </a:r>
            <a:r>
              <a:rPr lang="en-US" dirty="0" err="1" smtClean="0">
                <a:latin typeface="Gill Sans MT" pitchFamily="34" charset="0"/>
              </a:rPr>
              <a:t>yaitu</a:t>
            </a:r>
            <a:r>
              <a:rPr lang="en-US" dirty="0" smtClean="0">
                <a:latin typeface="Gill Sans MT" pitchFamily="34" charset="0"/>
              </a:rPr>
              <a:t>:</a:t>
            </a:r>
          </a:p>
          <a:p>
            <a:pPr marL="339725" indent="-339725">
              <a:buNone/>
            </a:pPr>
            <a:r>
              <a:rPr lang="en-US" dirty="0" smtClean="0">
                <a:latin typeface="+mj-lt"/>
              </a:rPr>
              <a:t>1</a:t>
            </a:r>
            <a:r>
              <a:rPr lang="en-US" dirty="0" smtClean="0">
                <a:latin typeface="Gill Sans MT" pitchFamily="34" charset="0"/>
              </a:rPr>
              <a:t>. </a:t>
            </a:r>
            <a:r>
              <a:rPr lang="en-US" dirty="0" err="1" smtClean="0">
                <a:latin typeface="Gill Sans MT" pitchFamily="34" charset="0"/>
              </a:rPr>
              <a:t>Pelaksanaan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pembaharuan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hukum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agraria</a:t>
            </a:r>
            <a:r>
              <a:rPr lang="en-US" dirty="0" smtClean="0">
                <a:latin typeface="Gill Sans MT" pitchFamily="34" charset="0"/>
              </a:rPr>
              <a:t>, </a:t>
            </a:r>
            <a:r>
              <a:rPr lang="en-US" dirty="0" err="1" smtClean="0">
                <a:latin typeface="Gill Sans MT" pitchFamily="34" charset="0"/>
              </a:rPr>
              <a:t>yaitu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mengadakan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perombakan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terhadap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sendi-sendi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hukum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agraria</a:t>
            </a:r>
            <a:r>
              <a:rPr lang="en-US" dirty="0" smtClean="0">
                <a:latin typeface="Gill Sans MT" pitchFamily="34" charset="0"/>
              </a:rPr>
              <a:t> yang lama yang </a:t>
            </a:r>
            <a:r>
              <a:rPr lang="en-US" dirty="0" err="1" smtClean="0">
                <a:latin typeface="Gill Sans MT" pitchFamily="34" charset="0"/>
              </a:rPr>
              <a:t>sudah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tidak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sesuai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lagi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kondisi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situasi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zaman</a:t>
            </a:r>
            <a:r>
              <a:rPr lang="en-US" dirty="0" smtClean="0">
                <a:latin typeface="Gill Sans MT" pitchFamily="34" charset="0"/>
              </a:rPr>
              <a:t> modern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menggantinya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ketentuan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hukum</a:t>
            </a:r>
            <a:r>
              <a:rPr lang="en-US" dirty="0" smtClean="0">
                <a:latin typeface="Gill Sans MT" pitchFamily="34" charset="0"/>
              </a:rPr>
              <a:t> yang </a:t>
            </a:r>
            <a:r>
              <a:rPr lang="en-US" dirty="0" err="1" smtClean="0">
                <a:latin typeface="Gill Sans MT" pitchFamily="34" charset="0"/>
              </a:rPr>
              <a:t>lebih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sesuai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perkembangan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masyarakat</a:t>
            </a:r>
            <a:r>
              <a:rPr lang="en-US" dirty="0" smtClean="0">
                <a:latin typeface="Gill Sans MT" pitchFamily="34" charset="0"/>
              </a:rPr>
              <a:t> modern.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4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dilunasi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yang </a:t>
            </a:r>
            <a:r>
              <a:rPr lang="en-US" dirty="0" err="1" smtClean="0"/>
              <a:t>meminjamkan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(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Penebusan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menggadaikan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bertahun-tahun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puluhan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penebusan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4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eksploitasi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pemerasan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tahunnya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pemerasan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No.56/</a:t>
            </a:r>
            <a:r>
              <a:rPr lang="en-US" dirty="0" err="1" smtClean="0"/>
              <a:t>Prp</a:t>
            </a:r>
            <a:r>
              <a:rPr lang="en-US" dirty="0" smtClean="0"/>
              <a:t>/1960.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4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minimum.                          -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</a:t>
            </a:r>
            <a:r>
              <a:rPr lang="en-US" dirty="0" err="1" smtClean="0"/>
              <a:t>selebihnya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Negara.                     -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selebihnya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                    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gadainya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4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rata-rata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5-10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10%.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digadai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7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tebusan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4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>
            <a:normAutofit/>
          </a:bodyPr>
          <a:lstStyle/>
          <a:p>
            <a:pPr marL="234950" indent="-234950">
              <a:buFont typeface="Wingdings" pitchFamily="2" charset="2"/>
              <a:buChar char="Ø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7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sewaktu-waktu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dipanen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tebusan</a:t>
            </a:r>
            <a:r>
              <a:rPr lang="en-US" dirty="0" smtClean="0"/>
              <a:t> yang </a:t>
            </a:r>
            <a:r>
              <a:rPr lang="en-US" dirty="0" err="1" smtClean="0"/>
              <a:t>besarnya</a:t>
            </a:r>
            <a:r>
              <a:rPr lang="en-US" dirty="0" smtClean="0"/>
              <a:t>:</a:t>
            </a: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(7 + ½) – </a:t>
            </a:r>
            <a:r>
              <a:rPr lang="en-US" u="sng" dirty="0" err="1" smtClean="0"/>
              <a:t>waktu</a:t>
            </a:r>
            <a:r>
              <a:rPr lang="en-US" u="sng" dirty="0" smtClean="0"/>
              <a:t> </a:t>
            </a:r>
            <a:r>
              <a:rPr lang="en-US" u="sng" dirty="0" err="1" smtClean="0"/>
              <a:t>berlangsungnya</a:t>
            </a:r>
            <a:r>
              <a:rPr lang="en-US" u="sng" dirty="0" smtClean="0"/>
              <a:t> </a:t>
            </a:r>
            <a:r>
              <a:rPr lang="en-US" u="sng" dirty="0" err="1" smtClean="0"/>
              <a:t>gadai</a:t>
            </a:r>
            <a:r>
              <a:rPr lang="en-US" u="sng" dirty="0" smtClean="0"/>
              <a:t> </a:t>
            </a:r>
            <a:r>
              <a:rPr lang="en-US" dirty="0" smtClean="0"/>
              <a:t> x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			7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4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7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digadaikan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tebusan</a:t>
            </a:r>
            <a:r>
              <a:rPr lang="en-US" dirty="0" smtClean="0"/>
              <a:t>.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sebulan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dipanen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Ketentuan-ketentuan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.  </a:t>
            </a:r>
            <a:r>
              <a:rPr lang="en-US" dirty="0" err="1" smtClean="0"/>
              <a:t>Begitu</a:t>
            </a:r>
            <a:r>
              <a:rPr lang="en-US" dirty="0" smtClean="0"/>
              <a:t> pula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gadai-gadai</a:t>
            </a:r>
            <a:r>
              <a:rPr lang="en-US" dirty="0" smtClean="0"/>
              <a:t> yang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PROGRAM 5</a:t>
            </a:r>
            <a:br>
              <a:rPr lang="en-US" sz="4900" dirty="0" smtClean="0"/>
            </a:b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/>
              <a:t>Penetapan</a:t>
            </a:r>
            <a:r>
              <a:rPr lang="en-US" sz="4000" dirty="0" smtClean="0"/>
              <a:t> Batas Minimum </a:t>
            </a:r>
            <a:r>
              <a:rPr lang="en-US" sz="4000" dirty="0" err="1" smtClean="0"/>
              <a:t>Pemilikan</a:t>
            </a:r>
            <a:r>
              <a:rPr lang="en-US" sz="4000" dirty="0" smtClean="0"/>
              <a:t> Tanah </a:t>
            </a:r>
            <a:r>
              <a:rPr lang="en-US" sz="4000" dirty="0" err="1" smtClean="0"/>
              <a:t>Pertanian</a:t>
            </a:r>
            <a:r>
              <a:rPr lang="en-US" sz="4000" dirty="0" smtClean="0"/>
              <a:t> </a:t>
            </a:r>
            <a:r>
              <a:rPr lang="en-US" sz="4000" dirty="0" err="1" smtClean="0"/>
              <a:t>serta</a:t>
            </a:r>
            <a:r>
              <a:rPr lang="en-US" sz="4000" dirty="0" smtClean="0"/>
              <a:t> </a:t>
            </a:r>
            <a:r>
              <a:rPr lang="en-US" sz="4000" dirty="0" err="1" smtClean="0"/>
              <a:t>Larangan</a:t>
            </a:r>
            <a:r>
              <a:rPr lang="en-US" sz="4000" dirty="0" smtClean="0"/>
              <a:t> </a:t>
            </a:r>
            <a:r>
              <a:rPr lang="en-US" sz="4000" dirty="0" err="1" smtClean="0"/>
              <a:t>Melakukan</a:t>
            </a:r>
            <a:r>
              <a:rPr lang="en-US" sz="4000" dirty="0" smtClean="0"/>
              <a:t> </a:t>
            </a:r>
            <a:r>
              <a:rPr lang="en-US" sz="4000" dirty="0" err="1" smtClean="0"/>
              <a:t>Perbuatan-perbuatan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Mengakibatkan</a:t>
            </a:r>
            <a:r>
              <a:rPr lang="en-US" sz="4000" dirty="0" smtClean="0"/>
              <a:t> </a:t>
            </a:r>
            <a:r>
              <a:rPr lang="en-US" sz="4000" dirty="0" err="1" smtClean="0"/>
              <a:t>Pemecahan</a:t>
            </a:r>
            <a:r>
              <a:rPr lang="en-US" sz="4000" dirty="0" smtClean="0"/>
              <a:t> </a:t>
            </a:r>
            <a:r>
              <a:rPr lang="en-US" sz="4000" dirty="0" err="1" smtClean="0"/>
              <a:t>pemilikan</a:t>
            </a:r>
            <a:r>
              <a:rPr lang="en-US" sz="4000" dirty="0" smtClean="0"/>
              <a:t> Tanah </a:t>
            </a:r>
            <a:r>
              <a:rPr lang="en-US" sz="4000" dirty="0" err="1" smtClean="0"/>
              <a:t>Pertanian</a:t>
            </a:r>
            <a:r>
              <a:rPr lang="en-US" sz="4000" dirty="0" smtClean="0"/>
              <a:t> </a:t>
            </a:r>
            <a:r>
              <a:rPr lang="en-US" sz="4000" dirty="0" err="1" smtClean="0"/>
              <a:t>Menjadi</a:t>
            </a:r>
            <a:r>
              <a:rPr lang="en-US" sz="4000" dirty="0" smtClean="0"/>
              <a:t> </a:t>
            </a:r>
            <a:r>
              <a:rPr lang="en-US" sz="4000" dirty="0" err="1" smtClean="0"/>
              <a:t>Bagian-bagian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terlampau</a:t>
            </a:r>
            <a:r>
              <a:rPr lang="en-US" sz="4000" dirty="0" smtClean="0"/>
              <a:t> Kecil</a:t>
            </a:r>
            <a:endParaRPr lang="en-US" sz="4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5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sekeluarga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minimum 2 Ha,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sawah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.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minimum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target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seluas</a:t>
            </a:r>
            <a:r>
              <a:rPr lang="en-US" dirty="0" smtClean="0"/>
              <a:t> minimum 2 Ha,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5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(</a:t>
            </a:r>
            <a:r>
              <a:rPr lang="en-US" dirty="0" err="1" smtClean="0"/>
              <a:t>ekstensifikasi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besar-besaran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transmigrasi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Usaha </a:t>
            </a:r>
            <a:r>
              <a:rPr lang="en-US" dirty="0" err="1" smtClean="0"/>
              <a:t>industrialisasi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dicapainya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minimum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berangsur-angsur</a:t>
            </a:r>
            <a:r>
              <a:rPr lang="en-US" dirty="0" smtClean="0"/>
              <a:t> (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5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</a:t>
            </a:r>
            <a:r>
              <a:rPr lang="en-US" dirty="0" err="1" smtClean="0"/>
              <a:t>pemecahan-pemecahan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pembatasan-pembatasan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yang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Ha.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Ha,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PENGERTIAN LANDREFORM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2. </a:t>
            </a:r>
            <a:r>
              <a:rPr lang="en-US" dirty="0" err="1" smtClean="0">
                <a:latin typeface="Gill Sans MT" pitchFamily="34" charset="0"/>
              </a:rPr>
              <a:t>Penghapusan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terhadap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segala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macam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hak-hak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asing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konsepsi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kolonial</a:t>
            </a:r>
            <a:r>
              <a:rPr lang="en-US" dirty="0" smtClean="0">
                <a:latin typeface="Gill Sans MT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3. </a:t>
            </a:r>
            <a:r>
              <a:rPr lang="en-US" dirty="0" err="1" smtClean="0">
                <a:latin typeface="Gill Sans MT" pitchFamily="34" charset="0"/>
              </a:rPr>
              <a:t>Diakhirinya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kekuasaan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para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tuan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para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feodal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atas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 yang </a:t>
            </a:r>
            <a:r>
              <a:rPr lang="en-US" dirty="0" err="1" smtClean="0">
                <a:latin typeface="Gill Sans MT" pitchFamily="34" charset="0"/>
              </a:rPr>
              <a:t>telah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banyak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melakukan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pemerasan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terhadap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rakyat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melalui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penguasaan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atas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4. </a:t>
            </a:r>
            <a:r>
              <a:rPr lang="en-US" dirty="0" err="1" smtClean="0">
                <a:latin typeface="Gill Sans MT" pitchFamily="34" charset="0"/>
              </a:rPr>
              <a:t>Perombakan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mengenai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pemilikan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penguasaan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atas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serta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berbagai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hubungan-hubungan</a:t>
            </a:r>
            <a:r>
              <a:rPr lang="en-US" dirty="0" smtClean="0">
                <a:latin typeface="Gill Sans MT" pitchFamily="34" charset="0"/>
              </a:rPr>
              <a:t> yang </a:t>
            </a:r>
            <a:r>
              <a:rPr lang="en-US" dirty="0" err="1" smtClean="0">
                <a:latin typeface="Gill Sans MT" pitchFamily="34" charset="0"/>
              </a:rPr>
              <a:t>berkenaan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pengusahaan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atas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5. </a:t>
            </a:r>
            <a:r>
              <a:rPr lang="en-US" dirty="0" err="1" smtClean="0">
                <a:latin typeface="Gill Sans MT" pitchFamily="34" charset="0"/>
              </a:rPr>
              <a:t>Perencanaan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persediaan</a:t>
            </a:r>
            <a:r>
              <a:rPr lang="en-US" dirty="0" smtClean="0">
                <a:latin typeface="Gill Sans MT" pitchFamily="34" charset="0"/>
              </a:rPr>
              <a:t>, </a:t>
            </a:r>
            <a:r>
              <a:rPr lang="en-US" dirty="0" err="1" smtClean="0">
                <a:latin typeface="Gill Sans MT" pitchFamily="34" charset="0"/>
              </a:rPr>
              <a:t>peruntkkan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penggunaan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secara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berencana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sesuai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kemampuan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perkembangan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kemajuan</a:t>
            </a:r>
            <a:r>
              <a:rPr lang="en-US" dirty="0" smtClean="0">
                <a:latin typeface="Gill Sans MT" pitchFamily="34" charset="0"/>
              </a:rPr>
              <a:t>.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 LANDREFORM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err="1" smtClean="0">
                <a:latin typeface="Gill Sans MT" pitchFamily="34" charset="0"/>
              </a:rPr>
              <a:t>Pengertian</a:t>
            </a:r>
            <a:r>
              <a:rPr lang="en-US" b="1" i="1" dirty="0" smtClean="0">
                <a:latin typeface="Gill Sans MT" pitchFamily="34" charset="0"/>
              </a:rPr>
              <a:t> </a:t>
            </a:r>
            <a:r>
              <a:rPr lang="en-US" b="1" i="1" dirty="0" err="1" smtClean="0">
                <a:latin typeface="Gill Sans MT" pitchFamily="34" charset="0"/>
              </a:rPr>
              <a:t>Landreform</a:t>
            </a:r>
            <a:r>
              <a:rPr lang="en-US" b="1" i="1" dirty="0" smtClean="0">
                <a:latin typeface="Gill Sans MT" pitchFamily="34" charset="0"/>
              </a:rPr>
              <a:t> </a:t>
            </a:r>
            <a:r>
              <a:rPr lang="en-US" b="1" i="1" dirty="0" err="1" smtClean="0">
                <a:latin typeface="Gill Sans MT" pitchFamily="34" charset="0"/>
              </a:rPr>
              <a:t>dalam</a:t>
            </a:r>
            <a:r>
              <a:rPr lang="en-US" b="1" i="1" dirty="0" smtClean="0">
                <a:latin typeface="Gill Sans MT" pitchFamily="34" charset="0"/>
              </a:rPr>
              <a:t> </a:t>
            </a:r>
            <a:r>
              <a:rPr lang="en-US" b="1" i="1" dirty="0" err="1" smtClean="0">
                <a:latin typeface="Gill Sans MT" pitchFamily="34" charset="0"/>
              </a:rPr>
              <a:t>arti</a:t>
            </a:r>
            <a:r>
              <a:rPr lang="en-US" b="1" i="1" dirty="0" smtClean="0">
                <a:latin typeface="Gill Sans MT" pitchFamily="34" charset="0"/>
              </a:rPr>
              <a:t> </a:t>
            </a:r>
            <a:r>
              <a:rPr lang="en-US" b="1" i="1" dirty="0" err="1" smtClean="0">
                <a:latin typeface="Gill Sans MT" pitchFamily="34" charset="0"/>
              </a:rPr>
              <a:t>sempit</a:t>
            </a:r>
            <a:r>
              <a:rPr lang="en-US" dirty="0" smtClean="0">
                <a:latin typeface="Gill Sans MT" pitchFamily="34" charset="0"/>
              </a:rPr>
              <a:t>, </a:t>
            </a:r>
            <a:r>
              <a:rPr lang="en-US" dirty="0" err="1" smtClean="0">
                <a:latin typeface="Gill Sans MT" pitchFamily="34" charset="0"/>
              </a:rPr>
              <a:t>merupakan</a:t>
            </a:r>
            <a:r>
              <a:rPr lang="en-US" dirty="0" smtClean="0">
                <a:latin typeface="Gill Sans MT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 err="1" smtClean="0">
                <a:latin typeface="Gill Sans MT" pitchFamily="34" charset="0"/>
              </a:rPr>
              <a:t>Serangkaian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tindakan-tindakan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dalam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rangka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i="1" dirty="0" smtClean="0">
                <a:latin typeface="Gill Sans MT" pitchFamily="34" charset="0"/>
              </a:rPr>
              <a:t>Agrarian Reform Indonesia,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yaitu</a:t>
            </a:r>
            <a:r>
              <a:rPr lang="en-US" dirty="0" smtClean="0">
                <a:latin typeface="Gill Sans MT" pitchFamily="34" charset="0"/>
              </a:rPr>
              <a:t>:</a:t>
            </a:r>
          </a:p>
          <a:p>
            <a:pPr marL="457200" indent="0">
              <a:buNone/>
            </a:pPr>
            <a:r>
              <a:rPr lang="en-US" dirty="0" err="1" smtClean="0">
                <a:latin typeface="Gill Sans MT" pitchFamily="34" charset="0"/>
              </a:rPr>
              <a:t>Mengadakan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perombakan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mengenai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pemilikan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penguasaan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atas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serta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hubungan-hubungan</a:t>
            </a:r>
            <a:r>
              <a:rPr lang="en-US" dirty="0" smtClean="0">
                <a:latin typeface="Gill Sans MT" pitchFamily="34" charset="0"/>
              </a:rPr>
              <a:t> yang </a:t>
            </a:r>
            <a:r>
              <a:rPr lang="en-US" dirty="0" err="1" smtClean="0">
                <a:latin typeface="Gill Sans MT" pitchFamily="34" charset="0"/>
              </a:rPr>
              <a:t>bersangkutan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dengan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pengusahaan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atas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tanah</a:t>
            </a:r>
            <a:r>
              <a:rPr lang="en-US" dirty="0" smtClean="0">
                <a:latin typeface="Gill Sans MT" pitchFamily="34" charset="0"/>
              </a:rPr>
              <a:t> </a:t>
            </a:r>
          </a:p>
          <a:p>
            <a:pPr marL="0" indent="0">
              <a:buNone/>
            </a:pPr>
            <a:r>
              <a:rPr lang="en-US" i="1" dirty="0" smtClean="0">
                <a:latin typeface="Gill Sans MT" pitchFamily="34" charset="0"/>
              </a:rPr>
              <a:t>(</a:t>
            </a:r>
            <a:r>
              <a:rPr lang="en-US" i="1" dirty="0" err="1" smtClean="0">
                <a:latin typeface="Gill Sans MT" pitchFamily="34" charset="0"/>
              </a:rPr>
              <a:t>termuat</a:t>
            </a:r>
            <a:r>
              <a:rPr lang="en-US" i="1" dirty="0" smtClean="0">
                <a:latin typeface="Gill Sans MT" pitchFamily="34" charset="0"/>
              </a:rPr>
              <a:t> </a:t>
            </a:r>
            <a:r>
              <a:rPr lang="en-US" i="1" dirty="0" err="1" smtClean="0">
                <a:latin typeface="Gill Sans MT" pitchFamily="34" charset="0"/>
              </a:rPr>
              <a:t>dalam</a:t>
            </a:r>
            <a:r>
              <a:rPr lang="en-US" i="1" dirty="0" smtClean="0">
                <a:latin typeface="Gill Sans MT" pitchFamily="34" charset="0"/>
              </a:rPr>
              <a:t> </a:t>
            </a:r>
            <a:r>
              <a:rPr lang="en-US" i="1" dirty="0" err="1" smtClean="0">
                <a:latin typeface="Gill Sans MT" pitchFamily="34" charset="0"/>
              </a:rPr>
              <a:t>butir</a:t>
            </a:r>
            <a:r>
              <a:rPr lang="en-US" i="1" dirty="0" smtClean="0">
                <a:latin typeface="Gill Sans MT" pitchFamily="34" charset="0"/>
              </a:rPr>
              <a:t> 4 </a:t>
            </a:r>
            <a:r>
              <a:rPr lang="en-US" i="1" dirty="0" err="1" smtClean="0">
                <a:latin typeface="Gill Sans MT" pitchFamily="34" charset="0"/>
              </a:rPr>
              <a:t>Pengertian</a:t>
            </a:r>
            <a:r>
              <a:rPr lang="en-US" i="1" dirty="0" smtClean="0">
                <a:latin typeface="Gill Sans MT" pitchFamily="34" charset="0"/>
              </a:rPr>
              <a:t> </a:t>
            </a:r>
            <a:r>
              <a:rPr lang="en-US" i="1" dirty="0" err="1" smtClean="0">
                <a:latin typeface="Gill Sans MT" pitchFamily="34" charset="0"/>
              </a:rPr>
              <a:t>Landreform</a:t>
            </a:r>
            <a:r>
              <a:rPr lang="en-US" i="1" dirty="0" smtClean="0">
                <a:latin typeface="Gill Sans MT" pitchFamily="34" charset="0"/>
              </a:rPr>
              <a:t> </a:t>
            </a:r>
            <a:r>
              <a:rPr lang="en-US" i="1" dirty="0" err="1" smtClean="0">
                <a:latin typeface="Gill Sans MT" pitchFamily="34" charset="0"/>
              </a:rPr>
              <a:t>dalam</a:t>
            </a:r>
            <a:r>
              <a:rPr lang="en-US" i="1" dirty="0" smtClean="0">
                <a:latin typeface="Gill Sans MT" pitchFamily="34" charset="0"/>
              </a:rPr>
              <a:t> </a:t>
            </a:r>
            <a:r>
              <a:rPr lang="en-US" i="1" dirty="0" err="1" smtClean="0">
                <a:latin typeface="Gill Sans MT" pitchFamily="34" charset="0"/>
              </a:rPr>
              <a:t>arti</a:t>
            </a:r>
            <a:r>
              <a:rPr lang="en-US" i="1" dirty="0" smtClean="0">
                <a:latin typeface="Gill Sans MT" pitchFamily="34" charset="0"/>
              </a:rPr>
              <a:t> </a:t>
            </a:r>
            <a:r>
              <a:rPr lang="en-US" i="1" dirty="0" err="1" smtClean="0">
                <a:latin typeface="Gill Sans MT" pitchFamily="34" charset="0"/>
              </a:rPr>
              <a:t>luas</a:t>
            </a:r>
            <a:r>
              <a:rPr lang="en-US" i="1" dirty="0" smtClean="0">
                <a:latin typeface="Gill Sans MT" pitchFamily="34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 LANDREFORM              DI INDONESIA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err="1" smtClean="0"/>
              <a:t>Pengertian</a:t>
            </a:r>
            <a:r>
              <a:rPr lang="en-US" b="1" i="1" dirty="0" smtClean="0"/>
              <a:t> </a:t>
            </a:r>
            <a:r>
              <a:rPr lang="en-US" b="1" i="1" dirty="0" err="1" smtClean="0"/>
              <a:t>Landreform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menurut</a:t>
            </a:r>
            <a:r>
              <a:rPr lang="en-US" b="1" i="1" dirty="0" smtClean="0"/>
              <a:t> UUPA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Agrarian Reform</a:t>
            </a:r>
            <a:r>
              <a:rPr lang="en-US" dirty="0" smtClean="0"/>
              <a:t>, yang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3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339725" indent="-339725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Perombakan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“</a:t>
            </a:r>
            <a:r>
              <a:rPr lang="en-US" i="1" dirty="0" err="1" smtClean="0"/>
              <a:t>Groot</a:t>
            </a:r>
            <a:r>
              <a:rPr lang="en-US" i="1" dirty="0" smtClean="0"/>
              <a:t> Ground </a:t>
            </a:r>
            <a:r>
              <a:rPr lang="en-US" i="1" dirty="0" err="1" smtClean="0"/>
              <a:t>Bezit</a:t>
            </a:r>
            <a:r>
              <a:rPr lang="en-US" dirty="0" smtClean="0"/>
              <a:t>”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melampaui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339725" indent="-339725">
              <a:buNone/>
            </a:pPr>
            <a:r>
              <a:rPr lang="en-US" dirty="0" smtClean="0"/>
              <a:t>	(</a:t>
            </a:r>
            <a:r>
              <a:rPr lang="en-US" i="1" dirty="0" err="1" smtClean="0"/>
              <a:t>Asas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tercantum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pasal</a:t>
            </a:r>
            <a:r>
              <a:rPr lang="en-US" i="1" dirty="0" smtClean="0"/>
              <a:t> 7, 10 </a:t>
            </a:r>
            <a:r>
              <a:rPr lang="en-US" i="1" dirty="0" err="1" smtClean="0"/>
              <a:t>dan</a:t>
            </a:r>
            <a:r>
              <a:rPr lang="en-US" i="1" dirty="0" smtClean="0"/>
              <a:t> 17 UUPA)</a:t>
            </a:r>
          </a:p>
          <a:p>
            <a:pPr marL="339725" indent="-339725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Perombakan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Land Use Planning.</a:t>
            </a:r>
          </a:p>
          <a:p>
            <a:pPr marL="339725" indent="-339725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LANDREFORM                    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Landreform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bermuara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mempertinggi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penggarap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prasyarat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makmur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1945.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2217</TotalTime>
  <Words>3011</Words>
  <Application>Microsoft Office PowerPoint</Application>
  <PresentationFormat>On-screen Show (4:3)</PresentationFormat>
  <Paragraphs>278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Median</vt:lpstr>
      <vt:lpstr>Pertemuan Minggu ke-10 LANDREFORM di indonesia </vt:lpstr>
      <vt:lpstr>PENGERTIAN LANDREFORM </vt:lpstr>
      <vt:lpstr>ASAS LANDREFORM</vt:lpstr>
      <vt:lpstr>TUJUAN LANDREFORM</vt:lpstr>
      <vt:lpstr>PENGERTIAN LANDREFORM              DI INDONESIA</vt:lpstr>
      <vt:lpstr>PENGERTIAN LANDREFORM              DI INDONESIA (lanjutan)</vt:lpstr>
      <vt:lpstr>PENGERTIAN LANDREFORM              DI INDONESIA (lanjutan)</vt:lpstr>
      <vt:lpstr>PENGERTIAN LANDREFORM              DI INDONESIA (lanjutan)</vt:lpstr>
      <vt:lpstr>TUJUAN LANDREFORM                     DI INDONESIA</vt:lpstr>
      <vt:lpstr>TUJUAN LANDREFORM                     DI INDONESIA (lanjutan)</vt:lpstr>
      <vt:lpstr>TUJUAN LANDREFORM                     DI INDONESIA (lanjutan)</vt:lpstr>
      <vt:lpstr>TUJUAN LANDREFORM                     DI INDONESIA (lanjutan)</vt:lpstr>
      <vt:lpstr>TUJUAN LANDREFORM                     DI INDONESIA (lanjutan)</vt:lpstr>
      <vt:lpstr>TUJUAN LANDREFORM                     DI INDONESIA (lanjutan)</vt:lpstr>
      <vt:lpstr>TUJUAN LANDREFORM                     DI INDONESIA (lanjutan)</vt:lpstr>
      <vt:lpstr>TUJUAN LANDREFORM                     DI INDONESIA (lanjutan)</vt:lpstr>
      <vt:lpstr>LANDASAN HUKUM PELAKSANAAN LANDREFORM DI INDONESIA</vt:lpstr>
      <vt:lpstr>LANDASAN HUKUM PELAKSANAAN LANDREFORM DI INDONESIA (lanjutan)</vt:lpstr>
      <vt:lpstr>PROGRAM-PROGRAM LANDREFORM</vt:lpstr>
      <vt:lpstr> PROGRAM 1  Larangan Menguasai Tanah Pertanian Melebihi Batas </vt:lpstr>
      <vt:lpstr>Yang dipakai sebagai dasar adalah: kepadatan penduduk</vt:lpstr>
      <vt:lpstr>PROGRAM 1 (lanjutan)</vt:lpstr>
      <vt:lpstr>PROGRAM 1 (lanjutan)</vt:lpstr>
      <vt:lpstr>PROGRAM 1 (lanjutan)</vt:lpstr>
      <vt:lpstr>PROGRAM 1 (lanjutan)</vt:lpstr>
      <vt:lpstr>PROGRAM 1 (lanjutan)</vt:lpstr>
      <vt:lpstr>PROGRAM 1 (lanjutan)</vt:lpstr>
      <vt:lpstr>PROGRAM 2 Larangan Pemilikan Tanah secara Absentee/Guntai </vt:lpstr>
      <vt:lpstr>PROGRAM 2 (lanjutan)</vt:lpstr>
      <vt:lpstr>PROGRAM 2 (lanjutan)</vt:lpstr>
      <vt:lpstr>PROGRAM 2 (lanjutan)</vt:lpstr>
      <vt:lpstr>PROGRAM 2 (lanjutan)</vt:lpstr>
      <vt:lpstr>PROGRAM 2 (lanjutan)</vt:lpstr>
      <vt:lpstr>PROGRAM 2 (lanjutan)</vt:lpstr>
      <vt:lpstr>PROGRAM 2 (lanjutan)</vt:lpstr>
      <vt:lpstr>PROGRAM 2 (lanjutan)</vt:lpstr>
      <vt:lpstr>PROGRAM 2 (lanjutan)</vt:lpstr>
      <vt:lpstr>PROGRAM 2 (lanjutan)</vt:lpstr>
      <vt:lpstr>PROGRAM 2 (lanjutan)</vt:lpstr>
      <vt:lpstr> PROGRAM 3 </vt:lpstr>
      <vt:lpstr>PROGRAM 3 - Pengaturan</vt:lpstr>
      <vt:lpstr>PROGRAM 3 – Tanah-tanah yang akan di-redistribusikan</vt:lpstr>
      <vt:lpstr>PROGRAM 3 – Tanah-tanah yang akan di-redistribusikan (lanjutan)</vt:lpstr>
      <vt:lpstr>PROGRAM 3 – Tanah-tanah yang akan di-redistribusikan (lanjutan)</vt:lpstr>
      <vt:lpstr>PROGRAM 3 – Tanah-tanah yang akan di-redistribusikan (lanjutan)</vt:lpstr>
      <vt:lpstr>PROGRAM 3 (lanjutan)</vt:lpstr>
      <vt:lpstr>PROGRAM 3 (lanjutan)</vt:lpstr>
      <vt:lpstr>PROGRAM 3 (lanjutan)</vt:lpstr>
      <vt:lpstr> PROGRAM 4 </vt:lpstr>
      <vt:lpstr>PROGRAM 4 (lanjutan)</vt:lpstr>
      <vt:lpstr>PROGRAM 4 (lanjutan)</vt:lpstr>
      <vt:lpstr>PROGRAM 4 (lanjutan)</vt:lpstr>
      <vt:lpstr>PROGRAM 4 (lanjutan)</vt:lpstr>
      <vt:lpstr>PROGRAM 4 (lanjutan)</vt:lpstr>
      <vt:lpstr>PROGRAM 4 (lanjutan)</vt:lpstr>
      <vt:lpstr> PROGRAM 5 </vt:lpstr>
      <vt:lpstr>PROGRAM 5 (lanjutan)</vt:lpstr>
      <vt:lpstr>PROGRAM 5 (lanjutan)</vt:lpstr>
      <vt:lpstr>PROGRAM 5 (lanjutan)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Pendaftaran Tanah</dc:title>
  <dc:creator>Arief Kusuma AP</dc:creator>
  <cp:lastModifiedBy>May</cp:lastModifiedBy>
  <cp:revision>180</cp:revision>
  <dcterms:created xsi:type="dcterms:W3CDTF">2006-08-16T00:00:00Z</dcterms:created>
  <dcterms:modified xsi:type="dcterms:W3CDTF">2015-04-24T09:33:24Z</dcterms:modified>
</cp:coreProperties>
</file>