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67" r:id="rId8"/>
    <p:sldId id="259" r:id="rId9"/>
    <p:sldId id="260" r:id="rId10"/>
    <p:sldId id="261" r:id="rId11"/>
    <p:sldId id="262" r:id="rId12"/>
    <p:sldId id="273" r:id="rId13"/>
    <p:sldId id="274" r:id="rId14"/>
    <p:sldId id="278" r:id="rId15"/>
    <p:sldId id="279" r:id="rId16"/>
    <p:sldId id="280" r:id="rId17"/>
    <p:sldId id="282" r:id="rId18"/>
    <p:sldId id="284" r:id="rId19"/>
    <p:sldId id="286" r:id="rId20"/>
    <p:sldId id="288" r:id="rId21"/>
    <p:sldId id="290" r:id="rId22"/>
    <p:sldId id="292" r:id="rId23"/>
    <p:sldId id="291" r:id="rId24"/>
    <p:sldId id="296" r:id="rId25"/>
    <p:sldId id="293" r:id="rId26"/>
    <p:sldId id="263" r:id="rId27"/>
    <p:sldId id="297" r:id="rId28"/>
    <p:sldId id="298" r:id="rId29"/>
    <p:sldId id="299" r:id="rId30"/>
    <p:sldId id="300" r:id="rId31"/>
    <p:sldId id="301" r:id="rId32"/>
    <p:sldId id="302" r:id="rId33"/>
    <p:sldId id="30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56368E-3514-4AE9-A4B7-F667224634D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6A2C2D-A6DD-4BC4-931A-13CBD09FE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467600" cy="1447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Gill Sans MT" pitchFamily="34" charset="0"/>
              </a:rPr>
              <a:t>TATA CARA MEMPEROLEH </a:t>
            </a:r>
            <a:br>
              <a:rPr lang="en-US" sz="4400" dirty="0" smtClean="0">
                <a:latin typeface="Gill Sans MT" pitchFamily="34" charset="0"/>
              </a:rPr>
            </a:br>
            <a:r>
              <a:rPr lang="en-US" sz="4400" dirty="0" smtClean="0">
                <a:latin typeface="Gill Sans MT" pitchFamily="34" charset="0"/>
              </a:rPr>
              <a:t>HAK ATAS TANAH</a:t>
            </a:r>
            <a:endParaRPr lang="en-US" sz="4400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191000"/>
            <a:ext cx="6629400" cy="12954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Gill Sans MT" pitchFamily="34" charset="0"/>
              </a:rPr>
              <a:t>Dosen</a:t>
            </a: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Dr. </a:t>
            </a:r>
            <a:r>
              <a:rPr lang="en-US" sz="3200" dirty="0" err="1" smtClean="0">
                <a:solidFill>
                  <a:schemeClr val="tx1"/>
                </a:solidFill>
                <a:latin typeface="Gill Sans MT" pitchFamily="34" charset="0"/>
              </a:rPr>
              <a:t>Suryanti</a:t>
            </a: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 T. </a:t>
            </a:r>
            <a:r>
              <a:rPr lang="en-US" sz="3200" dirty="0" err="1" smtClean="0">
                <a:solidFill>
                  <a:schemeClr val="tx1"/>
                </a:solidFill>
                <a:latin typeface="Gill Sans MT" pitchFamily="34" charset="0"/>
              </a:rPr>
              <a:t>Arief</a:t>
            </a: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, SH., </a:t>
            </a:r>
            <a:r>
              <a:rPr lang="en-US" sz="3200" dirty="0" err="1" smtClean="0">
                <a:solidFill>
                  <a:schemeClr val="tx1"/>
                </a:solidFill>
                <a:latin typeface="Gill Sans MT" pitchFamily="34" charset="0"/>
              </a:rPr>
              <a:t>MKn</a:t>
            </a: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., MBA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SUBYEK YANG MEMBUTUHKAN TANAH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jual-beli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/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Usaha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.                              (PMNA/KBPN No.21/1994 </a:t>
            </a:r>
            <a:r>
              <a:rPr lang="en-US" dirty="0" err="1" smtClean="0"/>
              <a:t>jo</a:t>
            </a:r>
            <a:r>
              <a:rPr lang="en-US" dirty="0" smtClean="0"/>
              <a:t> PMNA/KBPN No.21/1999 </a:t>
            </a:r>
            <a:r>
              <a:rPr lang="en-US" dirty="0" err="1" smtClean="0"/>
              <a:t>jo</a:t>
            </a:r>
            <a:r>
              <a:rPr lang="en-US" dirty="0" smtClean="0"/>
              <a:t> PP No.40/1996 </a:t>
            </a:r>
            <a:r>
              <a:rPr lang="en-US" dirty="0" err="1" smtClean="0"/>
              <a:t>jo</a:t>
            </a:r>
            <a:r>
              <a:rPr lang="en-US" dirty="0" smtClean="0"/>
              <a:t> PMNA/KBPN No.9/1999, PKBPN No.1/2011, PKBPN No.2/2011, PP No.13/2010)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19812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SUBYEK YANG MEMBUTUHKAN TANAH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19288" cy="4419600"/>
          </a:xfrm>
        </p:spPr>
        <p:txBody>
          <a:bodyPr/>
          <a:lstStyle/>
          <a:p>
            <a:pPr marL="568325" indent="-485775">
              <a:buNone/>
            </a:pPr>
            <a:r>
              <a:rPr lang="en-US" b="1" i="1" dirty="0" smtClean="0"/>
              <a:t>d.  </a:t>
            </a:r>
            <a:r>
              <a:rPr lang="en-US" b="1" i="1" dirty="0" err="1" smtClean="0"/>
              <a:t>Pencabutan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lain.                                    (UU No.20/1961 </a:t>
            </a:r>
            <a:r>
              <a:rPr lang="en-US" dirty="0" err="1" smtClean="0"/>
              <a:t>jo</a:t>
            </a:r>
            <a:r>
              <a:rPr lang="en-US" dirty="0" smtClean="0"/>
              <a:t> PP No.39/1973)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/>
          <a:lstStyle/>
          <a:p>
            <a:pPr algn="ctr"/>
            <a:r>
              <a:rPr lang="en-US" dirty="0" smtClean="0"/>
              <a:t>“PROYEKNYA”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57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Kegiatan</a:t>
            </a:r>
            <a:r>
              <a:rPr lang="en-US" dirty="0" smtClean="0"/>
              <a:t> Usaha (</a:t>
            </a:r>
            <a:r>
              <a:rPr lang="en-US" dirty="0" err="1" smtClean="0"/>
              <a:t>bisnis</a:t>
            </a:r>
            <a:r>
              <a:rPr lang="en-US" dirty="0" smtClean="0"/>
              <a:t>)</a:t>
            </a:r>
          </a:p>
          <a:p>
            <a:pPr marL="596646" indent="-514350">
              <a:buAutoNum type="arabicPeriod"/>
            </a:pPr>
            <a:r>
              <a:rPr lang="en-US" dirty="0" smtClean="0"/>
              <a:t>Pembangunan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             (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SK </a:t>
            </a:r>
            <a:r>
              <a:rPr lang="en-US" dirty="0" err="1" smtClean="0"/>
              <a:t>Presiden</a:t>
            </a:r>
            <a:r>
              <a:rPr lang="en-US" dirty="0" smtClean="0"/>
              <a:t> No.35 </a:t>
            </a:r>
            <a:r>
              <a:rPr lang="en-US" dirty="0" err="1" smtClean="0"/>
              <a:t>tahun</a:t>
            </a:r>
            <a:r>
              <a:rPr lang="en-US" dirty="0" smtClean="0"/>
              <a:t> 1993)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“RENCANA TATA GUNA TANAHNYA (</a:t>
            </a:r>
            <a:r>
              <a:rPr lang="en-US" dirty="0" err="1" smtClean="0"/>
              <a:t>Lokasi</a:t>
            </a:r>
            <a:r>
              <a:rPr lang="en-US" dirty="0" smtClean="0"/>
              <a:t>)”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/>
          <a:lstStyle/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RTRW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Daerah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smtClean="0"/>
              <a:t>RTRW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peruntukkan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:</a:t>
            </a:r>
          </a:p>
          <a:p>
            <a:pPr marL="465138" indent="0">
              <a:buFontTx/>
              <a:buChar char="-"/>
            </a:pPr>
            <a:r>
              <a:rPr lang="en-US" dirty="0" smtClean="0"/>
              <a:t>  Tanah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465138" indent="0">
              <a:buFontTx/>
              <a:buChar char="-"/>
            </a:pPr>
            <a:r>
              <a:rPr lang="en-US" dirty="0" smtClean="0"/>
              <a:t>  Tanah non-</a:t>
            </a:r>
            <a:r>
              <a:rPr lang="en-US" dirty="0" err="1" smtClean="0"/>
              <a:t>pertanian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036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JENIS TATA CARA PEROLEHAN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/>
          <a:lstStyle/>
          <a:p>
            <a:r>
              <a:rPr lang="en-US" dirty="0" smtClean="0"/>
              <a:t>PEMBEBASAN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err="1" smtClean="0"/>
              <a:t>Pembebasan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65138" indent="0">
              <a:buNone/>
            </a:pP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(yang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tersedianya</a:t>
            </a:r>
            <a:r>
              <a:rPr lang="en-US" dirty="0" smtClean="0"/>
              <a:t> Tanah 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Pembebasasn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ditindak</a:t>
            </a:r>
            <a:r>
              <a:rPr lang="en-US" dirty="0" smtClean="0"/>
              <a:t> </a:t>
            </a:r>
            <a:r>
              <a:rPr lang="en-US" dirty="0" err="1" smtClean="0"/>
              <a:t>lanjuti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keperluannya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/>
          <a:lstStyle/>
          <a:p>
            <a:r>
              <a:rPr lang="en-US" dirty="0" smtClean="0"/>
              <a:t>PENCABUTAN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: </a:t>
            </a:r>
          </a:p>
          <a:p>
            <a:pPr marL="465138" indent="0">
              <a:buNone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Terhadap</a:t>
            </a:r>
            <a:r>
              <a:rPr lang="en-US" dirty="0" smtClean="0"/>
              <a:t> Tanah-</a:t>
            </a:r>
            <a:r>
              <a:rPr lang="en-US" dirty="0" err="1" smtClean="0"/>
              <a:t>tanah</a:t>
            </a:r>
            <a:r>
              <a:rPr lang="en-US" dirty="0" smtClean="0"/>
              <a:t> Negara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ditindak</a:t>
            </a:r>
            <a:r>
              <a:rPr lang="en-US" dirty="0" smtClean="0"/>
              <a:t> </a:t>
            </a:r>
            <a:r>
              <a:rPr lang="en-US" dirty="0" err="1" smtClean="0"/>
              <a:t>lanjuti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keperluannya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8080" cy="990600"/>
          </a:xfrm>
        </p:spPr>
        <p:txBody>
          <a:bodyPr/>
          <a:lstStyle/>
          <a:p>
            <a:r>
              <a:rPr lang="en-US" dirty="0" smtClean="0"/>
              <a:t>PENCABUTAN HAK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UU (</a:t>
            </a:r>
            <a:r>
              <a:rPr lang="en-US" dirty="0" err="1" smtClean="0"/>
              <a:t>Pasal</a:t>
            </a:r>
            <a:r>
              <a:rPr lang="en-US" dirty="0" smtClean="0"/>
              <a:t> 18 UUPA)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914400"/>
            <a:ext cx="7848600" cy="5257800"/>
          </a:xfrm>
        </p:spPr>
        <p:txBody>
          <a:bodyPr>
            <a:normAutofit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tersedianya</a:t>
            </a:r>
            <a:r>
              <a:rPr lang="en-US" dirty="0" smtClean="0"/>
              <a:t> Tanah Negara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ditindak</a:t>
            </a:r>
            <a:r>
              <a:rPr lang="en-US" dirty="0" smtClean="0"/>
              <a:t> </a:t>
            </a:r>
            <a:r>
              <a:rPr lang="en-US" dirty="0" err="1" smtClean="0"/>
              <a:t>lanjuti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agar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keperluannya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	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	</a:t>
            </a:r>
            <a:r>
              <a:rPr lang="en-US" dirty="0" err="1" smtClean="0"/>
              <a:t>tanah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CARA PEMBERIAN HAK ATAS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43088" cy="3962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:</a:t>
            </a:r>
          </a:p>
          <a:p>
            <a:pPr marL="596646" indent="-514350">
              <a:buAutoNum type="alphaLcPeriod"/>
            </a:pPr>
            <a:r>
              <a:rPr lang="en-US" dirty="0" smtClean="0"/>
              <a:t>Individual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Kolektif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Umum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TATA CARA MEMPEROLEH HAK ATAS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200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(HTN)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(</a:t>
            </a:r>
            <a:r>
              <a:rPr lang="en-US" dirty="0" err="1" smtClean="0"/>
              <a:t>bisnis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19288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ad.</a:t>
            </a:r>
            <a:r>
              <a:rPr lang="en-US" dirty="0" smtClean="0"/>
              <a:t> a.  PEMBERIAN HAK SECARA 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43088" cy="4267200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u="sng" dirty="0" err="1" smtClean="0"/>
              <a:t>sebidang</a:t>
            </a:r>
            <a:r>
              <a:rPr lang="en-US" u="sng" dirty="0" smtClean="0"/>
              <a:t> </a:t>
            </a:r>
            <a:r>
              <a:rPr lang="en-US" u="sng" dirty="0" err="1" smtClean="0"/>
              <a:t>tanah</a:t>
            </a:r>
            <a:r>
              <a:rPr lang="en-US" u="sng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ad.</a:t>
            </a:r>
            <a:r>
              <a:rPr lang="en-US" dirty="0" smtClean="0"/>
              <a:t> b.  PEMBERIAN HAK SECARA  KOLEKTIF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u="sng" dirty="0" err="1" smtClean="0"/>
              <a:t>beberapa</a:t>
            </a:r>
            <a:r>
              <a:rPr lang="en-US" u="sng" dirty="0" smtClean="0"/>
              <a:t> </a:t>
            </a:r>
            <a:r>
              <a:rPr lang="en-US" u="sng" dirty="0" err="1" smtClean="0"/>
              <a:t>bidang</a:t>
            </a:r>
            <a:r>
              <a:rPr lang="en-US" u="sng" dirty="0" smtClean="0"/>
              <a:t> </a:t>
            </a:r>
            <a:r>
              <a:rPr lang="en-US" u="sng" dirty="0" err="1" smtClean="0"/>
              <a:t>tanah</a:t>
            </a:r>
            <a:r>
              <a:rPr lang="en-US" u="sng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838200"/>
          </a:xfrm>
        </p:spPr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,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SK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:</a:t>
            </a:r>
          </a:p>
          <a:p>
            <a:pPr marL="465138" indent="-382588">
              <a:buFont typeface="Wingdings" pitchFamily="2" charset="2"/>
              <a:buChar char="ü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yang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465138" indent="-382588">
              <a:buFont typeface="Wingdings" pitchFamily="2" charset="2"/>
              <a:buChar char="ü"/>
            </a:pPr>
            <a:r>
              <a:rPr lang="en-US" dirty="0" smtClean="0"/>
              <a:t>HGU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ad.</a:t>
            </a:r>
            <a:r>
              <a:rPr lang="en-US" dirty="0" smtClean="0"/>
              <a:t> c.  PEMBERIAN HAK SECARA  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melelui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76 s/d 102 PMNA/KA-BPN/No.9 </a:t>
            </a:r>
            <a:r>
              <a:rPr lang="en-US" dirty="0" err="1" smtClean="0"/>
              <a:t>tahun</a:t>
            </a:r>
            <a:r>
              <a:rPr lang="en-US" dirty="0" smtClean="0"/>
              <a:t> 1999,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Perubahan</a:t>
            </a:r>
            <a:r>
              <a:rPr lang="en-US" dirty="0" smtClean="0"/>
              <a:t> HGB/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HGB/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Perubahan</a:t>
            </a:r>
            <a:r>
              <a:rPr lang="en-US" dirty="0" smtClean="0"/>
              <a:t> HGB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PEMBERIAN HAK ATAS TANAH YANG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419600"/>
          </a:xfrm>
        </p:spPr>
        <p:txBody>
          <a:bodyPr/>
          <a:lstStyle/>
          <a:p>
            <a:pPr marL="365125" indent="-365125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Usaha</a:t>
            </a:r>
          </a:p>
          <a:p>
            <a:pPr>
              <a:buFontTx/>
              <a:buChar char="-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KEWENANGAN DALAM PEMBERIAN DAN PEMBATALAN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67000"/>
            <a:ext cx="7943088" cy="3581400"/>
          </a:xfrm>
        </p:spPr>
        <p:txBody>
          <a:bodyPr/>
          <a:lstStyle/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dilimpahkan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Wilayah BPN,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PEROLEHAN HAK ATAS  </a:t>
            </a:r>
            <a:br>
              <a:rPr lang="en-US" dirty="0" smtClean="0"/>
            </a:br>
            <a:r>
              <a:rPr lang="en-US" dirty="0" smtClean="0"/>
              <a:t>TANAH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Negara :</a:t>
            </a:r>
          </a:p>
          <a:p>
            <a:pPr marL="0" indent="0">
              <a:buFontTx/>
              <a:buChar char="-"/>
            </a:pPr>
            <a:r>
              <a:rPr lang="en-US" dirty="0" smtClean="0"/>
              <a:t>  Tanah Negara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346075" indent="-346075">
              <a:buFontTx/>
              <a:buChar char="-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BPN </a:t>
            </a:r>
            <a:r>
              <a:rPr lang="en-US" dirty="0" err="1" smtClean="0"/>
              <a:t>melalui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PMNA /Ka BPN No.9 </a:t>
            </a:r>
            <a:r>
              <a:rPr lang="en-US" dirty="0" err="1" smtClean="0"/>
              <a:t>tahun</a:t>
            </a:r>
            <a:r>
              <a:rPr lang="en-US" dirty="0" smtClean="0"/>
              <a:t> 1999.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CARA PERMOHONAN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181600"/>
          </a:xfrm>
        </p:spPr>
        <p:txBody>
          <a:bodyPr>
            <a:normAutofit fontScale="85000" lnSpcReduction="20000"/>
          </a:bodyPr>
          <a:lstStyle/>
          <a:p>
            <a:pPr marL="595313" indent="-595313">
              <a:buNone/>
            </a:pPr>
            <a:r>
              <a:rPr lang="en-US" b="1" dirty="0" smtClean="0"/>
              <a:t>A.  </a:t>
            </a:r>
            <a:r>
              <a:rPr lang="en-US" b="1" dirty="0" err="1" smtClean="0"/>
              <a:t>Pemohon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b="1" dirty="0" smtClean="0"/>
          </a:p>
          <a:p>
            <a:pPr marL="595313" indent="-595313">
              <a:buFont typeface="Wingdings" pitchFamily="2" charset="2"/>
              <a:buChar char="Ø"/>
            </a:pP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:</a:t>
            </a:r>
          </a:p>
          <a:p>
            <a:pPr marL="595313" indent="-59531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</a:p>
          <a:p>
            <a:pPr marL="595313" indent="-59531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melampirkan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pemohon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dimohonkan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</a:p>
          <a:p>
            <a:pPr marL="595313" indent="-595313">
              <a:buFont typeface="Wingdings" pitchFamily="2" charset="2"/>
              <a:buChar char="Ø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96646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dimohon</a:t>
            </a:r>
            <a:endParaRPr lang="en-US" dirty="0" smtClean="0"/>
          </a:p>
          <a:p>
            <a:pPr marL="749300" indent="-179388">
              <a:buNone/>
            </a:pPr>
            <a:r>
              <a:rPr lang="en-US" dirty="0" smtClean="0"/>
              <a:t>- </a:t>
            </a:r>
            <a:r>
              <a:rPr lang="en-US" dirty="0" err="1" smtClean="0"/>
              <a:t>Peruntukkan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(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 non-</a:t>
            </a:r>
            <a:r>
              <a:rPr lang="en-US" dirty="0" err="1" smtClean="0"/>
              <a:t>pertanian</a:t>
            </a:r>
            <a:r>
              <a:rPr lang="en-US" dirty="0" smtClean="0"/>
              <a:t>)</a:t>
            </a:r>
          </a:p>
          <a:p>
            <a:pPr marL="596646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Luasnya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CARA PERMOHONAN HAK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B.  </a:t>
            </a:r>
            <a:r>
              <a:rPr lang="en-US" b="1" dirty="0" err="1" smtClean="0"/>
              <a:t>Kegiatan</a:t>
            </a:r>
            <a:r>
              <a:rPr lang="en-US" b="1" dirty="0" smtClean="0"/>
              <a:t> Kantor </a:t>
            </a:r>
            <a:r>
              <a:rPr lang="en-US" b="1" dirty="0" err="1" smtClean="0"/>
              <a:t>Pertanahan</a:t>
            </a:r>
            <a:r>
              <a:rPr lang="en-US" b="1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dimohon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pemohonnya</a:t>
            </a:r>
            <a:r>
              <a:rPr lang="en-US" dirty="0" smtClean="0"/>
              <a:t>,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Tanah (</a:t>
            </a:r>
            <a:r>
              <a:rPr lang="en-US" dirty="0" err="1" smtClean="0"/>
              <a:t>Panitia</a:t>
            </a:r>
            <a:r>
              <a:rPr lang="en-US" dirty="0" smtClean="0"/>
              <a:t> 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B),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Tanah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(</a:t>
            </a:r>
            <a:r>
              <a:rPr lang="en-US" dirty="0" err="1" smtClean="0"/>
              <a:t>dikabulkan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)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Penerbitan</a:t>
            </a:r>
            <a:r>
              <a:rPr lang="en-US" dirty="0" smtClean="0"/>
              <a:t> SK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(SKPH)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CARA PERMOHONAN HAK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5720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C.  </a:t>
            </a:r>
            <a:r>
              <a:rPr lang="en-US" b="1" dirty="0" err="1" smtClean="0"/>
              <a:t>Penerima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Berdasarkan</a:t>
            </a:r>
            <a:r>
              <a:rPr lang="en-US" dirty="0" smtClean="0"/>
              <a:t> SKPH yang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749300" indent="-239713">
              <a:buNone/>
            </a:pPr>
            <a:r>
              <a:rPr lang="en-US" dirty="0" smtClean="0"/>
              <a:t>- </a:t>
            </a:r>
            <a:r>
              <a:rPr lang="en-US" dirty="0" err="1" smtClean="0"/>
              <a:t>Membayar</a:t>
            </a:r>
            <a:r>
              <a:rPr lang="en-US" dirty="0" smtClean="0"/>
              <a:t> 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(BPHTB)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pemasukkan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Negara</a:t>
            </a:r>
          </a:p>
          <a:p>
            <a:pPr marL="749300" indent="-239713">
              <a:buNone/>
            </a:pPr>
            <a:r>
              <a:rPr lang="en-US" dirty="0" smtClean="0"/>
              <a:t>-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(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Kotamadya</a:t>
            </a:r>
            <a:r>
              <a:rPr lang="en-US" dirty="0" smtClean="0"/>
              <a:t>)</a:t>
            </a:r>
          </a:p>
          <a:p>
            <a:pPr marL="365125" indent="-36512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6934200" cy="12954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Gill Sans MT" pitchFamily="34" charset="0"/>
              </a:rPr>
              <a:t>HAL-HAL YANG HARUS DIPERHATIKAN</a:t>
            </a:r>
            <a:endParaRPr lang="en-US" sz="4400" dirty="0">
              <a:latin typeface="Gill Sans MT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133600"/>
            <a:ext cx="7943088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smtClean="0"/>
              <a:t>Status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Status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Proyeknya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Rencana</a:t>
            </a:r>
            <a:r>
              <a:rPr lang="en-US" dirty="0" smtClean="0"/>
              <a:t> Tata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(</a:t>
            </a:r>
            <a:r>
              <a:rPr lang="en-US" dirty="0" err="1" smtClean="0"/>
              <a:t>Lokasi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CARA PERMOHONAN HAK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648200"/>
          </a:xfrm>
        </p:spPr>
        <p:txBody>
          <a:bodyPr>
            <a:normAutofit fontScale="92500"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365125" indent="-365125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 smtClean="0"/>
          </a:p>
          <a:p>
            <a:pPr marL="365125" indent="-365125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optimal</a:t>
            </a:r>
          </a:p>
          <a:p>
            <a:pPr marL="569913" indent="-225425">
              <a:buNone/>
            </a:pPr>
            <a:r>
              <a:rPr lang="en-US" dirty="0" smtClean="0"/>
              <a:t>-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kerusakan-kerusakan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kesuburan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569913" indent="-225425">
              <a:buNone/>
            </a:pPr>
            <a:r>
              <a:rPr lang="en-US" dirty="0" smtClean="0"/>
              <a:t>-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marL="365125" indent="-365125"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sertipikatnya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CARA PERMOHONAN HAK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4958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D. 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Pendaftaran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F.  </a:t>
            </a:r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b="1" dirty="0" smtClean="0"/>
          </a:p>
          <a:p>
            <a:pPr marL="747713" indent="-234950">
              <a:buNone/>
            </a:pPr>
            <a:r>
              <a:rPr lang="en-US" dirty="0" smtClean="0"/>
              <a:t>-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err="1" smtClean="0"/>
              <a:t>Pembahasan</a:t>
            </a:r>
            <a:r>
              <a:rPr lang="en-US" sz="4900" dirty="0" smtClean="0"/>
              <a:t> </a:t>
            </a:r>
            <a:r>
              <a:rPr lang="en-US" sz="4900" dirty="0" err="1" smtClean="0"/>
              <a:t>Permasalahan</a:t>
            </a:r>
            <a:r>
              <a:rPr lang="en-US" sz="4900" dirty="0" smtClean="0"/>
              <a:t> </a:t>
            </a:r>
            <a:r>
              <a:rPr lang="en-US" sz="4900" dirty="0" err="1" smtClean="0"/>
              <a:t>Hukum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864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dimohon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“</a:t>
            </a:r>
            <a:r>
              <a:rPr lang="en-US" dirty="0" err="1" smtClean="0"/>
              <a:t>lahir</a:t>
            </a:r>
            <a:r>
              <a:rPr lang="en-US" dirty="0" smtClean="0"/>
              <a:t> (</a:t>
            </a:r>
            <a:r>
              <a:rPr lang="en-US" dirty="0" err="1" smtClean="0"/>
              <a:t>terjadi</a:t>
            </a:r>
            <a:r>
              <a:rPr lang="en-US" dirty="0" smtClean="0"/>
              <a:t>)”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: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,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olehnya</a:t>
            </a:r>
            <a:r>
              <a:rPr lang="en-US" dirty="0" smtClean="0"/>
              <a:t>.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8382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Pembahasan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2578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(</a:t>
            </a:r>
            <a:r>
              <a:rPr lang="en-US" dirty="0" err="1" smtClean="0"/>
              <a:t>dibuatkan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konstitutip</a:t>
            </a:r>
            <a:r>
              <a:rPr lang="en-US" dirty="0" smtClean="0"/>
              <a:t> (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      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543800" y="4191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“STATUS TANAH YANG TERSEDIA”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Status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:</a:t>
            </a:r>
          </a:p>
          <a:p>
            <a:pPr marL="596646" indent="-514350">
              <a:buAutoNum type="arabicPeriod"/>
            </a:pPr>
            <a:r>
              <a:rPr lang="en-US" b="1" dirty="0" smtClean="0"/>
              <a:t>Tanah Negara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</a:t>
            </a:r>
          </a:p>
          <a:p>
            <a:pPr marL="596646" indent="-514350">
              <a:buAutoNum type="arabicPeriod"/>
            </a:pP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dirty="0" err="1" smtClean="0"/>
              <a:t>bagian-bagiannya</a:t>
            </a:r>
            <a:r>
              <a:rPr lang="en-US" dirty="0" smtClean="0"/>
              <a:t>)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 marL="596646" indent="-514350">
              <a:buAutoNum type="arabicPeriod"/>
            </a:pP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 marL="596646" indent="-514350">
              <a:buAutoNum type="arabicPeriod"/>
            </a:pP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:  HGU, HBG,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/>
          <a:lstStyle/>
          <a:p>
            <a:r>
              <a:rPr lang="en-US" dirty="0" smtClean="0"/>
              <a:t>SISTEM PEROLEHAN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b="1" dirty="0" smtClean="0"/>
              <a:t>Tanah Negara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dirty="0" smtClean="0"/>
              <a:t>   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ditindak</a:t>
            </a:r>
            <a:r>
              <a:rPr lang="en-US" dirty="0" smtClean="0"/>
              <a:t> </a:t>
            </a:r>
            <a:r>
              <a:rPr lang="en-US" dirty="0" err="1" smtClean="0"/>
              <a:t>lanjuti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934200" y="2697481"/>
            <a:ext cx="609600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SISTEM PEROLEHAN TANAH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495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en-US" dirty="0" smtClean="0">
                <a:latin typeface="Tw Cen MT" pitchFamily="34" charset="0"/>
              </a:rPr>
              <a:t>a</a:t>
            </a:r>
            <a:r>
              <a:rPr lang="en-US" dirty="0" smtClean="0"/>
              <a:t>.  </a:t>
            </a: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r>
              <a:rPr lang="en-US" dirty="0" smtClean="0"/>
              <a:t>       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u="sng" dirty="0" err="1" smtClean="0"/>
              <a:t>memberikan</a:t>
            </a:r>
            <a:r>
              <a:rPr lang="en-US" u="sng" dirty="0" smtClean="0"/>
              <a:t> </a:t>
            </a:r>
            <a:r>
              <a:rPr lang="en-US" u="sng" dirty="0" err="1" smtClean="0"/>
              <a:t>hak</a:t>
            </a:r>
            <a:r>
              <a:rPr lang="en-US" u="sng" dirty="0" smtClean="0"/>
              <a:t> </a:t>
            </a:r>
            <a:r>
              <a:rPr lang="en-US" u="sng" dirty="0" err="1" smtClean="0"/>
              <a:t>baru</a:t>
            </a:r>
            <a:r>
              <a:rPr lang="en-US" u="sng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non-</a:t>
            </a:r>
            <a:r>
              <a:rPr lang="en-US" dirty="0" err="1" smtClean="0"/>
              <a:t>pertanian</a:t>
            </a:r>
            <a:r>
              <a:rPr lang="en-US" dirty="0" smtClean="0"/>
              <a:t>: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       HGB,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     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Usaha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Menumpang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</a:p>
          <a:p>
            <a:pPr marL="596646" indent="-514350">
              <a:buFont typeface="Wingdings" pitchFamily="2" charset="2"/>
              <a:buChar char="ü"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543800" y="1905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733800" y="41148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57600" y="50292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SISTEM PEROLEHAN TANAH (</a:t>
            </a:r>
            <a:r>
              <a:rPr lang="en-US" dirty="0" err="1" smtClean="0"/>
              <a:t>lanjutan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4958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None/>
            </a:pPr>
            <a:r>
              <a:rPr lang="en-US" dirty="0" smtClean="0"/>
              <a:t>b.   </a:t>
            </a: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  </a:t>
            </a:r>
            <a:r>
              <a:rPr lang="en-US" dirty="0" smtClean="0"/>
              <a:t>(yang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HGU, HGB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)     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u="sng" dirty="0" err="1" smtClean="0"/>
              <a:t>Pemindahan</a:t>
            </a:r>
            <a:r>
              <a:rPr lang="en-US" u="sng" dirty="0" smtClean="0"/>
              <a:t> </a:t>
            </a:r>
            <a:r>
              <a:rPr lang="en-US" u="sng" dirty="0" err="1" smtClean="0"/>
              <a:t>Hak</a:t>
            </a:r>
            <a:endParaRPr lang="en-US" u="sng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Jual-beli</a:t>
            </a:r>
            <a:endParaRPr lang="en-US" dirty="0" smtClean="0"/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Tukar-menukar</a:t>
            </a:r>
            <a:endParaRPr lang="en-US" dirty="0" smtClean="0"/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Hibah</a:t>
            </a:r>
            <a:endParaRPr lang="en-US" dirty="0" smtClean="0"/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Pemasukkan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96646" indent="-514350">
              <a:buFont typeface="Wingdings" pitchFamily="2" charset="2"/>
              <a:buChar char="ü"/>
            </a:pPr>
            <a:r>
              <a:rPr lang="en-US" dirty="0" err="1" smtClean="0"/>
              <a:t>dll</a:t>
            </a:r>
            <a:r>
              <a:rPr lang="en-US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05200" y="2590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“STATUS SUBYEK YANG MEMBUTUHKAN TANAH”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724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i="1" dirty="0" smtClean="0"/>
              <a:t>a.  </a:t>
            </a:r>
            <a:r>
              <a:rPr lang="en-US" b="1" i="1" dirty="0" err="1" smtClean="0"/>
              <a:t>Pelepasan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Hak</a:t>
            </a:r>
            <a:r>
              <a:rPr lang="en-US" b="1" i="1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                     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Perpres</a:t>
            </a:r>
            <a:r>
              <a:rPr lang="en-US" dirty="0" smtClean="0"/>
              <a:t> No.36/2005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b.  </a:t>
            </a:r>
            <a:r>
              <a:rPr lang="en-US" b="1" i="1" dirty="0" err="1" smtClean="0"/>
              <a:t>Pemberian</a:t>
            </a:r>
            <a:r>
              <a:rPr lang="en-US" b="1" i="1" dirty="0" smtClean="0"/>
              <a:t> HGB/</a:t>
            </a:r>
            <a:r>
              <a:rPr lang="en-US" b="1" i="1" dirty="0" err="1" smtClean="0"/>
              <a:t>Hak</a:t>
            </a:r>
            <a:r>
              <a:rPr lang="en-US" b="1" i="1" dirty="0" smtClean="0"/>
              <a:t> </a:t>
            </a:r>
            <a:r>
              <a:rPr lang="en-US" b="1" i="1" dirty="0" err="1" smtClean="0"/>
              <a:t>Pakai</a:t>
            </a:r>
            <a:r>
              <a:rPr lang="en-US" b="1" i="1" dirty="0" smtClean="0"/>
              <a:t> </a:t>
            </a:r>
            <a:r>
              <a:rPr lang="en-US" b="1" i="1" dirty="0" err="1" smtClean="0"/>
              <a:t>diatas</a:t>
            </a:r>
            <a:r>
              <a:rPr lang="en-US" b="1" i="1" dirty="0" smtClean="0"/>
              <a:t> </a:t>
            </a:r>
            <a:r>
              <a:rPr lang="en-US" b="1" i="1" dirty="0" err="1" smtClean="0"/>
              <a:t>Hak</a:t>
            </a:r>
            <a:r>
              <a:rPr lang="en-US" b="1" i="1" dirty="0" smtClean="0"/>
              <a:t> </a:t>
            </a:r>
            <a:r>
              <a:rPr lang="en-US" b="1" i="1" dirty="0" err="1" smtClean="0"/>
              <a:t>Milik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SUBYEK YANG MEMBUTUHKAN TANAH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181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i="1" dirty="0" smtClean="0"/>
              <a:t>c.   </a:t>
            </a:r>
            <a:r>
              <a:rPr lang="en-US" b="1" i="1" dirty="0" err="1" smtClean="0"/>
              <a:t>Pemindahan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Hak</a:t>
            </a: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                                                     </a:t>
            </a:r>
            <a:r>
              <a:rPr lang="en-US" dirty="0" err="1" smtClean="0"/>
              <a:t>jual-beli</a:t>
            </a:r>
            <a:r>
              <a:rPr lang="en-US" dirty="0" smtClean="0"/>
              <a:t>, </a:t>
            </a:r>
            <a:r>
              <a:rPr lang="en-US" dirty="0" err="1" smtClean="0"/>
              <a:t>tukar-menukar</a:t>
            </a:r>
            <a:r>
              <a:rPr lang="en-US" dirty="0" smtClean="0"/>
              <a:t>, </a:t>
            </a:r>
            <a:r>
              <a:rPr lang="en-US" dirty="0" err="1" smtClean="0"/>
              <a:t>hibah</a:t>
            </a:r>
            <a:r>
              <a:rPr lang="en-US" dirty="0" smtClean="0"/>
              <a:t>, </a:t>
            </a:r>
            <a:r>
              <a:rPr lang="en-US" dirty="0" err="1" smtClean="0"/>
              <a:t>inbreng</a:t>
            </a:r>
            <a:r>
              <a:rPr lang="en-US" dirty="0" smtClean="0"/>
              <a:t>, </a:t>
            </a:r>
            <a:r>
              <a:rPr lang="en-US" dirty="0" err="1" smtClean="0"/>
              <a:t>lelang</a:t>
            </a: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                    </a:t>
            </a:r>
          </a:p>
          <a:p>
            <a:pPr marL="514350" indent="-51435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PT. PMA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086600" y="2743199"/>
            <a:ext cx="533400" cy="152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600200" y="47244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</TotalTime>
  <Words>1273</Words>
  <Application>Microsoft Office PowerPoint</Application>
  <PresentationFormat>On-screen Show (4:3)</PresentationFormat>
  <Paragraphs>156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Solstice</vt:lpstr>
      <vt:lpstr>TATA CARA MEMPEROLEH  HAK ATAS TANAH</vt:lpstr>
      <vt:lpstr>TATA CARA MEMPEROLEH HAK ATAS TANAH</vt:lpstr>
      <vt:lpstr>HAL-HAL YANG HARUS DIPERHATIKAN</vt:lpstr>
      <vt:lpstr>“STATUS TANAH YANG TERSEDIA”</vt:lpstr>
      <vt:lpstr>SISTEM PEROLEHAN TANAH</vt:lpstr>
      <vt:lpstr>SISTEM PEROLEHAN TANAH (lanjutan)</vt:lpstr>
      <vt:lpstr>SISTEM PEROLEHAN TANAH (lanjutan) </vt:lpstr>
      <vt:lpstr> “STATUS SUBYEK YANG MEMBUTUHKAN TANAH” </vt:lpstr>
      <vt:lpstr>STATUS SUBYEK YANG MEMBUTUHKAN TANAH (lanjutan)</vt:lpstr>
      <vt:lpstr>STATUS SUBYEK YANG MEMBUTUHKAN TANAH (lanjutan)</vt:lpstr>
      <vt:lpstr>STATUS SUBYEK YANG MEMBUTUHKAN TANAH (lanjutan)</vt:lpstr>
      <vt:lpstr>“PROYEKNYA”</vt:lpstr>
      <vt:lpstr>“RENCANA TATA GUNA TANAHNYA (Lokasi)”</vt:lpstr>
      <vt:lpstr>JENIS TATA CARA PEROLEHAN TANAH</vt:lpstr>
      <vt:lpstr>PEMBEBASAN HAK</vt:lpstr>
      <vt:lpstr>PENCABUTAN HAK</vt:lpstr>
      <vt:lpstr>PENCABUTAN HAK (lanjutan)</vt:lpstr>
      <vt:lpstr>PowerPoint Presentation</vt:lpstr>
      <vt:lpstr>CARA PEMBERIAN HAK ATAS TANAH</vt:lpstr>
      <vt:lpstr>ad. a.  PEMBERIAN HAK SECARA  INDIVIDUAL</vt:lpstr>
      <vt:lpstr>ad. b.  PEMBERIAN HAK SECARA  KOLEKTIF</vt:lpstr>
      <vt:lpstr>Catatan:</vt:lpstr>
      <vt:lpstr>ad. c.  PEMBERIAN HAK SECARA  UMUM</vt:lpstr>
      <vt:lpstr>PEMBERIAN HAK ATAS TANAH YANG PRIMER</vt:lpstr>
      <vt:lpstr>KEWENANGAN DALAM PEMBERIAN DAN PEMBATALAN HAK</vt:lpstr>
      <vt:lpstr>PEROLEHAN HAK ATAS   TANAH NEGARA</vt:lpstr>
      <vt:lpstr>TATA CARA PERMOHONAN HAK</vt:lpstr>
      <vt:lpstr>TATA CARA PERMOHONAN HAK (lanjutan)</vt:lpstr>
      <vt:lpstr>TATA CARA PERMOHONAN HAK (lanjutan)</vt:lpstr>
      <vt:lpstr>TATA CARA PERMOHONAN HAK (lanjutan)</vt:lpstr>
      <vt:lpstr>TATA CARA PERMOHONAN HAK (lanjutan)</vt:lpstr>
      <vt:lpstr> Pembahasan Permasalahan Hukum </vt:lpstr>
      <vt:lpstr>Pembahasan Permasalahan Hukum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CARA MEMPEROLEH  HAK ATAS TANAH</dc:title>
  <dc:creator>Arief Kusuma AP</dc:creator>
  <cp:lastModifiedBy>May</cp:lastModifiedBy>
  <cp:revision>44</cp:revision>
  <dcterms:created xsi:type="dcterms:W3CDTF">2013-04-28T06:38:14Z</dcterms:created>
  <dcterms:modified xsi:type="dcterms:W3CDTF">2015-04-24T09:33:47Z</dcterms:modified>
</cp:coreProperties>
</file>