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4BB1E1-530A-48B6-9C56-D0C39CFCDCE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B1E1-530A-48B6-9C56-D0C39CFCDCE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B1E1-530A-48B6-9C56-D0C39CFCDCE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4BB1E1-530A-48B6-9C56-D0C39CFCDCE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4BB1E1-530A-48B6-9C56-D0C39CFCDCE9}" type="datetimeFigureOut">
              <a:rPr lang="en-US" smtClean="0"/>
              <a:t>3/8/2015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4BB1E1-530A-48B6-9C56-D0C39CFCDCE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4BB1E1-530A-48B6-9C56-D0C39CFCDCE9}" type="datetimeFigureOut">
              <a:rPr lang="en-US" smtClean="0"/>
              <a:t>3/8/2015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4BB1E1-530A-48B6-9C56-D0C39CFCDCE9}" type="datetimeFigureOut">
              <a:rPr lang="en-US" smtClean="0"/>
              <a:t>3/8/2015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BB1E1-530A-48B6-9C56-D0C39CFCDCE9}" type="datetimeFigureOut">
              <a:rPr lang="en-US" smtClean="0"/>
              <a:t>3/8/2015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BB1E1-530A-48B6-9C56-D0C39CFCDCE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4BB1E1-530A-48B6-9C56-D0C39CFCDCE9}" type="datetimeFigureOut">
              <a:rPr lang="en-US" smtClean="0"/>
              <a:t>3/8/2015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AFAED-BB37-428D-8092-9550B217A7A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BB1E1-530A-48B6-9C56-D0C39CFCDCE9}" type="datetimeFigureOut">
              <a:rPr lang="en-US" smtClean="0"/>
              <a:t>3/8/2015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6AFAED-BB37-428D-8092-9550B217A7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5"/>
          <p:cNvSpPr>
            <a:spLocks noGrp="1" noChangeArrowheads="1"/>
          </p:cNvSpPr>
          <p:nvPr>
            <p:ph type="ftr" sz="quarter" idx="4294967295"/>
          </p:nvPr>
        </p:nvSpPr>
        <p:spPr>
          <a:xfrm>
            <a:off x="3124200" y="6248400"/>
            <a:ext cx="2895600" cy="457200"/>
          </a:xfrm>
          <a:prstGeom prst="rect">
            <a:avLst/>
          </a:prstGeom>
        </p:spPr>
        <p:txBody>
          <a:bodyPr/>
          <a:lstStyle/>
          <a:p>
            <a:r>
              <a:rPr lang="en-US"/>
              <a:t>copyright by dhoni yusra</a:t>
            </a:r>
          </a:p>
        </p:txBody>
      </p:sp>
      <p:sp>
        <p:nvSpPr>
          <p:cNvPr id="6" name="Rectangle 46"/>
          <p:cNvSpPr>
            <a:spLocks noGrp="1" noChangeArrowheads="1"/>
          </p:cNvSpPr>
          <p:nvPr>
            <p:ph type="sldNum" sz="quarter" idx="4294967295"/>
          </p:nvPr>
        </p:nvSpPr>
        <p:spPr>
          <a:xfrm>
            <a:off x="6553200" y="6243638"/>
            <a:ext cx="2133600" cy="457200"/>
          </a:xfrm>
          <a:prstGeom prst="rect">
            <a:avLst/>
          </a:prstGeom>
        </p:spPr>
        <p:txBody>
          <a:bodyPr/>
          <a:lstStyle/>
          <a:p>
            <a:fld id="{A0B0C110-B2B6-4EFF-B5EF-06DC2535D5F4}" type="slidenum">
              <a:rPr lang="en-US"/>
              <a:pPr/>
              <a:t>1</a:t>
            </a:fld>
            <a:endParaRPr lang="en-US"/>
          </a:p>
        </p:txBody>
      </p:sp>
      <p:sp>
        <p:nvSpPr>
          <p:cNvPr id="2050" name="Rectangle 2"/>
          <p:cNvSpPr>
            <a:spLocks noGrp="1" noChangeArrowheads="1"/>
          </p:cNvSpPr>
          <p:nvPr>
            <p:ph type="ctrTitle"/>
          </p:nvPr>
        </p:nvSpPr>
        <p:spPr/>
        <p:txBody>
          <a:bodyPr/>
          <a:lstStyle/>
          <a:p>
            <a:r>
              <a:rPr lang="id-ID"/>
              <a:t>PERSEROAN TERBATAS</a:t>
            </a:r>
            <a:endParaRPr lang="en-US"/>
          </a:p>
        </p:txBody>
      </p:sp>
      <p:sp>
        <p:nvSpPr>
          <p:cNvPr id="2051" name="Rectangle 3"/>
          <p:cNvSpPr>
            <a:spLocks noGrp="1" noChangeArrowheads="1"/>
          </p:cNvSpPr>
          <p:nvPr>
            <p:ph type="subTitle" idx="1"/>
          </p:nvPr>
        </p:nvSpPr>
        <p:spPr/>
        <p:txBody>
          <a:bodyPr/>
          <a:lstStyle/>
          <a:p>
            <a:r>
              <a:rPr lang="en-US"/>
              <a:t>Copyright by dhoni yusra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12B6151E-4193-46AC-A5FD-B1520940F71A}" type="slidenum">
              <a:rPr lang="en-US"/>
              <a:pPr/>
              <a:t>10</a:t>
            </a:fld>
            <a:endParaRPr lang="en-US"/>
          </a:p>
        </p:txBody>
      </p:sp>
      <p:sp>
        <p:nvSpPr>
          <p:cNvPr id="34818" name="Rectangle 2"/>
          <p:cNvSpPr>
            <a:spLocks noGrp="1" noChangeArrowheads="1"/>
          </p:cNvSpPr>
          <p:nvPr>
            <p:ph type="title"/>
          </p:nvPr>
        </p:nvSpPr>
        <p:spPr/>
        <p:txBody>
          <a:bodyPr/>
          <a:lstStyle/>
          <a:p>
            <a:r>
              <a:rPr lang="en-US"/>
              <a:t>Pemegang saham</a:t>
            </a:r>
            <a:endParaRPr lang="id-ID"/>
          </a:p>
        </p:txBody>
      </p:sp>
      <p:sp>
        <p:nvSpPr>
          <p:cNvPr id="34819" name="Rectangle 3"/>
          <p:cNvSpPr>
            <a:spLocks noGrp="1" noChangeArrowheads="1"/>
          </p:cNvSpPr>
          <p:nvPr>
            <p:ph type="body" idx="1"/>
          </p:nvPr>
        </p:nvSpPr>
        <p:spPr/>
        <p:txBody>
          <a:bodyPr/>
          <a:lstStyle/>
          <a:p>
            <a:pPr>
              <a:lnSpc>
                <a:spcPct val="90000"/>
              </a:lnSpc>
            </a:pPr>
            <a:r>
              <a:rPr lang="en-US" sz="2600"/>
              <a:t>Perseroan sebagai kumpulan modal, diwakili oleh para pemegang saham</a:t>
            </a:r>
          </a:p>
          <a:p>
            <a:pPr>
              <a:lnSpc>
                <a:spcPct val="90000"/>
              </a:lnSpc>
            </a:pPr>
            <a:r>
              <a:rPr lang="en-US" sz="2600"/>
              <a:t>Pemegang saham adalah orang perseorangan (manusia) maupun badan hukum yang memiliki modal dalam perseroan</a:t>
            </a:r>
          </a:p>
          <a:p>
            <a:pPr>
              <a:lnSpc>
                <a:spcPct val="90000"/>
              </a:lnSpc>
            </a:pPr>
            <a:r>
              <a:rPr lang="en-US" sz="2600"/>
              <a:t>Pada saat pendirian perseroan, kepemilikan saham terjadi melalui penganmbilan saham oleh pendiri berdasarkan perjanjian penyertaan (deelnemingsovereenkomst) dengan perseroan sebagai akibat perbuatan hukum pendirian</a:t>
            </a:r>
            <a:endParaRPr lang="id-ID" sz="2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A50E053F-5713-4968-A4EF-105F93C7A50D}" type="slidenum">
              <a:rPr lang="en-US"/>
              <a:pPr/>
              <a:t>11</a:t>
            </a:fld>
            <a:endParaRPr lang="en-US"/>
          </a:p>
        </p:txBody>
      </p:sp>
      <p:sp>
        <p:nvSpPr>
          <p:cNvPr id="35842" name="Rectangle 2"/>
          <p:cNvSpPr>
            <a:spLocks noGrp="1" noChangeArrowheads="1"/>
          </p:cNvSpPr>
          <p:nvPr>
            <p:ph type="title"/>
          </p:nvPr>
        </p:nvSpPr>
        <p:spPr/>
        <p:txBody>
          <a:bodyPr/>
          <a:lstStyle/>
          <a:p>
            <a:endParaRPr lang="id-ID"/>
          </a:p>
        </p:txBody>
      </p:sp>
      <p:sp>
        <p:nvSpPr>
          <p:cNvPr id="35843" name="Rectangle 3"/>
          <p:cNvSpPr>
            <a:spLocks noGrp="1" noChangeArrowheads="1"/>
          </p:cNvSpPr>
          <p:nvPr>
            <p:ph type="body" idx="1"/>
          </p:nvPr>
        </p:nvSpPr>
        <p:spPr/>
        <p:txBody>
          <a:bodyPr/>
          <a:lstStyle/>
          <a:p>
            <a:r>
              <a:rPr lang="en-US" sz="2800"/>
              <a:t>Seseorang dapat menjadi pemegang saham suatu perseroan dengan jalan:</a:t>
            </a:r>
          </a:p>
          <a:p>
            <a:pPr lvl="1"/>
            <a:r>
              <a:rPr lang="en-US" sz="2400"/>
              <a:t>Pengalihan saham (overdracht) dengan jalan jual-beli, hibah, dan tukar menukar saham yang pada intinya terjadi pengalihan kepemilikan saham berdasarkan titel khusus</a:t>
            </a:r>
          </a:p>
          <a:p>
            <a:pPr lvl="1"/>
            <a:r>
              <a:rPr lang="en-US" sz="2400"/>
              <a:t>Peralihan saham (overgang) dalam hal ini warisan yang menyebabkan terjadinya peralihan hak miliki atas saham berdasrkan titel umum</a:t>
            </a:r>
          </a:p>
          <a:p>
            <a:pPr lvl="1"/>
            <a:endParaRPr lang="id-ID"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B0FE7096-639C-4693-A81A-91DF22E4B039}" type="slidenum">
              <a:rPr lang="en-US"/>
              <a:pPr/>
              <a:t>12</a:t>
            </a:fld>
            <a:endParaRPr lang="en-US"/>
          </a:p>
        </p:txBody>
      </p:sp>
      <p:sp>
        <p:nvSpPr>
          <p:cNvPr id="36866" name="Rectangle 2"/>
          <p:cNvSpPr>
            <a:spLocks noGrp="1" noChangeArrowheads="1"/>
          </p:cNvSpPr>
          <p:nvPr>
            <p:ph type="title"/>
          </p:nvPr>
        </p:nvSpPr>
        <p:spPr/>
        <p:txBody>
          <a:bodyPr/>
          <a:lstStyle/>
          <a:p>
            <a:endParaRPr lang="id-ID"/>
          </a:p>
        </p:txBody>
      </p:sp>
      <p:sp>
        <p:nvSpPr>
          <p:cNvPr id="36867" name="Rectangle 3"/>
          <p:cNvSpPr>
            <a:spLocks noGrp="1" noChangeArrowheads="1"/>
          </p:cNvSpPr>
          <p:nvPr>
            <p:ph type="body" idx="1"/>
          </p:nvPr>
        </p:nvSpPr>
        <p:spPr/>
        <p:txBody>
          <a:bodyPr/>
          <a:lstStyle/>
          <a:p>
            <a:r>
              <a:rPr lang="en-US"/>
              <a:t>Syarat-syarat lebih lanjut seseorang menjadi pemegang saham di atur dalam ADRT, termasuk bagaimana tata caranya apabila timbul suatu kondisi dimana seorang pemegang saham tidak dapat mengalihkan saham, yaitu dengan cara pemberian kuasa secara mutlak</a:t>
            </a: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E129EDE4-8E95-4135-AD4F-A512B790527F}" type="slidenum">
              <a:rPr lang="en-US"/>
              <a:pPr/>
              <a:t>13</a:t>
            </a:fld>
            <a:endParaRPr lang="en-US"/>
          </a:p>
        </p:txBody>
      </p:sp>
      <p:sp>
        <p:nvSpPr>
          <p:cNvPr id="37890" name="Rectangle 2"/>
          <p:cNvSpPr>
            <a:spLocks noGrp="1" noChangeArrowheads="1"/>
          </p:cNvSpPr>
          <p:nvPr>
            <p:ph type="title"/>
          </p:nvPr>
        </p:nvSpPr>
        <p:spPr/>
        <p:txBody>
          <a:bodyPr/>
          <a:lstStyle/>
          <a:p>
            <a:r>
              <a:rPr lang="en-US"/>
              <a:t>Gadai saham</a:t>
            </a:r>
            <a:endParaRPr lang="id-ID"/>
          </a:p>
        </p:txBody>
      </p:sp>
      <p:sp>
        <p:nvSpPr>
          <p:cNvPr id="37891" name="Rectangle 3"/>
          <p:cNvSpPr>
            <a:spLocks noGrp="1" noChangeArrowheads="1"/>
          </p:cNvSpPr>
          <p:nvPr>
            <p:ph type="body" idx="1"/>
          </p:nvPr>
        </p:nvSpPr>
        <p:spPr/>
        <p:txBody>
          <a:bodyPr/>
          <a:lstStyle/>
          <a:p>
            <a:pPr>
              <a:lnSpc>
                <a:spcPct val="90000"/>
              </a:lnSpc>
            </a:pPr>
            <a:r>
              <a:rPr lang="en-US" sz="2800"/>
              <a:t>Prinsip : Direksi Perseroan mengadakan dan menyimpan daftar pemegang saham </a:t>
            </a:r>
          </a:p>
          <a:p>
            <a:pPr>
              <a:lnSpc>
                <a:spcPct val="90000"/>
              </a:lnSpc>
            </a:pPr>
            <a:r>
              <a:rPr lang="en-US" sz="2800"/>
              <a:t>Sebagai salah satu surat berharga, saham menjadi aset bagi pemilik saham tersebut untuk dijadikan sebagai jaminan bagi si pemegang saham itu sendiri atau bagi orang lain.</a:t>
            </a:r>
          </a:p>
          <a:p>
            <a:pPr>
              <a:lnSpc>
                <a:spcPct val="90000"/>
              </a:lnSpc>
            </a:pPr>
            <a:r>
              <a:rPr lang="en-US" sz="2800"/>
              <a:t>Bagi saham yang digadaikan, suara yang ada dalam surat saham tersebut tidak otomatis beralih kepada penerima gadai, melainkan tetap berada pada si penggadai</a:t>
            </a:r>
            <a:endParaRPr lang="id-ID"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879960C5-B2FA-4C27-9B09-D21870468544}" type="slidenum">
              <a:rPr lang="en-US"/>
              <a:pPr/>
              <a:t>14</a:t>
            </a:fld>
            <a:endParaRPr lang="en-US"/>
          </a:p>
        </p:txBody>
      </p:sp>
      <p:sp>
        <p:nvSpPr>
          <p:cNvPr id="15362" name="Rectangle 2"/>
          <p:cNvSpPr>
            <a:spLocks noGrp="1" noChangeArrowheads="1"/>
          </p:cNvSpPr>
          <p:nvPr>
            <p:ph type="title"/>
          </p:nvPr>
        </p:nvSpPr>
        <p:spPr/>
        <p:txBody>
          <a:bodyPr>
            <a:normAutofit fontScale="90000"/>
          </a:bodyPr>
          <a:lstStyle/>
          <a:p>
            <a:r>
              <a:rPr lang="id-ID"/>
              <a:t>ORGAN DALAM PERSEROAN TERBATAS</a:t>
            </a:r>
            <a:endParaRPr lang="en-US"/>
          </a:p>
        </p:txBody>
      </p:sp>
      <p:sp>
        <p:nvSpPr>
          <p:cNvPr id="15363" name="Rectangle 3"/>
          <p:cNvSpPr>
            <a:spLocks noGrp="1" noChangeArrowheads="1"/>
          </p:cNvSpPr>
          <p:nvPr>
            <p:ph type="body" idx="1"/>
          </p:nvPr>
        </p:nvSpPr>
        <p:spPr/>
        <p:txBody>
          <a:bodyPr/>
          <a:lstStyle/>
          <a:p>
            <a:pPr marL="609600" indent="-609600"/>
            <a:r>
              <a:rPr lang="id-ID"/>
              <a:t>RUPS</a:t>
            </a:r>
          </a:p>
          <a:p>
            <a:pPr marL="609600" indent="-609600"/>
            <a:r>
              <a:rPr lang="id-ID"/>
              <a:t>Komisaris</a:t>
            </a:r>
          </a:p>
          <a:p>
            <a:pPr marL="609600" indent="-609600"/>
            <a:r>
              <a:rPr lang="id-ID"/>
              <a:t>Direksi</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2E02A05C-5467-4FFA-8B62-20FC21E5FD88}" type="slidenum">
              <a:rPr lang="en-US"/>
              <a:pPr/>
              <a:t>15</a:t>
            </a:fld>
            <a:endParaRPr lang="en-US"/>
          </a:p>
        </p:txBody>
      </p:sp>
      <p:sp>
        <p:nvSpPr>
          <p:cNvPr id="16386" name="Rectangle 2"/>
          <p:cNvSpPr>
            <a:spLocks noGrp="1" noChangeArrowheads="1"/>
          </p:cNvSpPr>
          <p:nvPr>
            <p:ph type="title"/>
          </p:nvPr>
        </p:nvSpPr>
        <p:spPr/>
        <p:txBody>
          <a:bodyPr/>
          <a:lstStyle/>
          <a:p>
            <a:r>
              <a:rPr lang="id-ID"/>
              <a:t>RUPS</a:t>
            </a:r>
            <a:endParaRPr lang="en-US"/>
          </a:p>
        </p:txBody>
      </p:sp>
      <p:sp>
        <p:nvSpPr>
          <p:cNvPr id="16387" name="Rectangle 3"/>
          <p:cNvSpPr>
            <a:spLocks noGrp="1" noChangeArrowheads="1"/>
          </p:cNvSpPr>
          <p:nvPr>
            <p:ph type="body" idx="1"/>
          </p:nvPr>
        </p:nvSpPr>
        <p:spPr/>
        <p:txBody>
          <a:bodyPr/>
          <a:lstStyle/>
          <a:p>
            <a:pPr>
              <a:lnSpc>
                <a:spcPct val="80000"/>
              </a:lnSpc>
            </a:pPr>
            <a:r>
              <a:rPr lang="id-ID" sz="2400"/>
              <a:t>Menurut Pasal 1 butir </a:t>
            </a:r>
            <a:r>
              <a:rPr lang="en-US" sz="2400"/>
              <a:t>4</a:t>
            </a:r>
            <a:r>
              <a:rPr lang="id-ID" sz="2400"/>
              <a:t> UUPT</a:t>
            </a:r>
            <a:r>
              <a:rPr lang="en-US" sz="2400"/>
              <a:t> Rapat Umum Pemegang Saham, yang selanjutnya disebut RUPS, adalah Organ Perseroan yang mempunyai wewenang yang tidak diberikan kepada Direksi atau Dewan Komisaris dalam batas yang ditentukan dalam Undang-Undang ini dan/atau anggaran dasar </a:t>
            </a:r>
          </a:p>
          <a:p>
            <a:pPr>
              <a:lnSpc>
                <a:spcPct val="80000"/>
              </a:lnSpc>
            </a:pPr>
            <a:r>
              <a:rPr lang="id-ID" sz="2400"/>
              <a:t>Wewenang RUPS dapat dilihat di Pasal </a:t>
            </a:r>
            <a:r>
              <a:rPr lang="en-US" sz="2400"/>
              <a:t>75</a:t>
            </a:r>
            <a:r>
              <a:rPr lang="id-ID" sz="2400"/>
              <a:t> Ayat 1 UPPT,berisi:</a:t>
            </a:r>
            <a:r>
              <a:rPr lang="en-US" sz="2400"/>
              <a:t> </a:t>
            </a:r>
            <a:r>
              <a:rPr lang="id-ID" sz="2400"/>
              <a:t>RUPS mempunyai segala wewenang yang tidak diberikan kepada Direksi dan Komisaris dalam batas yang ditentukan dalam undang-undang dan anggaran dasar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F2385E31-D14D-4C6A-9E56-5B0548640529}" type="slidenum">
              <a:rPr lang="en-US"/>
              <a:pPr/>
              <a:t>16</a:t>
            </a:fld>
            <a:endParaRPr lang="en-US"/>
          </a:p>
        </p:txBody>
      </p:sp>
      <p:sp>
        <p:nvSpPr>
          <p:cNvPr id="39938" name="Rectangle 2"/>
          <p:cNvSpPr>
            <a:spLocks noGrp="1" noChangeArrowheads="1"/>
          </p:cNvSpPr>
          <p:nvPr>
            <p:ph type="title"/>
          </p:nvPr>
        </p:nvSpPr>
        <p:spPr/>
        <p:txBody>
          <a:bodyPr/>
          <a:lstStyle/>
          <a:p>
            <a:r>
              <a:rPr lang="en-US"/>
              <a:t>RUPS</a:t>
            </a:r>
          </a:p>
        </p:txBody>
      </p:sp>
      <p:sp>
        <p:nvSpPr>
          <p:cNvPr id="39939" name="Rectangle 3"/>
          <p:cNvSpPr>
            <a:spLocks noGrp="1" noChangeArrowheads="1"/>
          </p:cNvSpPr>
          <p:nvPr>
            <p:ph type="body" idx="1"/>
          </p:nvPr>
        </p:nvSpPr>
        <p:spPr/>
        <p:txBody>
          <a:bodyPr/>
          <a:lstStyle/>
          <a:p>
            <a:pPr>
              <a:lnSpc>
                <a:spcPct val="90000"/>
              </a:lnSpc>
            </a:pPr>
            <a:r>
              <a:rPr lang="en-US" sz="2400"/>
              <a:t>Persyaratan kuorum dan persyaratan pengambilan keputusan adalah persyaratan sebagaimana diatur dalam Undang-Undang ini dan/atau sebagaimana diatur dalam anggaran dasar Perseroan (Pasa 77 Ayat 2)</a:t>
            </a:r>
          </a:p>
          <a:p>
            <a:pPr>
              <a:lnSpc>
                <a:spcPct val="90000"/>
              </a:lnSpc>
            </a:pPr>
            <a:r>
              <a:rPr lang="en-US" sz="2400"/>
              <a:t>Persyaratan tersebut diatas, dihitung berdasarkan keikutsertaan peserta RUPS </a:t>
            </a:r>
          </a:p>
          <a:p>
            <a:pPr>
              <a:lnSpc>
                <a:spcPct val="90000"/>
              </a:lnSpc>
            </a:pPr>
            <a:r>
              <a:rPr lang="en-US" sz="2200"/>
              <a:t>Sebagai pembanding dalam </a:t>
            </a:r>
            <a:r>
              <a:rPr lang="id-ID" sz="2200"/>
              <a:t>Pasal 73</a:t>
            </a:r>
            <a:r>
              <a:rPr lang="en-US" sz="2200"/>
              <a:t> Undang-undang PT lama</a:t>
            </a:r>
            <a:r>
              <a:rPr lang="id-ID" sz="2200"/>
              <a:t> </a:t>
            </a:r>
            <a:r>
              <a:rPr lang="en-US" sz="2200"/>
              <a:t>(UUPT N. 1/1995) </a:t>
            </a:r>
            <a:r>
              <a:rPr lang="id-ID" sz="2200"/>
              <a:t>RUPS dapat dilangsungkan apabila dihadiri pemegang saham paling sedikit ½ bagian jumlah seluruh saham dengan hak suara yang sah kecuali undang-undang ini atau anggaran dasar menentukan lain</a:t>
            </a:r>
            <a:endParaRPr lang="en-US" sz="2200"/>
          </a:p>
          <a:p>
            <a:pPr>
              <a:lnSpc>
                <a:spcPct val="90000"/>
              </a:lnSpc>
            </a:pPr>
            <a:endParaRPr lang="en-US" sz="2400"/>
          </a:p>
          <a:p>
            <a:pPr>
              <a:lnSpc>
                <a:spcPct val="90000"/>
              </a:lnSpc>
            </a:pPr>
            <a:endParaRPr 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A9A003D3-0B15-456D-BDE0-BDC19BC3CCB2}" type="slidenum">
              <a:rPr lang="en-US"/>
              <a:pPr/>
              <a:t>17</a:t>
            </a:fld>
            <a:endParaRPr lang="en-US"/>
          </a:p>
        </p:txBody>
      </p:sp>
      <p:sp>
        <p:nvSpPr>
          <p:cNvPr id="22530" name="Rectangle 2"/>
          <p:cNvSpPr>
            <a:spLocks noGrp="1" noChangeArrowheads="1"/>
          </p:cNvSpPr>
          <p:nvPr>
            <p:ph type="title"/>
          </p:nvPr>
        </p:nvSpPr>
        <p:spPr/>
        <p:txBody>
          <a:bodyPr/>
          <a:lstStyle/>
          <a:p>
            <a:endParaRPr lang="id-ID"/>
          </a:p>
        </p:txBody>
      </p:sp>
      <p:sp>
        <p:nvSpPr>
          <p:cNvPr id="22531" name="Rectangle 3"/>
          <p:cNvSpPr>
            <a:spLocks noGrp="1" noChangeArrowheads="1"/>
          </p:cNvSpPr>
          <p:nvPr>
            <p:ph type="body" idx="1"/>
          </p:nvPr>
        </p:nvSpPr>
        <p:spPr/>
        <p:txBody>
          <a:bodyPr/>
          <a:lstStyle/>
          <a:p>
            <a:r>
              <a:rPr lang="en-US" sz="2800"/>
              <a:t>RUPS merupakan wadah perwujudan kepentingan para pemegang saham sebagai pemilik modal.</a:t>
            </a:r>
          </a:p>
          <a:p>
            <a:r>
              <a:rPr lang="en-US" sz="2800"/>
              <a:t>Kewengan RUPS sebagai satu-satunya organ perseroan yang berwenang mengangkat dan memberhentikan anggota direksi dan dewan komisaris merupakan hak eksklusif yang tidak dapat dilimpahkan kepada pihak manapun baik di dalam maupun diluar perseroan</a:t>
            </a:r>
            <a:endParaRPr lang="id-ID" sz="28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F6F43B8E-C107-4A0D-8CBB-C125DE5543FE}" type="slidenum">
              <a:rPr lang="en-US"/>
              <a:pPr/>
              <a:t>18</a:t>
            </a:fld>
            <a:endParaRPr lang="en-US"/>
          </a:p>
        </p:txBody>
      </p:sp>
      <p:sp>
        <p:nvSpPr>
          <p:cNvPr id="23554" name="Rectangle 2"/>
          <p:cNvSpPr>
            <a:spLocks noGrp="1" noChangeArrowheads="1"/>
          </p:cNvSpPr>
          <p:nvPr>
            <p:ph type="title"/>
          </p:nvPr>
        </p:nvSpPr>
        <p:spPr/>
        <p:txBody>
          <a:bodyPr/>
          <a:lstStyle/>
          <a:p>
            <a:endParaRPr lang="id-ID"/>
          </a:p>
        </p:txBody>
      </p:sp>
      <p:sp>
        <p:nvSpPr>
          <p:cNvPr id="23555" name="Rectangle 3"/>
          <p:cNvSpPr>
            <a:spLocks noGrp="1" noChangeArrowheads="1"/>
          </p:cNvSpPr>
          <p:nvPr>
            <p:ph type="body" idx="1"/>
          </p:nvPr>
        </p:nvSpPr>
        <p:spPr/>
        <p:txBody>
          <a:bodyPr/>
          <a:lstStyle/>
          <a:p>
            <a:r>
              <a:rPr lang="en-US" sz="2800"/>
              <a:t>Keputusan RUPS pada umumnya menyangkut struktur organisasi dan kepentingan para pemegang saham seperti perubahan anggaran dasar, permohonan agar perseroan dinyatakan pailit, dan pembubaran perseroan, termasuk juga penambahan modal perseroan, pengeluaran saham baru (IPO) dan penggunaan laba</a:t>
            </a:r>
            <a:endParaRPr lang="id-ID"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A2EB6F07-9338-436F-A32B-7C8F19608985}" type="slidenum">
              <a:rPr lang="en-US"/>
              <a:pPr/>
              <a:t>19</a:t>
            </a:fld>
            <a:endParaRPr lang="en-US"/>
          </a:p>
        </p:txBody>
      </p:sp>
      <p:sp>
        <p:nvSpPr>
          <p:cNvPr id="24578" name="Rectangle 2"/>
          <p:cNvSpPr>
            <a:spLocks noGrp="1" noChangeArrowheads="1"/>
          </p:cNvSpPr>
          <p:nvPr>
            <p:ph type="title"/>
          </p:nvPr>
        </p:nvSpPr>
        <p:spPr/>
        <p:txBody>
          <a:bodyPr/>
          <a:lstStyle/>
          <a:p>
            <a:endParaRPr lang="id-ID"/>
          </a:p>
        </p:txBody>
      </p:sp>
      <p:sp>
        <p:nvSpPr>
          <p:cNvPr id="24579" name="Rectangle 3"/>
          <p:cNvSpPr>
            <a:spLocks noGrp="1" noChangeArrowheads="1"/>
          </p:cNvSpPr>
          <p:nvPr>
            <p:ph type="body" idx="1"/>
          </p:nvPr>
        </p:nvSpPr>
        <p:spPr/>
        <p:txBody>
          <a:bodyPr/>
          <a:lstStyle/>
          <a:p>
            <a:r>
              <a:rPr lang="en-US"/>
              <a:t>Direksi wajib meminta persetujuan RUPS untuk mengalihkan jaminan utang seluruh atau sebagian kekayaan perseroan.</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B5C5116F-FE44-4414-A5F6-D47814CCC783}" type="slidenum">
              <a:rPr lang="en-US"/>
              <a:pPr/>
              <a:t>2</a:t>
            </a:fld>
            <a:endParaRPr lang="en-US"/>
          </a:p>
        </p:txBody>
      </p:sp>
      <p:sp>
        <p:nvSpPr>
          <p:cNvPr id="7170" name="Rectangle 2"/>
          <p:cNvSpPr>
            <a:spLocks noGrp="1" noChangeArrowheads="1"/>
          </p:cNvSpPr>
          <p:nvPr>
            <p:ph type="title"/>
          </p:nvPr>
        </p:nvSpPr>
        <p:spPr/>
        <p:txBody>
          <a:bodyPr>
            <a:normAutofit fontScale="90000"/>
          </a:bodyPr>
          <a:lstStyle/>
          <a:p>
            <a:r>
              <a:rPr lang="id-ID"/>
              <a:t>DASAR HUKUM PERSEROAN TERBATAS</a:t>
            </a:r>
            <a:r>
              <a:rPr lang="en-US"/>
              <a:t> </a:t>
            </a:r>
          </a:p>
        </p:txBody>
      </p:sp>
      <p:sp>
        <p:nvSpPr>
          <p:cNvPr id="7171" name="Rectangle 3"/>
          <p:cNvSpPr>
            <a:spLocks noGrp="1" noChangeArrowheads="1"/>
          </p:cNvSpPr>
          <p:nvPr>
            <p:ph type="body" idx="1"/>
          </p:nvPr>
        </p:nvSpPr>
        <p:spPr/>
        <p:txBody>
          <a:bodyPr/>
          <a:lstStyle/>
          <a:p>
            <a:pPr>
              <a:lnSpc>
                <a:spcPct val="80000"/>
              </a:lnSpc>
            </a:pPr>
            <a:r>
              <a:rPr lang="id-ID" sz="2400"/>
              <a:t>Landasan yuridis PT sebagai badan usaha diatur dalam Undang-undang No. 40 Tahun 2007 tentang Perseroan Terbatas yang menggantikan UU No. 1 Tahun 1995 tentang Perseroan terbatas. Sebelumnya pengaturan PT diatur dalam KUHD dalam pasal 36 – 56 </a:t>
            </a:r>
          </a:p>
          <a:p>
            <a:pPr>
              <a:lnSpc>
                <a:spcPct val="80000"/>
              </a:lnSpc>
            </a:pPr>
            <a:r>
              <a:rPr lang="id-ID" sz="2400"/>
              <a:t>Perseroan Terbatas, yang selanjutnya disebut Perseroan, adalah badan hukum yang merupakan persekutuan modal, didirikan berdasarkan perjanjian, melakukan kegiatan usaha dengan modal dasar yang seluruhnya terbagi dalam saham dan memenuhi persyaratan yang ditetapkan dalam Undang-Undang ini serta peraturan pelaksanaannya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82939C4B-FB0F-45D4-9D21-B18C5C9A4A56}" type="slidenum">
              <a:rPr lang="en-US"/>
              <a:pPr/>
              <a:t>3</a:t>
            </a:fld>
            <a:endParaRPr lang="en-US"/>
          </a:p>
        </p:txBody>
      </p:sp>
      <p:sp>
        <p:nvSpPr>
          <p:cNvPr id="8194" name="Rectangle 2"/>
          <p:cNvSpPr>
            <a:spLocks noGrp="1" noChangeArrowheads="1"/>
          </p:cNvSpPr>
          <p:nvPr>
            <p:ph type="title"/>
          </p:nvPr>
        </p:nvSpPr>
        <p:spPr/>
        <p:txBody>
          <a:bodyPr/>
          <a:lstStyle/>
          <a:p>
            <a:r>
              <a:rPr lang="id-ID"/>
              <a:t>PENDIRIAN PERSEROAN TERBATAS</a:t>
            </a:r>
            <a:r>
              <a:rPr lang="en-US"/>
              <a:t> </a:t>
            </a:r>
          </a:p>
        </p:txBody>
      </p:sp>
      <p:sp>
        <p:nvSpPr>
          <p:cNvPr id="8195" name="Rectangle 3"/>
          <p:cNvSpPr>
            <a:spLocks noGrp="1" noChangeArrowheads="1"/>
          </p:cNvSpPr>
          <p:nvPr>
            <p:ph type="body" idx="1"/>
          </p:nvPr>
        </p:nvSpPr>
        <p:spPr/>
        <p:txBody>
          <a:bodyPr/>
          <a:lstStyle/>
          <a:p>
            <a:pPr>
              <a:lnSpc>
                <a:spcPct val="90000"/>
              </a:lnSpc>
            </a:pPr>
            <a:r>
              <a:rPr lang="id-ID" sz="2400"/>
              <a:t>Lihat Pasal 7 Ayat 1 UUPT, perseroan didirikan oleh 2 (dua) orang atau lebih dengan akta notaris yang dibuat dalam bahasa indonesia</a:t>
            </a:r>
            <a:r>
              <a:rPr lang="en-US" sz="2400"/>
              <a:t> </a:t>
            </a:r>
          </a:p>
          <a:p>
            <a:pPr>
              <a:lnSpc>
                <a:spcPct val="90000"/>
              </a:lnSpc>
            </a:pPr>
            <a:r>
              <a:rPr lang="id-ID" sz="2400"/>
              <a:t>Syarat-syarat materil </a:t>
            </a:r>
            <a:r>
              <a:rPr lang="en-US" sz="2400"/>
              <a:t>Pasal 31- Ps 33</a:t>
            </a:r>
            <a:r>
              <a:rPr lang="id-ID" sz="2400"/>
              <a:t>:</a:t>
            </a:r>
          </a:p>
          <a:p>
            <a:pPr lvl="1">
              <a:lnSpc>
                <a:spcPct val="90000"/>
              </a:lnSpc>
            </a:pPr>
            <a:r>
              <a:rPr lang="id-ID" sz="2000"/>
              <a:t>modal dasar perseroan</a:t>
            </a:r>
            <a:r>
              <a:rPr lang="en-US" sz="2000"/>
              <a:t> </a:t>
            </a:r>
            <a:r>
              <a:rPr lang="id-ID" sz="2000"/>
              <a:t>terbatas terdiri atas seluruh nilai nominal saham</a:t>
            </a:r>
          </a:p>
          <a:p>
            <a:pPr lvl="1">
              <a:lnSpc>
                <a:spcPct val="90000"/>
              </a:lnSpc>
            </a:pPr>
            <a:r>
              <a:rPr lang="id-ID" sz="2000"/>
              <a:t>saham </a:t>
            </a:r>
            <a:r>
              <a:rPr lang="en-US" sz="2000"/>
              <a:t>diterbitkan </a:t>
            </a:r>
            <a:r>
              <a:rPr lang="id-ID" sz="2000"/>
              <a:t>atas nama </a:t>
            </a:r>
            <a:r>
              <a:rPr lang="en-US" sz="2000"/>
              <a:t>pemiliknya (Pasal 41)</a:t>
            </a:r>
            <a:endParaRPr lang="id-ID" sz="2000"/>
          </a:p>
          <a:p>
            <a:pPr lvl="1">
              <a:lnSpc>
                <a:spcPct val="90000"/>
              </a:lnSpc>
            </a:pPr>
            <a:r>
              <a:rPr lang="id-ID" sz="2000"/>
              <a:t>modal dasar paling sedikit Rp. </a:t>
            </a:r>
            <a:r>
              <a:rPr lang="en-US" sz="2000"/>
              <a:t>5</a:t>
            </a:r>
            <a:r>
              <a:rPr lang="id-ID" sz="2000"/>
              <a:t>0.000.000,- (</a:t>
            </a:r>
            <a:r>
              <a:rPr lang="en-US" sz="2000"/>
              <a:t>lima</a:t>
            </a:r>
            <a:r>
              <a:rPr lang="id-ID" sz="2000"/>
              <a:t> puluh juta rupiah)</a:t>
            </a:r>
          </a:p>
          <a:p>
            <a:pPr lvl="1">
              <a:lnSpc>
                <a:spcPct val="90000"/>
              </a:lnSpc>
            </a:pPr>
            <a:r>
              <a:rPr lang="id-ID" sz="2000"/>
              <a:t>modal terbagi atas nominal saham</a:t>
            </a:r>
          </a:p>
          <a:p>
            <a:pPr lvl="1">
              <a:lnSpc>
                <a:spcPct val="90000"/>
              </a:lnSpc>
            </a:pPr>
            <a:r>
              <a:rPr lang="id-ID" sz="2000"/>
              <a:t>25 % dari modal harus ditempatkan</a:t>
            </a:r>
            <a:r>
              <a:rPr lang="en-US" sz="2000"/>
              <a:t> dan disetor secara penuh</a:t>
            </a:r>
            <a:r>
              <a:rPr lang="id-ID" sz="2000"/>
              <a:t>(</a:t>
            </a:r>
            <a:r>
              <a:rPr lang="id-ID" sz="2000" u="sng"/>
              <a:t>+</a:t>
            </a:r>
            <a:r>
              <a:rPr lang="id-ID" sz="2000"/>
              <a:t> Rp. </a:t>
            </a:r>
            <a:r>
              <a:rPr lang="en-US" sz="2000"/>
              <a:t>12.</a:t>
            </a:r>
            <a:r>
              <a:rPr lang="id-ID" sz="2000"/>
              <a:t>500.000,-)</a:t>
            </a:r>
            <a:endParaRPr lang="en-US"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524F6F1B-9E6C-4C55-964B-2FD54CCA7311}" type="slidenum">
              <a:rPr lang="en-US"/>
              <a:pPr/>
              <a:t>4</a:t>
            </a:fld>
            <a:endParaRPr lang="en-US"/>
          </a:p>
        </p:txBody>
      </p:sp>
      <p:sp>
        <p:nvSpPr>
          <p:cNvPr id="9218" name="Rectangle 2"/>
          <p:cNvSpPr>
            <a:spLocks noGrp="1" noChangeArrowheads="1"/>
          </p:cNvSpPr>
          <p:nvPr>
            <p:ph type="title"/>
          </p:nvPr>
        </p:nvSpPr>
        <p:spPr/>
        <p:txBody>
          <a:bodyPr/>
          <a:lstStyle/>
          <a:p>
            <a:r>
              <a:rPr lang="id-ID"/>
              <a:t>PENDIRIAN PERSEROAN TERBATAS</a:t>
            </a:r>
            <a:endParaRPr lang="en-US"/>
          </a:p>
        </p:txBody>
      </p:sp>
      <p:sp>
        <p:nvSpPr>
          <p:cNvPr id="9219" name="Rectangle 3"/>
          <p:cNvSpPr>
            <a:spLocks noGrp="1" noChangeArrowheads="1"/>
          </p:cNvSpPr>
          <p:nvPr>
            <p:ph type="body" idx="1"/>
          </p:nvPr>
        </p:nvSpPr>
        <p:spPr/>
        <p:txBody>
          <a:bodyPr/>
          <a:lstStyle/>
          <a:p>
            <a:pPr>
              <a:lnSpc>
                <a:spcPct val="90000"/>
              </a:lnSpc>
            </a:pPr>
            <a:r>
              <a:rPr lang="id-ID" sz="2400"/>
              <a:t>Jika semua persyaratan telah dipenuhi oleh para pendiri, maka PT menjadi badan hukum, yaitu:</a:t>
            </a:r>
          </a:p>
          <a:p>
            <a:pPr lvl="1">
              <a:lnSpc>
                <a:spcPct val="90000"/>
              </a:lnSpc>
            </a:pPr>
            <a:r>
              <a:rPr lang="id-ID" sz="2000"/>
              <a:t>Akta Pendirian dan Anggran dasar sudah disahkan oleh Menteri Kehakiman (MenKumDang)</a:t>
            </a:r>
          </a:p>
          <a:p>
            <a:pPr lvl="1">
              <a:lnSpc>
                <a:spcPct val="90000"/>
              </a:lnSpc>
            </a:pPr>
            <a:r>
              <a:rPr lang="id-ID" sz="2000"/>
              <a:t>Pengesahan Anggran dasar telah diumumkan dalam Tambahan Berita Negara Republik Indonesia (TBNRI)</a:t>
            </a:r>
          </a:p>
          <a:p>
            <a:pPr lvl="1">
              <a:lnSpc>
                <a:spcPct val="90000"/>
              </a:lnSpc>
            </a:pPr>
            <a:r>
              <a:rPr lang="id-ID" sz="2000"/>
              <a:t>Akta pengesahan telah didaftarkan dalam daftar perusahaan di kantor perdagangan (Deperindag) di wilayah hukum mana perseroan terbatas berdomisili</a:t>
            </a:r>
            <a:r>
              <a:rPr lang="en-US" sz="2000"/>
              <a:t> </a:t>
            </a:r>
          </a:p>
          <a:p>
            <a:pPr>
              <a:lnSpc>
                <a:spcPct val="90000"/>
              </a:lnSpc>
            </a:pPr>
            <a:r>
              <a:rPr lang="id-ID" sz="2400"/>
              <a:t>Bila sudah menjadi badan hukum, maka PT dalam lalu lintas hukum diakuii sebagai subjek hukum, artinya dapat menuntut dan dituntut di muka pengadilan (Persona Standi Injudicio)</a:t>
            </a:r>
            <a:r>
              <a:rPr lang="en-US" sz="24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EAA23386-6204-4E20-BD57-374B9EEA48BD}" type="slidenum">
              <a:rPr lang="en-US"/>
              <a:pPr/>
              <a:t>5</a:t>
            </a:fld>
            <a:endParaRPr lang="en-US"/>
          </a:p>
        </p:txBody>
      </p:sp>
      <p:sp>
        <p:nvSpPr>
          <p:cNvPr id="10242" name="Rectangle 2"/>
          <p:cNvSpPr>
            <a:spLocks noGrp="1" noChangeArrowheads="1"/>
          </p:cNvSpPr>
          <p:nvPr>
            <p:ph type="title"/>
          </p:nvPr>
        </p:nvSpPr>
        <p:spPr/>
        <p:txBody>
          <a:bodyPr/>
          <a:lstStyle/>
          <a:p>
            <a:r>
              <a:rPr lang="id-ID"/>
              <a:t>PENDIRIAN PERSEROAN TERBATAS</a:t>
            </a:r>
            <a:endParaRPr lang="en-US"/>
          </a:p>
        </p:txBody>
      </p:sp>
      <p:sp>
        <p:nvSpPr>
          <p:cNvPr id="10243" name="Rectangle 3"/>
          <p:cNvSpPr>
            <a:spLocks noGrp="1" noChangeArrowheads="1"/>
          </p:cNvSpPr>
          <p:nvPr>
            <p:ph type="body" idx="1"/>
          </p:nvPr>
        </p:nvSpPr>
        <p:spPr/>
        <p:txBody>
          <a:bodyPr/>
          <a:lstStyle/>
          <a:p>
            <a:pPr>
              <a:lnSpc>
                <a:spcPct val="90000"/>
              </a:lnSpc>
            </a:pPr>
            <a:r>
              <a:rPr lang="id-ID"/>
              <a:t>Namun bukan berarti PT yang belum diumumkan dalam TBNRI bukan badan hukum, melainkan pertanggungjawaban terhadap pihak ketiga diwakili oleh pengurus PT</a:t>
            </a:r>
            <a:r>
              <a:rPr lang="en-US"/>
              <a:t> </a:t>
            </a:r>
          </a:p>
          <a:p>
            <a:pPr>
              <a:lnSpc>
                <a:spcPct val="90000"/>
              </a:lnSpc>
            </a:pPr>
            <a:r>
              <a:rPr lang="id-ID"/>
              <a:t>Fungsi Anggaran Dasar dalam PT adalah sebagai hukum positif bagi PT dan pihak yang mengadakan kontak dengan perseroan terbatas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0984314C-195E-45F2-B02A-223738D0268C}" type="slidenum">
              <a:rPr lang="en-US"/>
              <a:pPr/>
              <a:t>6</a:t>
            </a:fld>
            <a:endParaRPr lang="en-US"/>
          </a:p>
        </p:txBody>
      </p:sp>
      <p:sp>
        <p:nvSpPr>
          <p:cNvPr id="11266" name="Rectangle 2"/>
          <p:cNvSpPr>
            <a:spLocks noGrp="1" noChangeArrowheads="1"/>
          </p:cNvSpPr>
          <p:nvPr>
            <p:ph type="title"/>
          </p:nvPr>
        </p:nvSpPr>
        <p:spPr/>
        <p:txBody>
          <a:bodyPr/>
          <a:lstStyle/>
          <a:p>
            <a:r>
              <a:rPr lang="id-ID"/>
              <a:t>MODAL DALAM PT</a:t>
            </a:r>
            <a:endParaRPr lang="en-US"/>
          </a:p>
        </p:txBody>
      </p:sp>
      <p:sp>
        <p:nvSpPr>
          <p:cNvPr id="11267" name="Rectangle 3"/>
          <p:cNvSpPr>
            <a:spLocks noGrp="1" noChangeArrowheads="1"/>
          </p:cNvSpPr>
          <p:nvPr>
            <p:ph type="body" idx="1"/>
          </p:nvPr>
        </p:nvSpPr>
        <p:spPr/>
        <p:txBody>
          <a:bodyPr/>
          <a:lstStyle/>
          <a:p>
            <a:pPr marL="609600" indent="-609600">
              <a:lnSpc>
                <a:spcPct val="80000"/>
              </a:lnSpc>
            </a:pPr>
            <a:r>
              <a:rPr lang="id-ID" sz="2600"/>
              <a:t>Modal Dasar, i/ jumlah modal yang disebutkan dalam Anggaran Dasar PT. Dalam pasal 32 Ayat 1 modal dasar minimum Rp. 50.000.000,- (lima puluh juta)</a:t>
            </a:r>
          </a:p>
          <a:p>
            <a:pPr marL="609600" indent="-609600">
              <a:lnSpc>
                <a:spcPct val="80000"/>
              </a:lnSpc>
            </a:pPr>
            <a:r>
              <a:rPr lang="id-ID" sz="2600"/>
              <a:t>Paling sedikit 25% (dua puluh lima persen) dari modal dasar sebagaimana dimaksud dalam Pasal 32 harus ditempatkan dan disetor penuh </a:t>
            </a:r>
          </a:p>
          <a:p>
            <a:pPr marL="609600" indent="-609600">
              <a:lnSpc>
                <a:spcPct val="80000"/>
              </a:lnSpc>
            </a:pPr>
            <a:r>
              <a:rPr lang="id-ID" sz="2600"/>
              <a:t>Modal ditempatkan dan disetor penuh sebagaimana dimaksud diatas dibuktikan dengan bukti penyetoran yang sah</a:t>
            </a:r>
            <a:r>
              <a:rPr lang="id-ID" sz="24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78A235E8-D9F4-4846-8428-246AC0176215}" type="slidenum">
              <a:rPr lang="en-US"/>
              <a:pPr/>
              <a:t>7</a:t>
            </a:fld>
            <a:endParaRPr lang="en-US"/>
          </a:p>
        </p:txBody>
      </p:sp>
      <p:sp>
        <p:nvSpPr>
          <p:cNvPr id="12290" name="Rectangle 2"/>
          <p:cNvSpPr>
            <a:spLocks noGrp="1" noChangeArrowheads="1"/>
          </p:cNvSpPr>
          <p:nvPr>
            <p:ph type="title"/>
          </p:nvPr>
        </p:nvSpPr>
        <p:spPr/>
        <p:txBody>
          <a:bodyPr/>
          <a:lstStyle/>
          <a:p>
            <a:r>
              <a:rPr lang="id-ID"/>
              <a:t>MODAL DALAM PT</a:t>
            </a:r>
            <a:endParaRPr lang="en-US"/>
          </a:p>
        </p:txBody>
      </p:sp>
      <p:sp>
        <p:nvSpPr>
          <p:cNvPr id="12291" name="Rectangle 3"/>
          <p:cNvSpPr>
            <a:spLocks noGrp="1" noChangeArrowheads="1"/>
          </p:cNvSpPr>
          <p:nvPr>
            <p:ph type="body" idx="1"/>
          </p:nvPr>
        </p:nvSpPr>
        <p:spPr/>
        <p:txBody>
          <a:bodyPr/>
          <a:lstStyle/>
          <a:p>
            <a:r>
              <a:rPr lang="id-ID"/>
              <a:t>Modal PT tidak harus dalam bentuk uang tunai, artinya:</a:t>
            </a:r>
          </a:p>
          <a:p>
            <a:pPr lvl="1"/>
            <a:r>
              <a:rPr lang="id-ID"/>
              <a:t>Boleh dalam bentuk lain asal dapat dinilai oleh appraisal</a:t>
            </a:r>
          </a:p>
          <a:p>
            <a:pPr lvl="1"/>
            <a:r>
              <a:rPr lang="id-ID"/>
              <a:t>Penyetoran dalam bentuk benda tidak bergerak harus diumumkan dalam surat kabar berskala nasional</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C9123DA1-50F3-4E90-B3B9-175636F6AE87}" type="slidenum">
              <a:rPr lang="en-US"/>
              <a:pPr/>
              <a:t>8</a:t>
            </a:fld>
            <a:endParaRPr lang="en-US"/>
          </a:p>
        </p:txBody>
      </p:sp>
      <p:sp>
        <p:nvSpPr>
          <p:cNvPr id="13314" name="Rectangle 2"/>
          <p:cNvSpPr>
            <a:spLocks noGrp="1" noChangeArrowheads="1"/>
          </p:cNvSpPr>
          <p:nvPr>
            <p:ph type="title"/>
          </p:nvPr>
        </p:nvSpPr>
        <p:spPr/>
        <p:txBody>
          <a:bodyPr/>
          <a:lstStyle/>
          <a:p>
            <a:r>
              <a:rPr lang="id-ID"/>
              <a:t>MODAL DALAM PT</a:t>
            </a:r>
            <a:endParaRPr lang="en-US"/>
          </a:p>
        </p:txBody>
      </p:sp>
      <p:sp>
        <p:nvSpPr>
          <p:cNvPr id="13315" name="Rectangle 3"/>
          <p:cNvSpPr>
            <a:spLocks noGrp="1" noChangeArrowheads="1"/>
          </p:cNvSpPr>
          <p:nvPr>
            <p:ph type="body" idx="1"/>
          </p:nvPr>
        </p:nvSpPr>
        <p:spPr/>
        <p:txBody>
          <a:bodyPr/>
          <a:lstStyle/>
          <a:p>
            <a:r>
              <a:rPr lang="id-ID" sz="2800"/>
              <a:t>Jika ada penambahan modal, berdasarkan Pasal 34 UUPT, harus :</a:t>
            </a:r>
          </a:p>
          <a:p>
            <a:pPr lvl="1"/>
            <a:r>
              <a:rPr lang="id-ID" sz="2400"/>
              <a:t>Ada putusan RUPS</a:t>
            </a:r>
          </a:p>
          <a:p>
            <a:pPr lvl="1"/>
            <a:r>
              <a:rPr lang="id-ID" sz="2400"/>
              <a:t>dibuat dengan akta notaris</a:t>
            </a:r>
          </a:p>
          <a:p>
            <a:pPr lvl="1"/>
            <a:r>
              <a:rPr lang="id-ID" sz="2400"/>
              <a:t>Ada persetujuan MenKeh/ MenKumDang</a:t>
            </a:r>
          </a:p>
          <a:p>
            <a:pPr lvl="1"/>
            <a:r>
              <a:rPr lang="id-ID" sz="2400"/>
              <a:t>Wajib didaftar dalam daftar perusahaan</a:t>
            </a:r>
          </a:p>
          <a:p>
            <a:pPr lvl="1"/>
            <a:r>
              <a:rPr lang="id-ID" sz="2400"/>
              <a:t>Akta pengesahan diumumkan dalam TBNRI</a:t>
            </a:r>
          </a:p>
          <a:p>
            <a:pPr lvl="1"/>
            <a:r>
              <a:rPr lang="id-ID" sz="2400"/>
              <a:t>Saham ditawarkan lebih dulu kepada pemegang saham lama</a:t>
            </a:r>
            <a:endParaRPr lang="en-U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copyright by dhoni yusra</a:t>
            </a:r>
          </a:p>
        </p:txBody>
      </p:sp>
      <p:sp>
        <p:nvSpPr>
          <p:cNvPr id="6" name="Slide Number Placeholder 5"/>
          <p:cNvSpPr>
            <a:spLocks noGrp="1"/>
          </p:cNvSpPr>
          <p:nvPr>
            <p:ph type="sldNum" sz="quarter" idx="12"/>
          </p:nvPr>
        </p:nvSpPr>
        <p:spPr/>
        <p:txBody>
          <a:bodyPr/>
          <a:lstStyle/>
          <a:p>
            <a:fld id="{BAABAA4F-839A-4771-BB82-43FFD9A2B156}" type="slidenum">
              <a:rPr lang="en-US"/>
              <a:pPr/>
              <a:t>9</a:t>
            </a:fld>
            <a:endParaRPr lang="en-US"/>
          </a:p>
        </p:txBody>
      </p:sp>
      <p:sp>
        <p:nvSpPr>
          <p:cNvPr id="14338" name="Rectangle 2"/>
          <p:cNvSpPr>
            <a:spLocks noGrp="1" noChangeArrowheads="1"/>
          </p:cNvSpPr>
          <p:nvPr>
            <p:ph type="title"/>
          </p:nvPr>
        </p:nvSpPr>
        <p:spPr/>
        <p:txBody>
          <a:bodyPr/>
          <a:lstStyle/>
          <a:p>
            <a:r>
              <a:rPr lang="id-ID"/>
              <a:t>MODAL DALAM PT</a:t>
            </a:r>
            <a:endParaRPr lang="en-US"/>
          </a:p>
        </p:txBody>
      </p:sp>
      <p:sp>
        <p:nvSpPr>
          <p:cNvPr id="14339" name="Rectangle 3"/>
          <p:cNvSpPr>
            <a:spLocks noGrp="1" noChangeArrowheads="1"/>
          </p:cNvSpPr>
          <p:nvPr>
            <p:ph type="body" idx="1"/>
          </p:nvPr>
        </p:nvSpPr>
        <p:spPr/>
        <p:txBody>
          <a:bodyPr/>
          <a:lstStyle/>
          <a:p>
            <a:pPr>
              <a:lnSpc>
                <a:spcPct val="90000"/>
              </a:lnSpc>
            </a:pPr>
            <a:r>
              <a:rPr lang="en-US"/>
              <a:t>Penambahan dan </a:t>
            </a:r>
            <a:r>
              <a:rPr lang="id-ID"/>
              <a:t>Pengurangan modal</a:t>
            </a:r>
            <a:r>
              <a:rPr lang="en-US"/>
              <a:t> (Pasal 41 – Pasal 47)</a:t>
            </a:r>
            <a:r>
              <a:rPr lang="id-ID"/>
              <a:t>, harus:</a:t>
            </a:r>
          </a:p>
          <a:p>
            <a:pPr lvl="1">
              <a:lnSpc>
                <a:spcPct val="90000"/>
              </a:lnSpc>
            </a:pPr>
            <a:r>
              <a:rPr lang="id-ID"/>
              <a:t>Ada putusan RUPS</a:t>
            </a:r>
          </a:p>
          <a:p>
            <a:pPr lvl="1">
              <a:lnSpc>
                <a:spcPct val="90000"/>
              </a:lnSpc>
            </a:pPr>
            <a:r>
              <a:rPr lang="id-ID"/>
              <a:t>Putusan RUPS disampaikan kepada semua kreditur</a:t>
            </a:r>
          </a:p>
          <a:p>
            <a:pPr lvl="1">
              <a:lnSpc>
                <a:spcPct val="90000"/>
              </a:lnSpc>
            </a:pPr>
            <a:r>
              <a:rPr lang="id-ID"/>
              <a:t>Diumumkan dalam TBNRI dan 2 surat kabar nasional</a:t>
            </a:r>
          </a:p>
          <a:p>
            <a:pPr lvl="1">
              <a:lnSpc>
                <a:spcPct val="90000"/>
              </a:lnSpc>
            </a:pPr>
            <a:r>
              <a:rPr lang="id-ID"/>
              <a:t>Persetujuan MenKeh/ MenKumDang</a:t>
            </a:r>
          </a:p>
          <a:p>
            <a:pPr lvl="1">
              <a:lnSpc>
                <a:spcPct val="90000"/>
              </a:lnSpc>
            </a:pPr>
            <a:r>
              <a:rPr lang="id-ID"/>
              <a:t>didaftar dalam daftar perusahaan</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1079</Words>
  <Application>Microsoft Office PowerPoint</Application>
  <PresentationFormat>On-screen Show (4:3)</PresentationFormat>
  <Paragraphs>110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PERSEROAN TERBATAS</vt:lpstr>
      <vt:lpstr>DASAR HUKUM PERSEROAN TERBATAS </vt:lpstr>
      <vt:lpstr>PENDIRIAN PERSEROAN TERBATAS </vt:lpstr>
      <vt:lpstr>PENDIRIAN PERSEROAN TERBATAS</vt:lpstr>
      <vt:lpstr>PENDIRIAN PERSEROAN TERBATAS</vt:lpstr>
      <vt:lpstr>MODAL DALAM PT</vt:lpstr>
      <vt:lpstr>MODAL DALAM PT</vt:lpstr>
      <vt:lpstr>MODAL DALAM PT</vt:lpstr>
      <vt:lpstr>MODAL DALAM PT</vt:lpstr>
      <vt:lpstr>Pemegang saham</vt:lpstr>
      <vt:lpstr>PowerPoint Presentation</vt:lpstr>
      <vt:lpstr>PowerPoint Presentation</vt:lpstr>
      <vt:lpstr>Gadai saham</vt:lpstr>
      <vt:lpstr>ORGAN DALAM PERSEROAN TERBATAS</vt:lpstr>
      <vt:lpstr>RUPS</vt:lpstr>
      <vt:lpstr>RUPS</vt:lpstr>
      <vt:lpstr>PowerPoint Presentation</vt:lpstr>
      <vt:lpstr>PowerPoint Presentation</vt:lpstr>
      <vt:lpstr>PowerPoint Presentation</vt:lpstr>
    </vt:vector>
  </TitlesOfParts>
  <Company>UEU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PERSEROAN TERBATAS</dc:title>
  <dc:creator>user</dc:creator>
  <cp:lastModifiedBy>May</cp:lastModifiedBy>
  <cp:revision>1</cp:revision>
  <dcterms:created xsi:type="dcterms:W3CDTF">2013-01-03T04:16:43Z</dcterms:created>
  <dcterms:modified xsi:type="dcterms:W3CDTF">2015-03-08T01:24:09Z</dcterms:modified>
</cp:coreProperties>
</file>