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516" y="-19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5DECD1-9DAC-45DD-9F08-A9E091D1FC85}" type="datetimeFigureOut">
              <a:rPr lang="en-US" smtClean="0"/>
              <a:t>3/8/2015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6D81B0-12B4-4D31-890D-39BA66BAF66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5DECD1-9DAC-45DD-9F08-A9E091D1FC85}" type="datetimeFigureOut">
              <a:rPr lang="en-US" smtClean="0"/>
              <a:t>3/8/2015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6D81B0-12B4-4D31-890D-39BA66BAF66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5DECD1-9DAC-45DD-9F08-A9E091D1FC85}" type="datetimeFigureOut">
              <a:rPr lang="en-US" smtClean="0"/>
              <a:t>3/8/2015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6D81B0-12B4-4D31-890D-39BA66BAF66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5DECD1-9DAC-45DD-9F08-A9E091D1FC85}" type="datetimeFigureOut">
              <a:rPr lang="en-US" smtClean="0"/>
              <a:t>3/8/2015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6D81B0-12B4-4D31-890D-39BA66BAF66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5DECD1-9DAC-45DD-9F08-A9E091D1FC85}" type="datetimeFigureOut">
              <a:rPr lang="en-US" smtClean="0"/>
              <a:t>3/8/2015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6D81B0-12B4-4D31-890D-39BA66BAF66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5DECD1-9DAC-45DD-9F08-A9E091D1FC85}" type="datetimeFigureOut">
              <a:rPr lang="en-US" smtClean="0"/>
              <a:t>3/8/2015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6D81B0-12B4-4D31-890D-39BA66BAF66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5DECD1-9DAC-45DD-9F08-A9E091D1FC85}" type="datetimeFigureOut">
              <a:rPr lang="en-US" smtClean="0"/>
              <a:t>3/8/2015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6D81B0-12B4-4D31-890D-39BA66BAF66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5DECD1-9DAC-45DD-9F08-A9E091D1FC85}" type="datetimeFigureOut">
              <a:rPr lang="en-US" smtClean="0"/>
              <a:t>3/8/2015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6D81B0-12B4-4D31-890D-39BA66BAF66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5DECD1-9DAC-45DD-9F08-A9E091D1FC85}" type="datetimeFigureOut">
              <a:rPr lang="en-US" smtClean="0"/>
              <a:t>3/8/2015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6D81B0-12B4-4D31-890D-39BA66BAF66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5DECD1-9DAC-45DD-9F08-A9E091D1FC85}" type="datetimeFigureOut">
              <a:rPr lang="en-US" smtClean="0"/>
              <a:t>3/8/2015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6D81B0-12B4-4D31-890D-39BA66BAF66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5DECD1-9DAC-45DD-9F08-A9E091D1FC85}" type="datetimeFigureOut">
              <a:rPr lang="en-US" smtClean="0"/>
              <a:t>3/8/2015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6D81B0-12B4-4D31-890D-39BA66BAF66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5DECD1-9DAC-45DD-9F08-A9E091D1FC85}" type="datetimeFigureOut">
              <a:rPr lang="en-US" smtClean="0"/>
              <a:t>3/8/2015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6D81B0-12B4-4D31-890D-39BA66BAF66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Lanjutan</a:t>
            </a:r>
            <a:r>
              <a:rPr lang="en-US" dirty="0" smtClean="0"/>
              <a:t> Perseroan </a:t>
            </a:r>
            <a:r>
              <a:rPr lang="en-US" dirty="0" err="1" smtClean="0"/>
              <a:t>Terbatas</a:t>
            </a:r>
            <a:endParaRPr lang="en-US" dirty="0"/>
          </a:p>
        </p:txBody>
      </p:sp>
      <p:sp>
        <p:nvSpPr>
          <p:cNvPr id="3" name="Subtitle 2"/>
          <p:cNvSpPr>
            <a:spLocks noGrp="1"/>
          </p:cNvSpPr>
          <p:nvPr>
            <p:ph type="subTitle" idx="1"/>
          </p:nvPr>
        </p:nvSpPr>
        <p:spPr/>
        <p:txBody>
          <a:bodyPr/>
          <a:lstStyle/>
          <a:p>
            <a:r>
              <a:rPr lang="en-US" dirty="0" err="1" smtClean="0"/>
              <a:t>Pertemuan</a:t>
            </a:r>
            <a:r>
              <a:rPr lang="en-US" dirty="0" smtClean="0"/>
              <a:t> 4</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by dhoni yusra</a:t>
            </a:r>
          </a:p>
        </p:txBody>
      </p:sp>
      <p:sp>
        <p:nvSpPr>
          <p:cNvPr id="6" name="Slide Number Placeholder 5"/>
          <p:cNvSpPr>
            <a:spLocks noGrp="1"/>
          </p:cNvSpPr>
          <p:nvPr>
            <p:ph type="sldNum" sz="quarter" idx="12"/>
          </p:nvPr>
        </p:nvSpPr>
        <p:spPr/>
        <p:txBody>
          <a:bodyPr/>
          <a:lstStyle/>
          <a:p>
            <a:fld id="{266C0EE5-3328-4431-BF20-B2C5F1F4843E}" type="slidenum">
              <a:rPr lang="en-US"/>
              <a:pPr/>
              <a:t>10</a:t>
            </a:fld>
            <a:endParaRPr lang="en-US"/>
          </a:p>
        </p:txBody>
      </p:sp>
      <p:sp>
        <p:nvSpPr>
          <p:cNvPr id="31746" name="Rectangle 2"/>
          <p:cNvSpPr>
            <a:spLocks noGrp="1" noChangeArrowheads="1"/>
          </p:cNvSpPr>
          <p:nvPr>
            <p:ph type="title"/>
          </p:nvPr>
        </p:nvSpPr>
        <p:spPr/>
        <p:txBody>
          <a:bodyPr/>
          <a:lstStyle/>
          <a:p>
            <a:endParaRPr lang="id-ID"/>
          </a:p>
        </p:txBody>
      </p:sp>
      <p:sp>
        <p:nvSpPr>
          <p:cNvPr id="31747" name="Rectangle 3"/>
          <p:cNvSpPr>
            <a:spLocks noGrp="1" noChangeArrowheads="1"/>
          </p:cNvSpPr>
          <p:nvPr>
            <p:ph type="body" idx="1"/>
          </p:nvPr>
        </p:nvSpPr>
        <p:spPr/>
        <p:txBody>
          <a:bodyPr/>
          <a:lstStyle/>
          <a:p>
            <a:pPr>
              <a:lnSpc>
                <a:spcPct val="90000"/>
              </a:lnSpc>
            </a:pPr>
            <a:r>
              <a:rPr lang="en-US"/>
              <a:t>Pengurusan perseroan dapat pula diartikan sebagai pengelolaan kekayaan perseroan.</a:t>
            </a:r>
          </a:p>
          <a:p>
            <a:pPr>
              <a:lnSpc>
                <a:spcPct val="90000"/>
              </a:lnSpc>
            </a:pPr>
            <a:r>
              <a:rPr lang="en-US"/>
              <a:t>Dalam menjalankan tugasnya, direksi dapat membentuk dewan direksi yang terdiri atas anggota direksi yang memiliki tugas tertentu</a:t>
            </a:r>
          </a:p>
          <a:p>
            <a:pPr>
              <a:lnSpc>
                <a:spcPct val="90000"/>
              </a:lnSpc>
            </a:pPr>
            <a:r>
              <a:rPr lang="en-US"/>
              <a:t>Tujuan yang ingin dicapai adalah terciptanya efisiensi dan efektivitas</a:t>
            </a:r>
            <a:endParaRPr lang="id-ID"/>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by dhoni yusra</a:t>
            </a:r>
          </a:p>
        </p:txBody>
      </p:sp>
      <p:sp>
        <p:nvSpPr>
          <p:cNvPr id="6" name="Slide Number Placeholder 5"/>
          <p:cNvSpPr>
            <a:spLocks noGrp="1"/>
          </p:cNvSpPr>
          <p:nvPr>
            <p:ph type="sldNum" sz="quarter" idx="12"/>
          </p:nvPr>
        </p:nvSpPr>
        <p:spPr/>
        <p:txBody>
          <a:bodyPr/>
          <a:lstStyle/>
          <a:p>
            <a:fld id="{177EC563-C061-4210-A3E5-B5FABA1170E9}" type="slidenum">
              <a:rPr lang="en-US"/>
              <a:pPr/>
              <a:t>11</a:t>
            </a:fld>
            <a:endParaRPr lang="en-US"/>
          </a:p>
        </p:txBody>
      </p:sp>
      <p:sp>
        <p:nvSpPr>
          <p:cNvPr id="32770" name="Rectangle 2"/>
          <p:cNvSpPr>
            <a:spLocks noGrp="1" noChangeArrowheads="1"/>
          </p:cNvSpPr>
          <p:nvPr>
            <p:ph type="title"/>
          </p:nvPr>
        </p:nvSpPr>
        <p:spPr/>
        <p:txBody>
          <a:bodyPr/>
          <a:lstStyle/>
          <a:p>
            <a:endParaRPr lang="id-ID"/>
          </a:p>
        </p:txBody>
      </p:sp>
      <p:sp>
        <p:nvSpPr>
          <p:cNvPr id="32771" name="Rectangle 3"/>
          <p:cNvSpPr>
            <a:spLocks noGrp="1" noChangeArrowheads="1"/>
          </p:cNvSpPr>
          <p:nvPr>
            <p:ph type="body" idx="1"/>
          </p:nvPr>
        </p:nvSpPr>
        <p:spPr/>
        <p:txBody>
          <a:bodyPr/>
          <a:lstStyle/>
          <a:p>
            <a:r>
              <a:rPr lang="en-US" sz="2800"/>
              <a:t>Secara umum kesalahan seorang anggota direksi, adalah kesalahan direksi, artinya tanggung jawab kesalahan satu anggota direksi akan ditanggung secara renteng oleh seluruh anggota direksi</a:t>
            </a:r>
          </a:p>
          <a:p>
            <a:r>
              <a:rPr lang="en-US" sz="2800"/>
              <a:t>Namun dapat pula dipisahkan apabila tindakan tersebut dapat dibuktikan bahwa itu adalah kesalahan individu dari anggota direksi (piercing the corporate veil) (lihat Pasal 101 Ayat 2)</a:t>
            </a:r>
            <a:endParaRPr lang="id-ID" sz="2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by dhoni yusra</a:t>
            </a:r>
          </a:p>
        </p:txBody>
      </p:sp>
      <p:sp>
        <p:nvSpPr>
          <p:cNvPr id="6" name="Slide Number Placeholder 5"/>
          <p:cNvSpPr>
            <a:spLocks noGrp="1"/>
          </p:cNvSpPr>
          <p:nvPr>
            <p:ph type="sldNum" sz="quarter" idx="12"/>
          </p:nvPr>
        </p:nvSpPr>
        <p:spPr/>
        <p:txBody>
          <a:bodyPr/>
          <a:lstStyle/>
          <a:p>
            <a:fld id="{8825DE50-1606-4018-A587-FBC135239B71}" type="slidenum">
              <a:rPr lang="en-US"/>
              <a:pPr/>
              <a:t>12</a:t>
            </a:fld>
            <a:endParaRPr lang="en-US"/>
          </a:p>
        </p:txBody>
      </p:sp>
      <p:sp>
        <p:nvSpPr>
          <p:cNvPr id="33794" name="Rectangle 2"/>
          <p:cNvSpPr>
            <a:spLocks noGrp="1" noChangeArrowheads="1"/>
          </p:cNvSpPr>
          <p:nvPr>
            <p:ph type="title"/>
          </p:nvPr>
        </p:nvSpPr>
        <p:spPr/>
        <p:txBody>
          <a:bodyPr/>
          <a:lstStyle/>
          <a:p>
            <a:endParaRPr lang="id-ID"/>
          </a:p>
        </p:txBody>
      </p:sp>
      <p:sp>
        <p:nvSpPr>
          <p:cNvPr id="33795" name="Rectangle 3"/>
          <p:cNvSpPr>
            <a:spLocks noGrp="1" noChangeArrowheads="1"/>
          </p:cNvSpPr>
          <p:nvPr>
            <p:ph type="body" idx="1"/>
          </p:nvPr>
        </p:nvSpPr>
        <p:spPr/>
        <p:txBody>
          <a:bodyPr/>
          <a:lstStyle/>
          <a:p>
            <a:r>
              <a:rPr lang="en-US"/>
              <a:t>Dapat disimpulkan bahwa wewenang anggota direksi dalam menjalankan pengurusan perseroan dibatasi oleh :</a:t>
            </a:r>
          </a:p>
          <a:p>
            <a:pPr lvl="1"/>
            <a:r>
              <a:rPr lang="en-US"/>
              <a:t>Peraturan perundang-undangan</a:t>
            </a:r>
          </a:p>
          <a:p>
            <a:pPr lvl="1"/>
            <a:r>
              <a:rPr lang="en-US"/>
              <a:t>Maksud dan tujuan perseroan sebagaimana dirumuskan dalam angaran dasar</a:t>
            </a:r>
          </a:p>
          <a:p>
            <a:pPr lvl="1"/>
            <a:r>
              <a:rPr lang="en-US"/>
              <a:t>Pembatasan2 lain yang diatur dalam ADRT</a:t>
            </a:r>
            <a:endParaRPr lang="id-ID"/>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by dhoni yusra</a:t>
            </a:r>
          </a:p>
        </p:txBody>
      </p:sp>
      <p:sp>
        <p:nvSpPr>
          <p:cNvPr id="6" name="Slide Number Placeholder 5"/>
          <p:cNvSpPr>
            <a:spLocks noGrp="1"/>
          </p:cNvSpPr>
          <p:nvPr>
            <p:ph type="sldNum" sz="quarter" idx="12"/>
          </p:nvPr>
        </p:nvSpPr>
        <p:spPr/>
        <p:txBody>
          <a:bodyPr/>
          <a:lstStyle/>
          <a:p>
            <a:fld id="{09FB1C7C-5D84-426B-9516-D5AE4D7348AB}" type="slidenum">
              <a:rPr lang="en-US"/>
              <a:pPr/>
              <a:t>13</a:t>
            </a:fld>
            <a:endParaRPr lang="en-US"/>
          </a:p>
        </p:txBody>
      </p:sp>
      <p:sp>
        <p:nvSpPr>
          <p:cNvPr id="41986" name="Rectangle 2"/>
          <p:cNvSpPr>
            <a:spLocks noGrp="1" noChangeArrowheads="1"/>
          </p:cNvSpPr>
          <p:nvPr>
            <p:ph type="title"/>
          </p:nvPr>
        </p:nvSpPr>
        <p:spPr/>
        <p:txBody>
          <a:bodyPr/>
          <a:lstStyle/>
          <a:p>
            <a:r>
              <a:rPr lang="en-US" sz="3200"/>
              <a:t>PENGGABUNGAN, PELEBURAN, </a:t>
            </a:r>
            <a:br>
              <a:rPr lang="en-US" sz="3200"/>
            </a:br>
            <a:r>
              <a:rPr lang="en-US" sz="3200"/>
              <a:t>PENGAMBILALIHAN, DAN PEMISAHAN</a:t>
            </a:r>
            <a:r>
              <a:rPr lang="en-US" sz="4000"/>
              <a:t> </a:t>
            </a:r>
          </a:p>
        </p:txBody>
      </p:sp>
      <p:sp>
        <p:nvSpPr>
          <p:cNvPr id="41987" name="Rectangle 3"/>
          <p:cNvSpPr>
            <a:spLocks noGrp="1" noChangeArrowheads="1"/>
          </p:cNvSpPr>
          <p:nvPr>
            <p:ph type="body" idx="1"/>
          </p:nvPr>
        </p:nvSpPr>
        <p:spPr/>
        <p:txBody>
          <a:bodyPr/>
          <a:lstStyle/>
          <a:p>
            <a:pPr>
              <a:lnSpc>
                <a:spcPct val="90000"/>
              </a:lnSpc>
            </a:pPr>
            <a:r>
              <a:rPr lang="en-US" sz="2400"/>
              <a:t>Penggabungan dan Peleburan mengakibatkan Perseroan yang menggabungkan atau meleburkan diri berakhir karena hukum </a:t>
            </a:r>
          </a:p>
          <a:p>
            <a:pPr>
              <a:lnSpc>
                <a:spcPct val="90000"/>
              </a:lnSpc>
            </a:pPr>
            <a:r>
              <a:rPr lang="en-US" sz="2400"/>
              <a:t>Penggabungan adalah perbuatan hukum yang dilakukan oleh satu Perseroan atau lebih untuk menggabungkan diri dengan Perseroan lain yang telah ada yang mengakibatkan aktiva dan pasiva dari Perseroan yang menggabungkan diri beralih karena hukum kepada Perseroan yang menerima penggabungan dan selanjutnya status badan hukum Perseroan yang menggabungkan diri berakhir karena hukum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by dhoni yusra</a:t>
            </a:r>
          </a:p>
        </p:txBody>
      </p:sp>
      <p:sp>
        <p:nvSpPr>
          <p:cNvPr id="6" name="Slide Number Placeholder 5"/>
          <p:cNvSpPr>
            <a:spLocks noGrp="1"/>
          </p:cNvSpPr>
          <p:nvPr>
            <p:ph type="sldNum" sz="quarter" idx="12"/>
          </p:nvPr>
        </p:nvSpPr>
        <p:spPr/>
        <p:txBody>
          <a:bodyPr/>
          <a:lstStyle/>
          <a:p>
            <a:fld id="{F81958AD-DDA8-488A-B40E-79736B8A44FF}" type="slidenum">
              <a:rPr lang="en-US"/>
              <a:pPr/>
              <a:t>14</a:t>
            </a:fld>
            <a:endParaRPr lang="en-US"/>
          </a:p>
        </p:txBody>
      </p:sp>
      <p:sp>
        <p:nvSpPr>
          <p:cNvPr id="43010" name="Rectangle 2"/>
          <p:cNvSpPr>
            <a:spLocks noGrp="1" noChangeArrowheads="1"/>
          </p:cNvSpPr>
          <p:nvPr>
            <p:ph type="title"/>
          </p:nvPr>
        </p:nvSpPr>
        <p:spPr/>
        <p:txBody>
          <a:bodyPr/>
          <a:lstStyle/>
          <a:p>
            <a:endParaRPr lang="en-US"/>
          </a:p>
        </p:txBody>
      </p:sp>
      <p:sp>
        <p:nvSpPr>
          <p:cNvPr id="43011" name="Rectangle 3"/>
          <p:cNvSpPr>
            <a:spLocks noGrp="1" noChangeArrowheads="1"/>
          </p:cNvSpPr>
          <p:nvPr>
            <p:ph type="body" idx="1"/>
          </p:nvPr>
        </p:nvSpPr>
        <p:spPr/>
        <p:txBody>
          <a:bodyPr/>
          <a:lstStyle/>
          <a:p>
            <a:r>
              <a:rPr lang="en-US" sz="2800"/>
              <a:t>Peleburan adalah perbuatan hukum yang dilakukan oleh dua Perseroan atau lebih untuk meleburkan diri dengan cara mendirikan satu Perseroan baru yang karena hukum memperoleh aktiva dan pasiva dari Perseroan yang meleburkan diri dan status badan hukum Perseroan yang meleburkan diri berakhir karena hukum.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by dhoni yusra</a:t>
            </a:r>
          </a:p>
        </p:txBody>
      </p:sp>
      <p:sp>
        <p:nvSpPr>
          <p:cNvPr id="6" name="Slide Number Placeholder 5"/>
          <p:cNvSpPr>
            <a:spLocks noGrp="1"/>
          </p:cNvSpPr>
          <p:nvPr>
            <p:ph type="sldNum" sz="quarter" idx="12"/>
          </p:nvPr>
        </p:nvSpPr>
        <p:spPr/>
        <p:txBody>
          <a:bodyPr/>
          <a:lstStyle/>
          <a:p>
            <a:fld id="{C95F1741-6C23-4E7A-A71F-F0172B8B9F60}" type="slidenum">
              <a:rPr lang="en-US"/>
              <a:pPr/>
              <a:t>15</a:t>
            </a:fld>
            <a:endParaRPr lang="en-US"/>
          </a:p>
        </p:txBody>
      </p:sp>
      <p:sp>
        <p:nvSpPr>
          <p:cNvPr id="44034" name="Rectangle 2"/>
          <p:cNvSpPr>
            <a:spLocks noGrp="1" noChangeArrowheads="1"/>
          </p:cNvSpPr>
          <p:nvPr>
            <p:ph type="title"/>
          </p:nvPr>
        </p:nvSpPr>
        <p:spPr/>
        <p:txBody>
          <a:bodyPr/>
          <a:lstStyle/>
          <a:p>
            <a:endParaRPr lang="en-US"/>
          </a:p>
        </p:txBody>
      </p:sp>
      <p:sp>
        <p:nvSpPr>
          <p:cNvPr id="44035" name="Rectangle 3"/>
          <p:cNvSpPr>
            <a:spLocks noGrp="1" noChangeArrowheads="1"/>
          </p:cNvSpPr>
          <p:nvPr>
            <p:ph type="body" idx="1"/>
          </p:nvPr>
        </p:nvSpPr>
        <p:spPr/>
        <p:txBody>
          <a:bodyPr/>
          <a:lstStyle/>
          <a:p>
            <a:r>
              <a:rPr lang="en-US"/>
              <a:t>Pengambilalihan adalah perbuatan hukum yang dilakukan oleh badan hukum atau orang perseorangan untuk mengambil alih saham Perseroan yang mengakibatkan beralihnya pengendalian atas Perseroan tersebut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by dhoni yusra</a:t>
            </a:r>
          </a:p>
        </p:txBody>
      </p:sp>
      <p:sp>
        <p:nvSpPr>
          <p:cNvPr id="6" name="Slide Number Placeholder 5"/>
          <p:cNvSpPr>
            <a:spLocks noGrp="1"/>
          </p:cNvSpPr>
          <p:nvPr>
            <p:ph type="sldNum" sz="quarter" idx="12"/>
          </p:nvPr>
        </p:nvSpPr>
        <p:spPr/>
        <p:txBody>
          <a:bodyPr/>
          <a:lstStyle/>
          <a:p>
            <a:fld id="{335B94FE-C7CD-4AF0-9911-E6C831AAC582}" type="slidenum">
              <a:rPr lang="en-US"/>
              <a:pPr/>
              <a:t>16</a:t>
            </a:fld>
            <a:endParaRPr lang="en-US"/>
          </a:p>
        </p:txBody>
      </p:sp>
      <p:sp>
        <p:nvSpPr>
          <p:cNvPr id="45058" name="Rectangle 2"/>
          <p:cNvSpPr>
            <a:spLocks noGrp="1" noChangeArrowheads="1"/>
          </p:cNvSpPr>
          <p:nvPr>
            <p:ph type="title"/>
          </p:nvPr>
        </p:nvSpPr>
        <p:spPr/>
        <p:txBody>
          <a:bodyPr/>
          <a:lstStyle/>
          <a:p>
            <a:endParaRPr lang="en-US"/>
          </a:p>
        </p:txBody>
      </p:sp>
      <p:sp>
        <p:nvSpPr>
          <p:cNvPr id="45059" name="Rectangle 3"/>
          <p:cNvSpPr>
            <a:spLocks noGrp="1" noChangeArrowheads="1"/>
          </p:cNvSpPr>
          <p:nvPr>
            <p:ph type="body" idx="1"/>
          </p:nvPr>
        </p:nvSpPr>
        <p:spPr/>
        <p:txBody>
          <a:bodyPr/>
          <a:lstStyle/>
          <a:p>
            <a:r>
              <a:rPr lang="en-US" sz="2800"/>
              <a:t>Pemisahan adalah perbuatan hukum yang dilakukan oleh Perseroan untuk memisahkan usaha yang mengakibatkan seluruh aktiva dan pasiva Perseroan beralih karena hukum kepada dua Perseroan atau lebih atau sebagian aktiva dan pasiva Perseroan beralih karena hukum kepada satu Perseroan atau lebih.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by dhoni yusra</a:t>
            </a:r>
          </a:p>
        </p:txBody>
      </p:sp>
      <p:sp>
        <p:nvSpPr>
          <p:cNvPr id="6" name="Slide Number Placeholder 5"/>
          <p:cNvSpPr>
            <a:spLocks noGrp="1"/>
          </p:cNvSpPr>
          <p:nvPr>
            <p:ph type="sldNum" sz="quarter" idx="12"/>
          </p:nvPr>
        </p:nvSpPr>
        <p:spPr/>
        <p:txBody>
          <a:bodyPr/>
          <a:lstStyle/>
          <a:p>
            <a:fld id="{C612DF97-743A-455D-A942-5B2E0C438B8C}" type="slidenum">
              <a:rPr lang="en-US"/>
              <a:pPr/>
              <a:t>17</a:t>
            </a:fld>
            <a:endParaRPr lang="en-US"/>
          </a:p>
        </p:txBody>
      </p:sp>
      <p:sp>
        <p:nvSpPr>
          <p:cNvPr id="19458" name="Rectangle 2"/>
          <p:cNvSpPr>
            <a:spLocks noGrp="1" noChangeArrowheads="1"/>
          </p:cNvSpPr>
          <p:nvPr>
            <p:ph type="title"/>
          </p:nvPr>
        </p:nvSpPr>
        <p:spPr/>
        <p:txBody>
          <a:bodyPr/>
          <a:lstStyle/>
          <a:p>
            <a:r>
              <a:rPr lang="id-ID"/>
              <a:t>PEMBUBARAN PERSEROAN TERBATAS</a:t>
            </a:r>
            <a:endParaRPr lang="en-US"/>
          </a:p>
        </p:txBody>
      </p:sp>
      <p:sp>
        <p:nvSpPr>
          <p:cNvPr id="19459" name="Rectangle 3"/>
          <p:cNvSpPr>
            <a:spLocks noGrp="1" noChangeArrowheads="1"/>
          </p:cNvSpPr>
          <p:nvPr>
            <p:ph type="body" idx="1"/>
          </p:nvPr>
        </p:nvSpPr>
        <p:spPr/>
        <p:txBody>
          <a:bodyPr/>
          <a:lstStyle/>
          <a:p>
            <a:r>
              <a:rPr lang="id-ID" sz="2800"/>
              <a:t>Dijabarkan dalam Pasal 1</a:t>
            </a:r>
            <a:r>
              <a:rPr lang="en-US" sz="2800"/>
              <a:t>42</a:t>
            </a:r>
            <a:r>
              <a:rPr lang="id-ID" sz="2800"/>
              <a:t> UUPT, dapat terjadi karena:</a:t>
            </a:r>
          </a:p>
          <a:p>
            <a:pPr lvl="1"/>
            <a:r>
              <a:rPr lang="id-ID" sz="2400"/>
              <a:t>Keputusan RUPS, dengan syarat harus berdasarkan musyawarah dan mufakat</a:t>
            </a:r>
          </a:p>
          <a:p>
            <a:pPr lvl="1"/>
            <a:r>
              <a:rPr lang="id-ID" sz="2400"/>
              <a:t>Jangka waktu yang sudah ditetapkan dalam Anggaran dasarsudah berakhir</a:t>
            </a:r>
          </a:p>
          <a:p>
            <a:pPr lvl="1"/>
            <a:r>
              <a:rPr lang="id-ID" sz="2400"/>
              <a:t>Penetapan pengadilan</a:t>
            </a:r>
            <a:endParaRPr lang="en-US" sz="2400"/>
          </a:p>
          <a:p>
            <a:r>
              <a:rPr lang="id-ID" sz="2800"/>
              <a:t>Konsekuensi dari pembubaran PT, secar</a:t>
            </a:r>
            <a:r>
              <a:rPr lang="en-US" sz="2800"/>
              <a:t>a </a:t>
            </a:r>
            <a:r>
              <a:rPr lang="id-ID" sz="2800"/>
              <a:t>yuridis PT tersebut tidak ada lagi.</a:t>
            </a:r>
            <a:endParaRPr lang="en-US" sz="28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by dhoni yusra</a:t>
            </a:r>
          </a:p>
        </p:txBody>
      </p:sp>
      <p:sp>
        <p:nvSpPr>
          <p:cNvPr id="6" name="Slide Number Placeholder 5"/>
          <p:cNvSpPr>
            <a:spLocks noGrp="1"/>
          </p:cNvSpPr>
          <p:nvPr>
            <p:ph type="sldNum" sz="quarter" idx="12"/>
          </p:nvPr>
        </p:nvSpPr>
        <p:spPr/>
        <p:txBody>
          <a:bodyPr/>
          <a:lstStyle/>
          <a:p>
            <a:fld id="{DD79327E-C501-4DFE-BDC0-A12E26850736}" type="slidenum">
              <a:rPr lang="en-US"/>
              <a:pPr/>
              <a:t>18</a:t>
            </a:fld>
            <a:endParaRPr lang="en-US"/>
          </a:p>
        </p:txBody>
      </p:sp>
      <p:sp>
        <p:nvSpPr>
          <p:cNvPr id="20482" name="Rectangle 2"/>
          <p:cNvSpPr>
            <a:spLocks noGrp="1" noChangeArrowheads="1"/>
          </p:cNvSpPr>
          <p:nvPr>
            <p:ph type="title"/>
          </p:nvPr>
        </p:nvSpPr>
        <p:spPr/>
        <p:txBody>
          <a:bodyPr/>
          <a:lstStyle/>
          <a:p>
            <a:r>
              <a:rPr lang="id-ID"/>
              <a:t>PEMBUBARAN PERSEROAN TERBATAS</a:t>
            </a:r>
            <a:endParaRPr lang="en-US"/>
          </a:p>
        </p:txBody>
      </p:sp>
      <p:sp>
        <p:nvSpPr>
          <p:cNvPr id="20483" name="Rectangle 3"/>
          <p:cNvSpPr>
            <a:spLocks noGrp="1" noChangeArrowheads="1"/>
          </p:cNvSpPr>
          <p:nvPr>
            <p:ph type="body" idx="1"/>
          </p:nvPr>
        </p:nvSpPr>
        <p:spPr/>
        <p:txBody>
          <a:bodyPr/>
          <a:lstStyle/>
          <a:p>
            <a:pPr>
              <a:lnSpc>
                <a:spcPct val="90000"/>
              </a:lnSpc>
            </a:pPr>
            <a:r>
              <a:rPr lang="en-US" sz="2400"/>
              <a:t>Dalam hal terjadi pembubaran Perseroan, maka pembubaran tersebut wajib diikuti dengan likuidasi yang dilakukan oleh likuidator atau kurator,  dan Perseroan tidak dapat melakukan perbuatan hukum, kecuali diperlukan untuk membereskan semua urusan Perseroan dalam rangka likuidasi.</a:t>
            </a:r>
            <a:r>
              <a:rPr lang="id-ID" sz="2400"/>
              <a:t> (Pasal </a:t>
            </a:r>
            <a:r>
              <a:rPr lang="en-US" sz="2400"/>
              <a:t>142 Ayat 2</a:t>
            </a:r>
            <a:r>
              <a:rPr lang="id-ID" sz="2400"/>
              <a:t>).</a:t>
            </a:r>
          </a:p>
          <a:p>
            <a:pPr>
              <a:lnSpc>
                <a:spcPct val="90000"/>
              </a:lnSpc>
            </a:pPr>
            <a:r>
              <a:rPr lang="en-US" sz="2400"/>
              <a:t>Pembubaran Perseroan tidak mengakibatkan Perseroan kehilangan status badan hukum sampai dengan selesainya likuidasi dan pertanggungjawaban likuidator diterima oleh RUPS atau pengadilan (</a:t>
            </a:r>
            <a:r>
              <a:rPr lang="id-ID" sz="2400"/>
              <a:t>Pasal </a:t>
            </a:r>
            <a:r>
              <a:rPr lang="en-US" sz="2400"/>
              <a:t>143</a:t>
            </a:r>
            <a:r>
              <a:rPr lang="id-ID" sz="2400"/>
              <a:t>)</a:t>
            </a:r>
            <a:endParaRPr lang="en-US" sz="2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by dhoni yusra</a:t>
            </a:r>
          </a:p>
        </p:txBody>
      </p:sp>
      <p:sp>
        <p:nvSpPr>
          <p:cNvPr id="6" name="Slide Number Placeholder 5"/>
          <p:cNvSpPr>
            <a:spLocks noGrp="1"/>
          </p:cNvSpPr>
          <p:nvPr>
            <p:ph type="sldNum" sz="quarter" idx="12"/>
          </p:nvPr>
        </p:nvSpPr>
        <p:spPr/>
        <p:txBody>
          <a:bodyPr/>
          <a:lstStyle/>
          <a:p>
            <a:fld id="{020D52EF-0495-4CE6-9F15-2DA56D928AF5}" type="slidenum">
              <a:rPr lang="en-US"/>
              <a:pPr/>
              <a:t>19</a:t>
            </a:fld>
            <a:endParaRPr lang="en-US"/>
          </a:p>
        </p:txBody>
      </p:sp>
      <p:sp>
        <p:nvSpPr>
          <p:cNvPr id="40962" name="Rectangle 2"/>
          <p:cNvSpPr>
            <a:spLocks noGrp="1" noChangeArrowheads="1"/>
          </p:cNvSpPr>
          <p:nvPr>
            <p:ph type="title"/>
          </p:nvPr>
        </p:nvSpPr>
        <p:spPr/>
        <p:txBody>
          <a:bodyPr/>
          <a:lstStyle/>
          <a:p>
            <a:endParaRPr lang="en-US"/>
          </a:p>
        </p:txBody>
      </p:sp>
      <p:sp>
        <p:nvSpPr>
          <p:cNvPr id="40963" name="Rectangle 3"/>
          <p:cNvSpPr>
            <a:spLocks noGrp="1" noChangeArrowheads="1"/>
          </p:cNvSpPr>
          <p:nvPr>
            <p:ph type="body" idx="1"/>
          </p:nvPr>
        </p:nvSpPr>
        <p:spPr/>
        <p:txBody>
          <a:bodyPr/>
          <a:lstStyle/>
          <a:p>
            <a:pPr>
              <a:lnSpc>
                <a:spcPct val="90000"/>
              </a:lnSpc>
            </a:pPr>
            <a:r>
              <a:rPr lang="en-US" sz="2400"/>
              <a:t>Apabila Pembubaran Perseroan terjadi karena hukum apabila jangka waktu berdirinya Perseroan yang ditetapkan dalam anggaran dasar berakhir. </a:t>
            </a:r>
          </a:p>
          <a:p>
            <a:pPr>
              <a:lnSpc>
                <a:spcPct val="90000"/>
              </a:lnSpc>
            </a:pPr>
            <a:r>
              <a:rPr lang="en-US" sz="2400"/>
              <a:t>Maka dalam jangka waktu paling lambat 30 (tiga puluh) hari setelah jangka waktu berdirinya Perseroan berakhir RUPS menetapkan penunjukan likuidator. </a:t>
            </a:r>
          </a:p>
          <a:p>
            <a:pPr>
              <a:lnSpc>
                <a:spcPct val="90000"/>
              </a:lnSpc>
            </a:pPr>
            <a:r>
              <a:rPr lang="en-US" sz="2400"/>
              <a:t>Adapun  Direksi tidak boleh melakukan perbuatan hukum baru atas nama Perseroan setelah jangka waktu berdirinya Perseroan yang ditetapkan dalam anggaran dasar berakhir. (Pasal 145)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by dhoni yusra</a:t>
            </a:r>
          </a:p>
        </p:txBody>
      </p:sp>
      <p:sp>
        <p:nvSpPr>
          <p:cNvPr id="6" name="Slide Number Placeholder 5"/>
          <p:cNvSpPr>
            <a:spLocks noGrp="1"/>
          </p:cNvSpPr>
          <p:nvPr>
            <p:ph type="sldNum" sz="quarter" idx="12"/>
          </p:nvPr>
        </p:nvSpPr>
        <p:spPr/>
        <p:txBody>
          <a:bodyPr/>
          <a:lstStyle/>
          <a:p>
            <a:fld id="{A088D132-B45B-439F-A8D8-B9B913CFD9FC}" type="slidenum">
              <a:rPr lang="en-US"/>
              <a:pPr/>
              <a:t>2</a:t>
            </a:fld>
            <a:endParaRPr lang="en-US"/>
          </a:p>
        </p:txBody>
      </p:sp>
      <p:sp>
        <p:nvSpPr>
          <p:cNvPr id="17410" name="Rectangle 2"/>
          <p:cNvSpPr>
            <a:spLocks noGrp="1" noChangeArrowheads="1"/>
          </p:cNvSpPr>
          <p:nvPr>
            <p:ph type="title"/>
          </p:nvPr>
        </p:nvSpPr>
        <p:spPr/>
        <p:txBody>
          <a:bodyPr/>
          <a:lstStyle/>
          <a:p>
            <a:r>
              <a:rPr lang="en-US"/>
              <a:t>DEWAN </a:t>
            </a:r>
            <a:r>
              <a:rPr lang="id-ID"/>
              <a:t>KOMISARIS</a:t>
            </a:r>
            <a:endParaRPr lang="en-US"/>
          </a:p>
        </p:txBody>
      </p:sp>
      <p:sp>
        <p:nvSpPr>
          <p:cNvPr id="17411" name="Rectangle 3"/>
          <p:cNvSpPr>
            <a:spLocks noGrp="1" noChangeArrowheads="1"/>
          </p:cNvSpPr>
          <p:nvPr>
            <p:ph type="body" idx="1"/>
          </p:nvPr>
        </p:nvSpPr>
        <p:spPr/>
        <p:txBody>
          <a:bodyPr/>
          <a:lstStyle/>
          <a:p>
            <a:pPr>
              <a:lnSpc>
                <a:spcPct val="80000"/>
              </a:lnSpc>
            </a:pPr>
            <a:r>
              <a:rPr lang="id-ID" sz="2100"/>
              <a:t>Menurut Pasal 1 butir 6 jo Pasal 108 Ayat 1, Dewan Komisaris adalah Organ Perseroan yang bertugas melakukan pengawasan secara umum dan/atau khusus sesuai dengan anggaran dasar serta memberi nasihat kepada Direksi </a:t>
            </a:r>
          </a:p>
          <a:p>
            <a:pPr>
              <a:lnSpc>
                <a:spcPct val="80000"/>
              </a:lnSpc>
            </a:pPr>
            <a:r>
              <a:rPr lang="id-ID" sz="2100"/>
              <a:t>Adapun kewenangan dan kewajiban komisaris diatur dalam undang-undang (Pasal 116 – Ps 118) dan juga secara khusus di dalam Anggaran Dasar.</a:t>
            </a:r>
          </a:p>
          <a:p>
            <a:pPr>
              <a:lnSpc>
                <a:spcPct val="80000"/>
              </a:lnSpc>
            </a:pPr>
            <a:r>
              <a:rPr lang="id-ID" sz="2100"/>
              <a:t>Tugas Komisaris adalah bertugas mengawasi kebijaksanaan direksi dalam menjalankan perseroan serta memberikan nasihat kepada direksi. (Pasal 114)</a:t>
            </a:r>
          </a:p>
          <a:p>
            <a:pPr>
              <a:lnSpc>
                <a:spcPct val="80000"/>
              </a:lnSpc>
            </a:pPr>
            <a:r>
              <a:rPr lang="id-ID" sz="2100"/>
              <a:t>Pemegang saham minoritas (minimum memiliki 1/10 bagian dari jumlah seluruh saham yang sah) dapat mengajukan gugatan ke Pengadilan Negeri terhadap komisaris apabila komisaris lalai atau berbuat salah yang menimbulkan kerugian pada perseroan (Pasal 114 ayat 6)</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by dhoni yusra</a:t>
            </a:r>
          </a:p>
        </p:txBody>
      </p:sp>
      <p:sp>
        <p:nvSpPr>
          <p:cNvPr id="6" name="Slide Number Placeholder 5"/>
          <p:cNvSpPr>
            <a:spLocks noGrp="1"/>
          </p:cNvSpPr>
          <p:nvPr>
            <p:ph type="sldNum" sz="quarter" idx="12"/>
          </p:nvPr>
        </p:nvSpPr>
        <p:spPr/>
        <p:txBody>
          <a:bodyPr/>
          <a:lstStyle/>
          <a:p>
            <a:fld id="{CEBA7200-D12A-47A9-9DA4-FF45E4B8889B}" type="slidenum">
              <a:rPr lang="en-US"/>
              <a:pPr/>
              <a:t>20</a:t>
            </a:fld>
            <a:endParaRPr lang="en-US"/>
          </a:p>
        </p:txBody>
      </p:sp>
      <p:sp>
        <p:nvSpPr>
          <p:cNvPr id="21506" name="Rectangle 2"/>
          <p:cNvSpPr>
            <a:spLocks noGrp="1" noChangeArrowheads="1"/>
          </p:cNvSpPr>
          <p:nvPr>
            <p:ph type="title"/>
          </p:nvPr>
        </p:nvSpPr>
        <p:spPr/>
        <p:txBody>
          <a:bodyPr/>
          <a:lstStyle/>
          <a:p>
            <a:r>
              <a:rPr lang="id-ID"/>
              <a:t>PEMBUBARAN PERSEROAN TERBATAS</a:t>
            </a:r>
            <a:endParaRPr lang="en-US"/>
          </a:p>
        </p:txBody>
      </p:sp>
      <p:sp>
        <p:nvSpPr>
          <p:cNvPr id="21507" name="Rectangle 3"/>
          <p:cNvSpPr>
            <a:spLocks noGrp="1" noChangeArrowheads="1"/>
          </p:cNvSpPr>
          <p:nvPr>
            <p:ph type="body" idx="1"/>
          </p:nvPr>
        </p:nvSpPr>
        <p:spPr/>
        <p:txBody>
          <a:bodyPr/>
          <a:lstStyle/>
          <a:p>
            <a:pPr>
              <a:lnSpc>
                <a:spcPct val="80000"/>
              </a:lnSpc>
            </a:pPr>
            <a:r>
              <a:rPr lang="id-ID" sz="2800"/>
              <a:t>PT dapat dibubarkan atas dasar putusan pengadilan, menurut Pasal 146, karena:</a:t>
            </a:r>
          </a:p>
          <a:p>
            <a:pPr lvl="1">
              <a:lnSpc>
                <a:spcPct val="80000"/>
              </a:lnSpc>
            </a:pPr>
            <a:r>
              <a:rPr lang="id-ID" sz="2400"/>
              <a:t>permohonan kejaksaan berdasarkan alasan Perseroan melanggar kepentingan umum atau Perseroan melakukan perbuatan yang melanggar peraturan perundang-undangan; </a:t>
            </a:r>
          </a:p>
          <a:p>
            <a:pPr lvl="1">
              <a:lnSpc>
                <a:spcPct val="80000"/>
              </a:lnSpc>
            </a:pPr>
            <a:r>
              <a:rPr lang="id-ID" sz="2400"/>
              <a:t>permohonan pihak yang berkepentingan berdasarkan alasan adanya cacat hukum dalam akta pendirian; </a:t>
            </a:r>
          </a:p>
          <a:p>
            <a:pPr lvl="1">
              <a:lnSpc>
                <a:spcPct val="80000"/>
              </a:lnSpc>
            </a:pPr>
            <a:r>
              <a:rPr lang="id-ID" sz="2400"/>
              <a:t>permohonan pemegang saham, Direksi atau Dewan Komisaris berdasarkan alasan Perseroan tidak mungkin untuk dilanjutkan. </a:t>
            </a:r>
            <a:r>
              <a:rPr lang="id-ID" sz="180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by dhoni yusra</a:t>
            </a:r>
          </a:p>
        </p:txBody>
      </p:sp>
      <p:sp>
        <p:nvSpPr>
          <p:cNvPr id="6" name="Slide Number Placeholder 5"/>
          <p:cNvSpPr>
            <a:spLocks noGrp="1"/>
          </p:cNvSpPr>
          <p:nvPr>
            <p:ph type="sldNum" sz="quarter" idx="12"/>
          </p:nvPr>
        </p:nvSpPr>
        <p:spPr/>
        <p:txBody>
          <a:bodyPr/>
          <a:lstStyle/>
          <a:p>
            <a:fld id="{9F2B41AC-07E2-4A4D-9C99-D8FFBFB72171}" type="slidenum">
              <a:rPr lang="en-US"/>
              <a:pPr/>
              <a:t>3</a:t>
            </a:fld>
            <a:endParaRPr lang="en-US"/>
          </a:p>
        </p:txBody>
      </p:sp>
      <p:sp>
        <p:nvSpPr>
          <p:cNvPr id="25602" name="Rectangle 2"/>
          <p:cNvSpPr>
            <a:spLocks noGrp="1" noChangeArrowheads="1"/>
          </p:cNvSpPr>
          <p:nvPr>
            <p:ph type="title"/>
          </p:nvPr>
        </p:nvSpPr>
        <p:spPr/>
        <p:txBody>
          <a:bodyPr/>
          <a:lstStyle/>
          <a:p>
            <a:endParaRPr lang="id-ID"/>
          </a:p>
        </p:txBody>
      </p:sp>
      <p:sp>
        <p:nvSpPr>
          <p:cNvPr id="25603" name="Rectangle 3"/>
          <p:cNvSpPr>
            <a:spLocks noGrp="1" noChangeArrowheads="1"/>
          </p:cNvSpPr>
          <p:nvPr>
            <p:ph type="body" idx="1"/>
          </p:nvPr>
        </p:nvSpPr>
        <p:spPr/>
        <p:txBody>
          <a:bodyPr/>
          <a:lstStyle/>
          <a:p>
            <a:pPr>
              <a:lnSpc>
                <a:spcPct val="90000"/>
              </a:lnSpc>
            </a:pPr>
            <a:r>
              <a:rPr lang="en-US" sz="2400"/>
              <a:t>Dalam perusahaan go-public, suatu perseroan wajib mempunyai paling sedikit 2 orang komisaris demi pengawasan yang lebih melekat karena menyangkut kepentingan masyarakat (Pasal 108 Ayat 5 UUPT)</a:t>
            </a:r>
          </a:p>
          <a:p>
            <a:pPr>
              <a:lnSpc>
                <a:spcPct val="90000"/>
              </a:lnSpc>
            </a:pPr>
            <a:r>
              <a:rPr lang="en-US" sz="2800"/>
              <a:t>Perseroan yang menjalankan kegiatan usaha berdasarkan prinsip syariah selain mempunyai Dewan Komisaris wajib mempunyai Dewan Pengawas Syariah. (Pasal 109 Ayat 1)</a:t>
            </a:r>
            <a:endParaRPr lang="id-ID" sz="2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by dhoni yusra</a:t>
            </a:r>
          </a:p>
        </p:txBody>
      </p:sp>
      <p:sp>
        <p:nvSpPr>
          <p:cNvPr id="6" name="Slide Number Placeholder 5"/>
          <p:cNvSpPr>
            <a:spLocks noGrp="1"/>
          </p:cNvSpPr>
          <p:nvPr>
            <p:ph type="sldNum" sz="quarter" idx="12"/>
          </p:nvPr>
        </p:nvSpPr>
        <p:spPr/>
        <p:txBody>
          <a:bodyPr/>
          <a:lstStyle/>
          <a:p>
            <a:fld id="{32435F62-D87A-404A-8C06-5691C9A36C07}" type="slidenum">
              <a:rPr lang="en-US"/>
              <a:pPr/>
              <a:t>4</a:t>
            </a:fld>
            <a:endParaRPr lang="en-US"/>
          </a:p>
        </p:txBody>
      </p:sp>
      <p:sp>
        <p:nvSpPr>
          <p:cNvPr id="26626" name="Rectangle 2"/>
          <p:cNvSpPr>
            <a:spLocks noGrp="1" noChangeArrowheads="1"/>
          </p:cNvSpPr>
          <p:nvPr>
            <p:ph type="title"/>
          </p:nvPr>
        </p:nvSpPr>
        <p:spPr/>
        <p:txBody>
          <a:bodyPr/>
          <a:lstStyle/>
          <a:p>
            <a:endParaRPr lang="id-ID"/>
          </a:p>
        </p:txBody>
      </p:sp>
      <p:sp>
        <p:nvSpPr>
          <p:cNvPr id="26627" name="Rectangle 3"/>
          <p:cNvSpPr>
            <a:spLocks noGrp="1" noChangeArrowheads="1"/>
          </p:cNvSpPr>
          <p:nvPr>
            <p:ph type="body" idx="1"/>
          </p:nvPr>
        </p:nvSpPr>
        <p:spPr/>
        <p:txBody>
          <a:bodyPr/>
          <a:lstStyle/>
          <a:p>
            <a:pPr>
              <a:lnSpc>
                <a:spcPct val="90000"/>
              </a:lnSpc>
            </a:pPr>
            <a:r>
              <a:rPr lang="en-US"/>
              <a:t>Dewan Pengawas Syariah yang dimaksud adalah seorang ahli syariah atau lebih yang diangkat oleh RUPS atas rekomendasi Majelis Ulama Indonesia </a:t>
            </a:r>
            <a:r>
              <a:rPr lang="en-US" sz="2800"/>
              <a:t>.</a:t>
            </a:r>
          </a:p>
          <a:p>
            <a:pPr>
              <a:lnSpc>
                <a:spcPct val="90000"/>
              </a:lnSpc>
            </a:pPr>
            <a:r>
              <a:rPr lang="en-US" sz="2800"/>
              <a:t>Dewan Pengawas Syariah bertugas memberikan nasihat dan saran kepada Direksi serta mengawasi kegiatan Perseroan agar sesuai dengan prinsip syariah </a:t>
            </a:r>
            <a:endParaRPr lang="id-ID" sz="2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by dhoni yusra</a:t>
            </a:r>
          </a:p>
        </p:txBody>
      </p:sp>
      <p:sp>
        <p:nvSpPr>
          <p:cNvPr id="6" name="Slide Number Placeholder 5"/>
          <p:cNvSpPr>
            <a:spLocks noGrp="1"/>
          </p:cNvSpPr>
          <p:nvPr>
            <p:ph type="sldNum" sz="quarter" idx="12"/>
          </p:nvPr>
        </p:nvSpPr>
        <p:spPr/>
        <p:txBody>
          <a:bodyPr/>
          <a:lstStyle/>
          <a:p>
            <a:fld id="{351100F1-1306-472C-B2D4-119B06F4DDD4}" type="slidenum">
              <a:rPr lang="en-US"/>
              <a:pPr/>
              <a:t>5</a:t>
            </a:fld>
            <a:endParaRPr lang="en-US"/>
          </a:p>
        </p:txBody>
      </p:sp>
      <p:sp>
        <p:nvSpPr>
          <p:cNvPr id="27650" name="Rectangle 2"/>
          <p:cNvSpPr>
            <a:spLocks noGrp="1" noChangeArrowheads="1"/>
          </p:cNvSpPr>
          <p:nvPr>
            <p:ph type="title"/>
          </p:nvPr>
        </p:nvSpPr>
        <p:spPr/>
        <p:txBody>
          <a:bodyPr/>
          <a:lstStyle/>
          <a:p>
            <a:endParaRPr lang="id-ID"/>
          </a:p>
        </p:txBody>
      </p:sp>
      <p:sp>
        <p:nvSpPr>
          <p:cNvPr id="27651" name="Rectangle 3"/>
          <p:cNvSpPr>
            <a:spLocks noGrp="1" noChangeArrowheads="1"/>
          </p:cNvSpPr>
          <p:nvPr>
            <p:ph type="body" idx="1"/>
          </p:nvPr>
        </p:nvSpPr>
        <p:spPr/>
        <p:txBody>
          <a:bodyPr/>
          <a:lstStyle/>
          <a:p>
            <a:r>
              <a:rPr lang="en-US"/>
              <a:t>Namun demikian dalam hal ketiadaaan direksi, dewan komisaris berdasarkan pengaturan dalam anggaran dasar atau keputusan RUPS dapat diberi wewenang untuk melakukan pengurusan perseroan</a:t>
            </a:r>
            <a:endParaRPr lang="id-ID"/>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by dhoni yusra</a:t>
            </a:r>
          </a:p>
        </p:txBody>
      </p:sp>
      <p:sp>
        <p:nvSpPr>
          <p:cNvPr id="6" name="Slide Number Placeholder 5"/>
          <p:cNvSpPr>
            <a:spLocks noGrp="1"/>
          </p:cNvSpPr>
          <p:nvPr>
            <p:ph type="sldNum" sz="quarter" idx="12"/>
          </p:nvPr>
        </p:nvSpPr>
        <p:spPr/>
        <p:txBody>
          <a:bodyPr/>
          <a:lstStyle/>
          <a:p>
            <a:fld id="{2C6575DA-2891-4844-A849-68473F54CE6F}" type="slidenum">
              <a:rPr lang="en-US"/>
              <a:pPr/>
              <a:t>6</a:t>
            </a:fld>
            <a:endParaRPr lang="en-US"/>
          </a:p>
        </p:txBody>
      </p:sp>
      <p:sp>
        <p:nvSpPr>
          <p:cNvPr id="18434" name="Rectangle 2"/>
          <p:cNvSpPr>
            <a:spLocks noGrp="1" noChangeArrowheads="1"/>
          </p:cNvSpPr>
          <p:nvPr>
            <p:ph type="title"/>
          </p:nvPr>
        </p:nvSpPr>
        <p:spPr/>
        <p:txBody>
          <a:bodyPr/>
          <a:lstStyle/>
          <a:p>
            <a:r>
              <a:rPr lang="id-ID"/>
              <a:t>DIREKSI</a:t>
            </a:r>
            <a:endParaRPr lang="en-US"/>
          </a:p>
        </p:txBody>
      </p:sp>
      <p:sp>
        <p:nvSpPr>
          <p:cNvPr id="18435" name="Rectangle 3"/>
          <p:cNvSpPr>
            <a:spLocks noGrp="1" noChangeArrowheads="1"/>
          </p:cNvSpPr>
          <p:nvPr>
            <p:ph type="body" idx="1"/>
          </p:nvPr>
        </p:nvSpPr>
        <p:spPr/>
        <p:txBody>
          <a:bodyPr/>
          <a:lstStyle/>
          <a:p>
            <a:pPr>
              <a:lnSpc>
                <a:spcPct val="80000"/>
              </a:lnSpc>
            </a:pPr>
            <a:r>
              <a:rPr lang="id-ID" sz="2000"/>
              <a:t>Menurut Pasal 1 butir </a:t>
            </a:r>
            <a:r>
              <a:rPr lang="en-US" sz="2000"/>
              <a:t>5</a:t>
            </a:r>
            <a:r>
              <a:rPr lang="id-ID" sz="2000"/>
              <a:t> jo Pasal </a:t>
            </a:r>
            <a:r>
              <a:rPr lang="en-US" sz="2000"/>
              <a:t>92 </a:t>
            </a:r>
            <a:r>
              <a:rPr lang="id-ID" sz="2000"/>
              <a:t>UUPT</a:t>
            </a:r>
            <a:r>
              <a:rPr lang="en-US" sz="2000"/>
              <a:t>, </a:t>
            </a:r>
            <a:r>
              <a:rPr lang="id-ID" sz="2000"/>
              <a:t> </a:t>
            </a:r>
            <a:r>
              <a:rPr lang="en-US" sz="2000"/>
              <a:t>Direksi adalah Organ Perseroan yang berwenang dan bertanggung jawab penuh atas pengurusan Perseroan untuk kepentingan Perseroan, sesuai dengan maksud dan tujuan Perseroan serta mewakili Perseroan, baik di dalam maupun di luar pengadilan sesuai dengan ketentuan anggaran dasar </a:t>
            </a:r>
          </a:p>
          <a:p>
            <a:pPr>
              <a:lnSpc>
                <a:spcPct val="80000"/>
              </a:lnSpc>
            </a:pPr>
            <a:r>
              <a:rPr lang="id-ID" sz="2000"/>
              <a:t>Kepengurusan PT dilaksanakan oleh Direksi (Pasal </a:t>
            </a:r>
            <a:r>
              <a:rPr lang="en-US" sz="2000"/>
              <a:t>92 Ayat</a:t>
            </a:r>
            <a:r>
              <a:rPr lang="id-ID" sz="2000"/>
              <a:t> 1), dan harus bertanggung jawab secara penuh atas pengurusannya,  dan dapat mewakili perseroan baik di dalam maupun di luar pengadilan (Pasal </a:t>
            </a:r>
            <a:r>
              <a:rPr lang="en-US" sz="2000"/>
              <a:t>98</a:t>
            </a:r>
            <a:r>
              <a:rPr lang="id-ID" sz="2000"/>
              <a:t>)</a:t>
            </a:r>
          </a:p>
          <a:p>
            <a:pPr>
              <a:lnSpc>
                <a:spcPct val="80000"/>
              </a:lnSpc>
            </a:pPr>
            <a:r>
              <a:rPr lang="id-ID" sz="2000"/>
              <a:t>Pemegang saham minoritas (minimum memiliki 1/10 bagian dari jumlah seluruh saham yang sah) dapat mengajukan gugatan ke Pengadilan Negeri terhadap direksi apabila direksi lalai atau berbuat salah yang menimbulkan kerugian pada perseroan (Pasal </a:t>
            </a:r>
            <a:r>
              <a:rPr lang="en-US" sz="2000"/>
              <a:t>97 Ayat 6</a:t>
            </a:r>
            <a:r>
              <a:rPr lang="id-ID" sz="2000"/>
              <a:t>)</a:t>
            </a:r>
            <a:r>
              <a:rPr lang="en-US" sz="200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by dhoni yusra</a:t>
            </a:r>
          </a:p>
        </p:txBody>
      </p:sp>
      <p:sp>
        <p:nvSpPr>
          <p:cNvPr id="6" name="Slide Number Placeholder 5"/>
          <p:cNvSpPr>
            <a:spLocks noGrp="1"/>
          </p:cNvSpPr>
          <p:nvPr>
            <p:ph type="sldNum" sz="quarter" idx="12"/>
          </p:nvPr>
        </p:nvSpPr>
        <p:spPr/>
        <p:txBody>
          <a:bodyPr/>
          <a:lstStyle/>
          <a:p>
            <a:fld id="{8A9C74A2-CE7C-43BA-8786-867A4F7B0FEA}" type="slidenum">
              <a:rPr lang="en-US"/>
              <a:pPr/>
              <a:t>7</a:t>
            </a:fld>
            <a:endParaRPr lang="en-US"/>
          </a:p>
        </p:txBody>
      </p:sp>
      <p:sp>
        <p:nvSpPr>
          <p:cNvPr id="28674" name="Rectangle 2"/>
          <p:cNvSpPr>
            <a:spLocks noGrp="1" noChangeArrowheads="1"/>
          </p:cNvSpPr>
          <p:nvPr>
            <p:ph type="title"/>
          </p:nvPr>
        </p:nvSpPr>
        <p:spPr/>
        <p:txBody>
          <a:bodyPr/>
          <a:lstStyle/>
          <a:p>
            <a:endParaRPr lang="id-ID"/>
          </a:p>
        </p:txBody>
      </p:sp>
      <p:sp>
        <p:nvSpPr>
          <p:cNvPr id="28675" name="Rectangle 3"/>
          <p:cNvSpPr>
            <a:spLocks noGrp="1" noChangeArrowheads="1"/>
          </p:cNvSpPr>
          <p:nvPr>
            <p:ph type="body" idx="1"/>
          </p:nvPr>
        </p:nvSpPr>
        <p:spPr/>
        <p:txBody>
          <a:bodyPr/>
          <a:lstStyle/>
          <a:p>
            <a:pPr>
              <a:lnSpc>
                <a:spcPct val="80000"/>
              </a:lnSpc>
            </a:pPr>
            <a:r>
              <a:rPr lang="en-US" sz="2800"/>
              <a:t>Direksi adalah organ perseroan yang mewakili kepentingan perseroan selaku subyek hukum mandiri.</a:t>
            </a:r>
          </a:p>
          <a:p>
            <a:pPr>
              <a:lnSpc>
                <a:spcPct val="80000"/>
              </a:lnSpc>
            </a:pPr>
            <a:r>
              <a:rPr lang="en-US" sz="2800"/>
              <a:t>Tugas dan tanggung jawab direksi bersumber pada :</a:t>
            </a:r>
          </a:p>
          <a:p>
            <a:pPr lvl="1">
              <a:lnSpc>
                <a:spcPct val="80000"/>
              </a:lnSpc>
            </a:pPr>
            <a:r>
              <a:rPr lang="en-US" sz="2400"/>
              <a:t>Ketergantungan perseroan kepada direksi sebagai organ yang dipercayakan oleh undang-undang dengan kepengurusan perseroan</a:t>
            </a:r>
          </a:p>
          <a:p>
            <a:pPr lvl="1">
              <a:lnSpc>
                <a:spcPct val="80000"/>
              </a:lnSpc>
            </a:pPr>
            <a:r>
              <a:rPr lang="en-US" sz="2400"/>
              <a:t>Perseroan adalah sebab bagi keberadaan (raison d’etre) direksi, karena apabila tidak ada perseroan maka tidak ada direksi</a:t>
            </a:r>
            <a:endParaRPr lang="id-ID"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by dhoni yusra</a:t>
            </a:r>
          </a:p>
        </p:txBody>
      </p:sp>
      <p:sp>
        <p:nvSpPr>
          <p:cNvPr id="6" name="Slide Number Placeholder 5"/>
          <p:cNvSpPr>
            <a:spLocks noGrp="1"/>
          </p:cNvSpPr>
          <p:nvPr>
            <p:ph type="sldNum" sz="quarter" idx="12"/>
          </p:nvPr>
        </p:nvSpPr>
        <p:spPr/>
        <p:txBody>
          <a:bodyPr/>
          <a:lstStyle/>
          <a:p>
            <a:fld id="{607C20B3-E22B-4659-AFC4-B137B6A8857C}" type="slidenum">
              <a:rPr lang="en-US"/>
              <a:pPr/>
              <a:t>8</a:t>
            </a:fld>
            <a:endParaRPr lang="en-US"/>
          </a:p>
        </p:txBody>
      </p:sp>
      <p:sp>
        <p:nvSpPr>
          <p:cNvPr id="29698" name="Rectangle 2"/>
          <p:cNvSpPr>
            <a:spLocks noGrp="1" noChangeArrowheads="1"/>
          </p:cNvSpPr>
          <p:nvPr>
            <p:ph type="title"/>
          </p:nvPr>
        </p:nvSpPr>
        <p:spPr/>
        <p:txBody>
          <a:bodyPr/>
          <a:lstStyle/>
          <a:p>
            <a:endParaRPr lang="id-ID"/>
          </a:p>
        </p:txBody>
      </p:sp>
      <p:sp>
        <p:nvSpPr>
          <p:cNvPr id="29699" name="Rectangle 3"/>
          <p:cNvSpPr>
            <a:spLocks noGrp="1" noChangeArrowheads="1"/>
          </p:cNvSpPr>
          <p:nvPr>
            <p:ph type="body" idx="1"/>
          </p:nvPr>
        </p:nvSpPr>
        <p:spPr/>
        <p:txBody>
          <a:bodyPr/>
          <a:lstStyle/>
          <a:p>
            <a:r>
              <a:rPr lang="en-US"/>
              <a:t>Hubungan yang timbul antara perseroan dengan direksi adalah hubungan fidusia atau kepercayaan</a:t>
            </a:r>
          </a:p>
          <a:p>
            <a:r>
              <a:rPr lang="en-US"/>
              <a:t>Artinya segala kewenangan pengurusan meliputi perbuatan hukum yang tercakup dalam maksud dan tujuan kegiatan perseroan berada ditangan direksi</a:t>
            </a:r>
            <a:endParaRPr lang="id-ID"/>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by dhoni yusra</a:t>
            </a:r>
          </a:p>
        </p:txBody>
      </p:sp>
      <p:sp>
        <p:nvSpPr>
          <p:cNvPr id="6" name="Slide Number Placeholder 5"/>
          <p:cNvSpPr>
            <a:spLocks noGrp="1"/>
          </p:cNvSpPr>
          <p:nvPr>
            <p:ph type="sldNum" sz="quarter" idx="12"/>
          </p:nvPr>
        </p:nvSpPr>
        <p:spPr/>
        <p:txBody>
          <a:bodyPr/>
          <a:lstStyle/>
          <a:p>
            <a:fld id="{A1EAABBD-E0AA-45ED-8548-E177AE64652C}" type="slidenum">
              <a:rPr lang="en-US"/>
              <a:pPr/>
              <a:t>9</a:t>
            </a:fld>
            <a:endParaRPr lang="en-US"/>
          </a:p>
        </p:txBody>
      </p:sp>
      <p:sp>
        <p:nvSpPr>
          <p:cNvPr id="30722" name="Rectangle 2"/>
          <p:cNvSpPr>
            <a:spLocks noGrp="1" noChangeArrowheads="1"/>
          </p:cNvSpPr>
          <p:nvPr>
            <p:ph type="title"/>
          </p:nvPr>
        </p:nvSpPr>
        <p:spPr/>
        <p:txBody>
          <a:bodyPr/>
          <a:lstStyle/>
          <a:p>
            <a:endParaRPr lang="id-ID"/>
          </a:p>
        </p:txBody>
      </p:sp>
      <p:sp>
        <p:nvSpPr>
          <p:cNvPr id="30723" name="Rectangle 3"/>
          <p:cNvSpPr>
            <a:spLocks noGrp="1" noChangeArrowheads="1"/>
          </p:cNvSpPr>
          <p:nvPr>
            <p:ph type="body" idx="1"/>
          </p:nvPr>
        </p:nvSpPr>
        <p:spPr/>
        <p:txBody>
          <a:bodyPr/>
          <a:lstStyle/>
          <a:p>
            <a:pPr>
              <a:lnSpc>
                <a:spcPct val="80000"/>
              </a:lnSpc>
            </a:pPr>
            <a:r>
              <a:rPr lang="en-US" sz="2600"/>
              <a:t>Konsekuensinya adalah direksi untuk dan atas nama perseroan dapat melakukan tindakan atau perbuatan hukum dengan pihak ketiga.</a:t>
            </a:r>
          </a:p>
          <a:p>
            <a:pPr>
              <a:lnSpc>
                <a:spcPct val="80000"/>
              </a:lnSpc>
            </a:pPr>
            <a:r>
              <a:rPr lang="en-US" sz="2600"/>
              <a:t>Kewenangan pengurusan perseroan dipercayakan oleh undang-undang kepada direksi</a:t>
            </a:r>
          </a:p>
          <a:p>
            <a:pPr>
              <a:lnSpc>
                <a:spcPct val="80000"/>
              </a:lnSpc>
            </a:pPr>
            <a:r>
              <a:rPr lang="en-US" sz="2600"/>
              <a:t>Ruang lingkup direksi dalam bertindak mencakup pula perbuatan-perbuatan sekunder</a:t>
            </a:r>
          </a:p>
          <a:p>
            <a:pPr lvl="1">
              <a:lnSpc>
                <a:spcPct val="80000"/>
              </a:lnSpc>
            </a:pPr>
            <a:r>
              <a:rPr lang="en-US" sz="2000"/>
              <a:t>Misalnya seorang direksi melakukan transaksi jual-beli, ini tidak hanya mengenai objek jual beli, juga termasuk mengenai masalah asuransi, pengangkutan dll.</a:t>
            </a:r>
            <a:endParaRPr lang="id-ID" sz="200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1157</Words>
  <Application>Microsoft Office PowerPoint</Application>
  <PresentationFormat>On-screen Show (4:3)</PresentationFormat>
  <Paragraphs>96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Lanjutan Perseroan Terbatas</vt:lpstr>
      <vt:lpstr>DEWAN KOMISARIS</vt:lpstr>
      <vt:lpstr>PowerPoint Presentation</vt:lpstr>
      <vt:lpstr>PowerPoint Presentation</vt:lpstr>
      <vt:lpstr>PowerPoint Presentation</vt:lpstr>
      <vt:lpstr>DIREKSI</vt:lpstr>
      <vt:lpstr>PowerPoint Presentation</vt:lpstr>
      <vt:lpstr>PowerPoint Presentation</vt:lpstr>
      <vt:lpstr>PowerPoint Presentation</vt:lpstr>
      <vt:lpstr>PowerPoint Presentation</vt:lpstr>
      <vt:lpstr>PowerPoint Presentation</vt:lpstr>
      <vt:lpstr>PowerPoint Presentation</vt:lpstr>
      <vt:lpstr>PENGGABUNGAN, PELEBURAN,  PENGAMBILALIHAN, DAN PEMISAHAN </vt:lpstr>
      <vt:lpstr>PowerPoint Presentation</vt:lpstr>
      <vt:lpstr>PowerPoint Presentation</vt:lpstr>
      <vt:lpstr>PowerPoint Presentation</vt:lpstr>
      <vt:lpstr>PEMBUBARAN PERSEROAN TERBATAS</vt:lpstr>
      <vt:lpstr>PEMBUBARAN PERSEROAN TERBATAS</vt:lpstr>
      <vt:lpstr>PowerPoint Presentation</vt:lpstr>
      <vt:lpstr>PEMBUBARAN PERSEROAN TERBATAS</vt:lpstr>
    </vt:vector>
  </TitlesOfParts>
  <Company>UEU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Lanjutan Perseroan Terbatas</dc:title>
  <dc:creator>user</dc:creator>
  <cp:lastModifiedBy>May</cp:lastModifiedBy>
  <cp:revision>1</cp:revision>
  <dcterms:created xsi:type="dcterms:W3CDTF">2013-01-03T04:15:16Z</dcterms:created>
  <dcterms:modified xsi:type="dcterms:W3CDTF">2015-03-08T01:24:27Z</dcterms:modified>
</cp:coreProperties>
</file>