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65" r:id="rId5"/>
    <p:sldId id="258" r:id="rId6"/>
    <p:sldId id="262" r:id="rId7"/>
    <p:sldId id="260" r:id="rId8"/>
    <p:sldId id="259" r:id="rId9"/>
    <p:sldId id="266" r:id="rId10"/>
    <p:sldId id="267" r:id="rId11"/>
    <p:sldId id="268" r:id="rId12"/>
    <p:sldId id="269" r:id="rId13"/>
    <p:sldId id="270" r:id="rId14"/>
    <p:sldId id="271" r:id="rId15"/>
    <p:sldId id="272" r:id="rId16"/>
    <p:sldId id="275" r:id="rId17"/>
    <p:sldId id="289" r:id="rId18"/>
    <p:sldId id="277" r:id="rId19"/>
    <p:sldId id="290" r:id="rId20"/>
    <p:sldId id="279" r:id="rId21"/>
    <p:sldId id="291" r:id="rId22"/>
    <p:sldId id="292" r:id="rId23"/>
    <p:sldId id="282" r:id="rId24"/>
    <p:sldId id="283" r:id="rId25"/>
    <p:sldId id="284" r:id="rId26"/>
    <p:sldId id="285" r:id="rId27"/>
    <p:sldId id="286" r:id="rId28"/>
    <p:sldId id="287" r:id="rId29"/>
    <p:sldId id="288" r:id="rId30"/>
    <p:sldId id="27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0066"/>
    <a:srgbClr val="CC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15F93B-953A-4D62-87B0-154130CAADC6}" type="doc">
      <dgm:prSet loTypeId="urn:microsoft.com/office/officeart/2005/8/layout/orgChart1" loCatId="hierarchy" qsTypeId="urn:microsoft.com/office/officeart/2005/8/quickstyle/simple1" qsCatId="simple" csTypeId="urn:microsoft.com/office/officeart/2005/8/colors/accent1_2" csCatId="accent1"/>
      <dgm:spPr/>
    </dgm:pt>
    <dgm:pt modelId="{BBD7A22C-2B2B-4BAD-B3BE-EA4670D9814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panose="020B0604020202020204" pitchFamily="34" charset="0"/>
            </a:rPr>
            <a:t>HATAH</a:t>
          </a:r>
        </a:p>
      </dgm:t>
    </dgm:pt>
    <dgm:pt modelId="{C140FB0B-4CDC-4FFF-8579-C983A8A363F5}" type="parTrans" cxnId="{0553F8D0-D539-4D99-B4B8-0A9EEF7C970B}">
      <dgm:prSet/>
      <dgm:spPr/>
    </dgm:pt>
    <dgm:pt modelId="{9D8F12C9-8970-4A83-BEBD-CA70C3F7491D}" type="sibTrans" cxnId="{0553F8D0-D539-4D99-B4B8-0A9EEF7C970B}">
      <dgm:prSet/>
      <dgm:spPr/>
    </dgm:pt>
    <dgm:pt modelId="{D025B45D-8A91-4FE9-A09A-B291E81AADB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Ekstern/HPI</a:t>
          </a:r>
        </a:p>
      </dgm:t>
    </dgm:pt>
    <dgm:pt modelId="{FB79C6DB-83AA-4F3D-9091-3F82C4A217AD}" type="parTrans" cxnId="{2A0C2023-57AC-4A08-A48C-19DA81E6B65F}">
      <dgm:prSet/>
      <dgm:spPr/>
    </dgm:pt>
    <dgm:pt modelId="{115F824C-36B6-424A-A79E-9B7C8005E300}" type="sibTrans" cxnId="{2A0C2023-57AC-4A08-A48C-19DA81E6B65F}">
      <dgm:prSet/>
      <dgm:spPr/>
    </dgm:pt>
    <dgm:pt modelId="{16F6AAAA-0DBC-4FCD-AEE4-F732FA3A90C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Intern</a:t>
          </a:r>
        </a:p>
      </dgm:t>
    </dgm:pt>
    <dgm:pt modelId="{4363890A-5360-4B3F-B6BE-0F8D1561759F}" type="parTrans" cxnId="{ABEEBB4C-B175-45B8-BA31-E811688971A6}">
      <dgm:prSet/>
      <dgm:spPr/>
    </dgm:pt>
    <dgm:pt modelId="{B9D928B6-FD43-4524-B3BB-D1AE2105DD94}" type="sibTrans" cxnId="{ABEEBB4C-B175-45B8-BA31-E811688971A6}">
      <dgm:prSet/>
      <dgm:spPr/>
    </dgm:pt>
    <dgm:pt modelId="{0CA44B20-E5E6-4CE3-929A-2130B775B51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Hukum Antar Golongan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(HAG)</a:t>
          </a:r>
        </a:p>
      </dgm:t>
    </dgm:pt>
    <dgm:pt modelId="{C4B385D6-ADA2-4D04-88F2-F44F6EE47C90}" type="parTrans" cxnId="{014CE3C1-125D-4A44-9429-5871961FAD0C}">
      <dgm:prSet/>
      <dgm:spPr/>
    </dgm:pt>
    <dgm:pt modelId="{05F3487A-A92B-430F-AE0E-698A33950DCE}" type="sibTrans" cxnId="{014CE3C1-125D-4A44-9429-5871961FAD0C}">
      <dgm:prSet/>
      <dgm:spPr/>
    </dgm:pt>
    <dgm:pt modelId="{E0C41534-642B-4318-A6C5-90C7CBF50FF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Hukum Antar Tempat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(HAT)</a:t>
          </a:r>
        </a:p>
      </dgm:t>
    </dgm:pt>
    <dgm:pt modelId="{2FB9966B-7750-468E-8CC1-91F8A2A46C07}" type="parTrans" cxnId="{B16BB2C1-7D63-4CD9-BC33-B86E8BB27D1F}">
      <dgm:prSet/>
      <dgm:spPr/>
    </dgm:pt>
    <dgm:pt modelId="{C9149EF4-6644-4337-B38F-2E11BE66856B}" type="sibTrans" cxnId="{B16BB2C1-7D63-4CD9-BC33-B86E8BB27D1F}">
      <dgm:prSet/>
      <dgm:spPr/>
    </dgm:pt>
    <dgm:pt modelId="{8B318CB5-19F6-4091-9C2E-97B73444E43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Hukum Antar Waktu</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(HAW)</a:t>
          </a:r>
        </a:p>
      </dgm:t>
    </dgm:pt>
    <dgm:pt modelId="{E79D700B-62A8-4B1F-8522-3FAB4A1A6C93}" type="parTrans" cxnId="{7EA84D3B-12F3-4D39-ADA9-4471A59DC7C8}">
      <dgm:prSet/>
      <dgm:spPr/>
    </dgm:pt>
    <dgm:pt modelId="{F2BD6A50-6E85-4650-912E-5BFCBE33B391}" type="sibTrans" cxnId="{7EA84D3B-12F3-4D39-ADA9-4471A59DC7C8}">
      <dgm:prSet/>
      <dgm:spPr/>
    </dgm:pt>
    <dgm:pt modelId="{7AC54A87-7241-4970-9B42-423B683BEC8F}" type="pres">
      <dgm:prSet presAssocID="{6815F93B-953A-4D62-87B0-154130CAADC6}" presName="hierChild1" presStyleCnt="0">
        <dgm:presLayoutVars>
          <dgm:orgChart val="1"/>
          <dgm:chPref val="1"/>
          <dgm:dir/>
          <dgm:animOne val="branch"/>
          <dgm:animLvl val="lvl"/>
          <dgm:resizeHandles/>
        </dgm:presLayoutVars>
      </dgm:prSet>
      <dgm:spPr/>
    </dgm:pt>
    <dgm:pt modelId="{3E0758F4-4B6B-4FDA-ACE0-989EA99576C6}" type="pres">
      <dgm:prSet presAssocID="{BBD7A22C-2B2B-4BAD-B3BE-EA4670D9814E}" presName="hierRoot1" presStyleCnt="0">
        <dgm:presLayoutVars>
          <dgm:hierBranch/>
        </dgm:presLayoutVars>
      </dgm:prSet>
      <dgm:spPr/>
    </dgm:pt>
    <dgm:pt modelId="{D6A63449-6848-45BE-B144-D6FF1A718F0F}" type="pres">
      <dgm:prSet presAssocID="{BBD7A22C-2B2B-4BAD-B3BE-EA4670D9814E}" presName="rootComposite1" presStyleCnt="0"/>
      <dgm:spPr/>
    </dgm:pt>
    <dgm:pt modelId="{E63CDD6E-3DC4-4571-8A62-C6E489B800C1}" type="pres">
      <dgm:prSet presAssocID="{BBD7A22C-2B2B-4BAD-B3BE-EA4670D9814E}" presName="rootText1" presStyleLbl="node0" presStyleIdx="0" presStyleCnt="1">
        <dgm:presLayoutVars>
          <dgm:chPref val="3"/>
        </dgm:presLayoutVars>
      </dgm:prSet>
      <dgm:spPr/>
      <dgm:t>
        <a:bodyPr/>
        <a:lstStyle/>
        <a:p>
          <a:endParaRPr lang="en-US"/>
        </a:p>
      </dgm:t>
    </dgm:pt>
    <dgm:pt modelId="{8A3DC72E-790A-4F66-846F-380D15A67E7A}" type="pres">
      <dgm:prSet presAssocID="{BBD7A22C-2B2B-4BAD-B3BE-EA4670D9814E}" presName="rootConnector1" presStyleLbl="node1" presStyleIdx="0" presStyleCnt="0"/>
      <dgm:spPr/>
      <dgm:t>
        <a:bodyPr/>
        <a:lstStyle/>
        <a:p>
          <a:endParaRPr lang="en-US"/>
        </a:p>
      </dgm:t>
    </dgm:pt>
    <dgm:pt modelId="{2E86335B-5691-4B1A-B3DA-D2E7F4B43210}" type="pres">
      <dgm:prSet presAssocID="{BBD7A22C-2B2B-4BAD-B3BE-EA4670D9814E}" presName="hierChild2" presStyleCnt="0"/>
      <dgm:spPr/>
    </dgm:pt>
    <dgm:pt modelId="{0F8C46BC-90FE-4A9B-A725-C99F78407E81}" type="pres">
      <dgm:prSet presAssocID="{FB79C6DB-83AA-4F3D-9091-3F82C4A217AD}" presName="Name35" presStyleLbl="parChTrans1D2" presStyleIdx="0" presStyleCnt="2"/>
      <dgm:spPr/>
    </dgm:pt>
    <dgm:pt modelId="{B0AC9E1F-59D5-400C-A754-8C64A600F143}" type="pres">
      <dgm:prSet presAssocID="{D025B45D-8A91-4FE9-A09A-B291E81AADB1}" presName="hierRoot2" presStyleCnt="0">
        <dgm:presLayoutVars>
          <dgm:hierBranch/>
        </dgm:presLayoutVars>
      </dgm:prSet>
      <dgm:spPr/>
    </dgm:pt>
    <dgm:pt modelId="{7D385110-5752-4E9C-AE02-5BFE5CA8D7C1}" type="pres">
      <dgm:prSet presAssocID="{D025B45D-8A91-4FE9-A09A-B291E81AADB1}" presName="rootComposite" presStyleCnt="0"/>
      <dgm:spPr/>
    </dgm:pt>
    <dgm:pt modelId="{6E0661D2-ECB9-40B8-969B-0988D4ACCED5}" type="pres">
      <dgm:prSet presAssocID="{D025B45D-8A91-4FE9-A09A-B291E81AADB1}" presName="rootText" presStyleLbl="node2" presStyleIdx="0" presStyleCnt="2">
        <dgm:presLayoutVars>
          <dgm:chPref val="3"/>
        </dgm:presLayoutVars>
      </dgm:prSet>
      <dgm:spPr/>
      <dgm:t>
        <a:bodyPr/>
        <a:lstStyle/>
        <a:p>
          <a:endParaRPr lang="en-US"/>
        </a:p>
      </dgm:t>
    </dgm:pt>
    <dgm:pt modelId="{A2FA5204-7A29-4C6B-8E26-DE91520C3D8D}" type="pres">
      <dgm:prSet presAssocID="{D025B45D-8A91-4FE9-A09A-B291E81AADB1}" presName="rootConnector" presStyleLbl="node2" presStyleIdx="0" presStyleCnt="2"/>
      <dgm:spPr/>
      <dgm:t>
        <a:bodyPr/>
        <a:lstStyle/>
        <a:p>
          <a:endParaRPr lang="en-US"/>
        </a:p>
      </dgm:t>
    </dgm:pt>
    <dgm:pt modelId="{FDD4829C-1877-455F-8897-DEF1E05A7C9B}" type="pres">
      <dgm:prSet presAssocID="{D025B45D-8A91-4FE9-A09A-B291E81AADB1}" presName="hierChild4" presStyleCnt="0"/>
      <dgm:spPr/>
    </dgm:pt>
    <dgm:pt modelId="{B18356A4-315F-45D6-A90F-92593AFA8CFC}" type="pres">
      <dgm:prSet presAssocID="{D025B45D-8A91-4FE9-A09A-B291E81AADB1}" presName="hierChild5" presStyleCnt="0"/>
      <dgm:spPr/>
    </dgm:pt>
    <dgm:pt modelId="{FCF54D0E-0754-4BAB-9503-907FDC459110}" type="pres">
      <dgm:prSet presAssocID="{4363890A-5360-4B3F-B6BE-0F8D1561759F}" presName="Name35" presStyleLbl="parChTrans1D2" presStyleIdx="1" presStyleCnt="2"/>
      <dgm:spPr/>
    </dgm:pt>
    <dgm:pt modelId="{480C6B70-10F1-446A-9B15-AB62091EE7A7}" type="pres">
      <dgm:prSet presAssocID="{16F6AAAA-0DBC-4FCD-AEE4-F732FA3A90CA}" presName="hierRoot2" presStyleCnt="0">
        <dgm:presLayoutVars>
          <dgm:hierBranch/>
        </dgm:presLayoutVars>
      </dgm:prSet>
      <dgm:spPr/>
    </dgm:pt>
    <dgm:pt modelId="{327DC75C-1212-4213-A73F-EB6A1E55136F}" type="pres">
      <dgm:prSet presAssocID="{16F6AAAA-0DBC-4FCD-AEE4-F732FA3A90CA}" presName="rootComposite" presStyleCnt="0"/>
      <dgm:spPr/>
    </dgm:pt>
    <dgm:pt modelId="{E13F5376-E297-4B7C-8E06-5C11F84B4416}" type="pres">
      <dgm:prSet presAssocID="{16F6AAAA-0DBC-4FCD-AEE4-F732FA3A90CA}" presName="rootText" presStyleLbl="node2" presStyleIdx="1" presStyleCnt="2">
        <dgm:presLayoutVars>
          <dgm:chPref val="3"/>
        </dgm:presLayoutVars>
      </dgm:prSet>
      <dgm:spPr/>
      <dgm:t>
        <a:bodyPr/>
        <a:lstStyle/>
        <a:p>
          <a:endParaRPr lang="en-US"/>
        </a:p>
      </dgm:t>
    </dgm:pt>
    <dgm:pt modelId="{C3CD5CE3-C126-4A7D-8D17-9D314A0BE027}" type="pres">
      <dgm:prSet presAssocID="{16F6AAAA-0DBC-4FCD-AEE4-F732FA3A90CA}" presName="rootConnector" presStyleLbl="node2" presStyleIdx="1" presStyleCnt="2"/>
      <dgm:spPr/>
      <dgm:t>
        <a:bodyPr/>
        <a:lstStyle/>
        <a:p>
          <a:endParaRPr lang="en-US"/>
        </a:p>
      </dgm:t>
    </dgm:pt>
    <dgm:pt modelId="{102AA693-A885-43C3-AFC8-D0813861D505}" type="pres">
      <dgm:prSet presAssocID="{16F6AAAA-0DBC-4FCD-AEE4-F732FA3A90CA}" presName="hierChild4" presStyleCnt="0"/>
      <dgm:spPr/>
    </dgm:pt>
    <dgm:pt modelId="{93DAE4F8-6648-4B87-A71D-C48CDBEA54A6}" type="pres">
      <dgm:prSet presAssocID="{C4B385D6-ADA2-4D04-88F2-F44F6EE47C90}" presName="Name35" presStyleLbl="parChTrans1D3" presStyleIdx="0" presStyleCnt="3"/>
      <dgm:spPr/>
    </dgm:pt>
    <dgm:pt modelId="{EF676208-1915-426C-B850-2FEFC9460ABA}" type="pres">
      <dgm:prSet presAssocID="{0CA44B20-E5E6-4CE3-929A-2130B775B515}" presName="hierRoot2" presStyleCnt="0">
        <dgm:presLayoutVars>
          <dgm:hierBranch val="r"/>
        </dgm:presLayoutVars>
      </dgm:prSet>
      <dgm:spPr/>
    </dgm:pt>
    <dgm:pt modelId="{6B6228FD-504D-4980-A52D-B9BFEAD39659}" type="pres">
      <dgm:prSet presAssocID="{0CA44B20-E5E6-4CE3-929A-2130B775B515}" presName="rootComposite" presStyleCnt="0"/>
      <dgm:spPr/>
    </dgm:pt>
    <dgm:pt modelId="{E1ECD5FC-FFB7-441A-B239-F5D074E8D69F}" type="pres">
      <dgm:prSet presAssocID="{0CA44B20-E5E6-4CE3-929A-2130B775B515}" presName="rootText" presStyleLbl="node3" presStyleIdx="0" presStyleCnt="3">
        <dgm:presLayoutVars>
          <dgm:chPref val="3"/>
        </dgm:presLayoutVars>
      </dgm:prSet>
      <dgm:spPr/>
      <dgm:t>
        <a:bodyPr/>
        <a:lstStyle/>
        <a:p>
          <a:endParaRPr lang="en-US"/>
        </a:p>
      </dgm:t>
    </dgm:pt>
    <dgm:pt modelId="{E6FE721E-E1D1-4D96-971D-7BDC6D683E30}" type="pres">
      <dgm:prSet presAssocID="{0CA44B20-E5E6-4CE3-929A-2130B775B515}" presName="rootConnector" presStyleLbl="node3" presStyleIdx="0" presStyleCnt="3"/>
      <dgm:spPr/>
      <dgm:t>
        <a:bodyPr/>
        <a:lstStyle/>
        <a:p>
          <a:endParaRPr lang="en-US"/>
        </a:p>
      </dgm:t>
    </dgm:pt>
    <dgm:pt modelId="{8B53987D-1819-4648-AB0E-81AB3D80555E}" type="pres">
      <dgm:prSet presAssocID="{0CA44B20-E5E6-4CE3-929A-2130B775B515}" presName="hierChild4" presStyleCnt="0"/>
      <dgm:spPr/>
    </dgm:pt>
    <dgm:pt modelId="{D978F62F-7792-4648-9F3E-0EEA3F1BD527}" type="pres">
      <dgm:prSet presAssocID="{0CA44B20-E5E6-4CE3-929A-2130B775B515}" presName="hierChild5" presStyleCnt="0"/>
      <dgm:spPr/>
    </dgm:pt>
    <dgm:pt modelId="{5EA408C9-51C7-4CD6-85CD-67D031E1741D}" type="pres">
      <dgm:prSet presAssocID="{2FB9966B-7750-468E-8CC1-91F8A2A46C07}" presName="Name35" presStyleLbl="parChTrans1D3" presStyleIdx="1" presStyleCnt="3"/>
      <dgm:spPr/>
    </dgm:pt>
    <dgm:pt modelId="{A1680412-3C42-4DC6-B46F-03FD4064DAFC}" type="pres">
      <dgm:prSet presAssocID="{E0C41534-642B-4318-A6C5-90C7CBF50FFA}" presName="hierRoot2" presStyleCnt="0">
        <dgm:presLayoutVars>
          <dgm:hierBranch val="r"/>
        </dgm:presLayoutVars>
      </dgm:prSet>
      <dgm:spPr/>
    </dgm:pt>
    <dgm:pt modelId="{0916F5D5-7E17-4685-BBD1-074768AF0139}" type="pres">
      <dgm:prSet presAssocID="{E0C41534-642B-4318-A6C5-90C7CBF50FFA}" presName="rootComposite" presStyleCnt="0"/>
      <dgm:spPr/>
    </dgm:pt>
    <dgm:pt modelId="{96AB3BA3-369F-4AFE-B035-098BD4BF918D}" type="pres">
      <dgm:prSet presAssocID="{E0C41534-642B-4318-A6C5-90C7CBF50FFA}" presName="rootText" presStyleLbl="node3" presStyleIdx="1" presStyleCnt="3">
        <dgm:presLayoutVars>
          <dgm:chPref val="3"/>
        </dgm:presLayoutVars>
      </dgm:prSet>
      <dgm:spPr/>
      <dgm:t>
        <a:bodyPr/>
        <a:lstStyle/>
        <a:p>
          <a:endParaRPr lang="en-US"/>
        </a:p>
      </dgm:t>
    </dgm:pt>
    <dgm:pt modelId="{0CF8F06E-4B9B-452C-8DEA-E7EFF8AA6997}" type="pres">
      <dgm:prSet presAssocID="{E0C41534-642B-4318-A6C5-90C7CBF50FFA}" presName="rootConnector" presStyleLbl="node3" presStyleIdx="1" presStyleCnt="3"/>
      <dgm:spPr/>
      <dgm:t>
        <a:bodyPr/>
        <a:lstStyle/>
        <a:p>
          <a:endParaRPr lang="en-US"/>
        </a:p>
      </dgm:t>
    </dgm:pt>
    <dgm:pt modelId="{DC135D31-E5A2-4B4C-9C65-35F83339D6A7}" type="pres">
      <dgm:prSet presAssocID="{E0C41534-642B-4318-A6C5-90C7CBF50FFA}" presName="hierChild4" presStyleCnt="0"/>
      <dgm:spPr/>
    </dgm:pt>
    <dgm:pt modelId="{3B8AE78B-D0BA-490C-87E2-4B86D771259A}" type="pres">
      <dgm:prSet presAssocID="{E0C41534-642B-4318-A6C5-90C7CBF50FFA}" presName="hierChild5" presStyleCnt="0"/>
      <dgm:spPr/>
    </dgm:pt>
    <dgm:pt modelId="{1683BD99-6F95-4DBA-8F2B-8D89D1297C0C}" type="pres">
      <dgm:prSet presAssocID="{E79D700B-62A8-4B1F-8522-3FAB4A1A6C93}" presName="Name35" presStyleLbl="parChTrans1D3" presStyleIdx="2" presStyleCnt="3"/>
      <dgm:spPr/>
    </dgm:pt>
    <dgm:pt modelId="{C8E5C040-9C6F-4D94-9A35-96E92A315660}" type="pres">
      <dgm:prSet presAssocID="{8B318CB5-19F6-4091-9C2E-97B73444E43B}" presName="hierRoot2" presStyleCnt="0">
        <dgm:presLayoutVars>
          <dgm:hierBranch val="r"/>
        </dgm:presLayoutVars>
      </dgm:prSet>
      <dgm:spPr/>
    </dgm:pt>
    <dgm:pt modelId="{4CF8650C-ABB5-4065-8B49-183432638C58}" type="pres">
      <dgm:prSet presAssocID="{8B318CB5-19F6-4091-9C2E-97B73444E43B}" presName="rootComposite" presStyleCnt="0"/>
      <dgm:spPr/>
    </dgm:pt>
    <dgm:pt modelId="{B6B8DB9B-F3D6-412C-966C-EF9D359E5D28}" type="pres">
      <dgm:prSet presAssocID="{8B318CB5-19F6-4091-9C2E-97B73444E43B}" presName="rootText" presStyleLbl="node3" presStyleIdx="2" presStyleCnt="3">
        <dgm:presLayoutVars>
          <dgm:chPref val="3"/>
        </dgm:presLayoutVars>
      </dgm:prSet>
      <dgm:spPr/>
      <dgm:t>
        <a:bodyPr/>
        <a:lstStyle/>
        <a:p>
          <a:endParaRPr lang="en-US"/>
        </a:p>
      </dgm:t>
    </dgm:pt>
    <dgm:pt modelId="{49C2888A-D374-4B8A-A651-048F88F96DE5}" type="pres">
      <dgm:prSet presAssocID="{8B318CB5-19F6-4091-9C2E-97B73444E43B}" presName="rootConnector" presStyleLbl="node3" presStyleIdx="2" presStyleCnt="3"/>
      <dgm:spPr/>
      <dgm:t>
        <a:bodyPr/>
        <a:lstStyle/>
        <a:p>
          <a:endParaRPr lang="en-US"/>
        </a:p>
      </dgm:t>
    </dgm:pt>
    <dgm:pt modelId="{D2AD83BD-EA8A-4C96-9126-83202BA4258F}" type="pres">
      <dgm:prSet presAssocID="{8B318CB5-19F6-4091-9C2E-97B73444E43B}" presName="hierChild4" presStyleCnt="0"/>
      <dgm:spPr/>
    </dgm:pt>
    <dgm:pt modelId="{E8401617-AD91-426C-A54A-7EE40648E166}" type="pres">
      <dgm:prSet presAssocID="{8B318CB5-19F6-4091-9C2E-97B73444E43B}" presName="hierChild5" presStyleCnt="0"/>
      <dgm:spPr/>
    </dgm:pt>
    <dgm:pt modelId="{57A25508-E60A-4055-ABCF-B2BE68F8F35A}" type="pres">
      <dgm:prSet presAssocID="{16F6AAAA-0DBC-4FCD-AEE4-F732FA3A90CA}" presName="hierChild5" presStyleCnt="0"/>
      <dgm:spPr/>
    </dgm:pt>
    <dgm:pt modelId="{EBE0579A-7CE0-4581-BDDA-1524BDC2A955}" type="pres">
      <dgm:prSet presAssocID="{BBD7A22C-2B2B-4BAD-B3BE-EA4670D9814E}" presName="hierChild3" presStyleCnt="0"/>
      <dgm:spPr/>
    </dgm:pt>
  </dgm:ptLst>
  <dgm:cxnLst>
    <dgm:cxn modelId="{300C30E6-BAA5-4531-8047-249A2CED6E34}" type="presOf" srcId="{C4B385D6-ADA2-4D04-88F2-F44F6EE47C90}" destId="{93DAE4F8-6648-4B87-A71D-C48CDBEA54A6}" srcOrd="0" destOrd="0" presId="urn:microsoft.com/office/officeart/2005/8/layout/orgChart1"/>
    <dgm:cxn modelId="{ABEEBB4C-B175-45B8-BA31-E811688971A6}" srcId="{BBD7A22C-2B2B-4BAD-B3BE-EA4670D9814E}" destId="{16F6AAAA-0DBC-4FCD-AEE4-F732FA3A90CA}" srcOrd="1" destOrd="0" parTransId="{4363890A-5360-4B3F-B6BE-0F8D1561759F}" sibTransId="{B9D928B6-FD43-4524-B3BB-D1AE2105DD94}"/>
    <dgm:cxn modelId="{3E7D56DC-DD1C-49FF-B6BF-44305745AD37}" type="presOf" srcId="{BBD7A22C-2B2B-4BAD-B3BE-EA4670D9814E}" destId="{8A3DC72E-790A-4F66-846F-380D15A67E7A}" srcOrd="1" destOrd="0" presId="urn:microsoft.com/office/officeart/2005/8/layout/orgChart1"/>
    <dgm:cxn modelId="{D2B67D9C-D84B-4B1A-8DBA-8E35109F8FF9}" type="presOf" srcId="{BBD7A22C-2B2B-4BAD-B3BE-EA4670D9814E}" destId="{E63CDD6E-3DC4-4571-8A62-C6E489B800C1}" srcOrd="0" destOrd="0" presId="urn:microsoft.com/office/officeart/2005/8/layout/orgChart1"/>
    <dgm:cxn modelId="{7FE18210-2C6F-4985-8599-7A48806D6857}" type="presOf" srcId="{2FB9966B-7750-468E-8CC1-91F8A2A46C07}" destId="{5EA408C9-51C7-4CD6-85CD-67D031E1741D}" srcOrd="0" destOrd="0" presId="urn:microsoft.com/office/officeart/2005/8/layout/orgChart1"/>
    <dgm:cxn modelId="{014CE3C1-125D-4A44-9429-5871961FAD0C}" srcId="{16F6AAAA-0DBC-4FCD-AEE4-F732FA3A90CA}" destId="{0CA44B20-E5E6-4CE3-929A-2130B775B515}" srcOrd="0" destOrd="0" parTransId="{C4B385D6-ADA2-4D04-88F2-F44F6EE47C90}" sibTransId="{05F3487A-A92B-430F-AE0E-698A33950DCE}"/>
    <dgm:cxn modelId="{C19AEFA5-AFBB-4D47-87FE-A6A0D7FF2DE3}" type="presOf" srcId="{16F6AAAA-0DBC-4FCD-AEE4-F732FA3A90CA}" destId="{C3CD5CE3-C126-4A7D-8D17-9D314A0BE027}" srcOrd="1" destOrd="0" presId="urn:microsoft.com/office/officeart/2005/8/layout/orgChart1"/>
    <dgm:cxn modelId="{03DEE389-EC83-41B7-BE67-DBA3CA02745C}" type="presOf" srcId="{D025B45D-8A91-4FE9-A09A-B291E81AADB1}" destId="{A2FA5204-7A29-4C6B-8E26-DE91520C3D8D}" srcOrd="1" destOrd="0" presId="urn:microsoft.com/office/officeart/2005/8/layout/orgChart1"/>
    <dgm:cxn modelId="{21BC4CF4-FF10-4525-BE34-40E61349A457}" type="presOf" srcId="{8B318CB5-19F6-4091-9C2E-97B73444E43B}" destId="{B6B8DB9B-F3D6-412C-966C-EF9D359E5D28}" srcOrd="0" destOrd="0" presId="urn:microsoft.com/office/officeart/2005/8/layout/orgChart1"/>
    <dgm:cxn modelId="{788A7225-0898-439F-AC77-119BCA18E12E}" type="presOf" srcId="{0CA44B20-E5E6-4CE3-929A-2130B775B515}" destId="{E1ECD5FC-FFB7-441A-B239-F5D074E8D69F}" srcOrd="0" destOrd="0" presId="urn:microsoft.com/office/officeart/2005/8/layout/orgChart1"/>
    <dgm:cxn modelId="{DA351870-82E6-42FE-A562-E438EDC85D86}" type="presOf" srcId="{16F6AAAA-0DBC-4FCD-AEE4-F732FA3A90CA}" destId="{E13F5376-E297-4B7C-8E06-5C11F84B4416}" srcOrd="0" destOrd="0" presId="urn:microsoft.com/office/officeart/2005/8/layout/orgChart1"/>
    <dgm:cxn modelId="{7EA84D3B-12F3-4D39-ADA9-4471A59DC7C8}" srcId="{16F6AAAA-0DBC-4FCD-AEE4-F732FA3A90CA}" destId="{8B318CB5-19F6-4091-9C2E-97B73444E43B}" srcOrd="2" destOrd="0" parTransId="{E79D700B-62A8-4B1F-8522-3FAB4A1A6C93}" sibTransId="{F2BD6A50-6E85-4650-912E-5BFCBE33B391}"/>
    <dgm:cxn modelId="{90400055-9C07-406D-BC4A-7016ABD84420}" type="presOf" srcId="{8B318CB5-19F6-4091-9C2E-97B73444E43B}" destId="{49C2888A-D374-4B8A-A651-048F88F96DE5}" srcOrd="1" destOrd="0" presId="urn:microsoft.com/office/officeart/2005/8/layout/orgChart1"/>
    <dgm:cxn modelId="{B16BB2C1-7D63-4CD9-BC33-B86E8BB27D1F}" srcId="{16F6AAAA-0DBC-4FCD-AEE4-F732FA3A90CA}" destId="{E0C41534-642B-4318-A6C5-90C7CBF50FFA}" srcOrd="1" destOrd="0" parTransId="{2FB9966B-7750-468E-8CC1-91F8A2A46C07}" sibTransId="{C9149EF4-6644-4337-B38F-2E11BE66856B}"/>
    <dgm:cxn modelId="{2A0C2023-57AC-4A08-A48C-19DA81E6B65F}" srcId="{BBD7A22C-2B2B-4BAD-B3BE-EA4670D9814E}" destId="{D025B45D-8A91-4FE9-A09A-B291E81AADB1}" srcOrd="0" destOrd="0" parTransId="{FB79C6DB-83AA-4F3D-9091-3F82C4A217AD}" sibTransId="{115F824C-36B6-424A-A79E-9B7C8005E300}"/>
    <dgm:cxn modelId="{1FC4AD5E-4DCC-4D86-B37A-26420F804775}" type="presOf" srcId="{FB79C6DB-83AA-4F3D-9091-3F82C4A217AD}" destId="{0F8C46BC-90FE-4A9B-A725-C99F78407E81}" srcOrd="0" destOrd="0" presId="urn:microsoft.com/office/officeart/2005/8/layout/orgChart1"/>
    <dgm:cxn modelId="{0553F8D0-D539-4D99-B4B8-0A9EEF7C970B}" srcId="{6815F93B-953A-4D62-87B0-154130CAADC6}" destId="{BBD7A22C-2B2B-4BAD-B3BE-EA4670D9814E}" srcOrd="0" destOrd="0" parTransId="{C140FB0B-4CDC-4FFF-8579-C983A8A363F5}" sibTransId="{9D8F12C9-8970-4A83-BEBD-CA70C3F7491D}"/>
    <dgm:cxn modelId="{FE204FD9-B2D7-460E-86E9-C8AD7A760225}" type="presOf" srcId="{D025B45D-8A91-4FE9-A09A-B291E81AADB1}" destId="{6E0661D2-ECB9-40B8-969B-0988D4ACCED5}" srcOrd="0" destOrd="0" presId="urn:microsoft.com/office/officeart/2005/8/layout/orgChart1"/>
    <dgm:cxn modelId="{AF63F865-5F6E-4410-93AE-3409EE2E2203}" type="presOf" srcId="{E0C41534-642B-4318-A6C5-90C7CBF50FFA}" destId="{96AB3BA3-369F-4AFE-B035-098BD4BF918D}" srcOrd="0" destOrd="0" presId="urn:microsoft.com/office/officeart/2005/8/layout/orgChart1"/>
    <dgm:cxn modelId="{1779B704-608A-4AEE-8343-6B89857C75C1}" type="presOf" srcId="{4363890A-5360-4B3F-B6BE-0F8D1561759F}" destId="{FCF54D0E-0754-4BAB-9503-907FDC459110}" srcOrd="0" destOrd="0" presId="urn:microsoft.com/office/officeart/2005/8/layout/orgChart1"/>
    <dgm:cxn modelId="{F2D6276A-D8EA-4D5D-B3D9-D803E53228C2}" type="presOf" srcId="{E79D700B-62A8-4B1F-8522-3FAB4A1A6C93}" destId="{1683BD99-6F95-4DBA-8F2B-8D89D1297C0C}" srcOrd="0" destOrd="0" presId="urn:microsoft.com/office/officeart/2005/8/layout/orgChart1"/>
    <dgm:cxn modelId="{CA040198-AF84-4BCD-8884-236345F6C546}" type="presOf" srcId="{E0C41534-642B-4318-A6C5-90C7CBF50FFA}" destId="{0CF8F06E-4B9B-452C-8DEA-E7EFF8AA6997}" srcOrd="1" destOrd="0" presId="urn:microsoft.com/office/officeart/2005/8/layout/orgChart1"/>
    <dgm:cxn modelId="{D3677D6C-E970-45A2-855E-627AD1BE52BC}" type="presOf" srcId="{0CA44B20-E5E6-4CE3-929A-2130B775B515}" destId="{E6FE721E-E1D1-4D96-971D-7BDC6D683E30}" srcOrd="1" destOrd="0" presId="urn:microsoft.com/office/officeart/2005/8/layout/orgChart1"/>
    <dgm:cxn modelId="{C108851F-310C-4267-96D7-EEB3A9743C8C}" type="presOf" srcId="{6815F93B-953A-4D62-87B0-154130CAADC6}" destId="{7AC54A87-7241-4970-9B42-423B683BEC8F}" srcOrd="0" destOrd="0" presId="urn:microsoft.com/office/officeart/2005/8/layout/orgChart1"/>
    <dgm:cxn modelId="{4366D3E7-2EC5-4095-A55A-6BC63841FFB6}" type="presParOf" srcId="{7AC54A87-7241-4970-9B42-423B683BEC8F}" destId="{3E0758F4-4B6B-4FDA-ACE0-989EA99576C6}" srcOrd="0" destOrd="0" presId="urn:microsoft.com/office/officeart/2005/8/layout/orgChart1"/>
    <dgm:cxn modelId="{53DDD5F9-C6DC-4250-856A-6522F724BE7C}" type="presParOf" srcId="{3E0758F4-4B6B-4FDA-ACE0-989EA99576C6}" destId="{D6A63449-6848-45BE-B144-D6FF1A718F0F}" srcOrd="0" destOrd="0" presId="urn:microsoft.com/office/officeart/2005/8/layout/orgChart1"/>
    <dgm:cxn modelId="{320A4102-4117-499C-969F-401BE88DA1FE}" type="presParOf" srcId="{D6A63449-6848-45BE-B144-D6FF1A718F0F}" destId="{E63CDD6E-3DC4-4571-8A62-C6E489B800C1}" srcOrd="0" destOrd="0" presId="urn:microsoft.com/office/officeart/2005/8/layout/orgChart1"/>
    <dgm:cxn modelId="{041B8180-6C72-45B3-8797-FC031C9B6298}" type="presParOf" srcId="{D6A63449-6848-45BE-B144-D6FF1A718F0F}" destId="{8A3DC72E-790A-4F66-846F-380D15A67E7A}" srcOrd="1" destOrd="0" presId="urn:microsoft.com/office/officeart/2005/8/layout/orgChart1"/>
    <dgm:cxn modelId="{B89C9641-CA2B-49D1-B350-09327C151510}" type="presParOf" srcId="{3E0758F4-4B6B-4FDA-ACE0-989EA99576C6}" destId="{2E86335B-5691-4B1A-B3DA-D2E7F4B43210}" srcOrd="1" destOrd="0" presId="urn:microsoft.com/office/officeart/2005/8/layout/orgChart1"/>
    <dgm:cxn modelId="{9961EEE8-38F5-4B76-B3D9-1462CCEEDEED}" type="presParOf" srcId="{2E86335B-5691-4B1A-B3DA-D2E7F4B43210}" destId="{0F8C46BC-90FE-4A9B-A725-C99F78407E81}" srcOrd="0" destOrd="0" presId="urn:microsoft.com/office/officeart/2005/8/layout/orgChart1"/>
    <dgm:cxn modelId="{5AF821B9-E026-4A2D-BECC-E61734BEAB0B}" type="presParOf" srcId="{2E86335B-5691-4B1A-B3DA-D2E7F4B43210}" destId="{B0AC9E1F-59D5-400C-A754-8C64A600F143}" srcOrd="1" destOrd="0" presId="urn:microsoft.com/office/officeart/2005/8/layout/orgChart1"/>
    <dgm:cxn modelId="{4FD2374F-08F6-49AB-AFCD-0289622CC3D5}" type="presParOf" srcId="{B0AC9E1F-59D5-400C-A754-8C64A600F143}" destId="{7D385110-5752-4E9C-AE02-5BFE5CA8D7C1}" srcOrd="0" destOrd="0" presId="urn:microsoft.com/office/officeart/2005/8/layout/orgChart1"/>
    <dgm:cxn modelId="{85353E1D-3FAD-4185-8ECA-2DD4EE283325}" type="presParOf" srcId="{7D385110-5752-4E9C-AE02-5BFE5CA8D7C1}" destId="{6E0661D2-ECB9-40B8-969B-0988D4ACCED5}" srcOrd="0" destOrd="0" presId="urn:microsoft.com/office/officeart/2005/8/layout/orgChart1"/>
    <dgm:cxn modelId="{D828D1F2-B092-40EB-999D-23558212427C}" type="presParOf" srcId="{7D385110-5752-4E9C-AE02-5BFE5CA8D7C1}" destId="{A2FA5204-7A29-4C6B-8E26-DE91520C3D8D}" srcOrd="1" destOrd="0" presId="urn:microsoft.com/office/officeart/2005/8/layout/orgChart1"/>
    <dgm:cxn modelId="{DB25DFF5-7C29-401E-83BA-3E69F47804AF}" type="presParOf" srcId="{B0AC9E1F-59D5-400C-A754-8C64A600F143}" destId="{FDD4829C-1877-455F-8897-DEF1E05A7C9B}" srcOrd="1" destOrd="0" presId="urn:microsoft.com/office/officeart/2005/8/layout/orgChart1"/>
    <dgm:cxn modelId="{740554DB-F2CE-4696-8AA6-FB7EDB531D2C}" type="presParOf" srcId="{B0AC9E1F-59D5-400C-A754-8C64A600F143}" destId="{B18356A4-315F-45D6-A90F-92593AFA8CFC}" srcOrd="2" destOrd="0" presId="urn:microsoft.com/office/officeart/2005/8/layout/orgChart1"/>
    <dgm:cxn modelId="{0FF627B6-8CF2-4B9C-B60A-111C7E40434A}" type="presParOf" srcId="{2E86335B-5691-4B1A-B3DA-D2E7F4B43210}" destId="{FCF54D0E-0754-4BAB-9503-907FDC459110}" srcOrd="2" destOrd="0" presId="urn:microsoft.com/office/officeart/2005/8/layout/orgChart1"/>
    <dgm:cxn modelId="{E26B5954-A0F2-4EB9-A9B0-5EEED9CD4501}" type="presParOf" srcId="{2E86335B-5691-4B1A-B3DA-D2E7F4B43210}" destId="{480C6B70-10F1-446A-9B15-AB62091EE7A7}" srcOrd="3" destOrd="0" presId="urn:microsoft.com/office/officeart/2005/8/layout/orgChart1"/>
    <dgm:cxn modelId="{A4E32F85-CE7D-47EC-9029-5C49AFDAE2F7}" type="presParOf" srcId="{480C6B70-10F1-446A-9B15-AB62091EE7A7}" destId="{327DC75C-1212-4213-A73F-EB6A1E55136F}" srcOrd="0" destOrd="0" presId="urn:microsoft.com/office/officeart/2005/8/layout/orgChart1"/>
    <dgm:cxn modelId="{B0B98BA2-2304-4E78-AB01-24B3E85B78D6}" type="presParOf" srcId="{327DC75C-1212-4213-A73F-EB6A1E55136F}" destId="{E13F5376-E297-4B7C-8E06-5C11F84B4416}" srcOrd="0" destOrd="0" presId="urn:microsoft.com/office/officeart/2005/8/layout/orgChart1"/>
    <dgm:cxn modelId="{BBDA0CB7-C6BF-4CEB-A871-1F28124267A1}" type="presParOf" srcId="{327DC75C-1212-4213-A73F-EB6A1E55136F}" destId="{C3CD5CE3-C126-4A7D-8D17-9D314A0BE027}" srcOrd="1" destOrd="0" presId="urn:microsoft.com/office/officeart/2005/8/layout/orgChart1"/>
    <dgm:cxn modelId="{6C0C2993-ECA6-491C-8936-ECFEBE92A329}" type="presParOf" srcId="{480C6B70-10F1-446A-9B15-AB62091EE7A7}" destId="{102AA693-A885-43C3-AFC8-D0813861D505}" srcOrd="1" destOrd="0" presId="urn:microsoft.com/office/officeart/2005/8/layout/orgChart1"/>
    <dgm:cxn modelId="{A23B3236-ECAC-4FAC-8B34-82F4F43F1557}" type="presParOf" srcId="{102AA693-A885-43C3-AFC8-D0813861D505}" destId="{93DAE4F8-6648-4B87-A71D-C48CDBEA54A6}" srcOrd="0" destOrd="0" presId="urn:microsoft.com/office/officeart/2005/8/layout/orgChart1"/>
    <dgm:cxn modelId="{96320530-278F-417E-B9E9-E8D17A12B2EE}" type="presParOf" srcId="{102AA693-A885-43C3-AFC8-D0813861D505}" destId="{EF676208-1915-426C-B850-2FEFC9460ABA}" srcOrd="1" destOrd="0" presId="urn:microsoft.com/office/officeart/2005/8/layout/orgChart1"/>
    <dgm:cxn modelId="{EC9FD222-B89C-4766-B45F-50CA7FB88A79}" type="presParOf" srcId="{EF676208-1915-426C-B850-2FEFC9460ABA}" destId="{6B6228FD-504D-4980-A52D-B9BFEAD39659}" srcOrd="0" destOrd="0" presId="urn:microsoft.com/office/officeart/2005/8/layout/orgChart1"/>
    <dgm:cxn modelId="{AB9ADDC7-62DE-476E-A8FA-CF11014499C6}" type="presParOf" srcId="{6B6228FD-504D-4980-A52D-B9BFEAD39659}" destId="{E1ECD5FC-FFB7-441A-B239-F5D074E8D69F}" srcOrd="0" destOrd="0" presId="urn:microsoft.com/office/officeart/2005/8/layout/orgChart1"/>
    <dgm:cxn modelId="{5D814030-1B1A-4163-AE39-28077F0FEDC6}" type="presParOf" srcId="{6B6228FD-504D-4980-A52D-B9BFEAD39659}" destId="{E6FE721E-E1D1-4D96-971D-7BDC6D683E30}" srcOrd="1" destOrd="0" presId="urn:microsoft.com/office/officeart/2005/8/layout/orgChart1"/>
    <dgm:cxn modelId="{C139F5E9-7B29-4D58-96D2-792F29E9D209}" type="presParOf" srcId="{EF676208-1915-426C-B850-2FEFC9460ABA}" destId="{8B53987D-1819-4648-AB0E-81AB3D80555E}" srcOrd="1" destOrd="0" presId="urn:microsoft.com/office/officeart/2005/8/layout/orgChart1"/>
    <dgm:cxn modelId="{B85C0181-06DD-4972-81A6-666C66FF73AA}" type="presParOf" srcId="{EF676208-1915-426C-B850-2FEFC9460ABA}" destId="{D978F62F-7792-4648-9F3E-0EEA3F1BD527}" srcOrd="2" destOrd="0" presId="urn:microsoft.com/office/officeart/2005/8/layout/orgChart1"/>
    <dgm:cxn modelId="{A2C135E3-2DED-4908-9C00-2F125726E65B}" type="presParOf" srcId="{102AA693-A885-43C3-AFC8-D0813861D505}" destId="{5EA408C9-51C7-4CD6-85CD-67D031E1741D}" srcOrd="2" destOrd="0" presId="urn:microsoft.com/office/officeart/2005/8/layout/orgChart1"/>
    <dgm:cxn modelId="{5CFC0325-C375-4066-9587-459FCC63317F}" type="presParOf" srcId="{102AA693-A885-43C3-AFC8-D0813861D505}" destId="{A1680412-3C42-4DC6-B46F-03FD4064DAFC}" srcOrd="3" destOrd="0" presId="urn:microsoft.com/office/officeart/2005/8/layout/orgChart1"/>
    <dgm:cxn modelId="{A98C1523-8BBE-45E9-95A0-9CC86A6DB311}" type="presParOf" srcId="{A1680412-3C42-4DC6-B46F-03FD4064DAFC}" destId="{0916F5D5-7E17-4685-BBD1-074768AF0139}" srcOrd="0" destOrd="0" presId="urn:microsoft.com/office/officeart/2005/8/layout/orgChart1"/>
    <dgm:cxn modelId="{38CFE157-CD6B-4B3A-8588-517453197EDE}" type="presParOf" srcId="{0916F5D5-7E17-4685-BBD1-074768AF0139}" destId="{96AB3BA3-369F-4AFE-B035-098BD4BF918D}" srcOrd="0" destOrd="0" presId="urn:microsoft.com/office/officeart/2005/8/layout/orgChart1"/>
    <dgm:cxn modelId="{AC2EE528-41CD-4D37-8D5B-4231A3D05244}" type="presParOf" srcId="{0916F5D5-7E17-4685-BBD1-074768AF0139}" destId="{0CF8F06E-4B9B-452C-8DEA-E7EFF8AA6997}" srcOrd="1" destOrd="0" presId="urn:microsoft.com/office/officeart/2005/8/layout/orgChart1"/>
    <dgm:cxn modelId="{B781C1CE-87F3-44BA-B3CF-394B97248EBF}" type="presParOf" srcId="{A1680412-3C42-4DC6-B46F-03FD4064DAFC}" destId="{DC135D31-E5A2-4B4C-9C65-35F83339D6A7}" srcOrd="1" destOrd="0" presId="urn:microsoft.com/office/officeart/2005/8/layout/orgChart1"/>
    <dgm:cxn modelId="{0134231D-10B1-4F9D-8065-734766AE2474}" type="presParOf" srcId="{A1680412-3C42-4DC6-B46F-03FD4064DAFC}" destId="{3B8AE78B-D0BA-490C-87E2-4B86D771259A}" srcOrd="2" destOrd="0" presId="urn:microsoft.com/office/officeart/2005/8/layout/orgChart1"/>
    <dgm:cxn modelId="{0233FFFE-C3F2-48B2-B6DB-E97D353D6D75}" type="presParOf" srcId="{102AA693-A885-43C3-AFC8-D0813861D505}" destId="{1683BD99-6F95-4DBA-8F2B-8D89D1297C0C}" srcOrd="4" destOrd="0" presId="urn:microsoft.com/office/officeart/2005/8/layout/orgChart1"/>
    <dgm:cxn modelId="{3D3568F5-4DD4-4674-84DF-0D42963725CA}" type="presParOf" srcId="{102AA693-A885-43C3-AFC8-D0813861D505}" destId="{C8E5C040-9C6F-4D94-9A35-96E92A315660}" srcOrd="5" destOrd="0" presId="urn:microsoft.com/office/officeart/2005/8/layout/orgChart1"/>
    <dgm:cxn modelId="{5479F6CF-B985-4D72-9BA1-E9FB7EACB982}" type="presParOf" srcId="{C8E5C040-9C6F-4D94-9A35-96E92A315660}" destId="{4CF8650C-ABB5-4065-8B49-183432638C58}" srcOrd="0" destOrd="0" presId="urn:microsoft.com/office/officeart/2005/8/layout/orgChart1"/>
    <dgm:cxn modelId="{6633B7BB-347D-4BD9-8DFA-0AD5A2C0D39F}" type="presParOf" srcId="{4CF8650C-ABB5-4065-8B49-183432638C58}" destId="{B6B8DB9B-F3D6-412C-966C-EF9D359E5D28}" srcOrd="0" destOrd="0" presId="urn:microsoft.com/office/officeart/2005/8/layout/orgChart1"/>
    <dgm:cxn modelId="{1068B542-3360-4DB0-A149-C95A295619C7}" type="presParOf" srcId="{4CF8650C-ABB5-4065-8B49-183432638C58}" destId="{49C2888A-D374-4B8A-A651-048F88F96DE5}" srcOrd="1" destOrd="0" presId="urn:microsoft.com/office/officeart/2005/8/layout/orgChart1"/>
    <dgm:cxn modelId="{0E1449A7-8909-40F3-8969-86DF4769EEB0}" type="presParOf" srcId="{C8E5C040-9C6F-4D94-9A35-96E92A315660}" destId="{D2AD83BD-EA8A-4C96-9126-83202BA4258F}" srcOrd="1" destOrd="0" presId="urn:microsoft.com/office/officeart/2005/8/layout/orgChart1"/>
    <dgm:cxn modelId="{894136BD-901A-4B15-9C5C-32BAAE19E649}" type="presParOf" srcId="{C8E5C040-9C6F-4D94-9A35-96E92A315660}" destId="{E8401617-AD91-426C-A54A-7EE40648E166}" srcOrd="2" destOrd="0" presId="urn:microsoft.com/office/officeart/2005/8/layout/orgChart1"/>
    <dgm:cxn modelId="{FE250547-021E-4DAF-A8BF-375F23D1E734}" type="presParOf" srcId="{480C6B70-10F1-446A-9B15-AB62091EE7A7}" destId="{57A25508-E60A-4055-ABCF-B2BE68F8F35A}" srcOrd="2" destOrd="0" presId="urn:microsoft.com/office/officeart/2005/8/layout/orgChart1"/>
    <dgm:cxn modelId="{DA1475B9-EA1A-40C0-B083-D56518B0EC9C}" type="presParOf" srcId="{3E0758F4-4B6B-4FDA-ACE0-989EA99576C6}" destId="{EBE0579A-7CE0-4581-BDDA-1524BDC2A95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2153991"/>
            <a:ext cx="8915399" cy="2262781"/>
          </a:xfrm>
        </p:spPr>
        <p:txBody>
          <a:bodyPr>
            <a:normAutofit/>
          </a:bodyPr>
          <a:lstStyle/>
          <a:p>
            <a:pPr algn="ctr"/>
            <a:r>
              <a:rPr lang="id-ID" sz="4000" dirty="0" smtClean="0"/>
              <a:t>PENGERTIAN DAN RUANG LINGKUP HUKUM PERDATA INTERNASIONAL</a:t>
            </a:r>
            <a:endParaRPr lang="en-US" sz="4000" dirty="0"/>
          </a:p>
        </p:txBody>
      </p:sp>
      <p:sp>
        <p:nvSpPr>
          <p:cNvPr id="3" name="Subtitle 2"/>
          <p:cNvSpPr>
            <a:spLocks noGrp="1"/>
          </p:cNvSpPr>
          <p:nvPr>
            <p:ph type="subTitle" idx="1"/>
          </p:nvPr>
        </p:nvSpPr>
        <p:spPr/>
        <p:txBody>
          <a:bodyPr>
            <a:normAutofit lnSpcReduction="10000"/>
          </a:bodyPr>
          <a:lstStyle/>
          <a:p>
            <a:pPr algn="ctr"/>
            <a:r>
              <a:rPr lang="en-US" dirty="0" err="1" smtClean="0"/>
              <a:t>Devica</a:t>
            </a:r>
            <a:r>
              <a:rPr lang="en-US" dirty="0" smtClean="0"/>
              <a:t> </a:t>
            </a:r>
            <a:r>
              <a:rPr lang="en-US" dirty="0" err="1"/>
              <a:t>Rully</a:t>
            </a:r>
            <a:r>
              <a:rPr lang="en-US" dirty="0"/>
              <a:t>, SH., MH., LLM</a:t>
            </a:r>
          </a:p>
          <a:p>
            <a:pPr algn="ctr"/>
            <a:r>
              <a:rPr lang="en-US" dirty="0"/>
              <a:t>FAKULTAS </a:t>
            </a:r>
            <a:r>
              <a:rPr lang="en-US" dirty="0" smtClean="0"/>
              <a:t>HUKUM</a:t>
            </a:r>
            <a:r>
              <a:rPr lang="id-ID" smtClean="0"/>
              <a:t> </a:t>
            </a:r>
            <a:r>
              <a:rPr lang="en-US" smtClean="0"/>
              <a:t>UNIVERSITAS </a:t>
            </a:r>
            <a:r>
              <a:rPr lang="en-US" dirty="0"/>
              <a:t>ESA UNGGUL</a:t>
            </a:r>
          </a:p>
          <a:p>
            <a:pPr algn="ctr"/>
            <a:r>
              <a:rPr lang="id-ID" dirty="0"/>
              <a:t>MARET</a:t>
            </a:r>
            <a:r>
              <a:rPr lang="en-US" dirty="0"/>
              <a:t> 201</a:t>
            </a:r>
            <a:r>
              <a:rPr lang="id-ID" dirty="0"/>
              <a:t>7</a:t>
            </a:r>
            <a:endParaRPr lang="en-US" dirty="0"/>
          </a:p>
          <a:p>
            <a:endParaRPr lang="en-US" dirty="0"/>
          </a:p>
        </p:txBody>
      </p:sp>
    </p:spTree>
    <p:extLst>
      <p:ext uri="{BB962C8B-B14F-4D97-AF65-F5344CB8AC3E}">
        <p14:creationId xmlns:p14="http://schemas.microsoft.com/office/powerpoint/2010/main" val="638865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HPI DAN CONFLICT OF LAWS</a:t>
            </a:r>
            <a:endParaRPr lang="en-US" dirty="0"/>
          </a:p>
        </p:txBody>
      </p:sp>
      <p:sp>
        <p:nvSpPr>
          <p:cNvPr id="3" name="Content Placeholder 2"/>
          <p:cNvSpPr>
            <a:spLocks noGrp="1"/>
          </p:cNvSpPr>
          <p:nvPr>
            <p:ph idx="1"/>
          </p:nvPr>
        </p:nvSpPr>
        <p:spPr>
          <a:xfrm>
            <a:off x="1226634" y="1449659"/>
            <a:ext cx="10277978" cy="4461563"/>
          </a:xfrm>
        </p:spPr>
        <p:txBody>
          <a:bodyPr>
            <a:normAutofit/>
          </a:bodyPr>
          <a:lstStyle/>
          <a:p>
            <a:r>
              <a:rPr lang="en-US" sz="2400" i="1" dirty="0">
                <a:latin typeface="Batang" panose="02030600000101010101" pitchFamily="18" charset="-127"/>
                <a:ea typeface="Batang" panose="02030600000101010101" pitchFamily="18" charset="-127"/>
              </a:rPr>
              <a:t>Conflict of laws </a:t>
            </a:r>
            <a:r>
              <a:rPr lang="en-US" sz="2400" dirty="0" err="1">
                <a:latin typeface="Batang" panose="02030600000101010101" pitchFamily="18" charset="-127"/>
                <a:ea typeface="Batang" panose="02030600000101010101" pitchFamily="18" charset="-127"/>
              </a:rPr>
              <a:t>merupakan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hukum</a:t>
            </a:r>
            <a:r>
              <a:rPr lang="en-US" sz="2400" dirty="0">
                <a:latin typeface="Batang" panose="02030600000101010101" pitchFamily="18" charset="-127"/>
                <a:ea typeface="Batang" panose="02030600000101010101" pitchFamily="18" charset="-127"/>
              </a:rPr>
              <a:t> yang </a:t>
            </a:r>
            <a:r>
              <a:rPr lang="en-US" sz="2400" dirty="0" err="1">
                <a:latin typeface="Batang" panose="02030600000101010101" pitchFamily="18" charset="-127"/>
                <a:ea typeface="Batang" panose="02030600000101010101" pitchFamily="18" charset="-127"/>
              </a:rPr>
              <a:t>bertujuan</a:t>
            </a:r>
            <a:r>
              <a:rPr lang="en-US" sz="2400" dirty="0">
                <a:latin typeface="Batang" panose="02030600000101010101" pitchFamily="18" charset="-127"/>
                <a:ea typeface="Batang" panose="02030600000101010101" pitchFamily="18" charset="-127"/>
              </a:rPr>
              <a:t> </a:t>
            </a:r>
            <a:r>
              <a:rPr lang="en-US" sz="2400" dirty="0" err="1" smtClean="0">
                <a:latin typeface="Batang" panose="02030600000101010101" pitchFamily="18" charset="-127"/>
                <a:ea typeface="Batang" panose="02030600000101010101" pitchFamily="18" charset="-127"/>
              </a:rPr>
              <a:t>untuk</a:t>
            </a:r>
            <a:r>
              <a:rPr lang="id-ID" sz="2400" dirty="0" smtClean="0">
                <a:latin typeface="Batang" panose="02030600000101010101" pitchFamily="18" charset="-127"/>
                <a:ea typeface="Batang" panose="02030600000101010101" pitchFamily="18" charset="-127"/>
              </a:rPr>
              <a:t> </a:t>
            </a:r>
            <a:r>
              <a:rPr lang="en-US" sz="2400" dirty="0" err="1" smtClean="0">
                <a:latin typeface="Batang" panose="02030600000101010101" pitchFamily="18" charset="-127"/>
                <a:ea typeface="Batang" panose="02030600000101010101" pitchFamily="18" charset="-127"/>
              </a:rPr>
              <a:t>menyelesaikan</a:t>
            </a:r>
            <a:r>
              <a:rPr lang="en-US" sz="2400" dirty="0" smtClean="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perkara</a:t>
            </a:r>
            <a:r>
              <a:rPr lang="en-US" sz="2400" dirty="0">
                <a:latin typeface="Batang" panose="02030600000101010101" pitchFamily="18" charset="-127"/>
                <a:ea typeface="Batang" panose="02030600000101010101" pitchFamily="18" charset="-127"/>
              </a:rPr>
              <a:t> yang </a:t>
            </a:r>
            <a:r>
              <a:rPr lang="en-US" sz="2400" dirty="0" err="1">
                <a:latin typeface="Batang" panose="02030600000101010101" pitchFamily="18" charset="-127"/>
                <a:ea typeface="Batang" panose="02030600000101010101" pitchFamily="18" charset="-127"/>
              </a:rPr>
              <a:t>mengandung</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benturan</a:t>
            </a:r>
            <a:r>
              <a:rPr lang="en-US" sz="2400" dirty="0">
                <a:latin typeface="Batang" panose="02030600000101010101" pitchFamily="18" charset="-127"/>
                <a:ea typeface="Batang" panose="02030600000101010101" pitchFamily="18" charset="-127"/>
              </a:rPr>
              <a:t> (“conflict” </a:t>
            </a:r>
            <a:r>
              <a:rPr lang="en-US" sz="2400" dirty="0" smtClean="0">
                <a:latin typeface="Batang" panose="02030600000101010101" pitchFamily="18" charset="-127"/>
                <a:ea typeface="Batang" panose="02030600000101010101" pitchFamily="18" charset="-127"/>
              </a:rPr>
              <a:t>or</a:t>
            </a:r>
            <a:r>
              <a:rPr lang="id-ID" sz="2400" dirty="0" smtClean="0">
                <a:latin typeface="Batang" panose="02030600000101010101" pitchFamily="18" charset="-127"/>
                <a:ea typeface="Batang" panose="02030600000101010101" pitchFamily="18" charset="-127"/>
              </a:rPr>
              <a:t> </a:t>
            </a:r>
            <a:r>
              <a:rPr lang="en-US" sz="2400" dirty="0" smtClean="0">
                <a:latin typeface="Batang" panose="02030600000101010101" pitchFamily="18" charset="-127"/>
                <a:ea typeface="Batang" panose="02030600000101010101" pitchFamily="18" charset="-127"/>
              </a:rPr>
              <a:t>“collision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antara</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dua</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atau</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lebih</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aturan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atau</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sistem</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hukum</a:t>
            </a:r>
            <a:r>
              <a:rPr lang="en-US" sz="2400" dirty="0">
                <a:latin typeface="Batang" panose="02030600000101010101" pitchFamily="18" charset="-127"/>
                <a:ea typeface="Batang" panose="02030600000101010101" pitchFamily="18" charset="-127"/>
              </a:rPr>
              <a:t> </a:t>
            </a:r>
            <a:r>
              <a:rPr lang="en-US" sz="2400" dirty="0" smtClean="0">
                <a:latin typeface="Batang" panose="02030600000101010101" pitchFamily="18" charset="-127"/>
                <a:ea typeface="Batang" panose="02030600000101010101" pitchFamily="18" charset="-127"/>
              </a:rPr>
              <a:t>yang</a:t>
            </a:r>
            <a:r>
              <a:rPr lang="id-ID" sz="2400" dirty="0" smtClean="0">
                <a:latin typeface="Batang" panose="02030600000101010101" pitchFamily="18" charset="-127"/>
                <a:ea typeface="Batang" panose="02030600000101010101" pitchFamily="18" charset="-127"/>
              </a:rPr>
              <a:t> </a:t>
            </a:r>
            <a:r>
              <a:rPr lang="en-US" sz="2400" dirty="0" err="1" smtClean="0">
                <a:latin typeface="Batang" panose="02030600000101010101" pitchFamily="18" charset="-127"/>
                <a:ea typeface="Batang" panose="02030600000101010101" pitchFamily="18" charset="-127"/>
              </a:rPr>
              <a:t>berbeda</a:t>
            </a:r>
            <a:endParaRPr lang="en-US" sz="2400" dirty="0">
              <a:latin typeface="Batang" panose="02030600000101010101" pitchFamily="18" charset="-127"/>
              <a:ea typeface="Batang" panose="02030600000101010101" pitchFamily="18" charset="-127"/>
            </a:endParaRPr>
          </a:p>
          <a:p>
            <a:r>
              <a:rPr lang="id-ID" sz="2400" i="1" dirty="0">
                <a:latin typeface="Batang" panose="02030600000101010101" pitchFamily="18" charset="-127"/>
                <a:ea typeface="Batang" panose="02030600000101010101" pitchFamily="18" charset="-127"/>
              </a:rPr>
              <a:t>C</a:t>
            </a:r>
            <a:r>
              <a:rPr lang="en-US" sz="2400" i="1" dirty="0" err="1" smtClean="0">
                <a:latin typeface="Batang" panose="02030600000101010101" pitchFamily="18" charset="-127"/>
                <a:ea typeface="Batang" panose="02030600000101010101" pitchFamily="18" charset="-127"/>
              </a:rPr>
              <a:t>onflict</a:t>
            </a:r>
            <a:r>
              <a:rPr lang="en-US" sz="2400" i="1" dirty="0" smtClean="0">
                <a:latin typeface="Batang" panose="02030600000101010101" pitchFamily="18" charset="-127"/>
                <a:ea typeface="Batang" panose="02030600000101010101" pitchFamily="18" charset="-127"/>
              </a:rPr>
              <a:t> </a:t>
            </a:r>
            <a:r>
              <a:rPr lang="en-US" sz="2400" i="1" dirty="0">
                <a:latin typeface="Batang" panose="02030600000101010101" pitchFamily="18" charset="-127"/>
                <a:ea typeface="Batang" panose="02030600000101010101" pitchFamily="18" charset="-127"/>
              </a:rPr>
              <a:t>of laws </a:t>
            </a:r>
            <a:r>
              <a:rPr lang="en-US" sz="2400" dirty="0" err="1">
                <a:latin typeface="Batang" panose="02030600000101010101" pitchFamily="18" charset="-127"/>
                <a:ea typeface="Batang" panose="02030600000101010101" pitchFamily="18" charset="-127"/>
              </a:rPr>
              <a:t>tidak</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selalu</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digunakan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untuk</a:t>
            </a:r>
            <a:r>
              <a:rPr lang="en-US" sz="2400" dirty="0">
                <a:latin typeface="Batang" panose="02030600000101010101" pitchFamily="18" charset="-127"/>
                <a:ea typeface="Batang" panose="02030600000101010101" pitchFamily="18" charset="-127"/>
              </a:rPr>
              <a:t> </a:t>
            </a:r>
            <a:r>
              <a:rPr lang="en-US" sz="2400" dirty="0" err="1" smtClean="0">
                <a:latin typeface="Batang" panose="02030600000101010101" pitchFamily="18" charset="-127"/>
                <a:ea typeface="Batang" panose="02030600000101010101" pitchFamily="18" charset="-127"/>
              </a:rPr>
              <a:t>menyelesiakan</a:t>
            </a:r>
            <a:r>
              <a:rPr lang="id-ID" sz="2400" dirty="0">
                <a:latin typeface="Batang" panose="02030600000101010101" pitchFamily="18" charset="-127"/>
                <a:ea typeface="Batang" panose="02030600000101010101" pitchFamily="18" charset="-127"/>
              </a:rPr>
              <a:t> </a:t>
            </a:r>
            <a:r>
              <a:rPr lang="en-US" sz="2400" dirty="0" err="1" smtClean="0">
                <a:latin typeface="Batang" panose="02030600000101010101" pitchFamily="18" charset="-127"/>
                <a:ea typeface="Batang" panose="02030600000101010101" pitchFamily="18" charset="-127"/>
              </a:rPr>
              <a:t>persoalan</a:t>
            </a:r>
            <a:r>
              <a:rPr lang="en-US" sz="2400" dirty="0" smtClean="0">
                <a:latin typeface="Batang" panose="02030600000101010101" pitchFamily="18" charset="-127"/>
                <a:ea typeface="Batang" panose="02030600000101010101" pitchFamily="18" charset="-127"/>
              </a:rPr>
              <a:t> </a:t>
            </a:r>
            <a:r>
              <a:rPr lang="en-US" sz="2400" dirty="0">
                <a:latin typeface="Batang" panose="02030600000101010101" pitchFamily="18" charset="-127"/>
                <a:ea typeface="Batang" panose="02030600000101010101" pitchFamily="18" charset="-127"/>
              </a:rPr>
              <a:t>yang </a:t>
            </a:r>
            <a:r>
              <a:rPr lang="en-US" sz="2400" dirty="0" err="1">
                <a:latin typeface="Batang" panose="02030600000101010101" pitchFamily="18" charset="-127"/>
                <a:ea typeface="Batang" panose="02030600000101010101" pitchFamily="18" charset="-127"/>
              </a:rPr>
              <a:t>sifatnya</a:t>
            </a:r>
            <a:r>
              <a:rPr lang="en-US" sz="2400" dirty="0">
                <a:latin typeface="Batang" panose="02030600000101010101" pitchFamily="18" charset="-127"/>
                <a:ea typeface="Batang" panose="02030600000101010101" pitchFamily="18" charset="-127"/>
              </a:rPr>
              <a:t> ‘transnational’ </a:t>
            </a:r>
            <a:r>
              <a:rPr lang="en-US" sz="2400" dirty="0" smtClean="0">
                <a:latin typeface="Batang" panose="02030600000101010101" pitchFamily="18" charset="-127"/>
                <a:ea typeface="Batang" panose="02030600000101010101" pitchFamily="18" charset="-127"/>
              </a:rPr>
              <a:t>Di </a:t>
            </a:r>
            <a:r>
              <a:rPr lang="en-US" sz="2400" dirty="0">
                <a:latin typeface="Batang" panose="02030600000101010101" pitchFamily="18" charset="-127"/>
                <a:ea typeface="Batang" panose="02030600000101010101" pitchFamily="18" charset="-127"/>
              </a:rPr>
              <a:t>AS, conflict of </a:t>
            </a:r>
            <a:r>
              <a:rPr lang="en-US" sz="2400" dirty="0" smtClean="0">
                <a:latin typeface="Batang" panose="02030600000101010101" pitchFamily="18" charset="-127"/>
                <a:ea typeface="Batang" panose="02030600000101010101" pitchFamily="18" charset="-127"/>
              </a:rPr>
              <a:t>laws</a:t>
            </a:r>
            <a:r>
              <a:rPr lang="id-ID" sz="2400" dirty="0" smtClean="0">
                <a:latin typeface="Batang" panose="02030600000101010101" pitchFamily="18" charset="-127"/>
                <a:ea typeface="Batang" panose="02030600000101010101" pitchFamily="18" charset="-127"/>
              </a:rPr>
              <a:t> </a:t>
            </a:r>
            <a:r>
              <a:rPr lang="en-US" sz="2400" dirty="0" err="1" smtClean="0">
                <a:latin typeface="Batang" panose="02030600000101010101" pitchFamily="18" charset="-127"/>
                <a:ea typeface="Batang" panose="02030600000101010101" pitchFamily="18" charset="-127"/>
              </a:rPr>
              <a:t>digunakan</a:t>
            </a:r>
            <a:r>
              <a:rPr lang="en-US" sz="2400" dirty="0" smtClean="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untuk</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menyelesaikan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konflik</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hukum</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antar</a:t>
            </a:r>
            <a:r>
              <a:rPr lang="en-US" sz="2400" dirty="0">
                <a:latin typeface="Batang" panose="02030600000101010101" pitchFamily="18" charset="-127"/>
                <a:ea typeface="Batang" panose="02030600000101010101" pitchFamily="18" charset="-127"/>
              </a:rPr>
              <a:t> </a:t>
            </a:r>
            <a:r>
              <a:rPr lang="en-US" sz="2400" dirty="0" err="1" smtClean="0">
                <a:latin typeface="Batang" panose="02030600000101010101" pitchFamily="18" charset="-127"/>
                <a:ea typeface="Batang" panose="02030600000101010101" pitchFamily="18" charset="-127"/>
              </a:rPr>
              <a:t>negara</a:t>
            </a:r>
            <a:r>
              <a:rPr lang="id-ID" sz="2400" dirty="0">
                <a:latin typeface="Batang" panose="02030600000101010101" pitchFamily="18" charset="-127"/>
                <a:ea typeface="Batang" panose="02030600000101010101" pitchFamily="18" charset="-127"/>
              </a:rPr>
              <a:t> </a:t>
            </a:r>
            <a:r>
              <a:rPr lang="en-US" sz="2400" dirty="0" err="1" smtClean="0">
                <a:latin typeface="Batang" panose="02030600000101010101" pitchFamily="18" charset="-127"/>
                <a:ea typeface="Batang" panose="02030600000101010101" pitchFamily="18" charset="-127"/>
              </a:rPr>
              <a:t>bagian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ingat</a:t>
            </a:r>
            <a:r>
              <a:rPr lang="en-US" sz="2400" dirty="0">
                <a:latin typeface="Batang" panose="02030600000101010101" pitchFamily="18" charset="-127"/>
                <a:ea typeface="Batang" panose="02030600000101010101" pitchFamily="18" charset="-127"/>
              </a:rPr>
              <a:t>, AS </a:t>
            </a:r>
            <a:r>
              <a:rPr lang="en-US" sz="2400" dirty="0" err="1">
                <a:latin typeface="Batang" panose="02030600000101010101" pitchFamily="18" charset="-127"/>
                <a:ea typeface="Batang" panose="02030600000101010101" pitchFamily="18" charset="-127"/>
              </a:rPr>
              <a:t>adalah</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negara</a:t>
            </a:r>
            <a:r>
              <a:rPr lang="en-US" sz="2400" dirty="0">
                <a:latin typeface="Batang" panose="02030600000101010101" pitchFamily="18" charset="-127"/>
                <a:ea typeface="Batang" panose="02030600000101010101" pitchFamily="18" charset="-127"/>
              </a:rPr>
              <a:t> Federal)).</a:t>
            </a:r>
          </a:p>
          <a:p>
            <a:r>
              <a:rPr lang="en-US" sz="2400" i="1" dirty="0" err="1" smtClean="0">
                <a:latin typeface="Batang" panose="02030600000101010101" pitchFamily="18" charset="-127"/>
                <a:ea typeface="Batang" panose="02030600000101010101" pitchFamily="18" charset="-127"/>
              </a:rPr>
              <a:t>Conflictof</a:t>
            </a:r>
            <a:r>
              <a:rPr lang="en-US" sz="2400" i="1" dirty="0" smtClean="0">
                <a:latin typeface="Batang" panose="02030600000101010101" pitchFamily="18" charset="-127"/>
                <a:ea typeface="Batang" panose="02030600000101010101" pitchFamily="18" charset="-127"/>
              </a:rPr>
              <a:t> </a:t>
            </a:r>
            <a:r>
              <a:rPr lang="en-US" sz="2400" i="1" dirty="0">
                <a:latin typeface="Batang" panose="02030600000101010101" pitchFamily="18" charset="-127"/>
                <a:ea typeface="Batang" panose="02030600000101010101" pitchFamily="18" charset="-127"/>
              </a:rPr>
              <a:t>law </a:t>
            </a:r>
            <a:r>
              <a:rPr lang="en-US" sz="2400" dirty="0" err="1">
                <a:latin typeface="Batang" panose="02030600000101010101" pitchFamily="18" charset="-127"/>
                <a:ea typeface="Batang" panose="02030600000101010101" pitchFamily="18" charset="-127"/>
              </a:rPr>
              <a:t>juga</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digunakan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dalam</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ranah</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publik</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contohnya</a:t>
            </a:r>
            <a:r>
              <a:rPr lang="en-US" sz="2400" dirty="0">
                <a:latin typeface="Batang" panose="02030600000101010101" pitchFamily="18" charset="-127"/>
                <a:ea typeface="Batang" panose="02030600000101010101" pitchFamily="18" charset="-127"/>
              </a:rPr>
              <a:t> </a:t>
            </a:r>
            <a:r>
              <a:rPr lang="en-US" sz="2400" dirty="0" err="1" smtClean="0">
                <a:latin typeface="Batang" panose="02030600000101010101" pitchFamily="18" charset="-127"/>
                <a:ea typeface="Batang" panose="02030600000101010101" pitchFamily="18" charset="-127"/>
              </a:rPr>
              <a:t>dalam</a:t>
            </a:r>
            <a:r>
              <a:rPr lang="id-ID" sz="2400" dirty="0">
                <a:latin typeface="Batang" panose="02030600000101010101" pitchFamily="18" charset="-127"/>
                <a:ea typeface="Batang" panose="02030600000101010101" pitchFamily="18" charset="-127"/>
              </a:rPr>
              <a:t> </a:t>
            </a:r>
            <a:r>
              <a:rPr lang="en-US" sz="2400" dirty="0" err="1" smtClean="0">
                <a:latin typeface="Batang" panose="02030600000101010101" pitchFamily="18" charset="-127"/>
                <a:ea typeface="Batang" panose="02030600000101010101" pitchFamily="18" charset="-127"/>
              </a:rPr>
              <a:t>hukum</a:t>
            </a:r>
            <a:r>
              <a:rPr lang="en-US" sz="2400" dirty="0" smtClean="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administrasi</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negara</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hukum</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pajak</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maupun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hukum</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pidana</a:t>
            </a:r>
            <a:r>
              <a:rPr lang="en-US" sz="2400" dirty="0">
                <a:latin typeface="Batang" panose="02030600000101010101" pitchFamily="18" charset="-127"/>
                <a:ea typeface="Batang" panose="02030600000101010101" pitchFamily="18" charset="-127"/>
              </a:rPr>
              <a:t>.</a:t>
            </a:r>
          </a:p>
        </p:txBody>
      </p:sp>
    </p:spTree>
    <p:extLst>
      <p:ext uri="{BB962C8B-B14F-4D97-AF65-F5344CB8AC3E}">
        <p14:creationId xmlns:p14="http://schemas.microsoft.com/office/powerpoint/2010/main" val="2589167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CONFLICT OF LAW DI INDONESIA</a:t>
            </a:r>
            <a:endParaRPr lang="en-US" dirty="0"/>
          </a:p>
        </p:txBody>
      </p:sp>
      <p:sp>
        <p:nvSpPr>
          <p:cNvPr id="3" name="Content Placeholder 2"/>
          <p:cNvSpPr>
            <a:spLocks noGrp="1"/>
          </p:cNvSpPr>
          <p:nvPr>
            <p:ph idx="1"/>
          </p:nvPr>
        </p:nvSpPr>
        <p:spPr>
          <a:xfrm>
            <a:off x="1851102" y="2133599"/>
            <a:ext cx="9653510" cy="4334107"/>
          </a:xfrm>
        </p:spPr>
        <p:txBody>
          <a:bodyPr>
            <a:noAutofit/>
          </a:bodyPr>
          <a:lstStyle/>
          <a:p>
            <a:r>
              <a:rPr lang="en-US" sz="3200" i="1" dirty="0">
                <a:latin typeface="Aparajita" panose="020B0604020202020204" pitchFamily="34" charset="0"/>
                <a:cs typeface="Aparajita" panose="020B0604020202020204" pitchFamily="34" charset="0"/>
              </a:rPr>
              <a:t>Conflict of laws </a:t>
            </a:r>
            <a:r>
              <a:rPr lang="en-US" sz="3200" dirty="0" err="1">
                <a:latin typeface="Aparajita" panose="020B0604020202020204" pitchFamily="34" charset="0"/>
                <a:cs typeface="Aparajita" panose="020B0604020202020204" pitchFamily="34" charset="0"/>
              </a:rPr>
              <a:t>bisa</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disamakan</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dengan</a:t>
            </a:r>
            <a:r>
              <a:rPr lang="en-US" sz="3200" dirty="0">
                <a:latin typeface="Aparajita" panose="020B0604020202020204" pitchFamily="34" charset="0"/>
                <a:cs typeface="Aparajita" panose="020B0604020202020204" pitchFamily="34" charset="0"/>
              </a:rPr>
              <a:t> HUKUM </a:t>
            </a:r>
            <a:r>
              <a:rPr lang="en-US" sz="3200" dirty="0" smtClean="0">
                <a:latin typeface="Aparajita" panose="020B0604020202020204" pitchFamily="34" charset="0"/>
                <a:cs typeface="Aparajita" panose="020B0604020202020204" pitchFamily="34" charset="0"/>
              </a:rPr>
              <a:t>PERSELISIHAN</a:t>
            </a:r>
            <a:r>
              <a:rPr lang="id-ID" sz="3200" dirty="0" smtClean="0">
                <a:latin typeface="Aparajita" panose="020B0604020202020204" pitchFamily="34" charset="0"/>
                <a:cs typeface="Aparajita" panose="020B0604020202020204" pitchFamily="34" charset="0"/>
              </a:rPr>
              <a:t> </a:t>
            </a:r>
            <a:r>
              <a:rPr lang="nn-NO" sz="3200" dirty="0" smtClean="0">
                <a:latin typeface="Aparajita" panose="020B0604020202020204" pitchFamily="34" charset="0"/>
                <a:cs typeface="Aparajita" panose="020B0604020202020204" pitchFamily="34" charset="0"/>
              </a:rPr>
              <a:t>atau“</a:t>
            </a:r>
            <a:r>
              <a:rPr lang="nn-NO" sz="3200" i="1" dirty="0" smtClean="0">
                <a:latin typeface="Aparajita" panose="020B0604020202020204" pitchFamily="34" charset="0"/>
                <a:cs typeface="Aparajita" panose="020B0604020202020204" pitchFamily="34" charset="0"/>
              </a:rPr>
              <a:t>HUKUM </a:t>
            </a:r>
            <a:r>
              <a:rPr lang="nn-NO" sz="3200" i="1" dirty="0">
                <a:latin typeface="Aparajita" panose="020B0604020202020204" pitchFamily="34" charset="0"/>
                <a:cs typeface="Aparajita" panose="020B0604020202020204" pitchFamily="34" charset="0"/>
              </a:rPr>
              <a:t>ANTAR TATA HUKUM</a:t>
            </a:r>
            <a:r>
              <a:rPr lang="nn-NO" sz="3200" dirty="0">
                <a:latin typeface="Aparajita" panose="020B0604020202020204" pitchFamily="34" charset="0"/>
                <a:cs typeface="Aparajita" panose="020B0604020202020204" pitchFamily="34" charset="0"/>
              </a:rPr>
              <a:t>” (</a:t>
            </a:r>
            <a:r>
              <a:rPr lang="nn-NO" sz="3200" dirty="0" smtClean="0">
                <a:latin typeface="Aparajita" panose="020B0604020202020204" pitchFamily="34" charset="0"/>
                <a:cs typeface="Aparajita" panose="020B0604020202020204" pitchFamily="34" charset="0"/>
              </a:rPr>
              <a:t>HAT</a:t>
            </a:r>
            <a:r>
              <a:rPr lang="id-ID" sz="3200" dirty="0">
                <a:latin typeface="Aparajita" panose="020B0604020202020204" pitchFamily="34" charset="0"/>
                <a:cs typeface="Aparajita" panose="020B0604020202020204" pitchFamily="34" charset="0"/>
              </a:rPr>
              <a:t>A</a:t>
            </a:r>
            <a:r>
              <a:rPr lang="nn-NO" sz="3200" dirty="0" smtClean="0">
                <a:latin typeface="Aparajita" panose="020B0604020202020204" pitchFamily="34" charset="0"/>
                <a:cs typeface="Aparajita" panose="020B0604020202020204" pitchFamily="34" charset="0"/>
              </a:rPr>
              <a:t>H).</a:t>
            </a:r>
            <a:endParaRPr lang="id-ID" sz="3200" dirty="0" smtClean="0">
              <a:latin typeface="Aparajita" panose="020B0604020202020204" pitchFamily="34" charset="0"/>
              <a:cs typeface="Aparajita" panose="020B0604020202020204" pitchFamily="34" charset="0"/>
            </a:endParaRPr>
          </a:p>
          <a:p>
            <a:r>
              <a:rPr lang="en-US" sz="3200" dirty="0" smtClean="0">
                <a:latin typeface="Aparajita" panose="020B0604020202020204" pitchFamily="34" charset="0"/>
                <a:cs typeface="Aparajita" panose="020B0604020202020204" pitchFamily="34" charset="0"/>
              </a:rPr>
              <a:t>HAT</a:t>
            </a:r>
            <a:r>
              <a:rPr lang="id-ID" sz="3200" dirty="0" smtClean="0">
                <a:latin typeface="Aparajita" panose="020B0604020202020204" pitchFamily="34" charset="0"/>
                <a:cs typeface="Aparajita" panose="020B0604020202020204" pitchFamily="34" charset="0"/>
              </a:rPr>
              <a:t>A</a:t>
            </a:r>
            <a:r>
              <a:rPr lang="en-US" sz="3200" dirty="0" smtClean="0">
                <a:latin typeface="Aparajita" panose="020B0604020202020204" pitchFamily="34" charset="0"/>
                <a:cs typeface="Aparajita" panose="020B0604020202020204" pitchFamily="34" charset="0"/>
              </a:rPr>
              <a:t>H </a:t>
            </a:r>
            <a:r>
              <a:rPr lang="en-US" sz="3200" dirty="0" err="1">
                <a:latin typeface="Aparajita" panose="020B0604020202020204" pitchFamily="34" charset="0"/>
                <a:cs typeface="Aparajita" panose="020B0604020202020204" pitchFamily="34" charset="0"/>
              </a:rPr>
              <a:t>merupakan</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konsekuensi</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dari</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pluralisme</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hukum</a:t>
            </a:r>
            <a:r>
              <a:rPr lang="en-US" sz="3200" dirty="0">
                <a:latin typeface="Aparajita" panose="020B0604020202020204" pitchFamily="34" charset="0"/>
                <a:cs typeface="Aparajita" panose="020B0604020202020204" pitchFamily="34" charset="0"/>
              </a:rPr>
              <a:t> di Indonesia </a:t>
            </a:r>
            <a:r>
              <a:rPr lang="en-US" sz="3200" dirty="0" err="1" smtClean="0">
                <a:latin typeface="Aparajita" panose="020B0604020202020204" pitchFamily="34" charset="0"/>
                <a:cs typeface="Aparajita" panose="020B0604020202020204" pitchFamily="34" charset="0"/>
              </a:rPr>
              <a:t>dan</a:t>
            </a:r>
            <a:r>
              <a:rPr lang="id-ID" sz="3200" dirty="0">
                <a:latin typeface="Aparajita" panose="020B0604020202020204" pitchFamily="34" charset="0"/>
                <a:cs typeface="Aparajita" panose="020B0604020202020204" pitchFamily="34" charset="0"/>
              </a:rPr>
              <a:t> </a:t>
            </a:r>
            <a:r>
              <a:rPr lang="en-US" sz="3200" dirty="0" err="1" smtClean="0">
                <a:latin typeface="Aparajita" panose="020B0604020202020204" pitchFamily="34" charset="0"/>
                <a:cs typeface="Aparajita" panose="020B0604020202020204" pitchFamily="34" charset="0"/>
              </a:rPr>
              <a:t>pembedaan</a:t>
            </a:r>
            <a:r>
              <a:rPr lang="en-US" sz="3200" dirty="0" smtClean="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golongan</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penduduk</a:t>
            </a:r>
            <a:r>
              <a:rPr lang="en-US" sz="3200" dirty="0">
                <a:latin typeface="Aparajita" panose="020B0604020202020204" pitchFamily="34" charset="0"/>
                <a:cs typeface="Aparajita" panose="020B0604020202020204" pitchFamily="34" charset="0"/>
              </a:rPr>
              <a:t> [Baca P.131 and 163 IS</a:t>
            </a:r>
            <a:r>
              <a:rPr lang="en-US" sz="3200" dirty="0" smtClean="0">
                <a:latin typeface="Aparajita" panose="020B0604020202020204" pitchFamily="34" charset="0"/>
                <a:cs typeface="Aparajita" panose="020B0604020202020204" pitchFamily="34" charset="0"/>
              </a:rPr>
              <a:t>].</a:t>
            </a:r>
            <a:endParaRPr lang="id-ID" sz="3200" dirty="0" smtClean="0">
              <a:latin typeface="Aparajita" panose="020B0604020202020204" pitchFamily="34" charset="0"/>
              <a:cs typeface="Aparajita" panose="020B0604020202020204" pitchFamily="34" charset="0"/>
            </a:endParaRPr>
          </a:p>
          <a:p>
            <a:r>
              <a:rPr lang="en-US" sz="3200" dirty="0" smtClean="0">
                <a:latin typeface="Aparajita" panose="020B0604020202020204" pitchFamily="34" charset="0"/>
                <a:cs typeface="Aparajita" panose="020B0604020202020204" pitchFamily="34" charset="0"/>
              </a:rPr>
              <a:t>HAT</a:t>
            </a:r>
            <a:r>
              <a:rPr lang="id-ID" sz="3200" dirty="0">
                <a:latin typeface="Aparajita" panose="020B0604020202020204" pitchFamily="34" charset="0"/>
                <a:cs typeface="Aparajita" panose="020B0604020202020204" pitchFamily="34" charset="0"/>
              </a:rPr>
              <a:t>A</a:t>
            </a:r>
            <a:r>
              <a:rPr lang="en-US" sz="3200" dirty="0" smtClean="0">
                <a:latin typeface="Aparajita" panose="020B0604020202020204" pitchFamily="34" charset="0"/>
                <a:cs typeface="Aparajita" panose="020B0604020202020204" pitchFamily="34" charset="0"/>
              </a:rPr>
              <a:t>H </a:t>
            </a:r>
            <a:r>
              <a:rPr lang="en-US" sz="3200" dirty="0" err="1">
                <a:latin typeface="Aparajita" panose="020B0604020202020204" pitchFamily="34" charset="0"/>
                <a:cs typeface="Aparajita" panose="020B0604020202020204" pitchFamily="34" charset="0"/>
              </a:rPr>
              <a:t>bisa</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dibedakan</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menjadi</a:t>
            </a:r>
            <a:r>
              <a:rPr lang="en-US" sz="3200" dirty="0">
                <a:latin typeface="Aparajita" panose="020B0604020202020204" pitchFamily="34" charset="0"/>
                <a:cs typeface="Aparajita" panose="020B0604020202020204" pitchFamily="34" charset="0"/>
              </a:rPr>
              <a:t>: </a:t>
            </a:r>
            <a:r>
              <a:rPr lang="en-US" sz="3200" dirty="0" smtClean="0">
                <a:latin typeface="Aparajita" panose="020B0604020202020204" pitchFamily="34" charset="0"/>
                <a:cs typeface="Aparajita" panose="020B0604020202020204" pitchFamily="34" charset="0"/>
              </a:rPr>
              <a:t>HAT</a:t>
            </a:r>
            <a:r>
              <a:rPr lang="id-ID" sz="3200" dirty="0" smtClean="0">
                <a:latin typeface="Aparajita" panose="020B0604020202020204" pitchFamily="34" charset="0"/>
                <a:cs typeface="Aparajita" panose="020B0604020202020204" pitchFamily="34" charset="0"/>
              </a:rPr>
              <a:t>A</a:t>
            </a:r>
            <a:r>
              <a:rPr lang="en-US" sz="3200" dirty="0" smtClean="0">
                <a:latin typeface="Aparajita" panose="020B0604020202020204" pitchFamily="34" charset="0"/>
                <a:cs typeface="Aparajita" panose="020B0604020202020204" pitchFamily="34" charset="0"/>
              </a:rPr>
              <a:t>H </a:t>
            </a:r>
            <a:r>
              <a:rPr lang="en-US" sz="3200" dirty="0">
                <a:latin typeface="Aparajita" panose="020B0604020202020204" pitchFamily="34" charset="0"/>
                <a:cs typeface="Aparajita" panose="020B0604020202020204" pitchFamily="34" charset="0"/>
              </a:rPr>
              <a:t>Intern&amp; </a:t>
            </a:r>
            <a:r>
              <a:rPr lang="en-US" sz="3200" dirty="0" smtClean="0">
                <a:latin typeface="Aparajita" panose="020B0604020202020204" pitchFamily="34" charset="0"/>
                <a:cs typeface="Aparajita" panose="020B0604020202020204" pitchFamily="34" charset="0"/>
              </a:rPr>
              <a:t>HAT</a:t>
            </a:r>
            <a:r>
              <a:rPr lang="id-ID" sz="3200" dirty="0" smtClean="0">
                <a:latin typeface="Aparajita" panose="020B0604020202020204" pitchFamily="34" charset="0"/>
                <a:cs typeface="Aparajita" panose="020B0604020202020204" pitchFamily="34" charset="0"/>
              </a:rPr>
              <a:t>A</a:t>
            </a:r>
            <a:r>
              <a:rPr lang="en-US" sz="3200" dirty="0" smtClean="0">
                <a:latin typeface="Aparajita" panose="020B0604020202020204" pitchFamily="34" charset="0"/>
                <a:cs typeface="Aparajita" panose="020B0604020202020204" pitchFamily="34" charset="0"/>
              </a:rPr>
              <a:t>H</a:t>
            </a:r>
            <a:r>
              <a:rPr lang="id-ID" sz="3200" dirty="0" smtClean="0">
                <a:latin typeface="Aparajita" panose="020B0604020202020204" pitchFamily="34" charset="0"/>
                <a:cs typeface="Aparajita" panose="020B0604020202020204" pitchFamily="34" charset="0"/>
              </a:rPr>
              <a:t> </a:t>
            </a:r>
            <a:r>
              <a:rPr lang="en-US" sz="3200" dirty="0" err="1" smtClean="0">
                <a:latin typeface="Aparajita" panose="020B0604020202020204" pitchFamily="34" charset="0"/>
                <a:cs typeface="Aparajita" panose="020B0604020202020204" pitchFamily="34" charset="0"/>
              </a:rPr>
              <a:t>Ekstern</a:t>
            </a:r>
            <a:endParaRPr lang="en-US" sz="3200"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1499530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lstStyle/>
          <a:p>
            <a:pPr algn="l" eaLnBrk="1" hangingPunct="1">
              <a:defRPr/>
            </a:pPr>
            <a:r>
              <a:rPr lang="en-US" sz="3800" b="1" dirty="0" err="1">
                <a:effectLst>
                  <a:outerShdw blurRad="38100" dist="38100" dir="2700000" algn="tl">
                    <a:srgbClr val="C0C0C0"/>
                  </a:outerShdw>
                </a:effectLst>
              </a:rPr>
              <a:t>Hukum</a:t>
            </a:r>
            <a:r>
              <a:rPr lang="en-US" sz="3800" b="1" dirty="0">
                <a:effectLst>
                  <a:outerShdw blurRad="38100" dist="38100" dir="2700000" algn="tl">
                    <a:srgbClr val="C0C0C0"/>
                  </a:outerShdw>
                </a:effectLst>
              </a:rPr>
              <a:t> </a:t>
            </a:r>
            <a:r>
              <a:rPr lang="en-US" sz="3800" b="1" dirty="0" err="1">
                <a:effectLst>
                  <a:outerShdw blurRad="38100" dist="38100" dir="2700000" algn="tl">
                    <a:srgbClr val="C0C0C0"/>
                  </a:outerShdw>
                </a:effectLst>
              </a:rPr>
              <a:t>Antar</a:t>
            </a:r>
            <a:r>
              <a:rPr lang="en-US" sz="3800" b="1" dirty="0">
                <a:effectLst>
                  <a:outerShdw blurRad="38100" dist="38100" dir="2700000" algn="tl">
                    <a:srgbClr val="C0C0C0"/>
                  </a:outerShdw>
                </a:effectLst>
              </a:rPr>
              <a:t> Tata </a:t>
            </a:r>
            <a:r>
              <a:rPr lang="en-US" sz="3800" b="1" dirty="0" err="1" smtClean="0">
                <a:effectLst>
                  <a:outerShdw blurRad="38100" dist="38100" dir="2700000" algn="tl">
                    <a:srgbClr val="C0C0C0"/>
                  </a:outerShdw>
                </a:effectLst>
              </a:rPr>
              <a:t>Hukum</a:t>
            </a:r>
            <a:endParaRPr lang="en-US" sz="3800" b="1" dirty="0">
              <a:effectLst>
                <a:outerShdw blurRad="38100" dist="38100" dir="2700000" algn="tl">
                  <a:srgbClr val="C0C0C0"/>
                </a:outerShdw>
              </a:effectLst>
            </a:endParaRPr>
          </a:p>
        </p:txBody>
      </p:sp>
      <p:sp>
        <p:nvSpPr>
          <p:cNvPr id="9221" name="Rectangle 3"/>
          <p:cNvSpPr>
            <a:spLocks noGrp="1" noChangeArrowheads="1"/>
          </p:cNvSpPr>
          <p:nvPr>
            <p:ph type="body" idx="4294967295"/>
          </p:nvPr>
        </p:nvSpPr>
        <p:spPr>
          <a:xfrm>
            <a:off x="1025912" y="2334322"/>
            <a:ext cx="10813236" cy="4356410"/>
          </a:xfrm>
        </p:spPr>
        <p:txBody>
          <a:bodyPr>
            <a:normAutofit/>
          </a:bodyPr>
          <a:lstStyle/>
          <a:p>
            <a:pPr eaLnBrk="1" hangingPunct="1">
              <a:lnSpc>
                <a:spcPct val="80000"/>
              </a:lnSpc>
            </a:pPr>
            <a:r>
              <a:rPr lang="en-US" sz="2000" dirty="0"/>
              <a:t>HATAH Intern:</a:t>
            </a:r>
          </a:p>
          <a:p>
            <a:pPr lvl="1" eaLnBrk="1" hangingPunct="1">
              <a:lnSpc>
                <a:spcPct val="80000"/>
              </a:lnSpc>
            </a:pPr>
            <a:r>
              <a:rPr lang="en-US" sz="2000" dirty="0"/>
              <a:t>Gautama: “</a:t>
            </a:r>
            <a:r>
              <a:rPr lang="en-US" sz="2000" dirty="0" err="1"/>
              <a:t>Keseluruhan</a:t>
            </a:r>
            <a:r>
              <a:rPr lang="en-US" sz="2000" dirty="0"/>
              <a:t> </a:t>
            </a:r>
            <a:r>
              <a:rPr lang="en-US" sz="2000" dirty="0" err="1"/>
              <a:t>peraturan</a:t>
            </a:r>
            <a:r>
              <a:rPr lang="en-US" sz="2000" dirty="0"/>
              <a:t> </a:t>
            </a:r>
            <a:r>
              <a:rPr lang="en-US" sz="2000" dirty="0" err="1"/>
              <a:t>dan</a:t>
            </a:r>
            <a:r>
              <a:rPr lang="en-US" sz="2000" dirty="0"/>
              <a:t> </a:t>
            </a:r>
            <a:r>
              <a:rPr lang="en-US" sz="2000" dirty="0" err="1"/>
              <a:t>keputusan</a:t>
            </a:r>
            <a:r>
              <a:rPr lang="en-US" sz="2000" dirty="0"/>
              <a:t> </a:t>
            </a:r>
            <a:r>
              <a:rPr lang="en-US" sz="2000" dirty="0" err="1"/>
              <a:t>hukum</a:t>
            </a:r>
            <a:r>
              <a:rPr lang="en-US" sz="2000" dirty="0"/>
              <a:t> yang </a:t>
            </a:r>
            <a:r>
              <a:rPr lang="en-US" sz="2000" dirty="0" err="1"/>
              <a:t>menunjukkan</a:t>
            </a:r>
            <a:r>
              <a:rPr lang="en-US" sz="2000" dirty="0"/>
              <a:t> </a:t>
            </a:r>
            <a:r>
              <a:rPr lang="en-US" sz="2000" b="1" i="1" dirty="0" err="1"/>
              <a:t>stelsel-hukum</a:t>
            </a:r>
            <a:r>
              <a:rPr lang="en-US" sz="2000" b="1" i="1" dirty="0"/>
              <a:t> </a:t>
            </a:r>
            <a:r>
              <a:rPr lang="en-US" sz="2000" b="1" i="1" dirty="0" err="1"/>
              <a:t>manakah</a:t>
            </a:r>
            <a:r>
              <a:rPr lang="en-US" sz="2000" b="1" i="1" dirty="0"/>
              <a:t> yang </a:t>
            </a:r>
            <a:r>
              <a:rPr lang="en-US" sz="2000" b="1" i="1" dirty="0" err="1"/>
              <a:t>berlaku</a:t>
            </a:r>
            <a:r>
              <a:rPr lang="en-US" sz="2000" dirty="0"/>
              <a:t> </a:t>
            </a:r>
            <a:r>
              <a:rPr lang="en-US" sz="2000" dirty="0" err="1"/>
              <a:t>atau</a:t>
            </a:r>
            <a:r>
              <a:rPr lang="en-US" sz="2000" dirty="0"/>
              <a:t> </a:t>
            </a:r>
            <a:r>
              <a:rPr lang="en-US" sz="2000" b="1" i="1" dirty="0" err="1"/>
              <a:t>apakah</a:t>
            </a:r>
            <a:r>
              <a:rPr lang="en-US" sz="2000" b="1" i="1" dirty="0"/>
              <a:t> yang </a:t>
            </a:r>
            <a:r>
              <a:rPr lang="en-US" sz="2000" b="1" i="1" dirty="0" err="1"/>
              <a:t>merupakan</a:t>
            </a:r>
            <a:r>
              <a:rPr lang="en-US" sz="2000" b="1" i="1" dirty="0"/>
              <a:t> </a:t>
            </a:r>
            <a:r>
              <a:rPr lang="en-US" sz="2000" b="1" i="1" dirty="0" err="1"/>
              <a:t>hukum</a:t>
            </a:r>
            <a:r>
              <a:rPr lang="en-US" sz="2000" dirty="0"/>
              <a:t>, </a:t>
            </a:r>
            <a:r>
              <a:rPr lang="en-US" sz="2000" dirty="0" err="1"/>
              <a:t>jika</a:t>
            </a:r>
            <a:r>
              <a:rPr lang="en-US" sz="2000" dirty="0"/>
              <a:t> </a:t>
            </a:r>
            <a:r>
              <a:rPr lang="en-US" sz="2000" dirty="0" err="1"/>
              <a:t>hubungan-hubungan</a:t>
            </a:r>
            <a:r>
              <a:rPr lang="en-US" sz="2000" dirty="0"/>
              <a:t> </a:t>
            </a:r>
            <a:r>
              <a:rPr lang="en-US" sz="2000" dirty="0" err="1"/>
              <a:t>dan</a:t>
            </a:r>
            <a:r>
              <a:rPr lang="en-US" sz="2000" dirty="0"/>
              <a:t> </a:t>
            </a:r>
            <a:r>
              <a:rPr lang="en-US" sz="2000" dirty="0" err="1"/>
              <a:t>peristiwa-peristiwa</a:t>
            </a:r>
            <a:r>
              <a:rPr lang="en-US" sz="2000" dirty="0"/>
              <a:t> </a:t>
            </a:r>
            <a:r>
              <a:rPr lang="en-US" sz="2000" dirty="0" err="1"/>
              <a:t>antara</a:t>
            </a:r>
            <a:r>
              <a:rPr lang="en-US" sz="2000" dirty="0"/>
              <a:t> </a:t>
            </a:r>
            <a:r>
              <a:rPr lang="en-US" sz="2000" dirty="0" err="1"/>
              <a:t>warga</a:t>
            </a:r>
            <a:r>
              <a:rPr lang="en-US" sz="2000" dirty="0"/>
              <a:t>(-</a:t>
            </a:r>
            <a:r>
              <a:rPr lang="en-US" sz="2000" dirty="0" err="1"/>
              <a:t>warga</a:t>
            </a:r>
            <a:r>
              <a:rPr lang="en-US" sz="2000" dirty="0"/>
              <a:t>) </a:t>
            </a:r>
            <a:r>
              <a:rPr lang="en-US" sz="2000" dirty="0" err="1"/>
              <a:t>negara</a:t>
            </a:r>
            <a:r>
              <a:rPr lang="en-US" sz="2000" dirty="0"/>
              <a:t> </a:t>
            </a:r>
            <a:r>
              <a:rPr lang="en-US" sz="2000" dirty="0" err="1"/>
              <a:t>dalam</a:t>
            </a:r>
            <a:r>
              <a:rPr lang="en-US" sz="2000" dirty="0"/>
              <a:t> </a:t>
            </a:r>
            <a:r>
              <a:rPr lang="en-US" sz="2000" b="1" i="1" dirty="0" err="1">
                <a:solidFill>
                  <a:srgbClr val="FF0000"/>
                </a:solidFill>
              </a:rPr>
              <a:t>satu</a:t>
            </a:r>
            <a:r>
              <a:rPr lang="en-US" sz="2000" b="1" i="1" dirty="0">
                <a:solidFill>
                  <a:srgbClr val="FF0000"/>
                </a:solidFill>
              </a:rPr>
              <a:t> </a:t>
            </a:r>
            <a:r>
              <a:rPr lang="en-US" sz="2000" b="1" i="1" dirty="0" err="1">
                <a:solidFill>
                  <a:srgbClr val="FF0000"/>
                </a:solidFill>
              </a:rPr>
              <a:t>negara</a:t>
            </a:r>
            <a:r>
              <a:rPr lang="en-US" sz="2000" dirty="0"/>
              <a:t>, </a:t>
            </a:r>
            <a:r>
              <a:rPr lang="en-US" sz="2000" dirty="0" err="1"/>
              <a:t>memperlihatkan</a:t>
            </a:r>
            <a:r>
              <a:rPr lang="en-US" sz="2000" dirty="0"/>
              <a:t> </a:t>
            </a:r>
            <a:r>
              <a:rPr lang="en-US" sz="2000" b="1" i="1" dirty="0" err="1"/>
              <a:t>titik-titik</a:t>
            </a:r>
            <a:r>
              <a:rPr lang="en-US" sz="2000" b="1" i="1" dirty="0"/>
              <a:t> </a:t>
            </a:r>
            <a:r>
              <a:rPr lang="en-US" sz="2000" b="1" i="1" dirty="0" err="1"/>
              <a:t>pertalian</a:t>
            </a:r>
            <a:r>
              <a:rPr lang="en-US" sz="2000" dirty="0"/>
              <a:t> </a:t>
            </a:r>
            <a:r>
              <a:rPr lang="en-US" sz="2000" dirty="0" err="1"/>
              <a:t>dengan</a:t>
            </a:r>
            <a:r>
              <a:rPr lang="en-US" sz="2000" dirty="0"/>
              <a:t> </a:t>
            </a:r>
            <a:r>
              <a:rPr lang="en-US" sz="2000" dirty="0" err="1"/>
              <a:t>stelsel-stelsel</a:t>
            </a:r>
            <a:r>
              <a:rPr lang="en-US" sz="2000" dirty="0"/>
              <a:t> </a:t>
            </a:r>
            <a:r>
              <a:rPr lang="en-US" sz="2000" dirty="0" err="1"/>
              <a:t>dan</a:t>
            </a:r>
            <a:r>
              <a:rPr lang="en-US" sz="2000" dirty="0"/>
              <a:t> </a:t>
            </a:r>
            <a:r>
              <a:rPr lang="en-US" sz="2000" dirty="0" err="1"/>
              <a:t>kaidah-kaidah</a:t>
            </a:r>
            <a:r>
              <a:rPr lang="en-US" sz="2000" dirty="0"/>
              <a:t> </a:t>
            </a:r>
            <a:r>
              <a:rPr lang="en-US" sz="2000" dirty="0" err="1"/>
              <a:t>hukum</a:t>
            </a:r>
            <a:r>
              <a:rPr lang="en-US" sz="2000" dirty="0"/>
              <a:t> yang </a:t>
            </a:r>
            <a:r>
              <a:rPr lang="en-US" sz="2000" dirty="0" err="1"/>
              <a:t>berbeda</a:t>
            </a:r>
            <a:r>
              <a:rPr lang="en-US" sz="2000" dirty="0"/>
              <a:t> </a:t>
            </a:r>
            <a:r>
              <a:rPr lang="en-US" sz="2000" dirty="0" err="1"/>
              <a:t>dalam</a:t>
            </a:r>
            <a:r>
              <a:rPr lang="en-US" sz="2000" dirty="0"/>
              <a:t> </a:t>
            </a:r>
            <a:r>
              <a:rPr lang="en-US" sz="2000" dirty="0" err="1"/>
              <a:t>lingkungan-kuasa-waktu</a:t>
            </a:r>
            <a:r>
              <a:rPr lang="en-US" sz="2000" dirty="0"/>
              <a:t>, </a:t>
            </a:r>
            <a:r>
              <a:rPr lang="en-US" sz="2000" dirty="0" err="1"/>
              <a:t>tempat</a:t>
            </a:r>
            <a:r>
              <a:rPr lang="en-US" sz="2000" dirty="0"/>
              <a:t> </a:t>
            </a:r>
            <a:r>
              <a:rPr lang="en-US" sz="2000" dirty="0" err="1"/>
              <a:t>pribadi</a:t>
            </a:r>
            <a:r>
              <a:rPr lang="en-US" sz="2000" dirty="0"/>
              <a:t> </a:t>
            </a:r>
            <a:r>
              <a:rPr lang="en-US" sz="2000" dirty="0" err="1"/>
              <a:t>dan</a:t>
            </a:r>
            <a:r>
              <a:rPr lang="en-US" sz="2000" dirty="0"/>
              <a:t> </a:t>
            </a:r>
            <a:r>
              <a:rPr lang="en-US" sz="2000" dirty="0" err="1"/>
              <a:t>soal-soal</a:t>
            </a:r>
            <a:r>
              <a:rPr lang="en-US" sz="2000" dirty="0"/>
              <a:t>.”</a:t>
            </a:r>
          </a:p>
          <a:p>
            <a:pPr marL="0" indent="0" eaLnBrk="1" hangingPunct="1">
              <a:lnSpc>
                <a:spcPct val="80000"/>
              </a:lnSpc>
              <a:buNone/>
            </a:pPr>
            <a:endParaRPr lang="en-US" sz="2000" dirty="0"/>
          </a:p>
          <a:p>
            <a:pPr eaLnBrk="1" hangingPunct="1">
              <a:lnSpc>
                <a:spcPct val="80000"/>
              </a:lnSpc>
            </a:pPr>
            <a:r>
              <a:rPr lang="en-US" sz="2000" dirty="0"/>
              <a:t>HATAH </a:t>
            </a:r>
            <a:r>
              <a:rPr lang="en-US" sz="2000" dirty="0" err="1"/>
              <a:t>Ekstern</a:t>
            </a:r>
            <a:r>
              <a:rPr lang="en-US" sz="2000" dirty="0"/>
              <a:t> (HPI):</a:t>
            </a:r>
          </a:p>
          <a:p>
            <a:pPr lvl="1" eaLnBrk="1" hangingPunct="1">
              <a:lnSpc>
                <a:spcPct val="80000"/>
              </a:lnSpc>
            </a:pPr>
            <a:r>
              <a:rPr lang="en-US" sz="2000" dirty="0"/>
              <a:t>Gautama: “</a:t>
            </a:r>
            <a:r>
              <a:rPr lang="en-US" sz="2000" dirty="0" err="1"/>
              <a:t>Keseluruhan</a:t>
            </a:r>
            <a:r>
              <a:rPr lang="en-US" sz="2000" dirty="0"/>
              <a:t> </a:t>
            </a:r>
            <a:r>
              <a:rPr lang="en-US" sz="2000" dirty="0" err="1"/>
              <a:t>peraturan</a:t>
            </a:r>
            <a:r>
              <a:rPr lang="en-US" sz="2000" dirty="0"/>
              <a:t> </a:t>
            </a:r>
            <a:r>
              <a:rPr lang="en-US" sz="2000" dirty="0" err="1"/>
              <a:t>dan</a:t>
            </a:r>
            <a:r>
              <a:rPr lang="en-US" sz="2000" dirty="0"/>
              <a:t> </a:t>
            </a:r>
            <a:r>
              <a:rPr lang="en-US" sz="2000" dirty="0" err="1"/>
              <a:t>keputusan-hukum</a:t>
            </a:r>
            <a:r>
              <a:rPr lang="en-US" sz="2000" dirty="0"/>
              <a:t> yang </a:t>
            </a:r>
            <a:r>
              <a:rPr lang="en-US" sz="2000" dirty="0" err="1"/>
              <a:t>menunjukkan</a:t>
            </a:r>
            <a:r>
              <a:rPr lang="en-US" sz="2000" dirty="0"/>
              <a:t> </a:t>
            </a:r>
            <a:r>
              <a:rPr lang="en-US" sz="2000" b="1" i="1" dirty="0" err="1"/>
              <a:t>stelsel-hukum</a:t>
            </a:r>
            <a:r>
              <a:rPr lang="en-US" sz="2000" b="1" i="1" dirty="0"/>
              <a:t> </a:t>
            </a:r>
            <a:r>
              <a:rPr lang="en-US" sz="2000" b="1" i="1" dirty="0" err="1"/>
              <a:t>manakah</a:t>
            </a:r>
            <a:r>
              <a:rPr lang="en-US" sz="2000" b="1" i="1" dirty="0"/>
              <a:t> yang </a:t>
            </a:r>
            <a:r>
              <a:rPr lang="en-US" sz="2000" b="1" i="1" dirty="0" err="1"/>
              <a:t>berlaku</a:t>
            </a:r>
            <a:r>
              <a:rPr lang="en-US" sz="2000" dirty="0"/>
              <a:t> </a:t>
            </a:r>
            <a:r>
              <a:rPr lang="en-US" sz="2000" dirty="0" err="1"/>
              <a:t>atau</a:t>
            </a:r>
            <a:r>
              <a:rPr lang="en-US" sz="2000" dirty="0"/>
              <a:t> </a:t>
            </a:r>
            <a:r>
              <a:rPr lang="en-US" sz="2000" b="1" i="1" dirty="0" err="1"/>
              <a:t>apakah</a:t>
            </a:r>
            <a:r>
              <a:rPr lang="en-US" sz="2000" b="1" i="1" dirty="0"/>
              <a:t> yang </a:t>
            </a:r>
            <a:r>
              <a:rPr lang="en-US" sz="2000" b="1" i="1" dirty="0" err="1"/>
              <a:t>merupakan</a:t>
            </a:r>
            <a:r>
              <a:rPr lang="en-US" sz="2000" b="1" i="1" dirty="0"/>
              <a:t> </a:t>
            </a:r>
            <a:r>
              <a:rPr lang="en-US" sz="2000" b="1" i="1" dirty="0" err="1"/>
              <a:t>hukum</a:t>
            </a:r>
            <a:r>
              <a:rPr lang="en-US" sz="2000" dirty="0"/>
              <a:t>, </a:t>
            </a:r>
            <a:r>
              <a:rPr lang="en-US" sz="2000" dirty="0" err="1"/>
              <a:t>jika</a:t>
            </a:r>
            <a:r>
              <a:rPr lang="en-US" sz="2000" dirty="0"/>
              <a:t> </a:t>
            </a:r>
            <a:r>
              <a:rPr lang="en-US" sz="2000" dirty="0" err="1"/>
              <a:t>hubungan-hubungan</a:t>
            </a:r>
            <a:r>
              <a:rPr lang="en-US" sz="2000" dirty="0"/>
              <a:t> </a:t>
            </a:r>
            <a:r>
              <a:rPr lang="en-US" sz="2000" dirty="0" err="1"/>
              <a:t>dan</a:t>
            </a:r>
            <a:r>
              <a:rPr lang="en-US" sz="2000" dirty="0"/>
              <a:t> </a:t>
            </a:r>
            <a:r>
              <a:rPr lang="en-US" sz="2000" dirty="0" err="1"/>
              <a:t>peristiwa-peristiwa</a:t>
            </a:r>
            <a:r>
              <a:rPr lang="en-US" sz="2000" dirty="0"/>
              <a:t> </a:t>
            </a:r>
            <a:r>
              <a:rPr lang="en-US" sz="2000" dirty="0" err="1"/>
              <a:t>antara</a:t>
            </a:r>
            <a:r>
              <a:rPr lang="en-US" sz="2000" dirty="0"/>
              <a:t> </a:t>
            </a:r>
            <a:r>
              <a:rPr lang="en-US" sz="2000" dirty="0" err="1"/>
              <a:t>warga</a:t>
            </a:r>
            <a:r>
              <a:rPr lang="en-US" sz="2000" dirty="0"/>
              <a:t>(-</a:t>
            </a:r>
            <a:r>
              <a:rPr lang="en-US" sz="2000" dirty="0" err="1"/>
              <a:t>warga</a:t>
            </a:r>
            <a:r>
              <a:rPr lang="en-US" sz="2000" dirty="0"/>
              <a:t>) </a:t>
            </a:r>
            <a:r>
              <a:rPr lang="en-US" sz="2000" dirty="0" err="1"/>
              <a:t>negara</a:t>
            </a:r>
            <a:r>
              <a:rPr lang="en-US" sz="2000" dirty="0"/>
              <a:t> </a:t>
            </a:r>
            <a:r>
              <a:rPr lang="en-US" sz="2000" dirty="0" err="1"/>
              <a:t>pada</a:t>
            </a:r>
            <a:r>
              <a:rPr lang="en-US" sz="2000" dirty="0"/>
              <a:t> </a:t>
            </a:r>
            <a:r>
              <a:rPr lang="en-US" sz="2000" dirty="0" err="1"/>
              <a:t>satu</a:t>
            </a:r>
            <a:r>
              <a:rPr lang="en-US" sz="2000" dirty="0"/>
              <a:t> </a:t>
            </a:r>
            <a:r>
              <a:rPr lang="en-US" sz="2000" dirty="0" err="1"/>
              <a:t>waktu</a:t>
            </a:r>
            <a:r>
              <a:rPr lang="en-US" sz="2000" dirty="0"/>
              <a:t> </a:t>
            </a:r>
            <a:r>
              <a:rPr lang="en-US" sz="2000" dirty="0" err="1"/>
              <a:t>tertentu</a:t>
            </a:r>
            <a:r>
              <a:rPr lang="en-US" sz="2000" dirty="0"/>
              <a:t> </a:t>
            </a:r>
            <a:r>
              <a:rPr lang="en-US" sz="2000" dirty="0" err="1"/>
              <a:t>memperlihatkan</a:t>
            </a:r>
            <a:r>
              <a:rPr lang="en-US" sz="2000" dirty="0"/>
              <a:t> </a:t>
            </a:r>
            <a:r>
              <a:rPr lang="en-US" sz="2000" b="1" i="1" dirty="0" err="1"/>
              <a:t>titik-titik</a:t>
            </a:r>
            <a:r>
              <a:rPr lang="en-US" sz="2000" b="1" i="1" dirty="0"/>
              <a:t> </a:t>
            </a:r>
            <a:r>
              <a:rPr lang="en-US" sz="2000" b="1" i="1" dirty="0" err="1"/>
              <a:t>pertalian</a:t>
            </a:r>
            <a:r>
              <a:rPr lang="en-US" sz="2000" dirty="0"/>
              <a:t> </a:t>
            </a:r>
            <a:r>
              <a:rPr lang="en-US" sz="2000" dirty="0" err="1"/>
              <a:t>dengan</a:t>
            </a:r>
            <a:r>
              <a:rPr lang="en-US" sz="2000" dirty="0"/>
              <a:t> </a:t>
            </a:r>
            <a:r>
              <a:rPr lang="en-US" sz="2000" dirty="0" err="1"/>
              <a:t>stelsel-stelsel</a:t>
            </a:r>
            <a:r>
              <a:rPr lang="en-US" sz="2000" dirty="0"/>
              <a:t>  </a:t>
            </a:r>
            <a:r>
              <a:rPr lang="en-US" sz="2000" dirty="0" err="1"/>
              <a:t>dan</a:t>
            </a:r>
            <a:r>
              <a:rPr lang="en-US" sz="2000" dirty="0"/>
              <a:t> </a:t>
            </a:r>
            <a:r>
              <a:rPr lang="en-US" sz="2000" dirty="0" err="1"/>
              <a:t>kaidah-kaidah</a:t>
            </a:r>
            <a:r>
              <a:rPr lang="en-US" sz="2000" dirty="0"/>
              <a:t> </a:t>
            </a:r>
            <a:r>
              <a:rPr lang="en-US" sz="2000" dirty="0" err="1"/>
              <a:t>hukum</a:t>
            </a:r>
            <a:r>
              <a:rPr lang="en-US" sz="2000" dirty="0"/>
              <a:t> </a:t>
            </a:r>
            <a:r>
              <a:rPr lang="en-US" sz="2000" dirty="0" err="1"/>
              <a:t>dari</a:t>
            </a:r>
            <a:r>
              <a:rPr lang="en-US" sz="2000" dirty="0"/>
              <a:t> </a:t>
            </a:r>
            <a:r>
              <a:rPr lang="en-US" sz="2000" b="1" i="1" dirty="0" err="1">
                <a:solidFill>
                  <a:srgbClr val="FF0000"/>
                </a:solidFill>
              </a:rPr>
              <a:t>dua</a:t>
            </a:r>
            <a:r>
              <a:rPr lang="en-US" sz="2000" b="1" i="1" dirty="0">
                <a:solidFill>
                  <a:srgbClr val="FF0000"/>
                </a:solidFill>
              </a:rPr>
              <a:t> </a:t>
            </a:r>
            <a:r>
              <a:rPr lang="en-US" sz="2000" b="1" i="1" dirty="0" err="1">
                <a:solidFill>
                  <a:srgbClr val="FF0000"/>
                </a:solidFill>
              </a:rPr>
              <a:t>atau</a:t>
            </a:r>
            <a:r>
              <a:rPr lang="en-US" sz="2000" b="1" i="1" dirty="0">
                <a:solidFill>
                  <a:srgbClr val="FF0000"/>
                </a:solidFill>
              </a:rPr>
              <a:t> </a:t>
            </a:r>
            <a:r>
              <a:rPr lang="en-US" sz="2000" b="1" i="1" dirty="0" err="1">
                <a:solidFill>
                  <a:srgbClr val="FF0000"/>
                </a:solidFill>
              </a:rPr>
              <a:t>lebih</a:t>
            </a:r>
            <a:r>
              <a:rPr lang="en-US" sz="2000" b="1" i="1" dirty="0">
                <a:solidFill>
                  <a:srgbClr val="FF0000"/>
                </a:solidFill>
              </a:rPr>
              <a:t> </a:t>
            </a:r>
            <a:r>
              <a:rPr lang="en-US" sz="2000" b="1" i="1" dirty="0" err="1">
                <a:solidFill>
                  <a:srgbClr val="FF0000"/>
                </a:solidFill>
              </a:rPr>
              <a:t>negara</a:t>
            </a:r>
            <a:r>
              <a:rPr lang="en-US" sz="2000" dirty="0"/>
              <a:t>, yang </a:t>
            </a:r>
            <a:r>
              <a:rPr lang="en-US" sz="2000" dirty="0" err="1"/>
              <a:t>berbeda</a:t>
            </a:r>
            <a:r>
              <a:rPr lang="en-US" sz="2000" dirty="0"/>
              <a:t> </a:t>
            </a:r>
            <a:r>
              <a:rPr lang="en-US" sz="2000" dirty="0" err="1"/>
              <a:t>dalam</a:t>
            </a:r>
            <a:r>
              <a:rPr lang="en-US" sz="2000" dirty="0"/>
              <a:t> </a:t>
            </a:r>
            <a:r>
              <a:rPr lang="en-US" sz="2000" dirty="0" err="1"/>
              <a:t>lingkungan-lingkungan-kuasa-tempat</a:t>
            </a:r>
            <a:r>
              <a:rPr lang="en-US" sz="2000" dirty="0"/>
              <a:t>, (</a:t>
            </a:r>
            <a:r>
              <a:rPr lang="en-US" sz="2000" dirty="0" err="1"/>
              <a:t>pribadi</a:t>
            </a:r>
            <a:r>
              <a:rPr lang="en-US" sz="2000" dirty="0"/>
              <a:t>-) </a:t>
            </a:r>
            <a:r>
              <a:rPr lang="en-US" sz="2000" dirty="0" err="1"/>
              <a:t>dan</a:t>
            </a:r>
            <a:r>
              <a:rPr lang="en-US" sz="2000" dirty="0"/>
              <a:t> </a:t>
            </a:r>
            <a:r>
              <a:rPr lang="en-US" sz="2000" dirty="0" err="1"/>
              <a:t>soal-soal</a:t>
            </a:r>
            <a:r>
              <a:rPr lang="en-US" sz="2000" dirty="0"/>
              <a:t>.”</a:t>
            </a:r>
          </a:p>
        </p:txBody>
      </p:sp>
    </p:spTree>
    <p:extLst>
      <p:ext uri="{BB962C8B-B14F-4D97-AF65-F5344CB8AC3E}">
        <p14:creationId xmlns:p14="http://schemas.microsoft.com/office/powerpoint/2010/main" val="2035417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p:txBody>
          <a:bodyPr/>
          <a:lstStyle/>
          <a:p>
            <a:pPr algn="just" eaLnBrk="1" hangingPunct="1">
              <a:defRPr/>
            </a:pPr>
            <a:r>
              <a:rPr lang="en-US" sz="4000" b="1">
                <a:effectLst>
                  <a:outerShdw blurRad="38100" dist="38100" dir="2700000" algn="tl">
                    <a:srgbClr val="C0C0C0"/>
                  </a:outerShdw>
                </a:effectLst>
              </a:rPr>
              <a:t>HATAH: Penguraian definisi (1)</a:t>
            </a:r>
          </a:p>
        </p:txBody>
      </p:sp>
      <p:sp>
        <p:nvSpPr>
          <p:cNvPr id="10245" name="Rectangle 3"/>
          <p:cNvSpPr>
            <a:spLocks noGrp="1" noChangeArrowheads="1"/>
          </p:cNvSpPr>
          <p:nvPr>
            <p:ph type="body" idx="4294967295"/>
          </p:nvPr>
        </p:nvSpPr>
        <p:spPr>
          <a:xfrm>
            <a:off x="2592924" y="2133600"/>
            <a:ext cx="8911688" cy="3886200"/>
          </a:xfrm>
        </p:spPr>
        <p:txBody>
          <a:bodyPr/>
          <a:lstStyle/>
          <a:p>
            <a:pPr marL="609600" indent="-609600">
              <a:buFontTx/>
              <a:buAutoNum type="arabicPeriod"/>
            </a:pPr>
            <a:r>
              <a:rPr lang="en-US" sz="2800" dirty="0" err="1"/>
              <a:t>Terdapat</a:t>
            </a:r>
            <a:r>
              <a:rPr lang="en-US" sz="2800" dirty="0"/>
              <a:t> 2 </a:t>
            </a:r>
            <a:r>
              <a:rPr lang="en-US" sz="2800" dirty="0" err="1"/>
              <a:t>atau</a:t>
            </a:r>
            <a:r>
              <a:rPr lang="en-US" sz="2800" dirty="0"/>
              <a:t> </a:t>
            </a:r>
            <a:r>
              <a:rPr lang="en-US" sz="2800" dirty="0" err="1"/>
              <a:t>lebih</a:t>
            </a:r>
            <a:r>
              <a:rPr lang="en-US" sz="2800" dirty="0"/>
              <a:t> </a:t>
            </a:r>
            <a:r>
              <a:rPr lang="en-US" sz="2800" dirty="0" err="1"/>
              <a:t>stelsel</a:t>
            </a:r>
            <a:r>
              <a:rPr lang="en-US" sz="2800" dirty="0"/>
              <a:t> </a:t>
            </a:r>
            <a:r>
              <a:rPr lang="en-US" sz="2800" dirty="0" err="1"/>
              <a:t>hukum</a:t>
            </a:r>
            <a:r>
              <a:rPr lang="en-US" sz="2800" dirty="0"/>
              <a:t> yang </a:t>
            </a:r>
            <a:r>
              <a:rPr lang="en-US" sz="2800" b="1" i="1" dirty="0" err="1"/>
              <a:t>bertemu</a:t>
            </a:r>
            <a:r>
              <a:rPr lang="en-US" sz="2800" dirty="0"/>
              <a:t>.</a:t>
            </a:r>
          </a:p>
          <a:p>
            <a:pPr marL="609600" indent="-609600">
              <a:buFontTx/>
              <a:buAutoNum type="arabicPeriod"/>
            </a:pPr>
            <a:r>
              <a:rPr lang="en-US" sz="2800" b="1" i="1" dirty="0" err="1"/>
              <a:t>Pertemuan</a:t>
            </a:r>
            <a:r>
              <a:rPr lang="en-US" sz="2800" dirty="0"/>
              <a:t> </a:t>
            </a:r>
            <a:r>
              <a:rPr lang="en-US" sz="2800" dirty="0" err="1"/>
              <a:t>stesel-stelsel</a:t>
            </a:r>
            <a:r>
              <a:rPr lang="en-US" sz="2800" dirty="0"/>
              <a:t> </a:t>
            </a:r>
            <a:r>
              <a:rPr lang="en-US" sz="2800" dirty="0" err="1"/>
              <a:t>hukum</a:t>
            </a:r>
            <a:r>
              <a:rPr lang="en-US" sz="2800" dirty="0"/>
              <a:t> </a:t>
            </a:r>
            <a:r>
              <a:rPr lang="en-US" sz="2800" dirty="0" err="1"/>
              <a:t>tersebut</a:t>
            </a:r>
            <a:r>
              <a:rPr lang="en-US" sz="2800" dirty="0"/>
              <a:t> </a:t>
            </a:r>
            <a:r>
              <a:rPr lang="en-US" sz="2800" dirty="0" err="1"/>
              <a:t>ditandai</a:t>
            </a:r>
            <a:r>
              <a:rPr lang="en-US" sz="2800" dirty="0"/>
              <a:t> </a:t>
            </a:r>
            <a:r>
              <a:rPr lang="en-US" sz="2800" dirty="0" err="1"/>
              <a:t>oleh</a:t>
            </a:r>
            <a:r>
              <a:rPr lang="en-US" sz="2800" dirty="0"/>
              <a:t> </a:t>
            </a:r>
            <a:r>
              <a:rPr lang="en-US" sz="2800" dirty="0" err="1"/>
              <a:t>adanya</a:t>
            </a:r>
            <a:r>
              <a:rPr lang="en-US" sz="2800" dirty="0"/>
              <a:t> </a:t>
            </a:r>
            <a:r>
              <a:rPr lang="en-US" sz="2800" b="1" i="1" dirty="0" err="1"/>
              <a:t>titik-titik</a:t>
            </a:r>
            <a:r>
              <a:rPr lang="en-US" sz="2800" b="1" i="1" dirty="0"/>
              <a:t> </a:t>
            </a:r>
            <a:r>
              <a:rPr lang="en-US" sz="2800" b="1" i="1" dirty="0" err="1"/>
              <a:t>pertalian</a:t>
            </a:r>
            <a:r>
              <a:rPr lang="en-US" sz="2800" dirty="0"/>
              <a:t>.</a:t>
            </a:r>
          </a:p>
          <a:p>
            <a:pPr marL="609600" indent="-609600">
              <a:buFontTx/>
              <a:buAutoNum type="arabicPeriod"/>
            </a:pPr>
            <a:r>
              <a:rPr lang="en-US" sz="2800" dirty="0"/>
              <a:t>HATAH </a:t>
            </a:r>
            <a:r>
              <a:rPr lang="en-US" sz="2800" dirty="0" err="1"/>
              <a:t>menentukan</a:t>
            </a:r>
            <a:r>
              <a:rPr lang="en-US" sz="2800" dirty="0"/>
              <a:t> </a:t>
            </a:r>
            <a:r>
              <a:rPr lang="en-US" sz="2800" b="1" i="1" dirty="0" err="1"/>
              <a:t>stelsel</a:t>
            </a:r>
            <a:r>
              <a:rPr lang="en-US" sz="2800" b="1" i="1" dirty="0"/>
              <a:t> </a:t>
            </a:r>
            <a:r>
              <a:rPr lang="en-US" sz="2800" b="1" i="1" dirty="0" err="1"/>
              <a:t>hukum</a:t>
            </a:r>
            <a:r>
              <a:rPr lang="en-US" sz="2800" b="1" i="1" dirty="0"/>
              <a:t> yang </a:t>
            </a:r>
            <a:r>
              <a:rPr lang="en-US" sz="2800" b="1" i="1" dirty="0" err="1"/>
              <a:t>berlaku</a:t>
            </a:r>
            <a:r>
              <a:rPr lang="en-US" sz="2800" dirty="0"/>
              <a:t>. </a:t>
            </a:r>
          </a:p>
          <a:p>
            <a:pPr marL="609600" indent="-609600">
              <a:buFontTx/>
              <a:buAutoNum type="arabicPeriod"/>
            </a:pPr>
            <a:r>
              <a:rPr lang="en-US" sz="2800" dirty="0"/>
              <a:t>HATAH Intern </a:t>
            </a:r>
            <a:r>
              <a:rPr lang="en-US" sz="2800" u="sng" dirty="0" err="1"/>
              <a:t>tidak</a:t>
            </a:r>
            <a:r>
              <a:rPr lang="en-US" sz="2800" dirty="0"/>
              <a:t> </a:t>
            </a:r>
            <a:r>
              <a:rPr lang="en-US" sz="2800" dirty="0" err="1"/>
              <a:t>memiliki</a:t>
            </a:r>
            <a:r>
              <a:rPr lang="en-US" sz="2800" dirty="0"/>
              <a:t> </a:t>
            </a:r>
            <a:r>
              <a:rPr lang="en-US" sz="2800" b="1" i="1" dirty="0" err="1"/>
              <a:t>unsur</a:t>
            </a:r>
            <a:r>
              <a:rPr lang="en-US" sz="2800" b="1" i="1" dirty="0"/>
              <a:t> </a:t>
            </a:r>
            <a:r>
              <a:rPr lang="en-US" sz="2800" b="1" i="1" dirty="0" err="1"/>
              <a:t>asing</a:t>
            </a:r>
            <a:r>
              <a:rPr lang="en-US" sz="2800" dirty="0"/>
              <a:t>, HATAH </a:t>
            </a:r>
            <a:r>
              <a:rPr lang="en-US" sz="2800" dirty="0" err="1"/>
              <a:t>Ekstern</a:t>
            </a:r>
            <a:r>
              <a:rPr lang="en-US" sz="2800" dirty="0"/>
              <a:t> </a:t>
            </a:r>
            <a:r>
              <a:rPr lang="en-US" sz="2800" dirty="0" err="1"/>
              <a:t>memiliki</a:t>
            </a:r>
            <a:r>
              <a:rPr lang="en-US" sz="2800" dirty="0"/>
              <a:t> </a:t>
            </a:r>
            <a:r>
              <a:rPr lang="en-US" sz="2800" b="1" i="1" dirty="0" err="1"/>
              <a:t>unsur</a:t>
            </a:r>
            <a:r>
              <a:rPr lang="en-US" sz="2800" b="1" i="1" dirty="0"/>
              <a:t> </a:t>
            </a:r>
            <a:r>
              <a:rPr lang="en-US" sz="2800" b="1" i="1" dirty="0" err="1"/>
              <a:t>asing</a:t>
            </a:r>
            <a:r>
              <a:rPr lang="en-US" sz="2800" dirty="0" smtClean="0"/>
              <a:t>.</a:t>
            </a:r>
            <a:endParaRPr lang="en-US" sz="2000" dirty="0"/>
          </a:p>
          <a:p>
            <a:pPr marL="609600" indent="-609600">
              <a:buFontTx/>
              <a:buAutoNum type="arabicPeriod"/>
            </a:pPr>
            <a:endParaRPr lang="en-US" sz="2800" dirty="0"/>
          </a:p>
        </p:txBody>
      </p:sp>
    </p:spTree>
    <p:extLst>
      <p:ext uri="{BB962C8B-B14F-4D97-AF65-F5344CB8AC3E}">
        <p14:creationId xmlns:p14="http://schemas.microsoft.com/office/powerpoint/2010/main" val="47531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p:txBody>
          <a:bodyPr/>
          <a:lstStyle/>
          <a:p>
            <a:pPr eaLnBrk="1" hangingPunct="1">
              <a:defRPr/>
            </a:pPr>
            <a:r>
              <a:rPr lang="en-US" sz="4000" b="1">
                <a:effectLst>
                  <a:outerShdw blurRad="38100" dist="38100" dir="2700000" algn="tl">
                    <a:srgbClr val="C0C0C0"/>
                  </a:outerShdw>
                </a:effectLst>
              </a:rPr>
              <a:t>HATAH: Penguraian definisi (2)</a:t>
            </a:r>
          </a:p>
        </p:txBody>
      </p:sp>
      <p:sp>
        <p:nvSpPr>
          <p:cNvPr id="11269" name="Rectangle 3"/>
          <p:cNvSpPr>
            <a:spLocks noGrp="1" noChangeArrowheads="1"/>
          </p:cNvSpPr>
          <p:nvPr>
            <p:ph type="body" idx="4294967295"/>
          </p:nvPr>
        </p:nvSpPr>
        <p:spPr/>
        <p:txBody>
          <a:bodyPr/>
          <a:lstStyle/>
          <a:p>
            <a:pPr marL="609600" indent="-609600">
              <a:buFontTx/>
              <a:buAutoNum type="arabicPeriod"/>
            </a:pPr>
            <a:r>
              <a:rPr lang="en-US" sz="2800"/>
              <a:t>Stelsel-stelsel hukum yang bertemu memiliki kedudukan yang sama satu terhadap lainnya.</a:t>
            </a:r>
          </a:p>
          <a:p>
            <a:pPr marL="609600" indent="-609600">
              <a:buFontTx/>
              <a:buAutoNum type="arabicPeriod"/>
            </a:pPr>
            <a:r>
              <a:rPr lang="en-US" sz="2800"/>
              <a:t>Keberlakuan stelsel hukum A, bukan karena stelsel(-stelsel) hukum lainnya bersifat inferior, tetapi karena stelsel hukum A-lah stelsel hukum yang tepat untuk diberlakukan.</a:t>
            </a:r>
          </a:p>
          <a:p>
            <a:pPr marL="609600" indent="-609600">
              <a:buFontTx/>
              <a:buAutoNum type="arabicPeriod"/>
            </a:pPr>
            <a:r>
              <a:rPr lang="en-US" sz="2800"/>
              <a:t>HATAH Ekstern adalah hukum perdata nasional!</a:t>
            </a:r>
          </a:p>
        </p:txBody>
      </p:sp>
    </p:spTree>
    <p:extLst>
      <p:ext uri="{BB962C8B-B14F-4D97-AF65-F5344CB8AC3E}">
        <p14:creationId xmlns:p14="http://schemas.microsoft.com/office/powerpoint/2010/main" val="3574772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p:txBody>
          <a:bodyPr/>
          <a:lstStyle/>
          <a:p>
            <a:pPr algn="l" eaLnBrk="1" hangingPunct="1">
              <a:defRPr/>
            </a:pPr>
            <a:r>
              <a:rPr lang="en-US" sz="3800" b="1">
                <a:effectLst>
                  <a:outerShdw blurRad="38100" dist="38100" dir="2700000" algn="tl">
                    <a:srgbClr val="C0C0C0"/>
                  </a:outerShdw>
                </a:effectLst>
              </a:rPr>
              <a:t>Hukum Antar Tata Hukum: Skematika</a:t>
            </a:r>
          </a:p>
        </p:txBody>
      </p:sp>
      <p:graphicFrame>
        <p:nvGraphicFramePr>
          <p:cNvPr id="2" name="Diagram 1"/>
          <p:cNvGraphicFramePr/>
          <p:nvPr/>
        </p:nvGraphicFramePr>
        <p:xfrm>
          <a:off x="1752601" y="1524001"/>
          <a:ext cx="8767763"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7192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idx="4294967295"/>
          </p:nvPr>
        </p:nvSpPr>
        <p:spPr/>
        <p:txBody>
          <a:bodyPr/>
          <a:lstStyle/>
          <a:p>
            <a:pPr algn="l" eaLnBrk="1" hangingPunct="1">
              <a:defRPr/>
            </a:pPr>
            <a:r>
              <a:rPr lang="en-US" b="1" smtClean="0">
                <a:effectLst>
                  <a:outerShdw blurRad="38100" dist="38100" dir="2700000" algn="tl">
                    <a:srgbClr val="C0C0C0"/>
                  </a:outerShdw>
                </a:effectLst>
              </a:rPr>
              <a:t>Hukum Antar Waktu</a:t>
            </a:r>
          </a:p>
        </p:txBody>
      </p:sp>
      <p:sp>
        <p:nvSpPr>
          <p:cNvPr id="12293" name="Rectangle 3"/>
          <p:cNvSpPr>
            <a:spLocks noGrp="1" noChangeArrowheads="1"/>
          </p:cNvSpPr>
          <p:nvPr>
            <p:ph type="body" idx="4294967295"/>
          </p:nvPr>
        </p:nvSpPr>
        <p:spPr/>
        <p:txBody>
          <a:bodyPr>
            <a:normAutofit lnSpcReduction="10000"/>
          </a:bodyPr>
          <a:lstStyle/>
          <a:p>
            <a:pPr eaLnBrk="1" hangingPunct="1">
              <a:lnSpc>
                <a:spcPct val="80000"/>
              </a:lnSpc>
            </a:pPr>
            <a:r>
              <a:rPr lang="en-US" sz="2800"/>
              <a:t>Gautama: Hukum Antar Waktu adalah keseluruhan peraturan dan keputusan hukum yang menunjukkan </a:t>
            </a:r>
            <a:r>
              <a:rPr lang="en-US" sz="2800" b="1" i="1"/>
              <a:t>hukum manakah yang berlaku </a:t>
            </a:r>
            <a:r>
              <a:rPr lang="en-US" sz="2800"/>
              <a:t>atau </a:t>
            </a:r>
            <a:r>
              <a:rPr lang="en-US" sz="2800" b="1" i="1"/>
              <a:t>apakah yang merupakan hukum</a:t>
            </a:r>
            <a:r>
              <a:rPr lang="en-US" sz="2800"/>
              <a:t>, jika hubungan-hubungan dan peristiwa-peristiwa antara warga (-warga) negara dalam satu negara dan satu tempat, memperlihatkan titik-titik pertalian dengan stelsel-stelsel dan kaidah-kaidah hukum yang berbeda dalam lingkungan-lingkungan kuasa-waktu dan soal-soal (</a:t>
            </a:r>
            <a:r>
              <a:rPr lang="en-US" sz="2800" i="1"/>
              <a:t>naar tijdelijke en zakelijke werking verschillende rechtsstelsels of normen</a:t>
            </a:r>
            <a:r>
              <a:rPr lang="en-US" sz="2800"/>
              <a:t>).</a:t>
            </a:r>
          </a:p>
        </p:txBody>
      </p:sp>
    </p:spTree>
    <p:extLst>
      <p:ext uri="{BB962C8B-B14F-4D97-AF65-F5344CB8AC3E}">
        <p14:creationId xmlns:p14="http://schemas.microsoft.com/office/powerpoint/2010/main" val="4034886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idx="4294967295"/>
          </p:nvPr>
        </p:nvSpPr>
        <p:spPr/>
        <p:txBody>
          <a:bodyPr/>
          <a:lstStyle/>
          <a:p>
            <a:pPr algn="l" eaLnBrk="1" hangingPunct="1">
              <a:defRPr/>
            </a:pPr>
            <a:r>
              <a:rPr lang="en-US" b="1" smtClean="0">
                <a:effectLst>
                  <a:outerShdw blurRad="38100" dist="38100" dir="2700000" algn="tl">
                    <a:srgbClr val="C0C0C0"/>
                  </a:outerShdw>
                </a:effectLst>
              </a:rPr>
              <a:t>Skema HAW</a:t>
            </a:r>
          </a:p>
        </p:txBody>
      </p:sp>
      <p:sp>
        <p:nvSpPr>
          <p:cNvPr id="13317" name="Rectangle 3"/>
          <p:cNvSpPr>
            <a:spLocks noGrp="1" noChangeArrowheads="1"/>
          </p:cNvSpPr>
          <p:nvPr>
            <p:ph type="body" idx="4294967295"/>
          </p:nvPr>
        </p:nvSpPr>
        <p:spPr/>
        <p:txBody>
          <a:bodyPr/>
          <a:lstStyle/>
          <a:p>
            <a:pPr eaLnBrk="1" hangingPunct="1">
              <a:lnSpc>
                <a:spcPct val="90000"/>
              </a:lnSpc>
              <a:buFontTx/>
              <a:buNone/>
            </a:pPr>
            <a:endParaRPr lang="en-US" smtClean="0"/>
          </a:p>
          <a:p>
            <a:pPr eaLnBrk="1" hangingPunct="1">
              <a:lnSpc>
                <a:spcPct val="90000"/>
              </a:lnSpc>
              <a:buFontTx/>
              <a:buNone/>
            </a:pPr>
            <a:r>
              <a:rPr lang="en-US" smtClean="0"/>
              <a:t>			W		W</a:t>
            </a:r>
          </a:p>
          <a:p>
            <a:pPr eaLnBrk="1" hangingPunct="1">
              <a:lnSpc>
                <a:spcPct val="90000"/>
              </a:lnSpc>
              <a:buFontTx/>
              <a:buNone/>
            </a:pPr>
            <a:r>
              <a:rPr lang="en-US" smtClean="0"/>
              <a:t>				TT</a:t>
            </a:r>
          </a:p>
          <a:p>
            <a:pPr eaLnBrk="1" hangingPunct="1">
              <a:lnSpc>
                <a:spcPct val="90000"/>
              </a:lnSpc>
              <a:buFontTx/>
              <a:buNone/>
            </a:pPr>
            <a:r>
              <a:rPr lang="en-US" smtClean="0"/>
              <a:t>			P		P</a:t>
            </a:r>
          </a:p>
          <a:p>
            <a:pPr eaLnBrk="1" hangingPunct="1">
              <a:lnSpc>
                <a:spcPct val="90000"/>
              </a:lnSpc>
              <a:buFontTx/>
              <a:buNone/>
            </a:pPr>
            <a:r>
              <a:rPr lang="en-US" smtClean="0"/>
              <a:t>			S		S</a:t>
            </a:r>
          </a:p>
          <a:p>
            <a:pPr eaLnBrk="1" hangingPunct="1">
              <a:lnSpc>
                <a:spcPct val="90000"/>
              </a:lnSpc>
              <a:buFontTx/>
              <a:buNone/>
            </a:pPr>
            <a:endParaRPr lang="en-US" smtClean="0"/>
          </a:p>
          <a:p>
            <a:pPr eaLnBrk="1" hangingPunct="1">
              <a:lnSpc>
                <a:spcPct val="90000"/>
              </a:lnSpc>
              <a:buFontTx/>
              <a:buNone/>
            </a:pPr>
            <a:r>
              <a:rPr lang="en-US"/>
              <a:t>W	: </a:t>
            </a:r>
            <a:r>
              <a:rPr lang="en-US" i="1"/>
              <a:t>tijdsgebied</a:t>
            </a:r>
            <a:r>
              <a:rPr lang="en-US"/>
              <a:t> (lingkungan-kuasa-waktu)</a:t>
            </a:r>
          </a:p>
          <a:p>
            <a:pPr eaLnBrk="1" hangingPunct="1">
              <a:lnSpc>
                <a:spcPct val="90000"/>
              </a:lnSpc>
              <a:buFontTx/>
              <a:buNone/>
            </a:pPr>
            <a:r>
              <a:rPr lang="en-US"/>
              <a:t>T	: </a:t>
            </a:r>
            <a:r>
              <a:rPr lang="en-US" i="1"/>
              <a:t>ruimtegebied</a:t>
            </a:r>
            <a:r>
              <a:rPr lang="en-US"/>
              <a:t> (lingkungan-kuasa-tempat)</a:t>
            </a:r>
          </a:p>
          <a:p>
            <a:pPr eaLnBrk="1" hangingPunct="1">
              <a:spcBef>
                <a:spcPct val="0"/>
              </a:spcBef>
              <a:buFontTx/>
              <a:buNone/>
            </a:pPr>
            <a:r>
              <a:rPr lang="en-US"/>
              <a:t>P	: </a:t>
            </a:r>
            <a:r>
              <a:rPr lang="en-US" i="1"/>
              <a:t>personengebied</a:t>
            </a:r>
            <a:r>
              <a:rPr lang="en-US"/>
              <a:t> (lingkungan-kuasa-pribadi) </a:t>
            </a:r>
          </a:p>
          <a:p>
            <a:pPr eaLnBrk="1" hangingPunct="1">
              <a:spcBef>
                <a:spcPct val="0"/>
              </a:spcBef>
              <a:buFontTx/>
              <a:buNone/>
            </a:pPr>
            <a:r>
              <a:rPr lang="en-US"/>
              <a:t>S	: </a:t>
            </a:r>
            <a:r>
              <a:rPr lang="en-US" i="1"/>
              <a:t>zakengebied </a:t>
            </a:r>
            <a:r>
              <a:rPr lang="en-US"/>
              <a:t>(lingkungan-kuasa-soal-soal)</a:t>
            </a:r>
          </a:p>
        </p:txBody>
      </p:sp>
    </p:spTree>
    <p:extLst>
      <p:ext uri="{BB962C8B-B14F-4D97-AF65-F5344CB8AC3E}">
        <p14:creationId xmlns:p14="http://schemas.microsoft.com/office/powerpoint/2010/main" val="680293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idx="4294967295"/>
          </p:nvPr>
        </p:nvSpPr>
        <p:spPr/>
        <p:txBody>
          <a:bodyPr/>
          <a:lstStyle/>
          <a:p>
            <a:pPr algn="l" eaLnBrk="1" hangingPunct="1">
              <a:defRPr/>
            </a:pPr>
            <a:r>
              <a:rPr lang="en-US" b="1" smtClean="0">
                <a:effectLst>
                  <a:outerShdw blurRad="38100" dist="38100" dir="2700000" algn="tl">
                    <a:srgbClr val="C0C0C0"/>
                  </a:outerShdw>
                </a:effectLst>
              </a:rPr>
              <a:t>Hukum Antar Tempat</a:t>
            </a:r>
          </a:p>
        </p:txBody>
      </p:sp>
      <p:sp>
        <p:nvSpPr>
          <p:cNvPr id="14341" name="Rectangle 3"/>
          <p:cNvSpPr>
            <a:spLocks noGrp="1" noChangeArrowheads="1"/>
          </p:cNvSpPr>
          <p:nvPr>
            <p:ph type="body" idx="4294967295"/>
          </p:nvPr>
        </p:nvSpPr>
        <p:spPr/>
        <p:txBody>
          <a:bodyPr>
            <a:normAutofit lnSpcReduction="10000"/>
          </a:bodyPr>
          <a:lstStyle/>
          <a:p>
            <a:pPr eaLnBrk="1" hangingPunct="1">
              <a:lnSpc>
                <a:spcPct val="80000"/>
              </a:lnSpc>
            </a:pPr>
            <a:r>
              <a:rPr lang="en-US" sz="2800"/>
              <a:t>Gautama: keseluruhan peraturan dan keputusan hukum yang menunjukkan </a:t>
            </a:r>
            <a:r>
              <a:rPr lang="en-US" sz="2800" b="1" i="1"/>
              <a:t>stelsel-hukum manakah yang berlaku </a:t>
            </a:r>
            <a:r>
              <a:rPr lang="en-US" sz="2800"/>
              <a:t>atau </a:t>
            </a:r>
            <a:r>
              <a:rPr lang="en-US" sz="2800" b="1" i="1"/>
              <a:t>apakah yang merupakan hukum</a:t>
            </a:r>
            <a:r>
              <a:rPr lang="en-US" sz="2800"/>
              <a:t>, jika hubungan-hubungan dan peristiwa-peristiwa antara warga (-warga) negara dalam satu negara dan satu waktu tertentu, memperlihatkan titik-titik-pertalian dengan stelsel-stelsel dan kaidah-kaidah hukum yang berbeda dalam lingkungan-lingkungan kuasa-tempat dan soal-soal (</a:t>
            </a:r>
            <a:r>
              <a:rPr lang="en-US" sz="2800" i="1"/>
              <a:t>naar plaatselijke en zakelijke werking verschillende rechtsstelsels of normen</a:t>
            </a:r>
            <a:r>
              <a:rPr lang="en-US" sz="2800"/>
              <a:t>).</a:t>
            </a:r>
          </a:p>
        </p:txBody>
      </p:sp>
    </p:spTree>
    <p:extLst>
      <p:ext uri="{BB962C8B-B14F-4D97-AF65-F5344CB8AC3E}">
        <p14:creationId xmlns:p14="http://schemas.microsoft.com/office/powerpoint/2010/main" val="2389092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idx="4294967295"/>
          </p:nvPr>
        </p:nvSpPr>
        <p:spPr/>
        <p:txBody>
          <a:bodyPr/>
          <a:lstStyle/>
          <a:p>
            <a:pPr algn="l" eaLnBrk="1" hangingPunct="1">
              <a:defRPr/>
            </a:pPr>
            <a:r>
              <a:rPr lang="en-US" b="1" smtClean="0">
                <a:effectLst>
                  <a:outerShdw blurRad="38100" dist="38100" dir="2700000" algn="tl">
                    <a:srgbClr val="C0C0C0"/>
                  </a:outerShdw>
                </a:effectLst>
              </a:rPr>
              <a:t>Skema HAT</a:t>
            </a:r>
          </a:p>
        </p:txBody>
      </p:sp>
      <p:sp>
        <p:nvSpPr>
          <p:cNvPr id="15365" name="Rectangle 3"/>
          <p:cNvSpPr>
            <a:spLocks noGrp="1" noChangeArrowheads="1"/>
          </p:cNvSpPr>
          <p:nvPr>
            <p:ph type="body" idx="4294967295"/>
          </p:nvPr>
        </p:nvSpPr>
        <p:spPr/>
        <p:txBody>
          <a:bodyPr/>
          <a:lstStyle/>
          <a:p>
            <a:pPr eaLnBrk="1" hangingPunct="1">
              <a:lnSpc>
                <a:spcPct val="90000"/>
              </a:lnSpc>
              <a:buFontTx/>
              <a:buNone/>
            </a:pPr>
            <a:r>
              <a:rPr lang="en-US" smtClean="0"/>
              <a:t>			</a:t>
            </a:r>
          </a:p>
          <a:p>
            <a:pPr eaLnBrk="1" hangingPunct="1">
              <a:lnSpc>
                <a:spcPct val="90000"/>
              </a:lnSpc>
              <a:buFontTx/>
              <a:buNone/>
            </a:pPr>
            <a:r>
              <a:rPr lang="en-US" smtClean="0"/>
              <a:t>				  WW</a:t>
            </a:r>
          </a:p>
          <a:p>
            <a:pPr eaLnBrk="1" hangingPunct="1">
              <a:lnSpc>
                <a:spcPct val="90000"/>
              </a:lnSpc>
              <a:buFontTx/>
              <a:buNone/>
            </a:pPr>
            <a:r>
              <a:rPr lang="en-US" smtClean="0"/>
              <a:t>			T			T</a:t>
            </a:r>
          </a:p>
          <a:p>
            <a:pPr eaLnBrk="1" hangingPunct="1">
              <a:lnSpc>
                <a:spcPct val="90000"/>
              </a:lnSpc>
              <a:buFontTx/>
              <a:buNone/>
            </a:pPr>
            <a:r>
              <a:rPr lang="en-US" smtClean="0"/>
              <a:t>			P			P</a:t>
            </a:r>
          </a:p>
          <a:p>
            <a:pPr eaLnBrk="1" hangingPunct="1">
              <a:lnSpc>
                <a:spcPct val="90000"/>
              </a:lnSpc>
              <a:buFontTx/>
              <a:buNone/>
            </a:pPr>
            <a:r>
              <a:rPr lang="en-US" smtClean="0"/>
              <a:t>			S			S</a:t>
            </a:r>
          </a:p>
          <a:p>
            <a:pPr eaLnBrk="1" hangingPunct="1">
              <a:lnSpc>
                <a:spcPct val="90000"/>
              </a:lnSpc>
              <a:buFontTx/>
              <a:buNone/>
            </a:pPr>
            <a:endParaRPr lang="en-US" smtClean="0"/>
          </a:p>
          <a:p>
            <a:pPr eaLnBrk="1" hangingPunct="1">
              <a:lnSpc>
                <a:spcPct val="90000"/>
              </a:lnSpc>
              <a:buFontTx/>
              <a:buNone/>
            </a:pPr>
            <a:r>
              <a:rPr lang="en-US"/>
              <a:t>W	: </a:t>
            </a:r>
            <a:r>
              <a:rPr lang="en-US" i="1"/>
              <a:t>tijdsgebied</a:t>
            </a:r>
            <a:r>
              <a:rPr lang="en-US"/>
              <a:t> (lingkungan-kuasa-waktu)</a:t>
            </a:r>
          </a:p>
          <a:p>
            <a:pPr eaLnBrk="1" hangingPunct="1">
              <a:lnSpc>
                <a:spcPct val="90000"/>
              </a:lnSpc>
              <a:buFontTx/>
              <a:buNone/>
            </a:pPr>
            <a:r>
              <a:rPr lang="en-US"/>
              <a:t>T	: </a:t>
            </a:r>
            <a:r>
              <a:rPr lang="en-US" i="1"/>
              <a:t>ruimtegebied</a:t>
            </a:r>
            <a:r>
              <a:rPr lang="en-US"/>
              <a:t> (lingkungan-kuasa-tempat)</a:t>
            </a:r>
          </a:p>
          <a:p>
            <a:pPr eaLnBrk="1" hangingPunct="1">
              <a:spcBef>
                <a:spcPct val="0"/>
              </a:spcBef>
              <a:buFontTx/>
              <a:buNone/>
            </a:pPr>
            <a:r>
              <a:rPr lang="en-US"/>
              <a:t>P	: </a:t>
            </a:r>
            <a:r>
              <a:rPr lang="en-US" i="1"/>
              <a:t>personengebied</a:t>
            </a:r>
            <a:r>
              <a:rPr lang="en-US"/>
              <a:t> (lingkungan-kuasa-pribadi) </a:t>
            </a:r>
          </a:p>
          <a:p>
            <a:pPr eaLnBrk="1" hangingPunct="1">
              <a:spcBef>
                <a:spcPct val="0"/>
              </a:spcBef>
              <a:buFontTx/>
              <a:buNone/>
            </a:pPr>
            <a:r>
              <a:rPr lang="en-US"/>
              <a:t>S	: </a:t>
            </a:r>
            <a:r>
              <a:rPr lang="en-US" i="1"/>
              <a:t>zakengebied </a:t>
            </a:r>
            <a:r>
              <a:rPr lang="en-US"/>
              <a:t>(lingkungan-kuasa-soal-soal)</a:t>
            </a:r>
          </a:p>
        </p:txBody>
      </p:sp>
    </p:spTree>
    <p:extLst>
      <p:ext uri="{BB962C8B-B14F-4D97-AF65-F5344CB8AC3E}">
        <p14:creationId xmlns:p14="http://schemas.microsoft.com/office/powerpoint/2010/main" val="4293074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694985" y="1605772"/>
            <a:ext cx="2252547" cy="2988534"/>
          </a:xfrm>
          <a:prstGeom prst="roundRect">
            <a:avLst/>
          </a:prstGeom>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latin typeface="Aparajita" panose="020B0604020202020204" pitchFamily="34" charset="0"/>
                <a:cs typeface="Aparajita" panose="020B0604020202020204" pitchFamily="34" charset="0"/>
              </a:rPr>
              <a:t>OBYEK KAJIAN</a:t>
            </a:r>
            <a:endParaRPr lang="en-US" sz="3600" dirty="0">
              <a:latin typeface="Aparajita" panose="020B0604020202020204" pitchFamily="34" charset="0"/>
              <a:cs typeface="Aparajita" panose="020B0604020202020204" pitchFamily="34" charset="0"/>
            </a:endParaRPr>
          </a:p>
        </p:txBody>
      </p:sp>
      <p:sp>
        <p:nvSpPr>
          <p:cNvPr id="7" name="Right Arrow 6"/>
          <p:cNvSpPr/>
          <p:nvPr/>
        </p:nvSpPr>
        <p:spPr>
          <a:xfrm>
            <a:off x="4014443" y="1962621"/>
            <a:ext cx="959001" cy="2430966"/>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18771" y="869795"/>
            <a:ext cx="6779941" cy="4795017"/>
          </a:xfrm>
          <a:prstGeom prst="ellipse">
            <a:avLst/>
          </a:prstGeom>
          <a:solidFill>
            <a:srgbClr val="FF0066"/>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id-ID" sz="3600" dirty="0" smtClean="0">
                <a:latin typeface="Aparajita" panose="020B0604020202020204" pitchFamily="34" charset="0"/>
                <a:cs typeface="Aparajita" panose="020B0604020202020204" pitchFamily="34" charset="0"/>
              </a:rPr>
              <a:t>LATAR BELAKANG HPI</a:t>
            </a:r>
          </a:p>
          <a:p>
            <a:pPr marL="285750" indent="-285750" algn="just">
              <a:buFont typeface="Arial" panose="020B0604020202020204" pitchFamily="34" charset="0"/>
              <a:buChar char="•"/>
            </a:pPr>
            <a:r>
              <a:rPr lang="id-ID" sz="3600" dirty="0" smtClean="0">
                <a:latin typeface="Aparajita" panose="020B0604020202020204" pitchFamily="34" charset="0"/>
                <a:cs typeface="Aparajita" panose="020B0604020202020204" pitchFamily="34" charset="0"/>
              </a:rPr>
              <a:t>PENGERTIAN HPI</a:t>
            </a:r>
          </a:p>
          <a:p>
            <a:pPr marL="285750" indent="-285750" algn="just">
              <a:buFont typeface="Arial" panose="020B0604020202020204" pitchFamily="34" charset="0"/>
              <a:buChar char="•"/>
            </a:pPr>
            <a:r>
              <a:rPr lang="id-ID" sz="3600" dirty="0" smtClean="0">
                <a:latin typeface="Aparajita" panose="020B0604020202020204" pitchFamily="34" charset="0"/>
                <a:cs typeface="Aparajita" panose="020B0604020202020204" pitchFamily="34" charset="0"/>
              </a:rPr>
              <a:t>RUANG LINGKUP</a:t>
            </a:r>
          </a:p>
          <a:p>
            <a:pPr marL="285750" indent="-285750" algn="just">
              <a:buFont typeface="Arial" panose="020B0604020202020204" pitchFamily="34" charset="0"/>
              <a:buChar char="•"/>
            </a:pPr>
            <a:r>
              <a:rPr lang="id-ID" sz="3600" dirty="0" smtClean="0">
                <a:latin typeface="Aparajita" panose="020B0604020202020204" pitchFamily="34" charset="0"/>
                <a:cs typeface="Aparajita" panose="020B0604020202020204" pitchFamily="34" charset="0"/>
              </a:rPr>
              <a:t>SUMBER HUKUM HPI</a:t>
            </a:r>
            <a:endParaRPr lang="en-US" sz="3600"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2493863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p:txBody>
          <a:bodyPr/>
          <a:lstStyle/>
          <a:p>
            <a:pPr algn="l" eaLnBrk="1" hangingPunct="1">
              <a:defRPr/>
            </a:pPr>
            <a:r>
              <a:rPr lang="en-US" b="1" smtClean="0">
                <a:effectLst>
                  <a:outerShdw blurRad="38100" dist="38100" dir="2700000" algn="tl">
                    <a:srgbClr val="C0C0C0"/>
                  </a:outerShdw>
                </a:effectLst>
              </a:rPr>
              <a:t>Hukum Antar Golongan</a:t>
            </a:r>
          </a:p>
        </p:txBody>
      </p:sp>
      <p:sp>
        <p:nvSpPr>
          <p:cNvPr id="16389" name="Rectangle 3"/>
          <p:cNvSpPr>
            <a:spLocks noGrp="1" noChangeArrowheads="1"/>
          </p:cNvSpPr>
          <p:nvPr>
            <p:ph type="body" idx="4294967295"/>
          </p:nvPr>
        </p:nvSpPr>
        <p:spPr/>
        <p:txBody>
          <a:bodyPr/>
          <a:lstStyle/>
          <a:p>
            <a:pPr eaLnBrk="1" hangingPunct="1">
              <a:lnSpc>
                <a:spcPct val="90000"/>
              </a:lnSpc>
            </a:pPr>
            <a:r>
              <a:rPr lang="en-US" sz="2400"/>
              <a:t>Gautama: Hukum Antar Golongan adalah keseluruhan peraturan- dan keputusan hukum yang menunjukkan </a:t>
            </a:r>
            <a:r>
              <a:rPr lang="en-US" sz="2400" b="1" i="1"/>
              <a:t>stelsel-hukum manakah yang berlaku </a:t>
            </a:r>
            <a:r>
              <a:rPr lang="en-US" sz="2400"/>
              <a:t>atau </a:t>
            </a:r>
            <a:r>
              <a:rPr lang="en-US" sz="2400" b="1" i="1"/>
              <a:t>apakah yang merupakan hukum</a:t>
            </a:r>
            <a:r>
              <a:rPr lang="en-US" sz="2400"/>
              <a:t>, jika hubungan-hubungan dan peristiwa-peristiwa antara warga (-warga) negara dalam satu negara, satu tempat dan satu waktu tertentu, memperlihatkan titik-titik pertalian dengan stelsel-stelsel dan kaidah-kaidah hukum yang berbeda dalam lingkungan-lingkungan kuasa-pribadi dan- soal-soal (</a:t>
            </a:r>
            <a:r>
              <a:rPr lang="en-US" sz="2400" i="1"/>
              <a:t>naar personele en zakelijke werking verschillende rechtsstelsels en rechtnormen</a:t>
            </a:r>
            <a:r>
              <a:rPr lang="en-US" sz="2400"/>
              <a:t>).</a:t>
            </a:r>
          </a:p>
        </p:txBody>
      </p:sp>
    </p:spTree>
    <p:extLst>
      <p:ext uri="{BB962C8B-B14F-4D97-AF65-F5344CB8AC3E}">
        <p14:creationId xmlns:p14="http://schemas.microsoft.com/office/powerpoint/2010/main" val="1885975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idx="4294967295"/>
          </p:nvPr>
        </p:nvSpPr>
        <p:spPr/>
        <p:txBody>
          <a:bodyPr/>
          <a:lstStyle/>
          <a:p>
            <a:pPr algn="l" eaLnBrk="1" hangingPunct="1">
              <a:defRPr/>
            </a:pPr>
            <a:r>
              <a:rPr lang="en-US" b="1" smtClean="0">
                <a:effectLst>
                  <a:outerShdw blurRad="38100" dist="38100" dir="2700000" algn="tl">
                    <a:srgbClr val="C0C0C0"/>
                  </a:outerShdw>
                </a:effectLst>
              </a:rPr>
              <a:t>Skema HAG</a:t>
            </a:r>
          </a:p>
        </p:txBody>
      </p:sp>
      <p:sp>
        <p:nvSpPr>
          <p:cNvPr id="17413" name="Rectangle 3"/>
          <p:cNvSpPr>
            <a:spLocks noGrp="1" noChangeArrowheads="1"/>
          </p:cNvSpPr>
          <p:nvPr>
            <p:ph type="body" idx="4294967295"/>
          </p:nvPr>
        </p:nvSpPr>
        <p:spPr/>
        <p:txBody>
          <a:bodyPr/>
          <a:lstStyle/>
          <a:p>
            <a:pPr eaLnBrk="1" hangingPunct="1">
              <a:lnSpc>
                <a:spcPct val="90000"/>
              </a:lnSpc>
              <a:buFontTx/>
              <a:buNone/>
            </a:pPr>
            <a:endParaRPr lang="en-US" smtClean="0"/>
          </a:p>
          <a:p>
            <a:pPr eaLnBrk="1" hangingPunct="1">
              <a:lnSpc>
                <a:spcPct val="90000"/>
              </a:lnSpc>
              <a:buFontTx/>
              <a:buNone/>
            </a:pPr>
            <a:r>
              <a:rPr lang="en-US" smtClean="0"/>
              <a:t>				W	W</a:t>
            </a:r>
          </a:p>
          <a:p>
            <a:pPr eaLnBrk="1" hangingPunct="1">
              <a:lnSpc>
                <a:spcPct val="90000"/>
              </a:lnSpc>
              <a:buFontTx/>
              <a:buNone/>
            </a:pPr>
            <a:r>
              <a:rPr lang="en-US" smtClean="0"/>
              <a:t>				T	T</a:t>
            </a:r>
          </a:p>
          <a:p>
            <a:pPr eaLnBrk="1" hangingPunct="1">
              <a:lnSpc>
                <a:spcPct val="90000"/>
              </a:lnSpc>
              <a:buFontTx/>
              <a:buNone/>
            </a:pPr>
            <a:r>
              <a:rPr lang="en-US" smtClean="0"/>
              <a:t>			P			P</a:t>
            </a:r>
          </a:p>
          <a:p>
            <a:pPr eaLnBrk="1" hangingPunct="1">
              <a:lnSpc>
                <a:spcPct val="90000"/>
              </a:lnSpc>
              <a:buFontTx/>
              <a:buNone/>
            </a:pPr>
            <a:r>
              <a:rPr lang="en-US" smtClean="0"/>
              <a:t>			S			S</a:t>
            </a:r>
          </a:p>
          <a:p>
            <a:pPr eaLnBrk="1" hangingPunct="1">
              <a:lnSpc>
                <a:spcPct val="90000"/>
              </a:lnSpc>
              <a:buFontTx/>
              <a:buNone/>
            </a:pPr>
            <a:endParaRPr lang="en-US" smtClean="0"/>
          </a:p>
          <a:p>
            <a:pPr eaLnBrk="1" hangingPunct="1">
              <a:lnSpc>
                <a:spcPct val="90000"/>
              </a:lnSpc>
              <a:buFontTx/>
              <a:buNone/>
            </a:pPr>
            <a:r>
              <a:rPr lang="en-US"/>
              <a:t>W	: </a:t>
            </a:r>
            <a:r>
              <a:rPr lang="en-US" i="1"/>
              <a:t>tijdsgebied</a:t>
            </a:r>
            <a:r>
              <a:rPr lang="en-US"/>
              <a:t> (lingkungan-kuasa-waktu)</a:t>
            </a:r>
          </a:p>
          <a:p>
            <a:pPr eaLnBrk="1" hangingPunct="1">
              <a:lnSpc>
                <a:spcPct val="90000"/>
              </a:lnSpc>
              <a:buFontTx/>
              <a:buNone/>
            </a:pPr>
            <a:r>
              <a:rPr lang="en-US"/>
              <a:t>T	: </a:t>
            </a:r>
            <a:r>
              <a:rPr lang="en-US" i="1"/>
              <a:t>ruimtegebied</a:t>
            </a:r>
            <a:r>
              <a:rPr lang="en-US"/>
              <a:t> (lingkungan-kuasa-tempat)</a:t>
            </a:r>
          </a:p>
          <a:p>
            <a:pPr eaLnBrk="1" hangingPunct="1">
              <a:lnSpc>
                <a:spcPct val="90000"/>
              </a:lnSpc>
              <a:buFontTx/>
              <a:buNone/>
            </a:pPr>
            <a:r>
              <a:rPr lang="en-US"/>
              <a:t>P	: </a:t>
            </a:r>
            <a:r>
              <a:rPr lang="en-US" i="1"/>
              <a:t>personengebied</a:t>
            </a:r>
            <a:r>
              <a:rPr lang="en-US"/>
              <a:t> (lingkungan-kuasa-pribadi)</a:t>
            </a:r>
          </a:p>
          <a:p>
            <a:pPr eaLnBrk="1" hangingPunct="1">
              <a:lnSpc>
                <a:spcPct val="90000"/>
              </a:lnSpc>
              <a:buFontTx/>
              <a:buNone/>
            </a:pPr>
            <a:r>
              <a:rPr lang="en-US"/>
              <a:t>S	: </a:t>
            </a:r>
            <a:r>
              <a:rPr lang="en-US" i="1"/>
              <a:t>zakengebied </a:t>
            </a:r>
            <a:r>
              <a:rPr lang="en-US"/>
              <a:t>(lingkungan-kuasa-soal-soal)</a:t>
            </a:r>
          </a:p>
        </p:txBody>
      </p:sp>
    </p:spTree>
    <p:extLst>
      <p:ext uri="{BB962C8B-B14F-4D97-AF65-F5344CB8AC3E}">
        <p14:creationId xmlns:p14="http://schemas.microsoft.com/office/powerpoint/2010/main" val="280635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p:txBody>
          <a:bodyPr/>
          <a:lstStyle/>
          <a:p>
            <a:pPr algn="l" eaLnBrk="1" hangingPunct="1">
              <a:defRPr/>
            </a:pPr>
            <a:r>
              <a:rPr lang="en-US" b="1" smtClean="0">
                <a:effectLst>
                  <a:outerShdw blurRad="38100" dist="38100" dir="2700000" algn="tl">
                    <a:srgbClr val="C0C0C0"/>
                  </a:outerShdw>
                </a:effectLst>
              </a:rPr>
              <a:t>Skema HPI</a:t>
            </a:r>
          </a:p>
        </p:txBody>
      </p:sp>
      <p:sp>
        <p:nvSpPr>
          <p:cNvPr id="18437" name="Rectangle 3"/>
          <p:cNvSpPr>
            <a:spLocks noGrp="1" noChangeArrowheads="1"/>
          </p:cNvSpPr>
          <p:nvPr>
            <p:ph type="body" idx="4294967295"/>
          </p:nvPr>
        </p:nvSpPr>
        <p:spPr/>
        <p:txBody>
          <a:bodyPr/>
          <a:lstStyle/>
          <a:p>
            <a:pPr eaLnBrk="1" hangingPunct="1">
              <a:lnSpc>
                <a:spcPct val="90000"/>
              </a:lnSpc>
              <a:buFontTx/>
              <a:buNone/>
            </a:pPr>
            <a:r>
              <a:rPr lang="en-US" smtClean="0"/>
              <a:t>				W	W</a:t>
            </a:r>
          </a:p>
          <a:p>
            <a:pPr eaLnBrk="1" hangingPunct="1">
              <a:lnSpc>
                <a:spcPct val="90000"/>
              </a:lnSpc>
              <a:buFontTx/>
              <a:buNone/>
            </a:pPr>
            <a:r>
              <a:rPr lang="en-US" smtClean="0"/>
              <a:t>			T			T</a:t>
            </a:r>
          </a:p>
          <a:p>
            <a:pPr eaLnBrk="1" hangingPunct="1">
              <a:lnSpc>
                <a:spcPct val="90000"/>
              </a:lnSpc>
              <a:buFontTx/>
              <a:buNone/>
            </a:pPr>
            <a:r>
              <a:rPr lang="en-US" smtClean="0"/>
              <a:t>			P			P</a:t>
            </a:r>
          </a:p>
          <a:p>
            <a:pPr eaLnBrk="1" hangingPunct="1">
              <a:lnSpc>
                <a:spcPct val="90000"/>
              </a:lnSpc>
              <a:buFontTx/>
              <a:buNone/>
            </a:pPr>
            <a:r>
              <a:rPr lang="en-US" smtClean="0"/>
              <a:t>			S			S</a:t>
            </a:r>
          </a:p>
          <a:p>
            <a:pPr eaLnBrk="1" hangingPunct="1">
              <a:lnSpc>
                <a:spcPct val="90000"/>
              </a:lnSpc>
              <a:buFontTx/>
              <a:buNone/>
            </a:pPr>
            <a:r>
              <a:rPr lang="en-US" smtClean="0"/>
              <a:t>			Negara X		Negara Y</a:t>
            </a:r>
          </a:p>
          <a:p>
            <a:pPr eaLnBrk="1" hangingPunct="1">
              <a:lnSpc>
                <a:spcPct val="90000"/>
              </a:lnSpc>
              <a:buFontTx/>
              <a:buNone/>
            </a:pPr>
            <a:endParaRPr lang="en-US" smtClean="0"/>
          </a:p>
          <a:p>
            <a:pPr eaLnBrk="1" hangingPunct="1">
              <a:lnSpc>
                <a:spcPct val="90000"/>
              </a:lnSpc>
              <a:buFontTx/>
              <a:buNone/>
            </a:pPr>
            <a:r>
              <a:rPr lang="en-US"/>
              <a:t>W	: </a:t>
            </a:r>
            <a:r>
              <a:rPr lang="en-US" i="1"/>
              <a:t>tijdsgebied</a:t>
            </a:r>
            <a:r>
              <a:rPr lang="en-US"/>
              <a:t> (lingkungan-kuasa-waktu)</a:t>
            </a:r>
          </a:p>
          <a:p>
            <a:pPr eaLnBrk="1" hangingPunct="1">
              <a:lnSpc>
                <a:spcPct val="90000"/>
              </a:lnSpc>
              <a:buFontTx/>
              <a:buNone/>
            </a:pPr>
            <a:r>
              <a:rPr lang="en-US"/>
              <a:t>T	: </a:t>
            </a:r>
            <a:r>
              <a:rPr lang="en-US" i="1"/>
              <a:t>ruimtegebied</a:t>
            </a:r>
            <a:r>
              <a:rPr lang="en-US"/>
              <a:t> (lingkungan-kuasa-tempat)</a:t>
            </a:r>
          </a:p>
          <a:p>
            <a:pPr eaLnBrk="1" hangingPunct="1">
              <a:lnSpc>
                <a:spcPct val="90000"/>
              </a:lnSpc>
              <a:buFontTx/>
              <a:buNone/>
            </a:pPr>
            <a:r>
              <a:rPr lang="en-US"/>
              <a:t>P	: </a:t>
            </a:r>
            <a:r>
              <a:rPr lang="en-US" i="1"/>
              <a:t>personengebied</a:t>
            </a:r>
            <a:r>
              <a:rPr lang="en-US"/>
              <a:t> (lingkungan-kuasa-pribadi)</a:t>
            </a:r>
          </a:p>
          <a:p>
            <a:pPr eaLnBrk="1" hangingPunct="1">
              <a:lnSpc>
                <a:spcPct val="90000"/>
              </a:lnSpc>
              <a:buFontTx/>
              <a:buNone/>
            </a:pPr>
            <a:r>
              <a:rPr lang="en-US"/>
              <a:t>S	: </a:t>
            </a:r>
            <a:r>
              <a:rPr lang="en-US" i="1"/>
              <a:t>zakengebied </a:t>
            </a:r>
            <a:r>
              <a:rPr lang="en-US"/>
              <a:t>(lingkungan-kuasa-soal-soal)</a:t>
            </a:r>
          </a:p>
        </p:txBody>
      </p:sp>
    </p:spTree>
    <p:extLst>
      <p:ext uri="{BB962C8B-B14F-4D97-AF65-F5344CB8AC3E}">
        <p14:creationId xmlns:p14="http://schemas.microsoft.com/office/powerpoint/2010/main" val="973422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p:txBody>
          <a:bodyPr/>
          <a:lstStyle/>
          <a:p>
            <a:pPr algn="l" eaLnBrk="1" hangingPunct="1">
              <a:defRPr/>
            </a:pPr>
            <a:r>
              <a:rPr lang="en-US" b="1">
                <a:effectLst>
                  <a:outerShdw blurRad="38100" dist="38100" dir="2700000" algn="tl">
                    <a:srgbClr val="C0C0C0"/>
                  </a:outerShdw>
                </a:effectLst>
              </a:rPr>
              <a:t>Pasal 131:1 Indische Staatsregeling</a:t>
            </a:r>
          </a:p>
        </p:txBody>
      </p:sp>
      <p:sp>
        <p:nvSpPr>
          <p:cNvPr id="19461" name="Rectangle 3"/>
          <p:cNvSpPr>
            <a:spLocks noGrp="1" noChangeArrowheads="1"/>
          </p:cNvSpPr>
          <p:nvPr>
            <p:ph type="body" idx="4294967295"/>
          </p:nvPr>
        </p:nvSpPr>
        <p:spPr/>
        <p:txBody>
          <a:bodyPr>
            <a:normAutofit fontScale="92500" lnSpcReduction="10000"/>
          </a:bodyPr>
          <a:lstStyle/>
          <a:p>
            <a:pPr eaLnBrk="1" hangingPunct="1">
              <a:lnSpc>
                <a:spcPct val="80000"/>
              </a:lnSpc>
            </a:pPr>
            <a:r>
              <a:rPr lang="en-US" sz="2000" i="1"/>
              <a:t>Het burgerlijk- en handelsrecht en het strafrecht, zoomede de burgerlijke rechtsverordering en de strafvordering worden, onverminderd de bij of krachtens deze wet aan anderen toegekende strafwetgevende bevoegdheid, geregeld bij ordonnantie. De regeling geschiedt hetzij voor alle of eenige bevolkingsgroepen of onderdeelen daarvan of gebiedsdeelen gezamenlijk, hetzij voor een of meer dier groepen of deelen afzonderlijk.</a:t>
            </a:r>
          </a:p>
          <a:p>
            <a:pPr eaLnBrk="1" hangingPunct="1">
              <a:lnSpc>
                <a:spcPct val="80000"/>
              </a:lnSpc>
            </a:pPr>
            <a:endParaRPr lang="en-US" sz="2000" i="1"/>
          </a:p>
          <a:p>
            <a:pPr eaLnBrk="1" hangingPunct="1">
              <a:lnSpc>
                <a:spcPct val="80000"/>
              </a:lnSpc>
            </a:pPr>
            <a:r>
              <a:rPr lang="en-US" sz="2000"/>
              <a:t>Hukum-hukum perdata, dagang dan pidana, begitu pula hukum acara perdata dan pidana, diatur dengan “undang-undang” (ordonansi), dengan tidak mengurangi wewenang yang diberikan oleh atau berdasarkan undang-undang kepada pembentuk perundang-undangan pidana. Pengaturan ini dilakukan, baik untuk seluruh golongan penduduk atau beberapa golongan dari penduduk itu ataupun sebagian dari golongan itu, ataupun baik untuk bagian-bagian dari daerah secara bersama maupun untuk satu atau beberapa golongan atau bagian dari golongan itu secara khusus.</a:t>
            </a:r>
          </a:p>
          <a:p>
            <a:pPr eaLnBrk="1" hangingPunct="1">
              <a:lnSpc>
                <a:spcPct val="80000"/>
              </a:lnSpc>
            </a:pPr>
            <a:endParaRPr lang="en-US" sz="2000" i="1"/>
          </a:p>
        </p:txBody>
      </p:sp>
    </p:spTree>
    <p:extLst>
      <p:ext uri="{BB962C8B-B14F-4D97-AF65-F5344CB8AC3E}">
        <p14:creationId xmlns:p14="http://schemas.microsoft.com/office/powerpoint/2010/main" val="2601144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idx="4294967295"/>
          </p:nvPr>
        </p:nvSpPr>
        <p:spPr>
          <a:xfrm>
            <a:off x="2133600" y="274638"/>
            <a:ext cx="7924800" cy="334962"/>
          </a:xfrm>
        </p:spPr>
        <p:txBody>
          <a:bodyPr>
            <a:normAutofit fontScale="90000"/>
          </a:bodyPr>
          <a:lstStyle/>
          <a:p>
            <a:pPr eaLnBrk="1" hangingPunct="1">
              <a:defRPr/>
            </a:pPr>
            <a:r>
              <a:rPr lang="en-US" sz="2500" b="1">
                <a:effectLst>
                  <a:outerShdw blurRad="38100" dist="38100" dir="2700000" algn="tl">
                    <a:srgbClr val="C0C0C0"/>
                  </a:outerShdw>
                </a:effectLst>
              </a:rPr>
              <a:t>Pasal 131:2 Indische Staatsregeling</a:t>
            </a:r>
          </a:p>
        </p:txBody>
      </p:sp>
      <p:sp>
        <p:nvSpPr>
          <p:cNvPr id="20484" name="Rectangle 3"/>
          <p:cNvSpPr>
            <a:spLocks noGrp="1" noChangeArrowheads="1"/>
          </p:cNvSpPr>
          <p:nvPr>
            <p:ph type="body" idx="4294967295"/>
          </p:nvPr>
        </p:nvSpPr>
        <p:spPr>
          <a:xfrm>
            <a:off x="1752600" y="762000"/>
            <a:ext cx="8534400" cy="5715000"/>
          </a:xfrm>
        </p:spPr>
        <p:txBody>
          <a:bodyPr>
            <a:normAutofit lnSpcReduction="10000"/>
          </a:bodyPr>
          <a:lstStyle/>
          <a:p>
            <a:pPr marL="609600" indent="-609600">
              <a:lnSpc>
                <a:spcPct val="80000"/>
              </a:lnSpc>
            </a:pPr>
            <a:r>
              <a:rPr lang="en-US" sz="1600" i="1"/>
              <a:t>In de ordonnanties regelende het burgerlijk- en handelsrecht worden:</a:t>
            </a:r>
          </a:p>
          <a:p>
            <a:pPr marL="1371600" lvl="2" indent="-457200" algn="just">
              <a:lnSpc>
                <a:spcPct val="80000"/>
              </a:lnSpc>
              <a:buFont typeface="Wingdings" panose="05000000000000000000" pitchFamily="2" charset="2"/>
              <a:buAutoNum type="alphaLcPeriod"/>
            </a:pPr>
            <a:r>
              <a:rPr lang="en-US" sz="1600" i="1"/>
              <a:t>voor de Europeanen de in Nederland geldende wetten gevold. van welke wetten echter mag worden afgeweken zoowel wegens de bijzondere toestanden in Ned- Indië, als om hen met een of meer der overige bevolkingsgroepen of onderdeelen daarvan aan dezelfde voorschriften te kunnen onderwerpen;</a:t>
            </a:r>
          </a:p>
          <a:p>
            <a:pPr marL="1371600" lvl="2" indent="-457200" algn="just">
              <a:lnSpc>
                <a:spcPct val="80000"/>
              </a:lnSpc>
              <a:buFont typeface="Wingdings" panose="05000000000000000000" pitchFamily="2" charset="2"/>
              <a:buAutoNum type="alphaLcPeriod"/>
            </a:pPr>
            <a:r>
              <a:rPr lang="en-US" sz="1600" i="1"/>
              <a:t>de Inlanders, de Vreemde Oosterlingen en de onderdeelen, waarnit deze beide groepen der bevolking bestaan, voorzoorverre de bij hen gebleken maatschappelijke behoeften dit eischen, hetzij aan de voor Europeanen geldende bepalingen, voor zooveel noodig gewijzigd, hetzij met de Europeanen aan gemeenschappelijke voorschriften onderworpen, terwijl overing</a:t>
            </a:r>
          </a:p>
          <a:p>
            <a:pPr marL="609600" indent="-609600">
              <a:lnSpc>
                <a:spcPct val="80000"/>
              </a:lnSpc>
            </a:pPr>
            <a:r>
              <a:rPr lang="en-US" sz="1600"/>
              <a:t>Dalam ordonansi-ordonansi yang mengatur hukum perdata dan dagang ini:</a:t>
            </a:r>
          </a:p>
          <a:p>
            <a:pPr marL="1371600" lvl="2" indent="-457200">
              <a:lnSpc>
                <a:spcPct val="80000"/>
              </a:lnSpc>
              <a:buFontTx/>
              <a:buAutoNum type="alphaLcPeriod"/>
            </a:pPr>
            <a:r>
              <a:rPr lang="en-US" sz="1600"/>
              <a:t>untuk golongan Eropa berlaku (dianut) undang-undang yang berlaku di Negeri Belanda, dan penyimpangan dari itu hanya dapat dilakukan dengan mengingat baik yang khusus berlaku menurut keadaan di Indonesia, maupun demi kepentingan mereka ditundukkan kepada peraturan perundang-undangan menurut ketentuan yang sama bagi satu atau beberapa golongan penduduk lainnya;</a:t>
            </a:r>
          </a:p>
          <a:p>
            <a:pPr marL="1371600" lvl="2" indent="-457200">
              <a:lnSpc>
                <a:spcPct val="80000"/>
              </a:lnSpc>
              <a:buFontTx/>
              <a:buAutoNum type="alphaLcPeriod"/>
            </a:pPr>
            <a:r>
              <a:rPr lang="en-US" sz="1600"/>
              <a:t>untuk orang-orang Indonesia, golongan Timur Asing atau bagian-bagian dari golongan-golongan itu, yang merupakan dua golongan dari penduduk, sepanjang kebutuhan masyarakat menghendaki, diberlakukan baik ketentuan perundang-undangan yang sama dengan golongan Eropa, sedangkan untuk hal-hal lain yang belum diatur di situ, bagi mereka berlaku peraturan hukum yang bertalian dengan agama dan adat-kebiasaan mereka, yang hanya dapat menyimpang dari itu, apabila ternyata kepentingan umum atau kebutuhan masyarakat menghendakinya.</a:t>
            </a:r>
          </a:p>
        </p:txBody>
      </p:sp>
    </p:spTree>
    <p:extLst>
      <p:ext uri="{BB962C8B-B14F-4D97-AF65-F5344CB8AC3E}">
        <p14:creationId xmlns:p14="http://schemas.microsoft.com/office/powerpoint/2010/main" val="3008868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idx="4294967295"/>
          </p:nvPr>
        </p:nvSpPr>
        <p:spPr/>
        <p:txBody>
          <a:bodyPr>
            <a:normAutofit fontScale="90000"/>
          </a:bodyPr>
          <a:lstStyle/>
          <a:p>
            <a:pPr algn="l" eaLnBrk="1" hangingPunct="1">
              <a:defRPr/>
            </a:pPr>
            <a:r>
              <a:rPr lang="en-US" sz="4000" b="1">
                <a:effectLst>
                  <a:outerShdw blurRad="38100" dist="38100" dir="2700000" algn="tl">
                    <a:srgbClr val="C0C0C0"/>
                  </a:outerShdw>
                </a:effectLst>
              </a:rPr>
              <a:t>Asas Konkordansi atau</a:t>
            </a:r>
            <a:br>
              <a:rPr lang="en-US" sz="4000" b="1">
                <a:effectLst>
                  <a:outerShdw blurRad="38100" dist="38100" dir="2700000" algn="tl">
                    <a:srgbClr val="C0C0C0"/>
                  </a:outerShdw>
                </a:effectLst>
              </a:rPr>
            </a:br>
            <a:r>
              <a:rPr lang="en-US" sz="4000" b="1" i="1">
                <a:effectLst>
                  <a:outerShdw blurRad="38100" dist="38100" dir="2700000" algn="tl">
                    <a:srgbClr val="C0C0C0"/>
                  </a:outerShdw>
                </a:effectLst>
              </a:rPr>
              <a:t>Concordantie-beginsel</a:t>
            </a:r>
          </a:p>
        </p:txBody>
      </p:sp>
      <p:sp>
        <p:nvSpPr>
          <p:cNvPr id="21509" name="Rectangle 3"/>
          <p:cNvSpPr>
            <a:spLocks noGrp="1" noChangeArrowheads="1"/>
          </p:cNvSpPr>
          <p:nvPr>
            <p:ph type="body" idx="4294967295"/>
          </p:nvPr>
        </p:nvSpPr>
        <p:spPr/>
        <p:txBody>
          <a:bodyPr>
            <a:normAutofit lnSpcReduction="10000"/>
          </a:bodyPr>
          <a:lstStyle/>
          <a:p>
            <a:pPr marL="533400" indent="-533400">
              <a:lnSpc>
                <a:spcPct val="80000"/>
              </a:lnSpc>
            </a:pPr>
            <a:r>
              <a:rPr lang="en-US" sz="2800"/>
              <a:t>Dasar hukum: Pasal 131:2 (a) IS</a:t>
            </a:r>
          </a:p>
          <a:p>
            <a:pPr marL="1295400" lvl="2" indent="-381000">
              <a:lnSpc>
                <a:spcPct val="80000"/>
              </a:lnSpc>
            </a:pPr>
            <a:r>
              <a:rPr lang="en-US" sz="2000" i="1"/>
              <a:t>“… de in Nederland geldende wetten gevold….”</a:t>
            </a:r>
          </a:p>
          <a:p>
            <a:pPr marL="1295400" lvl="2" indent="-381000">
              <a:lnSpc>
                <a:spcPct val="80000"/>
              </a:lnSpc>
            </a:pPr>
            <a:r>
              <a:rPr lang="en-US" sz="2000"/>
              <a:t>“… berlaku (dianut) undang-undang yang berlaku di Negeri Belanda ….”</a:t>
            </a:r>
          </a:p>
          <a:p>
            <a:pPr marL="533400" indent="-533400">
              <a:lnSpc>
                <a:spcPct val="80000"/>
              </a:lnSpc>
            </a:pPr>
            <a:r>
              <a:rPr lang="en-US" sz="2800"/>
              <a:t>Asas Konkordansi untuk memberlakukan Hukum di Belanda bagi Golongan Rakyat Eropa </a:t>
            </a:r>
            <a:r>
              <a:rPr lang="en-US" sz="2800" i="1"/>
              <a:t>(Europeanen).</a:t>
            </a:r>
          </a:p>
          <a:p>
            <a:pPr marL="533400" indent="-533400">
              <a:lnSpc>
                <a:spcPct val="80000"/>
              </a:lnSpc>
            </a:pPr>
            <a:r>
              <a:rPr lang="en-US" sz="2800"/>
              <a:t>Perkecualian untuk Asas Konkordansi:</a:t>
            </a:r>
          </a:p>
          <a:p>
            <a:pPr marL="1295400" lvl="2" indent="-381000">
              <a:lnSpc>
                <a:spcPct val="80000"/>
              </a:lnSpc>
              <a:buFontTx/>
              <a:buAutoNum type="arabicPeriod"/>
            </a:pPr>
            <a:r>
              <a:rPr lang="en-US" sz="2000" b="1"/>
              <a:t>hukum khusus </a:t>
            </a:r>
            <a:r>
              <a:rPr lang="en-US" sz="2000"/>
              <a:t>yang menyesuaikan keperluan hukum golongan Eropa dengan </a:t>
            </a:r>
            <a:r>
              <a:rPr lang="en-US" sz="2000" b="1"/>
              <a:t>keadaan khusus</a:t>
            </a:r>
            <a:r>
              <a:rPr lang="en-US" sz="2000"/>
              <a:t> di Indonesia; dan</a:t>
            </a:r>
          </a:p>
          <a:p>
            <a:pPr marL="1295400" lvl="2" indent="-381000">
              <a:lnSpc>
                <a:spcPct val="80000"/>
              </a:lnSpc>
              <a:buFontTx/>
              <a:buAutoNum type="arabicPeriod"/>
            </a:pPr>
            <a:r>
              <a:rPr lang="en-US" sz="2000">
                <a:cs typeface="Arial" panose="020B0604020202020204" pitchFamily="34" charset="0"/>
              </a:rPr>
              <a:t>hukum yang berlaku bagi beberapa golongan rakyat secara bersama-sama </a:t>
            </a:r>
            <a:r>
              <a:rPr lang="en-US" sz="2000" i="1">
                <a:cs typeface="Arial" panose="020B0604020202020204" pitchFamily="34" charset="0"/>
              </a:rPr>
              <a:t>(gemmenschappelijk recht).</a:t>
            </a:r>
          </a:p>
        </p:txBody>
      </p:sp>
    </p:spTree>
    <p:extLst>
      <p:ext uri="{BB962C8B-B14F-4D97-AF65-F5344CB8AC3E}">
        <p14:creationId xmlns:p14="http://schemas.microsoft.com/office/powerpoint/2010/main" val="1492800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idx="4294967295"/>
          </p:nvPr>
        </p:nvSpPr>
        <p:spPr/>
        <p:txBody>
          <a:bodyPr/>
          <a:lstStyle/>
          <a:p>
            <a:pPr eaLnBrk="1" hangingPunct="1">
              <a:defRPr/>
            </a:pPr>
            <a:r>
              <a:rPr lang="en-US" b="1">
                <a:effectLst>
                  <a:outerShdw blurRad="38100" dist="38100" dir="2700000" algn="tl">
                    <a:srgbClr val="C0C0C0"/>
                  </a:outerShdw>
                </a:effectLst>
              </a:rPr>
              <a:t>Pasal 131:4 Indische Staatsregeling</a:t>
            </a:r>
          </a:p>
        </p:txBody>
      </p:sp>
      <p:sp>
        <p:nvSpPr>
          <p:cNvPr id="22533" name="Rectangle 3"/>
          <p:cNvSpPr>
            <a:spLocks noGrp="1" noChangeArrowheads="1"/>
          </p:cNvSpPr>
          <p:nvPr>
            <p:ph type="body" idx="4294967295"/>
          </p:nvPr>
        </p:nvSpPr>
        <p:spPr/>
        <p:txBody>
          <a:bodyPr>
            <a:normAutofit fontScale="92500"/>
          </a:bodyPr>
          <a:lstStyle/>
          <a:p>
            <a:pPr eaLnBrk="1" hangingPunct="1">
              <a:lnSpc>
                <a:spcPct val="80000"/>
              </a:lnSpc>
            </a:pPr>
            <a:r>
              <a:rPr lang="en-US" sz="2000" i="1"/>
              <a:t>Inlanders en Vreemde Oosterlingen zijn bevoegd om, voor zooverre zij niet reeds met de Europeanen aan gemeenchappelijke voorschriften zijn onderworpen, zich in het algemeen of voor eene bepaalde rechtshandeling te onderwerpen aan niet op hen toepasselijke voorschriften van het burgerlijk en handelsrecht der Europeanen. Deze onderwerping en hare gevolgen worden bij ordonnanie geregeld.</a:t>
            </a:r>
          </a:p>
          <a:p>
            <a:pPr eaLnBrk="1" hangingPunct="1">
              <a:lnSpc>
                <a:spcPct val="80000"/>
              </a:lnSpc>
            </a:pPr>
            <a:endParaRPr lang="en-US" sz="2000" i="1"/>
          </a:p>
          <a:p>
            <a:pPr eaLnBrk="1" hangingPunct="1">
              <a:lnSpc>
                <a:spcPct val="80000"/>
              </a:lnSpc>
            </a:pPr>
            <a:r>
              <a:rPr lang="en-US" sz="2000"/>
              <a:t>Orang-orang Indonesia dan golongan Timur Asing, sepanjang mereka belum ditundukkan kepada peraturan yang sama bagi golongan Eropa, berhak untuk menundukkan diri secara keseluruhan atau sebahagian, untuk melakukan perbuatan hukum tertentu, kepada ketentuan-ketentuan yang diatur dalam hukum perdata dan hukum dagang untuk golongan Eropa yang sebetulnya tidak berlaku bagi mereka itu. Penundukkan diri kepada hukum Eropa ini beserta akibat-akibat hukumnya diatur dengan ordonansi.</a:t>
            </a:r>
          </a:p>
        </p:txBody>
      </p:sp>
    </p:spTree>
    <p:extLst>
      <p:ext uri="{BB962C8B-B14F-4D97-AF65-F5344CB8AC3E}">
        <p14:creationId xmlns:p14="http://schemas.microsoft.com/office/powerpoint/2010/main" val="3666565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idx="4294967295"/>
          </p:nvPr>
        </p:nvSpPr>
        <p:spPr/>
        <p:txBody>
          <a:bodyPr/>
          <a:lstStyle/>
          <a:p>
            <a:pPr algn="l" eaLnBrk="1" hangingPunct="1">
              <a:defRPr/>
            </a:pPr>
            <a:r>
              <a:rPr lang="en-US" b="1">
                <a:effectLst>
                  <a:outerShdw blurRad="38100" dist="38100" dir="2700000" algn="tl">
                    <a:srgbClr val="C0C0C0"/>
                  </a:outerShdw>
                </a:effectLst>
              </a:rPr>
              <a:t>Pasal 163:2 Indische Staatsregeling</a:t>
            </a:r>
          </a:p>
        </p:txBody>
      </p:sp>
      <p:sp>
        <p:nvSpPr>
          <p:cNvPr id="23557" name="Rectangle 3"/>
          <p:cNvSpPr>
            <a:spLocks noGrp="1" noChangeArrowheads="1"/>
          </p:cNvSpPr>
          <p:nvPr>
            <p:ph type="body" idx="4294967295"/>
          </p:nvPr>
        </p:nvSpPr>
        <p:spPr>
          <a:xfrm>
            <a:off x="2589211" y="1627094"/>
            <a:ext cx="8915400" cy="4742330"/>
          </a:xfrm>
        </p:spPr>
        <p:txBody>
          <a:bodyPr>
            <a:normAutofit/>
          </a:bodyPr>
          <a:lstStyle/>
          <a:p>
            <a:pPr marL="609600" indent="-609600">
              <a:lnSpc>
                <a:spcPct val="80000"/>
              </a:lnSpc>
            </a:pPr>
            <a:endParaRPr lang="en-US" sz="2800" dirty="0"/>
          </a:p>
          <a:p>
            <a:pPr marL="609600" indent="-609600">
              <a:lnSpc>
                <a:spcPct val="80000"/>
              </a:lnSpc>
            </a:pPr>
            <a:r>
              <a:rPr lang="en-US" sz="2800" dirty="0" err="1"/>
              <a:t>Ketentuan-ketentuan</a:t>
            </a:r>
            <a:r>
              <a:rPr lang="en-US" sz="2800" dirty="0"/>
              <a:t> </a:t>
            </a:r>
            <a:r>
              <a:rPr lang="en-US" sz="2800" dirty="0" err="1"/>
              <a:t>untuk</a:t>
            </a:r>
            <a:r>
              <a:rPr lang="en-US" sz="2800" dirty="0"/>
              <a:t> </a:t>
            </a:r>
            <a:r>
              <a:rPr lang="en-US" sz="2800" dirty="0" err="1"/>
              <a:t>golongan</a:t>
            </a:r>
            <a:r>
              <a:rPr lang="en-US" sz="2800" dirty="0"/>
              <a:t> </a:t>
            </a:r>
            <a:r>
              <a:rPr lang="en-US" sz="2800" dirty="0" err="1"/>
              <a:t>Eropa</a:t>
            </a:r>
            <a:r>
              <a:rPr lang="en-US" sz="2800" dirty="0"/>
              <a:t> </a:t>
            </a:r>
            <a:r>
              <a:rPr lang="en-US" sz="2800" dirty="0" err="1"/>
              <a:t>berlaku</a:t>
            </a:r>
            <a:r>
              <a:rPr lang="en-US" sz="2800" dirty="0"/>
              <a:t> </a:t>
            </a:r>
            <a:r>
              <a:rPr lang="en-US" sz="2800" dirty="0" err="1"/>
              <a:t>bagi</a:t>
            </a:r>
            <a:r>
              <a:rPr lang="en-US" sz="2800" dirty="0"/>
              <a:t>:</a:t>
            </a:r>
          </a:p>
          <a:p>
            <a:pPr marL="1371600" lvl="2" indent="-457200">
              <a:lnSpc>
                <a:spcPct val="80000"/>
              </a:lnSpc>
              <a:buFontTx/>
              <a:buAutoNum type="arabicPeriod"/>
            </a:pPr>
            <a:r>
              <a:rPr lang="en-US" sz="2000" dirty="0" err="1"/>
              <a:t>semua</a:t>
            </a:r>
            <a:r>
              <a:rPr lang="en-US" sz="2000" dirty="0"/>
              <a:t> orang </a:t>
            </a:r>
            <a:r>
              <a:rPr lang="en-US" sz="2000" dirty="0" err="1"/>
              <a:t>Belanda</a:t>
            </a:r>
            <a:r>
              <a:rPr lang="en-US" sz="2000" dirty="0"/>
              <a:t>;</a:t>
            </a:r>
          </a:p>
          <a:p>
            <a:pPr marL="1371600" lvl="2" indent="-457200">
              <a:lnSpc>
                <a:spcPct val="80000"/>
              </a:lnSpc>
              <a:buFontTx/>
              <a:buAutoNum type="arabicPeriod"/>
            </a:pPr>
            <a:r>
              <a:rPr lang="en-US" sz="2000" dirty="0" err="1"/>
              <a:t>semua</a:t>
            </a:r>
            <a:r>
              <a:rPr lang="en-US" sz="2000" dirty="0"/>
              <a:t> orang yang </a:t>
            </a:r>
            <a:r>
              <a:rPr lang="en-US" sz="2000" dirty="0" err="1"/>
              <a:t>tidak</a:t>
            </a:r>
            <a:r>
              <a:rPr lang="en-US" sz="2000" dirty="0"/>
              <a:t> </a:t>
            </a:r>
            <a:r>
              <a:rPr lang="en-US" sz="2000" dirty="0" err="1"/>
              <a:t>termasuk</a:t>
            </a:r>
            <a:r>
              <a:rPr lang="en-US" sz="2000" dirty="0"/>
              <a:t> </a:t>
            </a:r>
            <a:r>
              <a:rPr lang="en-US" sz="2000" dirty="0" err="1"/>
              <a:t>dalam</a:t>
            </a:r>
            <a:r>
              <a:rPr lang="en-US" sz="2000" dirty="0"/>
              <a:t> no. 1 yang </a:t>
            </a:r>
            <a:r>
              <a:rPr lang="en-US" sz="2000" dirty="0" err="1"/>
              <a:t>berasal</a:t>
            </a:r>
            <a:r>
              <a:rPr lang="en-US" sz="2000" dirty="0"/>
              <a:t> </a:t>
            </a:r>
            <a:r>
              <a:rPr lang="en-US" sz="2000" dirty="0" err="1"/>
              <a:t>dari</a:t>
            </a:r>
            <a:r>
              <a:rPr lang="en-US" sz="2000" dirty="0"/>
              <a:t> </a:t>
            </a:r>
            <a:r>
              <a:rPr lang="en-US" sz="2000" dirty="0" err="1"/>
              <a:t>Eropa</a:t>
            </a:r>
            <a:r>
              <a:rPr lang="en-US" sz="2000" dirty="0"/>
              <a:t>;</a:t>
            </a:r>
          </a:p>
          <a:p>
            <a:pPr marL="1371600" lvl="2" indent="-457200">
              <a:lnSpc>
                <a:spcPct val="80000"/>
              </a:lnSpc>
              <a:buFontTx/>
              <a:buAutoNum type="arabicPeriod"/>
            </a:pPr>
            <a:r>
              <a:rPr lang="en-US" sz="2000" dirty="0" err="1"/>
              <a:t>semua</a:t>
            </a:r>
            <a:r>
              <a:rPr lang="en-US" sz="2000" dirty="0"/>
              <a:t> orang </a:t>
            </a:r>
            <a:r>
              <a:rPr lang="en-US" sz="2000" dirty="0" err="1"/>
              <a:t>Jepang</a:t>
            </a:r>
            <a:r>
              <a:rPr lang="en-US" sz="2000" dirty="0"/>
              <a:t> </a:t>
            </a:r>
            <a:r>
              <a:rPr lang="en-US" sz="2000" dirty="0" err="1"/>
              <a:t>dan</a:t>
            </a:r>
            <a:r>
              <a:rPr lang="en-US" sz="2000" dirty="0"/>
              <a:t> </a:t>
            </a:r>
            <a:r>
              <a:rPr lang="en-US" sz="2000" dirty="0" err="1"/>
              <a:t>selanjutnya</a:t>
            </a:r>
            <a:r>
              <a:rPr lang="en-US" sz="2000" dirty="0"/>
              <a:t> </a:t>
            </a:r>
            <a:r>
              <a:rPr lang="en-US" sz="2000" dirty="0" err="1"/>
              <a:t>semua</a:t>
            </a:r>
            <a:r>
              <a:rPr lang="en-US" sz="2000" dirty="0"/>
              <a:t> </a:t>
            </a:r>
            <a:r>
              <a:rPr lang="en-US" sz="2000" dirty="0" err="1"/>
              <a:t>pendatang</a:t>
            </a:r>
            <a:r>
              <a:rPr lang="en-US" sz="2000" dirty="0"/>
              <a:t> </a:t>
            </a:r>
            <a:r>
              <a:rPr lang="en-US" sz="2000" dirty="0" err="1"/>
              <a:t>dari</a:t>
            </a:r>
            <a:r>
              <a:rPr lang="en-US" sz="2000" dirty="0"/>
              <a:t> </a:t>
            </a:r>
            <a:r>
              <a:rPr lang="en-US" sz="2000" dirty="0" err="1"/>
              <a:t>luar</a:t>
            </a:r>
            <a:r>
              <a:rPr lang="en-US" sz="2000" dirty="0"/>
              <a:t> </a:t>
            </a:r>
            <a:r>
              <a:rPr lang="en-US" sz="2000" dirty="0" err="1"/>
              <a:t>negeri</a:t>
            </a:r>
            <a:r>
              <a:rPr lang="en-US" sz="2000" dirty="0"/>
              <a:t> yang </a:t>
            </a:r>
            <a:r>
              <a:rPr lang="en-US" sz="2000" dirty="0" err="1"/>
              <a:t>tidak</a:t>
            </a:r>
            <a:r>
              <a:rPr lang="en-US" sz="2000" dirty="0"/>
              <a:t> </a:t>
            </a:r>
            <a:r>
              <a:rPr lang="en-US" sz="2000" dirty="0" err="1"/>
              <a:t>termasuk</a:t>
            </a:r>
            <a:r>
              <a:rPr lang="en-US" sz="2000" dirty="0"/>
              <a:t> </a:t>
            </a:r>
            <a:r>
              <a:rPr lang="en-US" sz="2000" dirty="0" err="1"/>
              <a:t>dalam</a:t>
            </a:r>
            <a:r>
              <a:rPr lang="en-US" sz="2000" dirty="0"/>
              <a:t> no. 1 </a:t>
            </a:r>
            <a:r>
              <a:rPr lang="en-US" sz="2000" dirty="0" err="1"/>
              <a:t>dan</a:t>
            </a:r>
            <a:r>
              <a:rPr lang="en-US" sz="2000" dirty="0"/>
              <a:t> no. 2 yang di </a:t>
            </a:r>
            <a:r>
              <a:rPr lang="en-US" sz="2000" dirty="0" err="1"/>
              <a:t>negeri-asalnya</a:t>
            </a:r>
            <a:r>
              <a:rPr lang="en-US" sz="2000" dirty="0"/>
              <a:t> </a:t>
            </a:r>
            <a:r>
              <a:rPr lang="en-US" sz="2000" dirty="0" err="1"/>
              <a:t>berlaku</a:t>
            </a:r>
            <a:r>
              <a:rPr lang="en-US" sz="2000" dirty="0"/>
              <a:t> </a:t>
            </a:r>
            <a:r>
              <a:rPr lang="en-US" sz="2000" dirty="0" err="1"/>
              <a:t>bagi</a:t>
            </a:r>
            <a:r>
              <a:rPr lang="en-US" sz="2000" dirty="0"/>
              <a:t> </a:t>
            </a:r>
            <a:r>
              <a:rPr lang="en-US" sz="2000" dirty="0" err="1"/>
              <a:t>mereka</a:t>
            </a:r>
            <a:r>
              <a:rPr lang="en-US" sz="2000" dirty="0"/>
              <a:t> </a:t>
            </a:r>
            <a:r>
              <a:rPr lang="en-US" sz="2000" dirty="0" err="1"/>
              <a:t>hukum</a:t>
            </a:r>
            <a:r>
              <a:rPr lang="en-US" sz="2000" dirty="0"/>
              <a:t> </a:t>
            </a:r>
            <a:r>
              <a:rPr lang="en-US" sz="2000" dirty="0" err="1"/>
              <a:t>keluarga</a:t>
            </a:r>
            <a:r>
              <a:rPr lang="en-US" sz="2000" dirty="0"/>
              <a:t> yang </a:t>
            </a:r>
            <a:r>
              <a:rPr lang="en-US" sz="2000" dirty="0" err="1"/>
              <a:t>pada</a:t>
            </a:r>
            <a:r>
              <a:rPr lang="en-US" sz="2000" dirty="0"/>
              <a:t> </a:t>
            </a:r>
            <a:r>
              <a:rPr lang="en-US" sz="2000" dirty="0" err="1"/>
              <a:t>dasarnya</a:t>
            </a:r>
            <a:r>
              <a:rPr lang="en-US" sz="2000" dirty="0"/>
              <a:t> </a:t>
            </a:r>
            <a:r>
              <a:rPr lang="en-US" sz="2000" dirty="0" err="1"/>
              <a:t>mempunyai</a:t>
            </a:r>
            <a:r>
              <a:rPr lang="en-US" sz="2000" dirty="0"/>
              <a:t> </a:t>
            </a:r>
            <a:r>
              <a:rPr lang="en-US" sz="2000" dirty="0" err="1"/>
              <a:t>asas-asas</a:t>
            </a:r>
            <a:r>
              <a:rPr lang="en-US" sz="2000" dirty="0"/>
              <a:t> </a:t>
            </a:r>
            <a:r>
              <a:rPr lang="en-US" sz="2000" dirty="0" err="1"/>
              <a:t>hukum</a:t>
            </a:r>
            <a:r>
              <a:rPr lang="en-US" sz="2000" dirty="0"/>
              <a:t> yang </a:t>
            </a:r>
            <a:r>
              <a:rPr lang="en-US" sz="2000" dirty="0" err="1"/>
              <a:t>sama</a:t>
            </a:r>
            <a:r>
              <a:rPr lang="en-US" sz="2000" dirty="0"/>
              <a:t> </a:t>
            </a:r>
            <a:r>
              <a:rPr lang="en-US" sz="2000" dirty="0" err="1"/>
              <a:t>dengan</a:t>
            </a:r>
            <a:r>
              <a:rPr lang="en-US" sz="2000" dirty="0"/>
              <a:t> </a:t>
            </a:r>
            <a:r>
              <a:rPr lang="en-US" sz="2000" dirty="0" err="1"/>
              <a:t>hukum</a:t>
            </a:r>
            <a:r>
              <a:rPr lang="en-US" sz="2000" dirty="0"/>
              <a:t> </a:t>
            </a:r>
            <a:r>
              <a:rPr lang="en-US" sz="2000" dirty="0" err="1"/>
              <a:t>keluarga</a:t>
            </a:r>
            <a:r>
              <a:rPr lang="en-US" sz="2000" dirty="0"/>
              <a:t> </a:t>
            </a:r>
            <a:r>
              <a:rPr lang="en-US" sz="2000" dirty="0" err="1"/>
              <a:t>Belanda</a:t>
            </a:r>
            <a:r>
              <a:rPr lang="en-US" sz="2000" dirty="0"/>
              <a:t>;</a:t>
            </a:r>
          </a:p>
          <a:p>
            <a:pPr marL="1371600" lvl="2" indent="-457200">
              <a:lnSpc>
                <a:spcPct val="80000"/>
              </a:lnSpc>
              <a:buFontTx/>
              <a:buAutoNum type="arabicPeriod"/>
            </a:pPr>
            <a:r>
              <a:rPr lang="en-US" sz="2000" dirty="0" err="1"/>
              <a:t>Anak-anak</a:t>
            </a:r>
            <a:r>
              <a:rPr lang="en-US" sz="2000" dirty="0"/>
              <a:t> yang </a:t>
            </a:r>
            <a:r>
              <a:rPr lang="en-US" sz="2000" dirty="0" err="1"/>
              <a:t>sah</a:t>
            </a:r>
            <a:r>
              <a:rPr lang="en-US" sz="2000" dirty="0"/>
              <a:t> </a:t>
            </a:r>
            <a:r>
              <a:rPr lang="en-US" sz="2000" dirty="0" err="1"/>
              <a:t>atau</a:t>
            </a:r>
            <a:r>
              <a:rPr lang="en-US" sz="2000" dirty="0"/>
              <a:t> yang </a:t>
            </a:r>
            <a:r>
              <a:rPr lang="en-US" sz="2000" dirty="0" err="1"/>
              <a:t>diakui</a:t>
            </a:r>
            <a:r>
              <a:rPr lang="en-US" sz="2000" dirty="0"/>
              <a:t> </a:t>
            </a:r>
            <a:r>
              <a:rPr lang="en-US" sz="2000" dirty="0" err="1"/>
              <a:t>sah</a:t>
            </a:r>
            <a:r>
              <a:rPr lang="en-US" sz="2000" dirty="0"/>
              <a:t> </a:t>
            </a:r>
            <a:r>
              <a:rPr lang="en-US" sz="2000" dirty="0" err="1"/>
              <a:t>berdasarkan</a:t>
            </a:r>
            <a:r>
              <a:rPr lang="en-US" sz="2000" dirty="0"/>
              <a:t> </a:t>
            </a:r>
            <a:r>
              <a:rPr lang="en-US" sz="2000" dirty="0" err="1"/>
              <a:t>undang-undang</a:t>
            </a:r>
            <a:r>
              <a:rPr lang="en-US" sz="2000" dirty="0"/>
              <a:t> di Indonesia </a:t>
            </a:r>
            <a:r>
              <a:rPr lang="en-US" sz="2000" dirty="0" err="1"/>
              <a:t>beserta</a:t>
            </a:r>
            <a:r>
              <a:rPr lang="en-US" sz="2000" dirty="0"/>
              <a:t> </a:t>
            </a:r>
            <a:r>
              <a:rPr lang="en-US" sz="2000" dirty="0" err="1"/>
              <a:t>keturunan-keturunan</a:t>
            </a:r>
            <a:r>
              <a:rPr lang="en-US" sz="2000" dirty="0"/>
              <a:t> </a:t>
            </a:r>
            <a:r>
              <a:rPr lang="en-US" sz="2000" dirty="0" err="1"/>
              <a:t>dari</a:t>
            </a:r>
            <a:r>
              <a:rPr lang="en-US" sz="2000" dirty="0"/>
              <a:t> orang-orang </a:t>
            </a:r>
            <a:r>
              <a:rPr lang="en-US" sz="2000" dirty="0" err="1"/>
              <a:t>seperti</a:t>
            </a:r>
            <a:r>
              <a:rPr lang="en-US" sz="2000" dirty="0"/>
              <a:t> yang </a:t>
            </a:r>
            <a:r>
              <a:rPr lang="en-US" sz="2000" dirty="0" err="1"/>
              <a:t>disebutkan</a:t>
            </a:r>
            <a:r>
              <a:rPr lang="en-US" sz="2000" dirty="0"/>
              <a:t> </a:t>
            </a:r>
            <a:r>
              <a:rPr lang="en-US" sz="2000" dirty="0" err="1"/>
              <a:t>dalam</a:t>
            </a:r>
            <a:r>
              <a:rPr lang="en-US" sz="2000" dirty="0"/>
              <a:t> no. 2 </a:t>
            </a:r>
            <a:r>
              <a:rPr lang="en-US" sz="2000" dirty="0" err="1"/>
              <a:t>dan</a:t>
            </a:r>
            <a:r>
              <a:rPr lang="en-US" sz="2000" dirty="0"/>
              <a:t> no. 3.</a:t>
            </a:r>
          </a:p>
        </p:txBody>
      </p:sp>
    </p:spTree>
    <p:extLst>
      <p:ext uri="{BB962C8B-B14F-4D97-AF65-F5344CB8AC3E}">
        <p14:creationId xmlns:p14="http://schemas.microsoft.com/office/powerpoint/2010/main" val="24356617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a:xfrm>
            <a:off x="1981200" y="533400"/>
            <a:ext cx="8229600" cy="1143000"/>
          </a:xfrm>
        </p:spPr>
        <p:txBody>
          <a:bodyPr>
            <a:normAutofit fontScale="90000"/>
          </a:bodyPr>
          <a:lstStyle/>
          <a:p>
            <a:pPr algn="l" eaLnBrk="1" hangingPunct="1">
              <a:defRPr/>
            </a:pPr>
            <a:r>
              <a:rPr lang="en-US" b="1" smtClean="0">
                <a:effectLst>
                  <a:outerShdw blurRad="38100" dist="38100" dir="2700000" algn="tl">
                    <a:srgbClr val="C0C0C0"/>
                  </a:outerShdw>
                </a:effectLst>
                <a:ea typeface="新細明體" pitchFamily="18" charset="-120"/>
              </a:rPr>
              <a:t>Golongan-golongan  Rakyat </a:t>
            </a:r>
            <a:r>
              <a:rPr lang="en-US" b="1" i="1" smtClean="0">
                <a:effectLst>
                  <a:outerShdw blurRad="38100" dist="38100" dir="2700000" algn="tl">
                    <a:srgbClr val="C0C0C0"/>
                  </a:outerShdw>
                </a:effectLst>
                <a:ea typeface="新細明體" pitchFamily="18" charset="-120"/>
              </a:rPr>
              <a:t>(bevolkingsgroepen)</a:t>
            </a:r>
            <a:r>
              <a:rPr lang="en-US" b="1" smtClean="0">
                <a:effectLst>
                  <a:outerShdw blurRad="38100" dist="38100" dir="2700000" algn="tl">
                    <a:srgbClr val="C0C0C0"/>
                  </a:outerShdw>
                </a:effectLst>
                <a:ea typeface="新細明體" pitchFamily="18" charset="-120"/>
              </a:rPr>
              <a:t> di Hindia Belanda berdasarkan 163 IS</a:t>
            </a:r>
          </a:p>
        </p:txBody>
      </p:sp>
      <p:sp>
        <p:nvSpPr>
          <p:cNvPr id="24581" name="Rectangle 3"/>
          <p:cNvSpPr>
            <a:spLocks noGrp="1" noChangeArrowheads="1"/>
          </p:cNvSpPr>
          <p:nvPr>
            <p:ph type="body" idx="4294967295"/>
          </p:nvPr>
        </p:nvSpPr>
        <p:spPr>
          <a:xfrm>
            <a:off x="1981200" y="2057401"/>
            <a:ext cx="8229600" cy="4047185"/>
          </a:xfrm>
        </p:spPr>
        <p:txBody>
          <a:bodyPr>
            <a:normAutofit fontScale="85000" lnSpcReduction="20000"/>
          </a:bodyPr>
          <a:lstStyle/>
          <a:p>
            <a:pPr marL="571500" indent="-571500">
              <a:lnSpc>
                <a:spcPct val="80000"/>
              </a:lnSpc>
              <a:buFont typeface="Wingdings" panose="05000000000000000000" pitchFamily="2" charset="2"/>
              <a:buAutoNum type="arabicPeriod"/>
            </a:pPr>
            <a:endParaRPr lang="en-US" sz="1900" b="1" dirty="0">
              <a:ea typeface="新細明體" panose="02020500000000000000" pitchFamily="18" charset="-120"/>
            </a:endParaRPr>
          </a:p>
          <a:p>
            <a:pPr marL="571500" indent="-571500">
              <a:lnSpc>
                <a:spcPct val="80000"/>
              </a:lnSpc>
              <a:buFont typeface="Wingdings" panose="05000000000000000000" pitchFamily="2" charset="2"/>
              <a:buAutoNum type="arabicPeriod"/>
            </a:pPr>
            <a:r>
              <a:rPr lang="en-US" sz="1900" b="1" dirty="0" err="1">
                <a:ea typeface="新細明體" panose="02020500000000000000" pitchFamily="18" charset="-120"/>
              </a:rPr>
              <a:t>Golongan</a:t>
            </a:r>
            <a:r>
              <a:rPr lang="en-US" sz="1900" b="1" dirty="0">
                <a:ea typeface="新細明體" panose="02020500000000000000" pitchFamily="18" charset="-120"/>
              </a:rPr>
              <a:t> </a:t>
            </a:r>
            <a:r>
              <a:rPr lang="en-US" sz="1900" b="1" dirty="0" err="1">
                <a:ea typeface="新細明體" panose="02020500000000000000" pitchFamily="18" charset="-120"/>
              </a:rPr>
              <a:t>Eropa</a:t>
            </a:r>
            <a:r>
              <a:rPr lang="en-US" sz="1900" b="1" dirty="0">
                <a:ea typeface="新細明體" panose="02020500000000000000" pitchFamily="18" charset="-120"/>
              </a:rPr>
              <a:t> (</a:t>
            </a:r>
            <a:r>
              <a:rPr lang="en-US" sz="1900" b="1" i="1" dirty="0" err="1">
                <a:ea typeface="新細明體" panose="02020500000000000000" pitchFamily="18" charset="-120"/>
              </a:rPr>
              <a:t>Europeanen</a:t>
            </a:r>
            <a:r>
              <a:rPr lang="en-US" sz="1900" b="1" dirty="0">
                <a:ea typeface="新細明體" panose="02020500000000000000" pitchFamily="18" charset="-120"/>
              </a:rPr>
              <a:t>)</a:t>
            </a:r>
            <a:endParaRPr lang="en-US" sz="1900" i="1" dirty="0">
              <a:ea typeface="新細明體" panose="02020500000000000000" pitchFamily="18" charset="-120"/>
            </a:endParaRPr>
          </a:p>
          <a:p>
            <a:pPr marL="1131888" lvl="2" indent="-438150">
              <a:lnSpc>
                <a:spcPct val="80000"/>
              </a:lnSpc>
              <a:buFont typeface="Wingdings" panose="05000000000000000000" pitchFamily="2" charset="2"/>
              <a:buAutoNum type="alphaLcParenR"/>
            </a:pPr>
            <a:r>
              <a:rPr lang="en-US" sz="1600" dirty="0">
                <a:ea typeface="新細明體" panose="02020500000000000000" pitchFamily="18" charset="-120"/>
              </a:rPr>
              <a:t>Orang </a:t>
            </a:r>
            <a:r>
              <a:rPr lang="en-US" sz="1600" dirty="0" err="1">
                <a:ea typeface="新細明體" panose="02020500000000000000" pitchFamily="18" charset="-120"/>
              </a:rPr>
              <a:t>Belanda</a:t>
            </a:r>
            <a:r>
              <a:rPr lang="en-US" sz="1600" i="1" dirty="0">
                <a:ea typeface="新細明體" panose="02020500000000000000" pitchFamily="18" charset="-120"/>
              </a:rPr>
              <a:t>;</a:t>
            </a:r>
          </a:p>
          <a:p>
            <a:pPr marL="1131888" lvl="2" indent="-438150">
              <a:lnSpc>
                <a:spcPct val="80000"/>
              </a:lnSpc>
              <a:buFont typeface="Wingdings" panose="05000000000000000000" pitchFamily="2" charset="2"/>
              <a:buAutoNum type="alphaLcParenR"/>
            </a:pPr>
            <a:r>
              <a:rPr lang="en-US" sz="1600" dirty="0" err="1">
                <a:ea typeface="新細明體" panose="02020500000000000000" pitchFamily="18" charset="-120"/>
              </a:rPr>
              <a:t>Semua</a:t>
            </a:r>
            <a:r>
              <a:rPr lang="en-US" sz="1600" dirty="0">
                <a:ea typeface="新細明體" panose="02020500000000000000" pitchFamily="18" charset="-120"/>
              </a:rPr>
              <a:t> orang yang </a:t>
            </a:r>
            <a:r>
              <a:rPr lang="en-US" sz="1600" dirty="0" err="1">
                <a:ea typeface="新細明體" panose="02020500000000000000" pitchFamily="18" charset="-120"/>
              </a:rPr>
              <a:t>berasal</a:t>
            </a:r>
            <a:r>
              <a:rPr lang="en-US" sz="1600" dirty="0">
                <a:ea typeface="新細明體" panose="02020500000000000000" pitchFamily="18" charset="-120"/>
              </a:rPr>
              <a:t> </a:t>
            </a:r>
            <a:r>
              <a:rPr lang="en-US" sz="1600" dirty="0" err="1">
                <a:ea typeface="新細明體" panose="02020500000000000000" pitchFamily="18" charset="-120"/>
              </a:rPr>
              <a:t>dari</a:t>
            </a:r>
            <a:r>
              <a:rPr lang="en-US" sz="1600" dirty="0">
                <a:ea typeface="新細明體" panose="02020500000000000000" pitchFamily="18" charset="-120"/>
              </a:rPr>
              <a:t> </a:t>
            </a:r>
            <a:r>
              <a:rPr lang="en-US" sz="1600" dirty="0" err="1">
                <a:ea typeface="新細明體" panose="02020500000000000000" pitchFamily="18" charset="-120"/>
              </a:rPr>
              <a:t>Eropa</a:t>
            </a:r>
            <a:r>
              <a:rPr lang="en-US" sz="1600" dirty="0">
                <a:ea typeface="新細明體" panose="02020500000000000000" pitchFamily="18" charset="-120"/>
              </a:rPr>
              <a:t>; </a:t>
            </a:r>
            <a:r>
              <a:rPr lang="en-US" sz="1600" dirty="0" err="1">
                <a:ea typeface="新細明體" panose="02020500000000000000" pitchFamily="18" charset="-120"/>
              </a:rPr>
              <a:t>keturunan</a:t>
            </a:r>
            <a:r>
              <a:rPr lang="en-US" sz="1600" dirty="0">
                <a:ea typeface="新細明體" panose="02020500000000000000" pitchFamily="18" charset="-120"/>
              </a:rPr>
              <a:t> orang </a:t>
            </a:r>
            <a:r>
              <a:rPr lang="en-US" sz="1600" dirty="0" err="1">
                <a:ea typeface="新細明體" panose="02020500000000000000" pitchFamily="18" charset="-120"/>
              </a:rPr>
              <a:t>Eropa</a:t>
            </a:r>
            <a:r>
              <a:rPr lang="en-US" sz="1600" dirty="0">
                <a:ea typeface="新細明體" panose="02020500000000000000" pitchFamily="18" charset="-120"/>
              </a:rPr>
              <a:t>;</a:t>
            </a:r>
          </a:p>
          <a:p>
            <a:pPr marL="1131888" lvl="2" indent="-438150">
              <a:lnSpc>
                <a:spcPct val="80000"/>
              </a:lnSpc>
              <a:buFont typeface="Wingdings" panose="05000000000000000000" pitchFamily="2" charset="2"/>
              <a:buAutoNum type="alphaLcParenR"/>
            </a:pPr>
            <a:r>
              <a:rPr lang="en-US" sz="1600" dirty="0">
                <a:ea typeface="新細明體" panose="02020500000000000000" pitchFamily="18" charset="-120"/>
              </a:rPr>
              <a:t>Orang </a:t>
            </a:r>
            <a:r>
              <a:rPr lang="en-US" sz="1600" dirty="0" err="1">
                <a:ea typeface="新細明體" panose="02020500000000000000" pitchFamily="18" charset="-120"/>
              </a:rPr>
              <a:t>Jepang</a:t>
            </a:r>
            <a:r>
              <a:rPr lang="en-US" sz="1600" dirty="0">
                <a:ea typeface="新細明體" panose="02020500000000000000" pitchFamily="18" charset="-120"/>
              </a:rPr>
              <a:t>;</a:t>
            </a:r>
          </a:p>
          <a:p>
            <a:pPr marL="1131888" lvl="2" indent="-438150">
              <a:lnSpc>
                <a:spcPct val="80000"/>
              </a:lnSpc>
              <a:buFont typeface="Wingdings" panose="05000000000000000000" pitchFamily="2" charset="2"/>
              <a:buAutoNum type="alphaLcParenR"/>
            </a:pPr>
            <a:r>
              <a:rPr lang="en-US" sz="1600" dirty="0" err="1">
                <a:ea typeface="新細明體" panose="02020500000000000000" pitchFamily="18" charset="-120"/>
              </a:rPr>
              <a:t>Semua</a:t>
            </a:r>
            <a:r>
              <a:rPr lang="en-US" sz="1600" dirty="0">
                <a:ea typeface="新細明體" panose="02020500000000000000" pitchFamily="18" charset="-120"/>
              </a:rPr>
              <a:t> orang, yang di </a:t>
            </a:r>
            <a:r>
              <a:rPr lang="en-US" sz="1600" dirty="0" err="1">
                <a:ea typeface="新細明體" panose="02020500000000000000" pitchFamily="18" charset="-120"/>
              </a:rPr>
              <a:t>negara</a:t>
            </a:r>
            <a:r>
              <a:rPr lang="en-US" sz="1600" dirty="0">
                <a:ea typeface="新細明體" panose="02020500000000000000" pitchFamily="18" charset="-120"/>
              </a:rPr>
              <a:t> </a:t>
            </a:r>
            <a:r>
              <a:rPr lang="en-US" sz="1600" dirty="0" err="1">
                <a:ea typeface="新細明體" panose="02020500000000000000" pitchFamily="18" charset="-120"/>
              </a:rPr>
              <a:t>asalnya</a:t>
            </a:r>
            <a:r>
              <a:rPr lang="en-US" sz="1600" dirty="0">
                <a:ea typeface="新細明體" panose="02020500000000000000" pitchFamily="18" charset="-120"/>
              </a:rPr>
              <a:t>, </a:t>
            </a:r>
            <a:r>
              <a:rPr lang="en-US" sz="1600" dirty="0" err="1">
                <a:ea typeface="新細明體" panose="02020500000000000000" pitchFamily="18" charset="-120"/>
              </a:rPr>
              <a:t>tunduk</a:t>
            </a:r>
            <a:r>
              <a:rPr lang="en-US" sz="1600" dirty="0">
                <a:ea typeface="新細明體" panose="02020500000000000000" pitchFamily="18" charset="-120"/>
              </a:rPr>
              <a:t> </a:t>
            </a:r>
            <a:r>
              <a:rPr lang="en-US" sz="1600" dirty="0" err="1">
                <a:ea typeface="新細明體" panose="02020500000000000000" pitchFamily="18" charset="-120"/>
              </a:rPr>
              <a:t>pada</a:t>
            </a:r>
            <a:r>
              <a:rPr lang="en-US" sz="1600" dirty="0">
                <a:ea typeface="新細明體" panose="02020500000000000000" pitchFamily="18" charset="-120"/>
              </a:rPr>
              <a:t> </a:t>
            </a:r>
            <a:r>
              <a:rPr lang="en-US" sz="1600" dirty="0" err="1">
                <a:ea typeface="新細明體" panose="02020500000000000000" pitchFamily="18" charset="-120"/>
              </a:rPr>
              <a:t>hukum</a:t>
            </a:r>
            <a:r>
              <a:rPr lang="en-US" sz="1600" dirty="0">
                <a:ea typeface="新細明體" panose="02020500000000000000" pitchFamily="18" charset="-120"/>
              </a:rPr>
              <a:t> </a:t>
            </a:r>
            <a:r>
              <a:rPr lang="en-US" sz="1600" dirty="0" err="1">
                <a:ea typeface="新細明體" panose="02020500000000000000" pitchFamily="18" charset="-120"/>
              </a:rPr>
              <a:t>keluarga</a:t>
            </a:r>
            <a:r>
              <a:rPr lang="en-US" sz="1600" dirty="0">
                <a:ea typeface="新細明體" panose="02020500000000000000" pitchFamily="18" charset="-120"/>
              </a:rPr>
              <a:t> yang </a:t>
            </a:r>
            <a:r>
              <a:rPr lang="en-US" sz="1600" dirty="0" err="1">
                <a:ea typeface="新細明體" panose="02020500000000000000" pitchFamily="18" charset="-120"/>
              </a:rPr>
              <a:t>pada</a:t>
            </a:r>
            <a:r>
              <a:rPr lang="en-US" sz="1600" dirty="0">
                <a:ea typeface="新細明體" panose="02020500000000000000" pitchFamily="18" charset="-120"/>
              </a:rPr>
              <a:t> </a:t>
            </a:r>
            <a:r>
              <a:rPr lang="en-US" sz="1600" dirty="0" err="1">
                <a:ea typeface="新細明體" panose="02020500000000000000" pitchFamily="18" charset="-120"/>
              </a:rPr>
              <a:t>intinya</a:t>
            </a:r>
            <a:r>
              <a:rPr lang="en-US" sz="1600" dirty="0">
                <a:ea typeface="新細明體" panose="02020500000000000000" pitchFamily="18" charset="-120"/>
              </a:rPr>
              <a:t> </a:t>
            </a:r>
            <a:r>
              <a:rPr lang="en-US" sz="1600" dirty="0" err="1">
                <a:ea typeface="新細明體" panose="02020500000000000000" pitchFamily="18" charset="-120"/>
              </a:rPr>
              <a:t>sama</a:t>
            </a:r>
            <a:r>
              <a:rPr lang="en-US" sz="1600" dirty="0">
                <a:ea typeface="新細明體" panose="02020500000000000000" pitchFamily="18" charset="-120"/>
              </a:rPr>
              <a:t> </a:t>
            </a:r>
            <a:r>
              <a:rPr lang="en-US" sz="1600" dirty="0" err="1">
                <a:ea typeface="新細明體" panose="02020500000000000000" pitchFamily="18" charset="-120"/>
              </a:rPr>
              <a:t>dengan</a:t>
            </a:r>
            <a:r>
              <a:rPr lang="en-US" sz="1600" dirty="0">
                <a:ea typeface="新細明體" panose="02020500000000000000" pitchFamily="18" charset="-120"/>
              </a:rPr>
              <a:t> </a:t>
            </a:r>
            <a:r>
              <a:rPr lang="en-US" sz="1600" dirty="0" err="1">
                <a:ea typeface="新細明體" panose="02020500000000000000" pitchFamily="18" charset="-120"/>
              </a:rPr>
              <a:t>dengan</a:t>
            </a:r>
            <a:r>
              <a:rPr lang="en-US" sz="1600" dirty="0">
                <a:ea typeface="新細明體" panose="02020500000000000000" pitchFamily="18" charset="-120"/>
              </a:rPr>
              <a:t> </a:t>
            </a:r>
            <a:r>
              <a:rPr lang="en-US" sz="1600" dirty="0" err="1">
                <a:ea typeface="新細明體" panose="02020500000000000000" pitchFamily="18" charset="-120"/>
              </a:rPr>
              <a:t>hukum</a:t>
            </a:r>
            <a:r>
              <a:rPr lang="en-US" sz="1600" dirty="0">
                <a:ea typeface="新細明體" panose="02020500000000000000" pitchFamily="18" charset="-120"/>
              </a:rPr>
              <a:t> </a:t>
            </a:r>
            <a:r>
              <a:rPr lang="en-US" sz="1600" dirty="0" err="1">
                <a:ea typeface="新細明體" panose="02020500000000000000" pitchFamily="18" charset="-120"/>
              </a:rPr>
              <a:t>Belanda</a:t>
            </a:r>
            <a:r>
              <a:rPr lang="en-US" sz="1600" dirty="0">
                <a:ea typeface="新細明體" panose="02020500000000000000" pitchFamily="18" charset="-120"/>
              </a:rPr>
              <a:t>, </a:t>
            </a:r>
            <a:r>
              <a:rPr lang="en-US" sz="1600" dirty="0" err="1">
                <a:ea typeface="新細明體" panose="02020500000000000000" pitchFamily="18" charset="-120"/>
              </a:rPr>
              <a:t>seperti</a:t>
            </a:r>
            <a:r>
              <a:rPr lang="en-US" sz="1600" dirty="0">
                <a:ea typeface="新細明體" panose="02020500000000000000" pitchFamily="18" charset="-120"/>
              </a:rPr>
              <a:t> Orang Thailand </a:t>
            </a:r>
            <a:r>
              <a:rPr lang="en-US" sz="1600" dirty="0" err="1">
                <a:ea typeface="新細明體" panose="02020500000000000000" pitchFamily="18" charset="-120"/>
              </a:rPr>
              <a:t>dan</a:t>
            </a:r>
            <a:r>
              <a:rPr lang="en-US" sz="1600" dirty="0">
                <a:ea typeface="新細明體" panose="02020500000000000000" pitchFamily="18" charset="-120"/>
              </a:rPr>
              <a:t> </a:t>
            </a:r>
            <a:r>
              <a:rPr lang="en-US" sz="1600" dirty="0" err="1">
                <a:ea typeface="新細明體" panose="02020500000000000000" pitchFamily="18" charset="-120"/>
              </a:rPr>
              <a:t>Turki</a:t>
            </a:r>
            <a:r>
              <a:rPr lang="en-US" sz="1600" dirty="0">
                <a:ea typeface="新細明體" panose="02020500000000000000" pitchFamily="18" charset="-120"/>
              </a:rPr>
              <a:t>; </a:t>
            </a:r>
            <a:r>
              <a:rPr lang="en-US" sz="1600" dirty="0" err="1">
                <a:ea typeface="新細明體" panose="02020500000000000000" pitchFamily="18" charset="-120"/>
              </a:rPr>
              <a:t>dan</a:t>
            </a:r>
            <a:endParaRPr lang="en-US" sz="1600" dirty="0">
              <a:ea typeface="新細明體" panose="02020500000000000000" pitchFamily="18" charset="-120"/>
            </a:endParaRPr>
          </a:p>
          <a:p>
            <a:pPr marL="1131888" lvl="2" indent="-438150">
              <a:lnSpc>
                <a:spcPct val="80000"/>
              </a:lnSpc>
              <a:buFont typeface="Wingdings" panose="05000000000000000000" pitchFamily="2" charset="2"/>
              <a:buAutoNum type="alphaLcParenR"/>
            </a:pPr>
            <a:r>
              <a:rPr lang="en-US" sz="1600" dirty="0" err="1">
                <a:ea typeface="新細明體" panose="02020500000000000000" pitchFamily="18" charset="-120"/>
              </a:rPr>
              <a:t>Keturunan</a:t>
            </a:r>
            <a:r>
              <a:rPr lang="en-US" sz="1600" dirty="0">
                <a:ea typeface="新細明體" panose="02020500000000000000" pitchFamily="18" charset="-120"/>
              </a:rPr>
              <a:t> </a:t>
            </a:r>
            <a:r>
              <a:rPr lang="en-US" sz="1600" dirty="0" err="1">
                <a:ea typeface="新細明體" panose="02020500000000000000" pitchFamily="18" charset="-120"/>
              </a:rPr>
              <a:t>sah</a:t>
            </a:r>
            <a:r>
              <a:rPr lang="en-US" sz="1600" dirty="0">
                <a:ea typeface="新細明體" panose="02020500000000000000" pitchFamily="18" charset="-120"/>
              </a:rPr>
              <a:t> </a:t>
            </a:r>
            <a:r>
              <a:rPr lang="en-US" sz="1600" dirty="0" err="1">
                <a:ea typeface="新細明體" panose="02020500000000000000" pitchFamily="18" charset="-120"/>
              </a:rPr>
              <a:t>atau</a:t>
            </a:r>
            <a:r>
              <a:rPr lang="en-US" sz="1600" dirty="0">
                <a:ea typeface="新細明體" panose="02020500000000000000" pitchFamily="18" charset="-120"/>
              </a:rPr>
              <a:t> </a:t>
            </a:r>
            <a:r>
              <a:rPr lang="en-US" sz="1600" dirty="0" err="1">
                <a:ea typeface="新細明體" panose="02020500000000000000" pitchFamily="18" charset="-120"/>
              </a:rPr>
              <a:t>diakui</a:t>
            </a:r>
            <a:r>
              <a:rPr lang="en-US" sz="1600" dirty="0">
                <a:ea typeface="新細明體" panose="02020500000000000000" pitchFamily="18" charset="-120"/>
              </a:rPr>
              <a:t> </a:t>
            </a:r>
            <a:r>
              <a:rPr lang="en-US" sz="1600" dirty="0" err="1">
                <a:ea typeface="新細明體" panose="02020500000000000000" pitchFamily="18" charset="-120"/>
              </a:rPr>
              <a:t>sebagai</a:t>
            </a:r>
            <a:r>
              <a:rPr lang="en-US" sz="1600" dirty="0">
                <a:ea typeface="新細明體" panose="02020500000000000000" pitchFamily="18" charset="-120"/>
              </a:rPr>
              <a:t> </a:t>
            </a:r>
            <a:r>
              <a:rPr lang="en-US" sz="1600" dirty="0" err="1">
                <a:ea typeface="新細明體" panose="02020500000000000000" pitchFamily="18" charset="-120"/>
              </a:rPr>
              <a:t>keturunan</a:t>
            </a:r>
            <a:r>
              <a:rPr lang="en-US" sz="1600" dirty="0">
                <a:ea typeface="新細明體" panose="02020500000000000000" pitchFamily="18" charset="-120"/>
              </a:rPr>
              <a:t> </a:t>
            </a:r>
            <a:r>
              <a:rPr lang="en-US" sz="1600" dirty="0" err="1">
                <a:ea typeface="新細明體" panose="02020500000000000000" pitchFamily="18" charset="-120"/>
              </a:rPr>
              <a:t>sah</a:t>
            </a:r>
            <a:r>
              <a:rPr lang="en-US" sz="1600" dirty="0">
                <a:ea typeface="新細明體" panose="02020500000000000000" pitchFamily="18" charset="-120"/>
              </a:rPr>
              <a:t> </a:t>
            </a:r>
            <a:r>
              <a:rPr lang="en-US" sz="1600" dirty="0" err="1">
                <a:ea typeface="新細明體" panose="02020500000000000000" pitchFamily="18" charset="-120"/>
              </a:rPr>
              <a:t>dari</a:t>
            </a:r>
            <a:r>
              <a:rPr lang="en-US" sz="1600" dirty="0">
                <a:ea typeface="新細明體" panose="02020500000000000000" pitchFamily="18" charset="-120"/>
              </a:rPr>
              <a:t> orang-orang di </a:t>
            </a:r>
            <a:r>
              <a:rPr lang="en-US" sz="1600" dirty="0" err="1">
                <a:ea typeface="新細明體" panose="02020500000000000000" pitchFamily="18" charset="-120"/>
              </a:rPr>
              <a:t>atas</a:t>
            </a:r>
            <a:r>
              <a:rPr lang="en-US" sz="1600" dirty="0">
                <a:ea typeface="新細明體" panose="02020500000000000000" pitchFamily="18" charset="-120"/>
              </a:rPr>
              <a:t>.</a:t>
            </a:r>
          </a:p>
          <a:p>
            <a:pPr marL="571500" indent="-571500">
              <a:lnSpc>
                <a:spcPct val="80000"/>
              </a:lnSpc>
              <a:buFont typeface="Wingdings" panose="05000000000000000000" pitchFamily="2" charset="2"/>
              <a:buAutoNum type="arabicPeriod"/>
            </a:pPr>
            <a:endParaRPr lang="en-US" sz="1900" b="1" dirty="0">
              <a:ea typeface="新細明體" panose="02020500000000000000" pitchFamily="18" charset="-120"/>
            </a:endParaRPr>
          </a:p>
          <a:p>
            <a:pPr marL="571500" indent="-571500">
              <a:lnSpc>
                <a:spcPct val="80000"/>
              </a:lnSpc>
              <a:buFont typeface="Wingdings" panose="05000000000000000000" pitchFamily="2" charset="2"/>
              <a:buAutoNum type="arabicPeriod"/>
            </a:pPr>
            <a:r>
              <a:rPr lang="en-US" sz="1900" b="1" dirty="0" err="1">
                <a:ea typeface="新細明體" panose="02020500000000000000" pitchFamily="18" charset="-120"/>
              </a:rPr>
              <a:t>Golongan</a:t>
            </a:r>
            <a:r>
              <a:rPr lang="en-US" sz="1900" b="1" dirty="0">
                <a:ea typeface="新細明體" panose="02020500000000000000" pitchFamily="18" charset="-120"/>
              </a:rPr>
              <a:t> </a:t>
            </a:r>
            <a:r>
              <a:rPr lang="en-US" sz="1900" b="1" dirty="0" err="1">
                <a:ea typeface="新細明體" panose="02020500000000000000" pitchFamily="18" charset="-120"/>
              </a:rPr>
              <a:t>Timur</a:t>
            </a:r>
            <a:r>
              <a:rPr lang="en-US" sz="1900" b="1" dirty="0">
                <a:ea typeface="新細明體" panose="02020500000000000000" pitchFamily="18" charset="-120"/>
              </a:rPr>
              <a:t> </a:t>
            </a:r>
            <a:r>
              <a:rPr lang="en-US" sz="1900" b="1" dirty="0" err="1">
                <a:ea typeface="新細明體" panose="02020500000000000000" pitchFamily="18" charset="-120"/>
              </a:rPr>
              <a:t>Asing</a:t>
            </a:r>
            <a:r>
              <a:rPr lang="en-US" sz="1900" b="1" dirty="0">
                <a:ea typeface="新細明體" panose="02020500000000000000" pitchFamily="18" charset="-120"/>
              </a:rPr>
              <a:t> (</a:t>
            </a:r>
            <a:r>
              <a:rPr lang="en-US" sz="1900" b="1" i="1" dirty="0" err="1">
                <a:ea typeface="新細明體" panose="02020500000000000000" pitchFamily="18" charset="-120"/>
              </a:rPr>
              <a:t>Vreemde</a:t>
            </a:r>
            <a:r>
              <a:rPr lang="en-US" sz="1900" b="1" i="1" dirty="0">
                <a:ea typeface="新細明體" panose="02020500000000000000" pitchFamily="18" charset="-120"/>
              </a:rPr>
              <a:t> </a:t>
            </a:r>
            <a:r>
              <a:rPr lang="en-US" sz="1900" b="1" i="1" dirty="0" err="1">
                <a:ea typeface="新細明體" panose="02020500000000000000" pitchFamily="18" charset="-120"/>
              </a:rPr>
              <a:t>Oosterlingen</a:t>
            </a:r>
            <a:r>
              <a:rPr lang="en-US" sz="1900" b="1" dirty="0">
                <a:ea typeface="新細明體" panose="02020500000000000000" pitchFamily="18" charset="-120"/>
              </a:rPr>
              <a:t>)</a:t>
            </a:r>
            <a:endParaRPr lang="en-US" sz="1900" i="1" dirty="0">
              <a:ea typeface="新細明體" panose="02020500000000000000" pitchFamily="18" charset="-120"/>
            </a:endParaRPr>
          </a:p>
          <a:p>
            <a:pPr marL="1131888" lvl="2" indent="-438150">
              <a:lnSpc>
                <a:spcPct val="80000"/>
              </a:lnSpc>
              <a:buFont typeface="Wingdings" panose="05000000000000000000" pitchFamily="2" charset="2"/>
              <a:buAutoNum type="alphaLcParenR"/>
            </a:pPr>
            <a:r>
              <a:rPr lang="en-US" sz="1600" dirty="0" err="1">
                <a:ea typeface="新細明體" panose="02020500000000000000" pitchFamily="18" charset="-120"/>
              </a:rPr>
              <a:t>Timur</a:t>
            </a:r>
            <a:r>
              <a:rPr lang="en-US" sz="1600" dirty="0">
                <a:ea typeface="新細明體" panose="02020500000000000000" pitchFamily="18" charset="-120"/>
              </a:rPr>
              <a:t> </a:t>
            </a:r>
            <a:r>
              <a:rPr lang="en-US" sz="1600" dirty="0" err="1">
                <a:ea typeface="新細明體" panose="02020500000000000000" pitchFamily="18" charset="-120"/>
              </a:rPr>
              <a:t>Asing</a:t>
            </a:r>
            <a:r>
              <a:rPr lang="en-US" sz="1600" dirty="0">
                <a:ea typeface="新細明體" panose="02020500000000000000" pitchFamily="18" charset="-120"/>
              </a:rPr>
              <a:t> </a:t>
            </a:r>
            <a:r>
              <a:rPr lang="en-US" sz="1600" dirty="0" err="1">
                <a:ea typeface="新細明體" panose="02020500000000000000" pitchFamily="18" charset="-120"/>
              </a:rPr>
              <a:t>Tionghoa</a:t>
            </a:r>
            <a:endParaRPr lang="en-US" sz="1600" dirty="0">
              <a:ea typeface="新細明體" panose="02020500000000000000" pitchFamily="18" charset="-120"/>
            </a:endParaRPr>
          </a:p>
          <a:p>
            <a:pPr marL="1131888" lvl="2" indent="-438150">
              <a:lnSpc>
                <a:spcPct val="80000"/>
              </a:lnSpc>
              <a:buFont typeface="Wingdings" panose="05000000000000000000" pitchFamily="2" charset="2"/>
              <a:buAutoNum type="alphaLcParenR"/>
            </a:pPr>
            <a:r>
              <a:rPr lang="en-US" sz="1600" dirty="0" err="1">
                <a:ea typeface="新細明體" panose="02020500000000000000" pitchFamily="18" charset="-120"/>
              </a:rPr>
              <a:t>Timur</a:t>
            </a:r>
            <a:r>
              <a:rPr lang="en-US" sz="1600" dirty="0">
                <a:ea typeface="新細明體" panose="02020500000000000000" pitchFamily="18" charset="-120"/>
              </a:rPr>
              <a:t> </a:t>
            </a:r>
            <a:r>
              <a:rPr lang="en-US" sz="1600" dirty="0" err="1">
                <a:ea typeface="新細明體" panose="02020500000000000000" pitchFamily="18" charset="-120"/>
              </a:rPr>
              <a:t>Asing</a:t>
            </a:r>
            <a:r>
              <a:rPr lang="en-US" sz="1600" dirty="0">
                <a:ea typeface="新細明體" panose="02020500000000000000" pitchFamily="18" charset="-120"/>
              </a:rPr>
              <a:t> Non </a:t>
            </a:r>
            <a:r>
              <a:rPr lang="en-US" sz="1600" dirty="0" err="1">
                <a:ea typeface="新細明體" panose="02020500000000000000" pitchFamily="18" charset="-120"/>
              </a:rPr>
              <a:t>Tionghoa</a:t>
            </a:r>
            <a:r>
              <a:rPr lang="en-US" sz="1600" dirty="0">
                <a:ea typeface="新細明體" panose="02020500000000000000" pitchFamily="18" charset="-120"/>
              </a:rPr>
              <a:t> </a:t>
            </a:r>
          </a:p>
          <a:p>
            <a:pPr marL="571500" indent="-571500">
              <a:lnSpc>
                <a:spcPct val="80000"/>
              </a:lnSpc>
              <a:buFont typeface="Wingdings" panose="05000000000000000000" pitchFamily="2" charset="2"/>
              <a:buAutoNum type="arabicPeriod"/>
            </a:pPr>
            <a:endParaRPr lang="en-US" sz="1900" b="1" dirty="0">
              <a:ea typeface="新細明體" panose="02020500000000000000" pitchFamily="18" charset="-120"/>
            </a:endParaRPr>
          </a:p>
          <a:p>
            <a:pPr marL="571500" indent="-571500">
              <a:lnSpc>
                <a:spcPct val="80000"/>
              </a:lnSpc>
              <a:buFont typeface="Wingdings" panose="05000000000000000000" pitchFamily="2" charset="2"/>
              <a:buAutoNum type="arabicPeriod"/>
            </a:pPr>
            <a:r>
              <a:rPr lang="en-US" sz="1900" b="1" dirty="0" err="1">
                <a:ea typeface="新細明體" panose="02020500000000000000" pitchFamily="18" charset="-120"/>
              </a:rPr>
              <a:t>Golongan</a:t>
            </a:r>
            <a:r>
              <a:rPr lang="en-US" sz="1900" b="1" dirty="0">
                <a:ea typeface="新細明體" panose="02020500000000000000" pitchFamily="18" charset="-120"/>
              </a:rPr>
              <a:t> </a:t>
            </a:r>
            <a:r>
              <a:rPr lang="en-US" sz="1900" b="1" dirty="0" err="1">
                <a:ea typeface="新細明體" panose="02020500000000000000" pitchFamily="18" charset="-120"/>
              </a:rPr>
              <a:t>Pribumi</a:t>
            </a:r>
            <a:r>
              <a:rPr lang="en-US" sz="1900" b="1" dirty="0">
                <a:ea typeface="新細明體" panose="02020500000000000000" pitchFamily="18" charset="-120"/>
              </a:rPr>
              <a:t>/</a:t>
            </a:r>
            <a:r>
              <a:rPr lang="en-US" sz="1900" b="1" dirty="0" err="1">
                <a:ea typeface="新細明體" panose="02020500000000000000" pitchFamily="18" charset="-120"/>
              </a:rPr>
              <a:t>Bumiputera</a:t>
            </a:r>
            <a:r>
              <a:rPr lang="en-US" sz="1900" b="1" dirty="0">
                <a:ea typeface="新細明體" panose="02020500000000000000" pitchFamily="18" charset="-120"/>
              </a:rPr>
              <a:t> </a:t>
            </a:r>
            <a:r>
              <a:rPr lang="en-US" sz="1900" b="1" i="1" dirty="0">
                <a:ea typeface="新細明體" panose="02020500000000000000" pitchFamily="18" charset="-120"/>
              </a:rPr>
              <a:t>(</a:t>
            </a:r>
            <a:r>
              <a:rPr lang="en-US" sz="1900" b="1" i="1" dirty="0" err="1">
                <a:ea typeface="新細明體" panose="02020500000000000000" pitchFamily="18" charset="-120"/>
              </a:rPr>
              <a:t>Inlanders</a:t>
            </a:r>
            <a:r>
              <a:rPr lang="en-US" sz="1900" b="1" i="1" dirty="0">
                <a:ea typeface="新細明體" panose="02020500000000000000" pitchFamily="18" charset="-120"/>
              </a:rPr>
              <a:t>)</a:t>
            </a:r>
          </a:p>
          <a:p>
            <a:pPr marL="1131888" lvl="2" indent="-438150">
              <a:lnSpc>
                <a:spcPct val="80000"/>
              </a:lnSpc>
              <a:buNone/>
            </a:pPr>
            <a:r>
              <a:rPr lang="en-US" sz="1500" dirty="0">
                <a:ea typeface="新細明體" panose="02020500000000000000" pitchFamily="18" charset="-120"/>
              </a:rPr>
              <a:t>	</a:t>
            </a:r>
            <a:r>
              <a:rPr lang="en-US" sz="1500" dirty="0" err="1">
                <a:ea typeface="新細明體" panose="02020500000000000000" pitchFamily="18" charset="-120"/>
              </a:rPr>
              <a:t>Dikecualikan</a:t>
            </a:r>
            <a:r>
              <a:rPr lang="en-US" sz="1500" dirty="0">
                <a:ea typeface="新細明體" panose="02020500000000000000" pitchFamily="18" charset="-120"/>
              </a:rPr>
              <a:t> </a:t>
            </a:r>
            <a:r>
              <a:rPr lang="en-US" sz="1500" dirty="0" err="1">
                <a:ea typeface="新細明體" panose="02020500000000000000" pitchFamily="18" charset="-120"/>
              </a:rPr>
              <a:t>dari</a:t>
            </a:r>
            <a:r>
              <a:rPr lang="en-US" sz="1500" dirty="0">
                <a:ea typeface="新細明體" panose="02020500000000000000" pitchFamily="18" charset="-120"/>
              </a:rPr>
              <a:t> </a:t>
            </a:r>
            <a:r>
              <a:rPr lang="en-US" sz="1500" dirty="0" err="1">
                <a:ea typeface="新細明體" panose="02020500000000000000" pitchFamily="18" charset="-120"/>
              </a:rPr>
              <a:t>golongan</a:t>
            </a:r>
            <a:r>
              <a:rPr lang="en-US" sz="1500" dirty="0">
                <a:ea typeface="新細明體" panose="02020500000000000000" pitchFamily="18" charset="-120"/>
              </a:rPr>
              <a:t> </a:t>
            </a:r>
            <a:r>
              <a:rPr lang="en-US" sz="1500" dirty="0" err="1">
                <a:ea typeface="新細明體" panose="02020500000000000000" pitchFamily="18" charset="-120"/>
              </a:rPr>
              <a:t>ini</a:t>
            </a:r>
            <a:r>
              <a:rPr lang="en-US" sz="1500" dirty="0">
                <a:ea typeface="新細明體" panose="02020500000000000000" pitchFamily="18" charset="-120"/>
              </a:rPr>
              <a:t>, orang </a:t>
            </a:r>
            <a:r>
              <a:rPr lang="en-US" sz="1500" dirty="0" err="1">
                <a:ea typeface="新細明體" panose="02020500000000000000" pitchFamily="18" charset="-120"/>
              </a:rPr>
              <a:t>pribumi</a:t>
            </a:r>
            <a:r>
              <a:rPr lang="en-US" sz="1500" dirty="0">
                <a:ea typeface="新細明體" panose="02020500000000000000" pitchFamily="18" charset="-120"/>
              </a:rPr>
              <a:t>/</a:t>
            </a:r>
            <a:r>
              <a:rPr lang="en-US" sz="1500" dirty="0" err="1">
                <a:ea typeface="新細明體" panose="02020500000000000000" pitchFamily="18" charset="-120"/>
              </a:rPr>
              <a:t>bumiputera</a:t>
            </a:r>
            <a:r>
              <a:rPr lang="en-US" sz="1500" dirty="0">
                <a:ea typeface="新細明體" panose="02020500000000000000" pitchFamily="18" charset="-120"/>
              </a:rPr>
              <a:t> yang </a:t>
            </a:r>
            <a:r>
              <a:rPr lang="en-US" sz="1500" dirty="0" err="1">
                <a:ea typeface="新細明體" panose="02020500000000000000" pitchFamily="18" charset="-120"/>
              </a:rPr>
              <a:t>telah</a:t>
            </a:r>
            <a:r>
              <a:rPr lang="en-US" sz="1500" dirty="0">
                <a:ea typeface="新細明體" panose="02020500000000000000" pitchFamily="18" charset="-120"/>
              </a:rPr>
              <a:t> </a:t>
            </a:r>
            <a:r>
              <a:rPr lang="en-US" sz="1500" dirty="0" err="1">
                <a:ea typeface="新細明體" panose="02020500000000000000" pitchFamily="18" charset="-120"/>
              </a:rPr>
              <a:t>dipersamakan</a:t>
            </a:r>
            <a:r>
              <a:rPr lang="en-US" sz="1500" dirty="0">
                <a:ea typeface="新細明體" panose="02020500000000000000" pitchFamily="18" charset="-120"/>
              </a:rPr>
              <a:t> </a:t>
            </a:r>
            <a:r>
              <a:rPr lang="en-US" sz="1500" dirty="0" err="1">
                <a:ea typeface="新細明體" panose="02020500000000000000" pitchFamily="18" charset="-120"/>
              </a:rPr>
              <a:t>dan</a:t>
            </a:r>
            <a:r>
              <a:rPr lang="en-US" sz="1500" dirty="0">
                <a:ea typeface="新細明體" panose="02020500000000000000" pitchFamily="18" charset="-120"/>
              </a:rPr>
              <a:t> </a:t>
            </a:r>
            <a:r>
              <a:rPr lang="en-US" sz="1500" dirty="0" err="1">
                <a:ea typeface="新細明體" panose="02020500000000000000" pitchFamily="18" charset="-120"/>
              </a:rPr>
              <a:t>masuk</a:t>
            </a:r>
            <a:r>
              <a:rPr lang="en-US" sz="1500" dirty="0">
                <a:ea typeface="新細明體" panose="02020500000000000000" pitchFamily="18" charset="-120"/>
              </a:rPr>
              <a:t> </a:t>
            </a:r>
            <a:r>
              <a:rPr lang="en-US" sz="1500" dirty="0" err="1">
                <a:ea typeface="新細明體" panose="02020500000000000000" pitchFamily="18" charset="-120"/>
              </a:rPr>
              <a:t>sebagai</a:t>
            </a:r>
            <a:r>
              <a:rPr lang="en-US" sz="1500" dirty="0">
                <a:ea typeface="新細明體" panose="02020500000000000000" pitchFamily="18" charset="-120"/>
              </a:rPr>
              <a:t> </a:t>
            </a:r>
            <a:r>
              <a:rPr lang="en-US" sz="1500" dirty="0" err="1">
                <a:ea typeface="新細明體" panose="02020500000000000000" pitchFamily="18" charset="-120"/>
              </a:rPr>
              <a:t>golongan</a:t>
            </a:r>
            <a:r>
              <a:rPr lang="en-US" sz="1500" dirty="0">
                <a:ea typeface="新細明體" panose="02020500000000000000" pitchFamily="18" charset="-120"/>
              </a:rPr>
              <a:t> </a:t>
            </a:r>
            <a:r>
              <a:rPr lang="en-US" sz="1500" dirty="0" err="1">
                <a:ea typeface="新細明體" panose="02020500000000000000" pitchFamily="18" charset="-120"/>
              </a:rPr>
              <a:t>Eropa</a:t>
            </a:r>
            <a:r>
              <a:rPr lang="en-US" sz="1500" dirty="0">
                <a:ea typeface="新細明體" panose="02020500000000000000" pitchFamily="18" charset="-120"/>
              </a:rPr>
              <a:t> </a:t>
            </a:r>
            <a:r>
              <a:rPr lang="en-US" sz="1500" dirty="0" err="1">
                <a:ea typeface="新細明體" panose="02020500000000000000" pitchFamily="18" charset="-120"/>
              </a:rPr>
              <a:t>melalui</a:t>
            </a:r>
            <a:r>
              <a:rPr lang="en-US" sz="1500" dirty="0">
                <a:ea typeface="新細明體" panose="02020500000000000000" pitchFamily="18" charset="-120"/>
              </a:rPr>
              <a:t> </a:t>
            </a:r>
            <a:r>
              <a:rPr lang="en-US" sz="1500" dirty="0" err="1">
                <a:ea typeface="新細明體" panose="02020500000000000000" pitchFamily="18" charset="-120"/>
              </a:rPr>
              <a:t>lembaga</a:t>
            </a:r>
            <a:r>
              <a:rPr lang="en-US" sz="1500" dirty="0">
                <a:ea typeface="新細明體" panose="02020500000000000000" pitchFamily="18" charset="-120"/>
              </a:rPr>
              <a:t> </a:t>
            </a:r>
            <a:r>
              <a:rPr lang="en-US" sz="1500" dirty="0" err="1">
                <a:ea typeface="新細明體" panose="02020500000000000000" pitchFamily="18" charset="-120"/>
              </a:rPr>
              <a:t>Persamaa</a:t>
            </a:r>
            <a:r>
              <a:rPr lang="en-US" sz="1500" dirty="0">
                <a:ea typeface="新細明體" panose="02020500000000000000" pitchFamily="18" charset="-120"/>
              </a:rPr>
              <a:t> </a:t>
            </a:r>
            <a:r>
              <a:rPr lang="en-US" sz="1500" dirty="0" err="1">
                <a:ea typeface="新細明體" panose="02020500000000000000" pitchFamily="18" charset="-120"/>
              </a:rPr>
              <a:t>Hak</a:t>
            </a:r>
            <a:r>
              <a:rPr lang="en-US" sz="1500" dirty="0">
                <a:ea typeface="新細明體" panose="02020500000000000000" pitchFamily="18" charset="-120"/>
              </a:rPr>
              <a:t> </a:t>
            </a:r>
            <a:r>
              <a:rPr lang="en-US" sz="1500" i="1" dirty="0">
                <a:ea typeface="新細明體" panose="02020500000000000000" pitchFamily="18" charset="-120"/>
              </a:rPr>
              <a:t>(</a:t>
            </a:r>
            <a:r>
              <a:rPr lang="en-US" sz="1500" i="1" dirty="0" err="1">
                <a:ea typeface="新細明體" panose="02020500000000000000" pitchFamily="18" charset="-120"/>
              </a:rPr>
              <a:t>Gelijkstelling</a:t>
            </a:r>
            <a:r>
              <a:rPr lang="en-US" sz="1500" i="1" dirty="0">
                <a:ea typeface="新細明體" panose="02020500000000000000" pitchFamily="18" charset="-120"/>
              </a:rPr>
              <a:t>).</a:t>
            </a:r>
          </a:p>
          <a:p>
            <a:pPr marL="571500" indent="-571500">
              <a:lnSpc>
                <a:spcPct val="80000"/>
              </a:lnSpc>
              <a:buNone/>
            </a:pPr>
            <a:endParaRPr lang="en-US" sz="1900" i="1" dirty="0">
              <a:ea typeface="新細明體" panose="02020500000000000000" pitchFamily="18" charset="-120"/>
            </a:endParaRPr>
          </a:p>
        </p:txBody>
      </p:sp>
    </p:spTree>
    <p:extLst>
      <p:ext uri="{BB962C8B-B14F-4D97-AF65-F5344CB8AC3E}">
        <p14:creationId xmlns:p14="http://schemas.microsoft.com/office/powerpoint/2010/main" val="24623105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a:xfrm>
            <a:off x="1981200" y="304800"/>
            <a:ext cx="8305800" cy="1981200"/>
          </a:xfrm>
        </p:spPr>
        <p:txBody>
          <a:bodyPr>
            <a:normAutofit fontScale="90000"/>
          </a:bodyPr>
          <a:lstStyle/>
          <a:p>
            <a:pPr algn="l" eaLnBrk="1" hangingPunct="1">
              <a:defRPr/>
            </a:pPr>
            <a:r>
              <a:rPr lang="en-US" b="1">
                <a:effectLst>
                  <a:outerShdw blurRad="38100" dist="38100" dir="2700000" algn="tl">
                    <a:srgbClr val="C0C0C0"/>
                  </a:outerShdw>
                </a:effectLst>
                <a:ea typeface="新細明體" pitchFamily="18" charset="-120"/>
              </a:rPr>
              <a:t>Golongan-golongan Rakyat </a:t>
            </a:r>
            <a:r>
              <a:rPr lang="en-US" b="1" i="1">
                <a:effectLst>
                  <a:outerShdw blurRad="38100" dist="38100" dir="2700000" algn="tl">
                    <a:srgbClr val="C0C0C0"/>
                  </a:outerShdw>
                </a:effectLst>
                <a:ea typeface="新細明體" pitchFamily="18" charset="-120"/>
              </a:rPr>
              <a:t>(bevolkingsgroepen)</a:t>
            </a:r>
            <a:r>
              <a:rPr lang="en-US" b="1">
                <a:effectLst>
                  <a:outerShdw blurRad="38100" dist="38100" dir="2700000" algn="tl">
                    <a:srgbClr val="C0C0C0"/>
                  </a:outerShdw>
                </a:effectLst>
                <a:ea typeface="新細明體" pitchFamily="18" charset="-120"/>
              </a:rPr>
              <a:t> &amp; Golongan-golongan Hukum </a:t>
            </a:r>
            <a:r>
              <a:rPr lang="en-US" b="1" i="1">
                <a:effectLst>
                  <a:outerShdw blurRad="38100" dist="38100" dir="2700000" algn="tl">
                    <a:srgbClr val="C0C0C0"/>
                  </a:outerShdw>
                </a:effectLst>
                <a:ea typeface="新細明體" pitchFamily="18" charset="-120"/>
              </a:rPr>
              <a:t>(rechtsgroepen)</a:t>
            </a:r>
            <a:r>
              <a:rPr lang="en-US" b="1">
                <a:effectLst>
                  <a:outerShdw blurRad="38100" dist="38100" dir="2700000" algn="tl">
                    <a:srgbClr val="C0C0C0"/>
                  </a:outerShdw>
                </a:effectLst>
                <a:ea typeface="新細明體" pitchFamily="18" charset="-120"/>
              </a:rPr>
              <a:t> menurut 131 IS</a:t>
            </a:r>
          </a:p>
        </p:txBody>
      </p:sp>
      <p:sp>
        <p:nvSpPr>
          <p:cNvPr id="25605" name="Rectangle 3"/>
          <p:cNvSpPr>
            <a:spLocks noGrp="1" noChangeArrowheads="1"/>
          </p:cNvSpPr>
          <p:nvPr>
            <p:ph type="body" idx="4294967295"/>
          </p:nvPr>
        </p:nvSpPr>
        <p:spPr>
          <a:xfrm>
            <a:off x="1905000" y="2590800"/>
            <a:ext cx="8229600" cy="3886200"/>
          </a:xfrm>
        </p:spPr>
        <p:txBody>
          <a:bodyPr>
            <a:normAutofit fontScale="92500" lnSpcReduction="20000"/>
          </a:bodyPr>
          <a:lstStyle/>
          <a:p>
            <a:pPr marL="571500" indent="-571500">
              <a:lnSpc>
                <a:spcPct val="80000"/>
              </a:lnSpc>
              <a:buFont typeface="Wingdings" panose="05000000000000000000" pitchFamily="2" charset="2"/>
              <a:buAutoNum type="arabicPeriod"/>
            </a:pPr>
            <a:endParaRPr lang="id-ID" altLang="en-US" sz="1700" b="1">
              <a:ea typeface="新細明體" panose="02020500000000000000" pitchFamily="18" charset="-120"/>
            </a:endParaRPr>
          </a:p>
          <a:p>
            <a:pPr marL="571500" indent="-571500">
              <a:lnSpc>
                <a:spcPct val="80000"/>
              </a:lnSpc>
              <a:buFont typeface="Wingdings" panose="05000000000000000000" pitchFamily="2" charset="2"/>
              <a:buAutoNum type="arabicPeriod"/>
            </a:pPr>
            <a:r>
              <a:rPr lang="id-ID" altLang="en-US" sz="1700" b="1">
                <a:ea typeface="新細明體" panose="02020500000000000000" pitchFamily="18" charset="-120"/>
              </a:rPr>
              <a:t>Golongan Eropa</a:t>
            </a:r>
            <a:endParaRPr lang="id-ID" altLang="en-US" sz="1700" i="1">
              <a:ea typeface="新細明體" panose="02020500000000000000" pitchFamily="18" charset="-120"/>
            </a:endParaRPr>
          </a:p>
          <a:p>
            <a:pPr marL="1131888" lvl="2" indent="-438150">
              <a:lnSpc>
                <a:spcPct val="80000"/>
              </a:lnSpc>
              <a:buFont typeface="Wingdings" panose="05000000000000000000" pitchFamily="2" charset="2"/>
              <a:buChar char="à"/>
            </a:pPr>
            <a:r>
              <a:rPr lang="id-ID" altLang="en-US" sz="1300" b="1">
                <a:solidFill>
                  <a:srgbClr val="FF3300"/>
                </a:solidFill>
                <a:ea typeface="新細明體" panose="02020500000000000000" pitchFamily="18" charset="-120"/>
                <a:sym typeface="Wingdings" panose="05000000000000000000" pitchFamily="2" charset="2"/>
              </a:rPr>
              <a:t>Hukum Belanda</a:t>
            </a:r>
            <a:r>
              <a:rPr lang="id-ID" altLang="en-US" sz="1200" b="1">
                <a:solidFill>
                  <a:srgbClr val="FF3300"/>
                </a:solidFill>
                <a:ea typeface="新細明體" panose="02020500000000000000" pitchFamily="18" charset="-120"/>
                <a:sym typeface="Wingdings" panose="05000000000000000000" pitchFamily="2" charset="2"/>
              </a:rPr>
              <a:t> </a:t>
            </a:r>
            <a:r>
              <a:rPr lang="id-ID" altLang="en-US" sz="1200" b="1">
                <a:ea typeface="新細明體" panose="02020500000000000000" pitchFamily="18" charset="-120"/>
                <a:sym typeface="Wingdings" panose="05000000000000000000" pitchFamily="2" charset="2"/>
              </a:rPr>
              <a:t>sebagaimana yang berlaku di Belanda  </a:t>
            </a:r>
            <a:r>
              <a:rPr lang="id-ID" altLang="en-US" sz="1200" b="1" i="1">
                <a:ea typeface="新細明體" panose="02020500000000000000" pitchFamily="18" charset="-120"/>
                <a:sym typeface="Wingdings" panose="05000000000000000000" pitchFamily="2" charset="2"/>
              </a:rPr>
              <a:t>concordantiebeginsel;</a:t>
            </a:r>
          </a:p>
          <a:p>
            <a:pPr marL="1131888" lvl="2" indent="-438150">
              <a:lnSpc>
                <a:spcPct val="80000"/>
              </a:lnSpc>
              <a:buFont typeface="Wingdings" panose="05000000000000000000" pitchFamily="2" charset="2"/>
              <a:buChar char="à"/>
            </a:pPr>
            <a:r>
              <a:rPr lang="id-ID" altLang="en-US" sz="1200" b="1">
                <a:ea typeface="新細明體" panose="02020500000000000000" pitchFamily="18" charset="-120"/>
              </a:rPr>
              <a:t>Dalam hal-hal tertentu, </a:t>
            </a:r>
            <a:r>
              <a:rPr lang="id-ID" altLang="en-US" sz="1200" b="1">
                <a:solidFill>
                  <a:schemeClr val="hlink"/>
                </a:solidFill>
                <a:ea typeface="新細明體" panose="02020500000000000000" pitchFamily="18" charset="-120"/>
              </a:rPr>
              <a:t>peraturan khusus</a:t>
            </a:r>
            <a:r>
              <a:rPr lang="id-ID" altLang="en-US" sz="1200" b="1">
                <a:ea typeface="新細明體" panose="02020500000000000000" pitchFamily="18" charset="-120"/>
              </a:rPr>
              <a:t> yang berlaku bagi semua golongan rakyat. </a:t>
            </a:r>
          </a:p>
          <a:p>
            <a:pPr marL="571500" indent="-571500">
              <a:lnSpc>
                <a:spcPct val="80000"/>
              </a:lnSpc>
              <a:buFont typeface="Wingdings" panose="05000000000000000000" pitchFamily="2" charset="2"/>
              <a:buAutoNum type="arabicPeriod"/>
            </a:pPr>
            <a:r>
              <a:rPr lang="id-ID" altLang="en-US" sz="1600" b="1">
                <a:ea typeface="新細明體" panose="02020500000000000000" pitchFamily="18" charset="-120"/>
              </a:rPr>
              <a:t>Golongan Timur Asing</a:t>
            </a:r>
            <a:endParaRPr lang="id-ID" altLang="en-US" sz="1700" i="1">
              <a:ea typeface="新細明體" panose="02020500000000000000" pitchFamily="18" charset="-120"/>
            </a:endParaRPr>
          </a:p>
          <a:p>
            <a:pPr marL="839788" lvl="1" indent="-495300">
              <a:lnSpc>
                <a:spcPct val="80000"/>
              </a:lnSpc>
              <a:buFont typeface="Wingdings" panose="05000000000000000000" pitchFamily="2" charset="2"/>
              <a:buAutoNum type="arabicPeriod"/>
            </a:pPr>
            <a:r>
              <a:rPr lang="id-ID" altLang="en-US">
                <a:ea typeface="新細明體" panose="02020500000000000000" pitchFamily="18" charset="-120"/>
              </a:rPr>
              <a:t>Timur Asing Tionghoa</a:t>
            </a:r>
          </a:p>
          <a:p>
            <a:pPr marL="1131888" lvl="2" indent="-438150">
              <a:lnSpc>
                <a:spcPct val="80000"/>
              </a:lnSpc>
              <a:buNone/>
            </a:pPr>
            <a:r>
              <a:rPr lang="id-ID" altLang="en-US" sz="1300">
                <a:ea typeface="新細明體" panose="02020500000000000000" pitchFamily="18" charset="-120"/>
                <a:sym typeface="Wingdings" panose="05000000000000000000" pitchFamily="2" charset="2"/>
              </a:rPr>
              <a:t> 	Sejak 1 Mei 1919 </a:t>
            </a:r>
            <a:r>
              <a:rPr lang="id-ID" altLang="en-US" sz="1300" b="1">
                <a:solidFill>
                  <a:srgbClr val="FF0000"/>
                </a:solidFill>
                <a:ea typeface="新細明體" panose="02020500000000000000" pitchFamily="18" charset="-120"/>
                <a:sym typeface="Wingdings" panose="05000000000000000000" pitchFamily="2" charset="2"/>
              </a:rPr>
              <a:t>Hukum Eropa</a:t>
            </a:r>
            <a:r>
              <a:rPr lang="id-ID" altLang="en-US" sz="1300">
                <a:ea typeface="新細明體" panose="02020500000000000000" pitchFamily="18" charset="-120"/>
                <a:sym typeface="Wingdings" panose="05000000000000000000" pitchFamily="2" charset="2"/>
              </a:rPr>
              <a:t>: </a:t>
            </a:r>
            <a:r>
              <a:rPr lang="id-ID" altLang="en-US" sz="1300" i="1">
                <a:ea typeface="新細明體" panose="02020500000000000000" pitchFamily="18" charset="-120"/>
                <a:sym typeface="Wingdings" panose="05000000000000000000" pitchFamily="2" charset="2"/>
              </a:rPr>
              <a:t>Burgelijke Wetboek</a:t>
            </a:r>
            <a:r>
              <a:rPr lang="id-ID" altLang="en-US" sz="1300">
                <a:ea typeface="新細明體" panose="02020500000000000000" pitchFamily="18" charset="-120"/>
                <a:sym typeface="Wingdings" panose="05000000000000000000" pitchFamily="2" charset="2"/>
              </a:rPr>
              <a:t> (dengan pengecualian tentang syarat-syarat sebelum perkawinan &amp; Catatan Sipil), </a:t>
            </a:r>
            <a:r>
              <a:rPr lang="id-ID" altLang="en-US" sz="1300" i="1">
                <a:ea typeface="新細明體" panose="02020500000000000000" pitchFamily="18" charset="-120"/>
                <a:sym typeface="Wingdings" panose="05000000000000000000" pitchFamily="2" charset="2"/>
              </a:rPr>
              <a:t>Wetboek van Koophandel</a:t>
            </a:r>
            <a:r>
              <a:rPr lang="id-ID" altLang="en-US" sz="1300">
                <a:ea typeface="新細明體" panose="02020500000000000000" pitchFamily="18" charset="-120"/>
                <a:sym typeface="Wingdings" panose="05000000000000000000" pitchFamily="2" charset="2"/>
              </a:rPr>
              <a:t>, pengaturan tentang adopsi &amp; kongsi.</a:t>
            </a:r>
            <a:endParaRPr lang="id-ID" altLang="en-US" sz="1300">
              <a:ea typeface="新細明體" panose="02020500000000000000" pitchFamily="18" charset="-120"/>
            </a:endParaRPr>
          </a:p>
          <a:p>
            <a:pPr marL="1131888" lvl="2" indent="-438150">
              <a:lnSpc>
                <a:spcPct val="80000"/>
              </a:lnSpc>
              <a:buNone/>
            </a:pPr>
            <a:r>
              <a:rPr lang="id-ID" altLang="en-US" sz="1200" b="1">
                <a:ea typeface="新細明體" panose="02020500000000000000" pitchFamily="18" charset="-120"/>
                <a:sym typeface="Wingdings" panose="05000000000000000000" pitchFamily="2" charset="2"/>
              </a:rPr>
              <a:t></a:t>
            </a:r>
            <a:r>
              <a:rPr lang="id-ID" altLang="en-US" sz="1200" b="1">
                <a:ea typeface="新細明體" panose="02020500000000000000" pitchFamily="18" charset="-120"/>
              </a:rPr>
              <a:t>	 Dalam hal-hal tertentu, </a:t>
            </a:r>
            <a:r>
              <a:rPr lang="id-ID" altLang="en-US" sz="1200" b="1">
                <a:solidFill>
                  <a:schemeClr val="hlink"/>
                </a:solidFill>
                <a:ea typeface="新細明體" panose="02020500000000000000" pitchFamily="18" charset="-120"/>
              </a:rPr>
              <a:t>peraturan khusus</a:t>
            </a:r>
            <a:r>
              <a:rPr lang="id-ID" altLang="en-US" sz="1200" b="1">
                <a:ea typeface="新細明體" panose="02020500000000000000" pitchFamily="18" charset="-120"/>
              </a:rPr>
              <a:t> yang berlaku bagi semua golongan rakyat. </a:t>
            </a:r>
            <a:r>
              <a:rPr lang="id-ID" altLang="en-US" sz="1300">
                <a:ea typeface="新細明體" panose="02020500000000000000" pitchFamily="18" charset="-120"/>
              </a:rPr>
              <a:t>	</a:t>
            </a:r>
          </a:p>
          <a:p>
            <a:pPr marL="839788" lvl="1" indent="-495300">
              <a:lnSpc>
                <a:spcPct val="80000"/>
              </a:lnSpc>
              <a:buFont typeface="Wingdings" panose="05000000000000000000" pitchFamily="2" charset="2"/>
              <a:buAutoNum type="arabicPeriod"/>
            </a:pPr>
            <a:r>
              <a:rPr lang="id-ID" altLang="en-US">
                <a:ea typeface="新細明體" panose="02020500000000000000" pitchFamily="18" charset="-120"/>
              </a:rPr>
              <a:t>Timur Asing Non Tionghoa</a:t>
            </a:r>
          </a:p>
          <a:p>
            <a:pPr marL="1131888" lvl="2" indent="-438150">
              <a:lnSpc>
                <a:spcPct val="80000"/>
              </a:lnSpc>
              <a:buNone/>
            </a:pPr>
            <a:r>
              <a:rPr lang="id-ID" altLang="en-US" sz="1300" b="1">
                <a:ea typeface="新細明體" panose="02020500000000000000" pitchFamily="18" charset="-120"/>
                <a:sym typeface="Wingdings" panose="05000000000000000000" pitchFamily="2" charset="2"/>
              </a:rPr>
              <a:t>	</a:t>
            </a:r>
            <a:r>
              <a:rPr lang="id-ID" altLang="en-US" sz="1300" b="1">
                <a:solidFill>
                  <a:srgbClr val="6600FF"/>
                </a:solidFill>
                <a:ea typeface="新細明體" panose="02020500000000000000" pitchFamily="18" charset="-120"/>
                <a:sym typeface="Wingdings" panose="05000000000000000000" pitchFamily="2" charset="2"/>
              </a:rPr>
              <a:t>Hukum Adat</a:t>
            </a:r>
            <a:r>
              <a:rPr lang="id-ID" altLang="en-US" sz="1300" b="1">
                <a:ea typeface="新細明體" panose="02020500000000000000" pitchFamily="18" charset="-120"/>
                <a:sym typeface="Wingdings" panose="05000000000000000000" pitchFamily="2" charset="2"/>
              </a:rPr>
              <a:t>  (bysnya orang dan keluarga)</a:t>
            </a:r>
            <a:r>
              <a:rPr lang="id-ID" altLang="en-US" sz="1300">
                <a:ea typeface="新細明體" panose="02020500000000000000" pitchFamily="18" charset="-120"/>
                <a:sym typeface="Wingdings" panose="05000000000000000000" pitchFamily="2" charset="2"/>
              </a:rPr>
              <a:t>	</a:t>
            </a:r>
          </a:p>
          <a:p>
            <a:pPr marL="1131888" lvl="2" indent="-438150">
              <a:lnSpc>
                <a:spcPct val="80000"/>
              </a:lnSpc>
              <a:buNone/>
            </a:pPr>
            <a:r>
              <a:rPr lang="id-ID" altLang="en-US" sz="1200" b="1">
                <a:ea typeface="新細明體" panose="02020500000000000000" pitchFamily="18" charset="-120"/>
                <a:sym typeface="Wingdings" panose="05000000000000000000" pitchFamily="2" charset="2"/>
              </a:rPr>
              <a:t></a:t>
            </a:r>
            <a:r>
              <a:rPr lang="id-ID" altLang="en-US" sz="1200" b="1">
                <a:ea typeface="新細明體" panose="02020500000000000000" pitchFamily="18" charset="-120"/>
              </a:rPr>
              <a:t>	 Dalam hal-hal tertentu, </a:t>
            </a:r>
            <a:r>
              <a:rPr lang="id-ID" altLang="en-US" sz="1200" b="1">
                <a:solidFill>
                  <a:schemeClr val="hlink"/>
                </a:solidFill>
                <a:ea typeface="新細明體" panose="02020500000000000000" pitchFamily="18" charset="-120"/>
              </a:rPr>
              <a:t>peraturan khusus</a:t>
            </a:r>
            <a:r>
              <a:rPr lang="id-ID" altLang="en-US" sz="1200" b="1">
                <a:ea typeface="新細明體" panose="02020500000000000000" pitchFamily="18" charset="-120"/>
              </a:rPr>
              <a:t> yang berlaku bagi semua golongan rakyat. </a:t>
            </a:r>
            <a:r>
              <a:rPr lang="id-ID" altLang="en-US" sz="1300">
                <a:ea typeface="新細明體" panose="02020500000000000000" pitchFamily="18" charset="-120"/>
              </a:rPr>
              <a:t>	</a:t>
            </a:r>
            <a:endParaRPr lang="id-ID" altLang="en-US" sz="1200" b="1">
              <a:ea typeface="新細明體" panose="02020500000000000000" pitchFamily="18" charset="-120"/>
            </a:endParaRPr>
          </a:p>
          <a:p>
            <a:pPr marL="571500" indent="-571500">
              <a:lnSpc>
                <a:spcPct val="80000"/>
              </a:lnSpc>
              <a:buFont typeface="Wingdings" panose="05000000000000000000" pitchFamily="2" charset="2"/>
              <a:buChar char="l"/>
            </a:pPr>
            <a:r>
              <a:rPr lang="id-ID" altLang="en-US" sz="1600" b="1">
                <a:ea typeface="新細明體" panose="02020500000000000000" pitchFamily="18" charset="-120"/>
              </a:rPr>
              <a:t>Golongan Pribumi/Bumiputera</a:t>
            </a:r>
            <a:endParaRPr lang="id-ID" altLang="en-US" sz="1700" i="1">
              <a:ea typeface="新細明體" panose="02020500000000000000" pitchFamily="18" charset="-120"/>
            </a:endParaRPr>
          </a:p>
          <a:p>
            <a:pPr marL="1131888" lvl="2" indent="-438150">
              <a:lnSpc>
                <a:spcPct val="80000"/>
              </a:lnSpc>
              <a:buNone/>
            </a:pPr>
            <a:r>
              <a:rPr lang="id-ID" altLang="en-US" sz="1300" b="1">
                <a:ea typeface="新細明體" panose="02020500000000000000" pitchFamily="18" charset="-120"/>
                <a:sym typeface="Wingdings" panose="05000000000000000000" pitchFamily="2" charset="2"/>
              </a:rPr>
              <a:t>	</a:t>
            </a:r>
            <a:r>
              <a:rPr lang="id-ID" altLang="en-US" sz="1300" b="1">
                <a:solidFill>
                  <a:srgbClr val="FF33CC"/>
                </a:solidFill>
                <a:ea typeface="新細明體" panose="02020500000000000000" pitchFamily="18" charset="-120"/>
                <a:sym typeface="Wingdings" panose="05000000000000000000" pitchFamily="2" charset="2"/>
              </a:rPr>
              <a:t>Hukum Adat </a:t>
            </a:r>
            <a:r>
              <a:rPr lang="id-ID" altLang="en-US" sz="1300" b="1">
                <a:ea typeface="新細明體" panose="02020500000000000000" pitchFamily="18" charset="-120"/>
                <a:sym typeface="Wingdings" panose="05000000000000000000" pitchFamily="2" charset="2"/>
              </a:rPr>
              <a:t>;</a:t>
            </a:r>
            <a:r>
              <a:rPr lang="id-ID" altLang="en-US" sz="1300">
                <a:ea typeface="新細明體" panose="02020500000000000000" pitchFamily="18" charset="-120"/>
                <a:sym typeface="Wingdings" panose="05000000000000000000" pitchFamily="2" charset="2"/>
              </a:rPr>
              <a:t> 	</a:t>
            </a:r>
          </a:p>
          <a:p>
            <a:pPr marL="1131888" lvl="2" indent="-438150">
              <a:lnSpc>
                <a:spcPct val="80000"/>
              </a:lnSpc>
              <a:buNone/>
            </a:pPr>
            <a:r>
              <a:rPr lang="id-ID" altLang="en-US" sz="1200" b="1">
                <a:ea typeface="新細明體" panose="02020500000000000000" pitchFamily="18" charset="-120"/>
                <a:sym typeface="Wingdings" panose="05000000000000000000" pitchFamily="2" charset="2"/>
              </a:rPr>
              <a:t></a:t>
            </a:r>
            <a:r>
              <a:rPr lang="id-ID" altLang="en-US" sz="1200" b="1">
                <a:ea typeface="新細明體" panose="02020500000000000000" pitchFamily="18" charset="-120"/>
              </a:rPr>
              <a:t>	 Dalam hal-hal tertentu, </a:t>
            </a:r>
            <a:r>
              <a:rPr lang="id-ID" altLang="en-US" sz="1200" b="1">
                <a:solidFill>
                  <a:schemeClr val="hlink"/>
                </a:solidFill>
                <a:ea typeface="新細明體" panose="02020500000000000000" pitchFamily="18" charset="-120"/>
              </a:rPr>
              <a:t>peraturan khusus</a:t>
            </a:r>
            <a:r>
              <a:rPr lang="id-ID" altLang="en-US" sz="1200" b="1">
                <a:ea typeface="新細明體" panose="02020500000000000000" pitchFamily="18" charset="-120"/>
              </a:rPr>
              <a:t> yang berlaku bagi semua golongan rakyat. </a:t>
            </a:r>
            <a:r>
              <a:rPr lang="id-ID" altLang="en-US" sz="1300">
                <a:ea typeface="新細明體" panose="02020500000000000000" pitchFamily="18" charset="-120"/>
              </a:rPr>
              <a:t>	</a:t>
            </a:r>
          </a:p>
          <a:p>
            <a:pPr marL="1131888" lvl="2" indent="-438150">
              <a:lnSpc>
                <a:spcPct val="80000"/>
              </a:lnSpc>
              <a:buNone/>
            </a:pPr>
            <a:endParaRPr lang="id-ID" altLang="en-US" sz="1500">
              <a:ea typeface="新細明體" panose="02020500000000000000" pitchFamily="18" charset="-120"/>
            </a:endParaRPr>
          </a:p>
        </p:txBody>
      </p:sp>
    </p:spTree>
    <p:extLst>
      <p:ext uri="{BB962C8B-B14F-4D97-AF65-F5344CB8AC3E}">
        <p14:creationId xmlns:p14="http://schemas.microsoft.com/office/powerpoint/2010/main" val="3932505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567" y="624110"/>
            <a:ext cx="9988046" cy="1280890"/>
          </a:xfrm>
        </p:spPr>
        <p:txBody>
          <a:bodyPr/>
          <a:lstStyle/>
          <a:p>
            <a:r>
              <a:rPr lang="id-ID" dirty="0" smtClean="0"/>
              <a:t>Latar Belakang</a:t>
            </a:r>
            <a:endParaRPr lang="en-US" dirty="0"/>
          </a:p>
        </p:txBody>
      </p:sp>
      <p:sp>
        <p:nvSpPr>
          <p:cNvPr id="3" name="Content Placeholder 2"/>
          <p:cNvSpPr>
            <a:spLocks noGrp="1"/>
          </p:cNvSpPr>
          <p:nvPr>
            <p:ph idx="1"/>
          </p:nvPr>
        </p:nvSpPr>
        <p:spPr>
          <a:xfrm>
            <a:off x="1070517" y="1905000"/>
            <a:ext cx="10434095" cy="4953000"/>
          </a:xfrm>
        </p:spPr>
        <p:txBody>
          <a:bodyPr>
            <a:normAutofit/>
          </a:bodyPr>
          <a:lstStyle/>
          <a:p>
            <a:pPr marL="660400" indent="-660400">
              <a:lnSpc>
                <a:spcPct val="90000"/>
              </a:lnSpc>
              <a:buFont typeface="Wingdings" panose="05000000000000000000" pitchFamily="2" charset="2"/>
              <a:buAutoNum type="arabicPeriod"/>
            </a:pPr>
            <a:r>
              <a:rPr lang="en-US" sz="2400" dirty="0">
                <a:latin typeface="Batang" panose="02030600000101010101" pitchFamily="18" charset="-127"/>
                <a:ea typeface="Batang" panose="02030600000101010101" pitchFamily="18" charset="-127"/>
              </a:rPr>
              <a:t>Indonesia </a:t>
            </a:r>
            <a:r>
              <a:rPr lang="en-US" sz="2400" dirty="0" err="1">
                <a:latin typeface="Batang" panose="02030600000101010101" pitchFamily="18" charset="-127"/>
                <a:ea typeface="Batang" panose="02030600000101010101" pitchFamily="18" charset="-127"/>
              </a:rPr>
              <a:t>adalah</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bekas</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daerah</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jajahan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Belanda</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dikenal</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dengan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nama</a:t>
            </a:r>
            <a:r>
              <a:rPr lang="en-US" sz="2400" dirty="0">
                <a:latin typeface="Batang" panose="02030600000101010101" pitchFamily="18" charset="-127"/>
                <a:ea typeface="Batang" panose="02030600000101010101" pitchFamily="18" charset="-127"/>
              </a:rPr>
              <a:t> </a:t>
            </a:r>
            <a:r>
              <a:rPr lang="en-US" sz="2400" i="1" dirty="0" err="1">
                <a:latin typeface="Batang" panose="02030600000101010101" pitchFamily="18" charset="-127"/>
                <a:ea typeface="Batang" panose="02030600000101010101" pitchFamily="18" charset="-127"/>
              </a:rPr>
              <a:t>Nederlands</a:t>
            </a:r>
            <a:r>
              <a:rPr lang="en-US" sz="2400" i="1" dirty="0">
                <a:latin typeface="Batang" panose="02030600000101010101" pitchFamily="18" charset="-127"/>
                <a:ea typeface="Batang" panose="02030600000101010101" pitchFamily="18" charset="-127"/>
              </a:rPr>
              <a:t> Indie</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Hindia</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Belanda</a:t>
            </a:r>
            <a:r>
              <a:rPr lang="en-US" sz="2400" dirty="0">
                <a:latin typeface="Batang" panose="02030600000101010101" pitchFamily="18" charset="-127"/>
                <a:ea typeface="Batang" panose="02030600000101010101" pitchFamily="18" charset="-127"/>
              </a:rPr>
              <a:t>)</a:t>
            </a:r>
          </a:p>
          <a:p>
            <a:pPr marL="660400" indent="-660400">
              <a:lnSpc>
                <a:spcPct val="90000"/>
              </a:lnSpc>
              <a:buFont typeface="Wingdings" panose="05000000000000000000" pitchFamily="2" charset="2"/>
              <a:buAutoNum type="arabicPeriod"/>
            </a:pPr>
            <a:r>
              <a:rPr lang="en-US" sz="2400" dirty="0" err="1">
                <a:latin typeface="Batang" panose="02030600000101010101" pitchFamily="18" charset="-127"/>
                <a:ea typeface="Batang" panose="02030600000101010101" pitchFamily="18" charset="-127"/>
              </a:rPr>
              <a:t>Politik</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Hukum</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Penjajah</a:t>
            </a:r>
            <a:r>
              <a:rPr lang="en-US" sz="2400" dirty="0">
                <a:latin typeface="Batang" panose="02030600000101010101" pitchFamily="18" charset="-127"/>
                <a:ea typeface="Batang" panose="02030600000101010101" pitchFamily="18" charset="-127"/>
              </a:rPr>
              <a:t>:</a:t>
            </a:r>
          </a:p>
          <a:p>
            <a:pPr marL="1409700" lvl="2" indent="-495300">
              <a:lnSpc>
                <a:spcPct val="90000"/>
              </a:lnSpc>
              <a:buFont typeface="Wingdings" panose="05000000000000000000" pitchFamily="2" charset="2"/>
              <a:buAutoNum type="romanLcPeriod"/>
            </a:pPr>
            <a:r>
              <a:rPr lang="en-US" sz="2400" dirty="0" err="1">
                <a:latin typeface="Batang" panose="02030600000101010101" pitchFamily="18" charset="-127"/>
                <a:ea typeface="Batang" panose="02030600000101010101" pitchFamily="18" charset="-127"/>
              </a:rPr>
              <a:t>pembagian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kawula</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Hindia</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Belanda</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ke</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dalam</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golongan-golongan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rakyat</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dan</a:t>
            </a:r>
            <a:endParaRPr lang="en-US" sz="2400" dirty="0">
              <a:latin typeface="Batang" panose="02030600000101010101" pitchFamily="18" charset="-127"/>
              <a:ea typeface="Batang" panose="02030600000101010101" pitchFamily="18" charset="-127"/>
            </a:endParaRPr>
          </a:p>
          <a:p>
            <a:pPr marL="1409700" lvl="2" indent="-495300">
              <a:lnSpc>
                <a:spcPct val="90000"/>
              </a:lnSpc>
              <a:buFont typeface="Wingdings" panose="05000000000000000000" pitchFamily="2" charset="2"/>
              <a:buAutoNum type="romanLcPeriod"/>
            </a:pPr>
            <a:r>
              <a:rPr lang="en-US" sz="2400" dirty="0" err="1">
                <a:latin typeface="Batang" panose="02030600000101010101" pitchFamily="18" charset="-127"/>
                <a:ea typeface="Batang" panose="02030600000101010101" pitchFamily="18" charset="-127"/>
              </a:rPr>
              <a:t>asas</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konkordansi</a:t>
            </a:r>
            <a:r>
              <a:rPr lang="en-US" sz="2400" dirty="0">
                <a:latin typeface="Batang" panose="02030600000101010101" pitchFamily="18" charset="-127"/>
                <a:ea typeface="Batang" panose="02030600000101010101" pitchFamily="18" charset="-127"/>
              </a:rPr>
              <a:t> &amp; </a:t>
            </a:r>
            <a:r>
              <a:rPr lang="en-US" sz="2400" dirty="0" err="1">
                <a:latin typeface="Batang" panose="02030600000101010101" pitchFamily="18" charset="-127"/>
                <a:ea typeface="Batang" panose="02030600000101010101" pitchFamily="18" charset="-127"/>
              </a:rPr>
              <a:t>keberlakuan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sistem-sistem</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hukum</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bagi</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golongan-golongan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rakyat</a:t>
            </a:r>
            <a:r>
              <a:rPr lang="en-US" sz="2400" dirty="0">
                <a:latin typeface="Batang" panose="02030600000101010101" pitchFamily="18" charset="-127"/>
                <a:ea typeface="Batang" panose="02030600000101010101" pitchFamily="18" charset="-127"/>
              </a:rPr>
              <a:t> yang </a:t>
            </a:r>
            <a:r>
              <a:rPr lang="en-US" sz="2400" dirty="0" err="1">
                <a:latin typeface="Batang" panose="02030600000101010101" pitchFamily="18" charset="-127"/>
                <a:ea typeface="Batang" panose="02030600000101010101" pitchFamily="18" charset="-127"/>
              </a:rPr>
              <a:t>berbeda</a:t>
            </a:r>
            <a:r>
              <a:rPr lang="en-US" sz="2400" dirty="0">
                <a:latin typeface="Batang" panose="02030600000101010101" pitchFamily="18" charset="-127"/>
                <a:ea typeface="Batang" panose="02030600000101010101" pitchFamily="18" charset="-127"/>
              </a:rPr>
              <a:t>. 		</a:t>
            </a:r>
          </a:p>
          <a:p>
            <a:pPr marL="660400" indent="-660400">
              <a:lnSpc>
                <a:spcPct val="90000"/>
              </a:lnSpc>
              <a:buFont typeface="Wingdings" panose="05000000000000000000" pitchFamily="2" charset="2"/>
              <a:buAutoNum type="arabicPeriod"/>
            </a:pPr>
            <a:r>
              <a:rPr lang="en-US" sz="2400" dirty="0" err="1">
                <a:latin typeface="Batang" panose="02030600000101010101" pitchFamily="18" charset="-127"/>
                <a:ea typeface="Batang" panose="02030600000101010101" pitchFamily="18" charset="-127"/>
              </a:rPr>
              <a:t>Hidupnya</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Hukum</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Adat</a:t>
            </a:r>
            <a:r>
              <a:rPr lang="en-US" sz="2400" dirty="0">
                <a:latin typeface="Batang" panose="02030600000101010101" pitchFamily="18" charset="-127"/>
                <a:ea typeface="Batang" panose="02030600000101010101" pitchFamily="18" charset="-127"/>
              </a:rPr>
              <a:t> di </a:t>
            </a:r>
            <a:r>
              <a:rPr lang="en-US" sz="2400" dirty="0" err="1">
                <a:latin typeface="Batang" panose="02030600000101010101" pitchFamily="18" charset="-127"/>
                <a:ea typeface="Batang" panose="02030600000101010101" pitchFamily="18" charset="-127"/>
              </a:rPr>
              <a:t>sepanjang</a:t>
            </a:r>
            <a:r>
              <a:rPr lang="en-US" sz="2400" dirty="0">
                <a:latin typeface="Batang" panose="02030600000101010101" pitchFamily="18" charset="-127"/>
                <a:ea typeface="Batang" panose="02030600000101010101" pitchFamily="18" charset="-127"/>
              </a:rPr>
              <a:t> Nusantara, </a:t>
            </a:r>
            <a:r>
              <a:rPr lang="en-US" sz="2400" dirty="0" err="1">
                <a:latin typeface="Batang" panose="02030600000101010101" pitchFamily="18" charset="-127"/>
                <a:ea typeface="Batang" panose="02030600000101010101" pitchFamily="18" charset="-127"/>
              </a:rPr>
              <a:t>sebagaimana</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dinyatakan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oleh</a:t>
            </a:r>
            <a:r>
              <a:rPr lang="en-US" sz="2400" dirty="0">
                <a:latin typeface="Batang" panose="02030600000101010101" pitchFamily="18" charset="-127"/>
                <a:ea typeface="Batang" panose="02030600000101010101" pitchFamily="18" charset="-127"/>
              </a:rPr>
              <a:t> van </a:t>
            </a:r>
            <a:r>
              <a:rPr lang="en-US" sz="2400" dirty="0" err="1">
                <a:latin typeface="Batang" panose="02030600000101010101" pitchFamily="18" charset="-127"/>
                <a:ea typeface="Batang" panose="02030600000101010101" pitchFamily="18" charset="-127"/>
              </a:rPr>
              <a:t>Vollenhoven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terdapat</a:t>
            </a:r>
            <a:r>
              <a:rPr lang="en-US" sz="2400" dirty="0">
                <a:latin typeface="Batang" panose="02030600000101010101" pitchFamily="18" charset="-127"/>
                <a:ea typeface="Batang" panose="02030600000101010101" pitchFamily="18" charset="-127"/>
              </a:rPr>
              <a:t> 19 </a:t>
            </a:r>
            <a:r>
              <a:rPr lang="en-US" sz="2400" dirty="0" err="1">
                <a:latin typeface="Batang" panose="02030600000101010101" pitchFamily="18" charset="-127"/>
                <a:ea typeface="Batang" panose="02030600000101010101" pitchFamily="18" charset="-127"/>
              </a:rPr>
              <a:t>daerah</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hukum</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adat</a:t>
            </a:r>
            <a:r>
              <a:rPr lang="en-US" sz="2400" dirty="0">
                <a:latin typeface="Batang" panose="02030600000101010101" pitchFamily="18" charset="-127"/>
                <a:ea typeface="Batang" panose="02030600000101010101" pitchFamily="18" charset="-127"/>
              </a:rPr>
              <a:t>.</a:t>
            </a:r>
          </a:p>
          <a:p>
            <a:pPr marL="660400" indent="-660400">
              <a:lnSpc>
                <a:spcPct val="90000"/>
              </a:lnSpc>
              <a:buFont typeface="Wingdings" panose="05000000000000000000" pitchFamily="2" charset="2"/>
              <a:buAutoNum type="arabicPeriod"/>
            </a:pPr>
            <a:r>
              <a:rPr lang="en-US" sz="2400" dirty="0" err="1">
                <a:latin typeface="Batang" panose="02030600000101010101" pitchFamily="18" charset="-127"/>
                <a:ea typeface="Batang" panose="02030600000101010101" pitchFamily="18" charset="-127"/>
              </a:rPr>
              <a:t>Kemerdekaan</a:t>
            </a:r>
            <a:r>
              <a:rPr lang="en-US" sz="2400" dirty="0">
                <a:latin typeface="Batang" panose="02030600000101010101" pitchFamily="18" charset="-127"/>
                <a:ea typeface="Batang" panose="02030600000101010101" pitchFamily="18" charset="-127"/>
              </a:rPr>
              <a:t> Indonesia </a:t>
            </a:r>
          </a:p>
          <a:p>
            <a:pPr marL="660400" indent="-660400">
              <a:lnSpc>
                <a:spcPct val="90000"/>
              </a:lnSpc>
              <a:buFont typeface="Wingdings" panose="05000000000000000000" pitchFamily="2" charset="2"/>
              <a:buAutoNum type="arabicPeriod"/>
            </a:pPr>
            <a:r>
              <a:rPr lang="en-US" sz="2400" dirty="0" err="1">
                <a:latin typeface="Batang" panose="02030600000101010101" pitchFamily="18" charset="-127"/>
                <a:ea typeface="Batang" panose="02030600000101010101" pitchFamily="18" charset="-127"/>
              </a:rPr>
              <a:t>Cita-cita</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pembentukan</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Sistem</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Hukum</a:t>
            </a:r>
            <a:r>
              <a:rPr lang="en-US" sz="2400" dirty="0">
                <a:latin typeface="Batang" panose="02030600000101010101" pitchFamily="18" charset="-127"/>
                <a:ea typeface="Batang" panose="02030600000101010101" pitchFamily="18" charset="-127"/>
              </a:rPr>
              <a:t> </a:t>
            </a:r>
            <a:r>
              <a:rPr lang="en-US" sz="2400" dirty="0" err="1">
                <a:latin typeface="Batang" panose="02030600000101010101" pitchFamily="18" charset="-127"/>
                <a:ea typeface="Batang" panose="02030600000101010101" pitchFamily="18" charset="-127"/>
              </a:rPr>
              <a:t>Nasional</a:t>
            </a:r>
            <a:endParaRPr lang="en-US" sz="2400" dirty="0">
              <a:latin typeface="Batang" panose="02030600000101010101" pitchFamily="18" charset="-127"/>
              <a:ea typeface="Batang" panose="02030600000101010101" pitchFamily="18" charset="-127"/>
            </a:endParaRPr>
          </a:p>
          <a:p>
            <a:pPr marL="0" indent="0">
              <a:buNone/>
            </a:pPr>
            <a:endParaRPr lang="en-US" sz="2400"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26485260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SUMBER HUKUM HPI</a:t>
            </a:r>
            <a:endParaRPr lang="en-US" dirty="0"/>
          </a:p>
        </p:txBody>
      </p:sp>
      <p:sp>
        <p:nvSpPr>
          <p:cNvPr id="3" name="Content Placeholder 2"/>
          <p:cNvSpPr>
            <a:spLocks noGrp="1"/>
          </p:cNvSpPr>
          <p:nvPr>
            <p:ph idx="1"/>
          </p:nvPr>
        </p:nvSpPr>
        <p:spPr/>
        <p:txBody>
          <a:bodyPr/>
          <a:lstStyle/>
          <a:p>
            <a:r>
              <a:rPr lang="id-ID" dirty="0" smtClean="0"/>
              <a:t>Di Indonesia HPI yang belum terkodifikasi:</a:t>
            </a:r>
          </a:p>
          <a:p>
            <a:r>
              <a:rPr lang="id-ID" dirty="0" smtClean="0"/>
              <a:t>Menganut Algemeene Bepalingen van Wetgeving – AB) 30 April 1847;</a:t>
            </a:r>
          </a:p>
          <a:p>
            <a:r>
              <a:rPr lang="id-ID" dirty="0" smtClean="0"/>
              <a:t>Pasal 16 AB</a:t>
            </a:r>
          </a:p>
          <a:p>
            <a:r>
              <a:rPr lang="id-ID" dirty="0" smtClean="0"/>
              <a:t>Pasal 17 AB</a:t>
            </a:r>
          </a:p>
          <a:p>
            <a:r>
              <a:rPr lang="id-ID" dirty="0" smtClean="0"/>
              <a:t>Pasal 18 AB</a:t>
            </a:r>
          </a:p>
          <a:p>
            <a:endParaRPr lang="en-US" dirty="0"/>
          </a:p>
        </p:txBody>
      </p:sp>
    </p:spTree>
    <p:extLst>
      <p:ext uri="{BB962C8B-B14F-4D97-AF65-F5344CB8AC3E}">
        <p14:creationId xmlns:p14="http://schemas.microsoft.com/office/powerpoint/2010/main" val="383904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Definisi Hukum Perdata Internasional</a:t>
            </a:r>
            <a:endParaRPr lang="en-US" dirty="0"/>
          </a:p>
        </p:txBody>
      </p:sp>
      <p:sp>
        <p:nvSpPr>
          <p:cNvPr id="3" name="Content Placeholder 2"/>
          <p:cNvSpPr>
            <a:spLocks noGrp="1"/>
          </p:cNvSpPr>
          <p:nvPr>
            <p:ph idx="1"/>
          </p:nvPr>
        </p:nvSpPr>
        <p:spPr>
          <a:xfrm>
            <a:off x="2589212" y="2133599"/>
            <a:ext cx="8915400" cy="4222595"/>
          </a:xfrm>
        </p:spPr>
        <p:txBody>
          <a:bodyPr>
            <a:noAutofit/>
          </a:bodyPr>
          <a:lstStyle/>
          <a:p>
            <a:r>
              <a:rPr lang="id-ID" sz="2400" dirty="0" smtClean="0"/>
              <a:t>Menurut </a:t>
            </a:r>
            <a:r>
              <a:rPr lang="en-US" sz="2400" dirty="0" err="1" smtClean="0"/>
              <a:t>Sudargo</a:t>
            </a:r>
            <a:r>
              <a:rPr lang="en-US" sz="2400" dirty="0" smtClean="0"/>
              <a:t> Gautama</a:t>
            </a:r>
            <a:r>
              <a:rPr lang="id-ID" sz="2400" dirty="0" smtClean="0"/>
              <a:t>:</a:t>
            </a:r>
          </a:p>
          <a:p>
            <a:r>
              <a:rPr lang="en-US" sz="2400" dirty="0" smtClean="0"/>
              <a:t>HPI </a:t>
            </a:r>
            <a:r>
              <a:rPr lang="en-US" sz="2400" dirty="0" err="1"/>
              <a:t>adalah</a:t>
            </a:r>
            <a:r>
              <a:rPr lang="en-US" sz="2400" dirty="0"/>
              <a:t> </a:t>
            </a:r>
            <a:r>
              <a:rPr lang="en-US" sz="2400" dirty="0" err="1"/>
              <a:t>keseluruhan</a:t>
            </a:r>
            <a:r>
              <a:rPr lang="en-US" sz="2400" dirty="0"/>
              <a:t> </a:t>
            </a:r>
            <a:r>
              <a:rPr lang="en-US" sz="2400" dirty="0" err="1"/>
              <a:t>peraturan</a:t>
            </a:r>
            <a:r>
              <a:rPr lang="en-US" sz="2400" dirty="0"/>
              <a:t> </a:t>
            </a:r>
            <a:r>
              <a:rPr lang="en-US" sz="2400" dirty="0" err="1"/>
              <a:t>dan</a:t>
            </a:r>
            <a:r>
              <a:rPr lang="en-US" sz="2400" dirty="0"/>
              <a:t> </a:t>
            </a:r>
            <a:r>
              <a:rPr lang="en-US" sz="2400" dirty="0" err="1"/>
              <a:t>keputusan</a:t>
            </a:r>
            <a:r>
              <a:rPr lang="en-US" sz="2400" dirty="0"/>
              <a:t> </a:t>
            </a:r>
            <a:r>
              <a:rPr lang="en-US" sz="2400" dirty="0" err="1" smtClean="0"/>
              <a:t>hukum</a:t>
            </a:r>
            <a:r>
              <a:rPr lang="id-ID" sz="2400" dirty="0"/>
              <a:t> </a:t>
            </a:r>
            <a:r>
              <a:rPr lang="en-US" sz="2400" dirty="0" smtClean="0"/>
              <a:t>yang </a:t>
            </a:r>
            <a:r>
              <a:rPr lang="en-US" sz="2400" dirty="0" err="1"/>
              <a:t>menunjukkan</a:t>
            </a:r>
            <a:r>
              <a:rPr lang="en-US" sz="2400" dirty="0"/>
              <a:t> </a:t>
            </a:r>
            <a:r>
              <a:rPr lang="en-US" sz="2400" dirty="0" err="1"/>
              <a:t>stesel</a:t>
            </a:r>
            <a:r>
              <a:rPr lang="en-US" sz="2400" dirty="0"/>
              <a:t> </a:t>
            </a:r>
            <a:r>
              <a:rPr lang="en-US" sz="2400" dirty="0" err="1"/>
              <a:t>hukum</a:t>
            </a:r>
            <a:r>
              <a:rPr lang="en-US" sz="2400" dirty="0"/>
              <a:t> </a:t>
            </a:r>
            <a:r>
              <a:rPr lang="en-US" sz="2400" dirty="0" err="1"/>
              <a:t>manakah</a:t>
            </a:r>
            <a:r>
              <a:rPr lang="en-US" sz="2400" dirty="0"/>
              <a:t> yang </a:t>
            </a:r>
            <a:r>
              <a:rPr lang="en-US" sz="2400" dirty="0" err="1"/>
              <a:t>berlaku</a:t>
            </a:r>
            <a:r>
              <a:rPr lang="en-US" sz="2400" dirty="0"/>
              <a:t> </a:t>
            </a:r>
            <a:r>
              <a:rPr lang="en-US" sz="2400" dirty="0" err="1" smtClean="0"/>
              <a:t>atau</a:t>
            </a:r>
            <a:r>
              <a:rPr lang="id-ID" sz="2400" dirty="0"/>
              <a:t> </a:t>
            </a:r>
            <a:r>
              <a:rPr lang="en-US" sz="2400" dirty="0" err="1" smtClean="0"/>
              <a:t>apakah</a:t>
            </a:r>
            <a:r>
              <a:rPr lang="en-US" sz="2400" dirty="0" smtClean="0"/>
              <a:t> </a:t>
            </a:r>
            <a:r>
              <a:rPr lang="en-US" sz="2400" dirty="0"/>
              <a:t>yang </a:t>
            </a:r>
            <a:r>
              <a:rPr lang="en-US" sz="2400" dirty="0" err="1"/>
              <a:t>merupakan</a:t>
            </a:r>
            <a:r>
              <a:rPr lang="en-US" sz="2400" dirty="0"/>
              <a:t> </a:t>
            </a:r>
            <a:r>
              <a:rPr lang="en-US" sz="2400" dirty="0" err="1"/>
              <a:t>hukum</a:t>
            </a:r>
            <a:r>
              <a:rPr lang="en-US" sz="2400" dirty="0"/>
              <a:t>, </a:t>
            </a:r>
            <a:r>
              <a:rPr lang="en-US" sz="2400" dirty="0" err="1"/>
              <a:t>jika</a:t>
            </a:r>
            <a:r>
              <a:rPr lang="en-US" sz="2400" dirty="0"/>
              <a:t> </a:t>
            </a:r>
            <a:r>
              <a:rPr lang="en-US" sz="2400" dirty="0" err="1" smtClean="0"/>
              <a:t>hubungan-hubungan</a:t>
            </a:r>
            <a:r>
              <a:rPr lang="id-ID" sz="2400" dirty="0"/>
              <a:t> </a:t>
            </a:r>
            <a:r>
              <a:rPr lang="en-US" sz="2400" dirty="0" err="1" smtClean="0"/>
              <a:t>dan</a:t>
            </a:r>
            <a:r>
              <a:rPr lang="en-US" sz="2400" dirty="0" smtClean="0"/>
              <a:t> </a:t>
            </a:r>
            <a:r>
              <a:rPr lang="en-US" sz="2400" dirty="0" err="1"/>
              <a:t>peristiwa-peristiwa</a:t>
            </a:r>
            <a:r>
              <a:rPr lang="en-US" sz="2400" dirty="0"/>
              <a:t> </a:t>
            </a:r>
            <a:r>
              <a:rPr lang="en-US" sz="2400" dirty="0" err="1"/>
              <a:t>antar</a:t>
            </a:r>
            <a:r>
              <a:rPr lang="en-US" sz="2400" dirty="0"/>
              <a:t> </a:t>
            </a:r>
            <a:r>
              <a:rPr lang="en-US" sz="2400" dirty="0" err="1"/>
              <a:t>warga</a:t>
            </a:r>
            <a:r>
              <a:rPr lang="en-US" sz="2400" dirty="0"/>
              <a:t> </a:t>
            </a:r>
            <a:r>
              <a:rPr lang="en-US" sz="2400" dirty="0" err="1"/>
              <a:t>negara</a:t>
            </a:r>
            <a:r>
              <a:rPr lang="en-US" sz="2400" dirty="0"/>
              <a:t> </a:t>
            </a:r>
            <a:r>
              <a:rPr lang="en-US" sz="2400" dirty="0" err="1"/>
              <a:t>pada</a:t>
            </a:r>
            <a:r>
              <a:rPr lang="en-US" sz="2400" dirty="0"/>
              <a:t> </a:t>
            </a:r>
            <a:r>
              <a:rPr lang="en-US" sz="2400" dirty="0" err="1"/>
              <a:t>suatu</a:t>
            </a:r>
            <a:r>
              <a:rPr lang="en-US" sz="2400" dirty="0"/>
              <a:t> </a:t>
            </a:r>
            <a:r>
              <a:rPr lang="en-US" sz="2400" dirty="0" err="1" smtClean="0"/>
              <a:t>waktu</a:t>
            </a:r>
            <a:r>
              <a:rPr lang="id-ID" sz="2400" dirty="0"/>
              <a:t> </a:t>
            </a:r>
            <a:r>
              <a:rPr lang="en-US" sz="2400" dirty="0" err="1" smtClean="0"/>
              <a:t>tertentu</a:t>
            </a:r>
            <a:r>
              <a:rPr lang="en-US" sz="2400" dirty="0" smtClean="0"/>
              <a:t> </a:t>
            </a:r>
            <a:r>
              <a:rPr lang="en-US" sz="2400" dirty="0" err="1"/>
              <a:t>memperlihatkan</a:t>
            </a:r>
            <a:r>
              <a:rPr lang="en-US" sz="2400" dirty="0"/>
              <a:t> </a:t>
            </a:r>
            <a:r>
              <a:rPr lang="en-US" sz="2400" dirty="0" err="1"/>
              <a:t>titik</a:t>
            </a:r>
            <a:r>
              <a:rPr lang="en-US" sz="2400" dirty="0"/>
              <a:t> </a:t>
            </a:r>
            <a:r>
              <a:rPr lang="en-US" sz="2400" dirty="0" err="1"/>
              <a:t>pertalian</a:t>
            </a:r>
            <a:r>
              <a:rPr lang="en-US" sz="2400" dirty="0"/>
              <a:t> </a:t>
            </a:r>
            <a:r>
              <a:rPr lang="en-US" sz="2400" dirty="0" err="1"/>
              <a:t>dengan</a:t>
            </a:r>
            <a:r>
              <a:rPr lang="en-US" sz="2400" dirty="0"/>
              <a:t> </a:t>
            </a:r>
            <a:r>
              <a:rPr lang="en-US" sz="2400" dirty="0" err="1"/>
              <a:t>stelsel</a:t>
            </a:r>
            <a:r>
              <a:rPr lang="en-US" sz="2400" dirty="0"/>
              <a:t> </a:t>
            </a:r>
            <a:r>
              <a:rPr lang="en-US" sz="2400" dirty="0" err="1" smtClean="0"/>
              <a:t>dan</a:t>
            </a:r>
            <a:r>
              <a:rPr lang="id-ID" sz="2400" dirty="0"/>
              <a:t> </a:t>
            </a:r>
            <a:r>
              <a:rPr lang="en-US" sz="2400" dirty="0" err="1" smtClean="0"/>
              <a:t>kaidah-kaidah</a:t>
            </a:r>
            <a:r>
              <a:rPr lang="en-US" sz="2400" dirty="0" smtClean="0"/>
              <a:t> </a:t>
            </a:r>
            <a:r>
              <a:rPr lang="en-US" sz="2400" dirty="0" err="1"/>
              <a:t>hukum</a:t>
            </a:r>
            <a:r>
              <a:rPr lang="en-US" sz="2400" dirty="0"/>
              <a:t> </a:t>
            </a:r>
            <a:r>
              <a:rPr lang="en-US" sz="2400" dirty="0" err="1"/>
              <a:t>dari</a:t>
            </a:r>
            <a:r>
              <a:rPr lang="en-US" sz="2400" dirty="0"/>
              <a:t> </a:t>
            </a:r>
            <a:r>
              <a:rPr lang="en-US" sz="2400" dirty="0" err="1"/>
              <a:t>dua</a:t>
            </a:r>
            <a:r>
              <a:rPr lang="en-US" sz="2400" dirty="0"/>
              <a:t> </a:t>
            </a:r>
            <a:r>
              <a:rPr lang="en-US" sz="2400" dirty="0" err="1"/>
              <a:t>atau</a:t>
            </a:r>
            <a:r>
              <a:rPr lang="en-US" sz="2400" dirty="0"/>
              <a:t> </a:t>
            </a:r>
            <a:r>
              <a:rPr lang="en-US" sz="2400" dirty="0" err="1"/>
              <a:t>lebih</a:t>
            </a:r>
            <a:r>
              <a:rPr lang="en-US" sz="2400" dirty="0"/>
              <a:t> </a:t>
            </a:r>
            <a:r>
              <a:rPr lang="en-US" sz="2400" dirty="0" err="1"/>
              <a:t>negara</a:t>
            </a:r>
            <a:r>
              <a:rPr lang="en-US" sz="2400" dirty="0"/>
              <a:t>, </a:t>
            </a:r>
            <a:r>
              <a:rPr lang="en-US" sz="2400" dirty="0" smtClean="0"/>
              <a:t>yang</a:t>
            </a:r>
            <a:r>
              <a:rPr lang="id-ID" sz="2400" dirty="0" smtClean="0"/>
              <a:t> </a:t>
            </a:r>
            <a:r>
              <a:rPr lang="sv-SE" sz="2400" dirty="0" smtClean="0"/>
              <a:t>berbeda </a:t>
            </a:r>
            <a:r>
              <a:rPr lang="sv-SE" sz="2400" dirty="0"/>
              <a:t>dalam lingkungan kuasa, tempat, pribadi dan </a:t>
            </a:r>
            <a:r>
              <a:rPr lang="sv-SE" sz="2400" dirty="0" smtClean="0"/>
              <a:t>soa</a:t>
            </a:r>
            <a:r>
              <a:rPr lang="id-ID" sz="2400" dirty="0" smtClean="0"/>
              <a:t>-</a:t>
            </a:r>
            <a:r>
              <a:rPr lang="sv-SE" sz="2400" dirty="0" smtClean="0"/>
              <a:t>lsoal</a:t>
            </a:r>
            <a:r>
              <a:rPr lang="id-ID" sz="2400" dirty="0" smtClean="0"/>
              <a:t>.</a:t>
            </a:r>
            <a:endParaRPr lang="sv-SE" sz="2400" dirty="0"/>
          </a:p>
        </p:txBody>
      </p:sp>
    </p:spTree>
    <p:extLst>
      <p:ext uri="{BB962C8B-B14F-4D97-AF65-F5344CB8AC3E}">
        <p14:creationId xmlns:p14="http://schemas.microsoft.com/office/powerpoint/2010/main" val="1624024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Definisi Hukum Perdata Internasional</a:t>
            </a:r>
            <a:endParaRPr lang="en-US" dirty="0"/>
          </a:p>
        </p:txBody>
      </p:sp>
      <p:sp>
        <p:nvSpPr>
          <p:cNvPr id="3" name="Content Placeholder 2"/>
          <p:cNvSpPr>
            <a:spLocks noGrp="1"/>
          </p:cNvSpPr>
          <p:nvPr>
            <p:ph idx="1"/>
          </p:nvPr>
        </p:nvSpPr>
        <p:spPr>
          <a:xfrm>
            <a:off x="1070516" y="2111298"/>
            <a:ext cx="10434095" cy="4334107"/>
          </a:xfrm>
        </p:spPr>
        <p:txBody>
          <a:bodyPr>
            <a:noAutofit/>
          </a:bodyPr>
          <a:lstStyle/>
          <a:p>
            <a:r>
              <a:rPr lang="id-ID" sz="2400" dirty="0" smtClean="0"/>
              <a:t>Menurut </a:t>
            </a:r>
            <a:r>
              <a:rPr lang="en-US" sz="2400" dirty="0" err="1"/>
              <a:t>Mochtar</a:t>
            </a:r>
            <a:r>
              <a:rPr lang="en-US" sz="2400" dirty="0"/>
              <a:t> </a:t>
            </a:r>
            <a:r>
              <a:rPr lang="en-US" sz="2400" dirty="0" err="1" smtClean="0"/>
              <a:t>Kusumaatmaja</a:t>
            </a:r>
            <a:r>
              <a:rPr lang="id-ID" sz="2400" dirty="0" smtClean="0"/>
              <a:t>:</a:t>
            </a:r>
            <a:endParaRPr lang="id-ID" sz="2400" dirty="0"/>
          </a:p>
          <a:p>
            <a:r>
              <a:rPr lang="en-US" sz="2400" dirty="0" smtClean="0"/>
              <a:t>HPI </a:t>
            </a:r>
            <a:r>
              <a:rPr lang="en-US" sz="2400" dirty="0" err="1"/>
              <a:t>adalah</a:t>
            </a:r>
            <a:r>
              <a:rPr lang="en-US" sz="2400" dirty="0"/>
              <a:t> </a:t>
            </a:r>
            <a:r>
              <a:rPr lang="en-US" sz="2400" dirty="0" err="1"/>
              <a:t>keseluruhan</a:t>
            </a:r>
            <a:r>
              <a:rPr lang="en-US" sz="2400" dirty="0"/>
              <a:t> </a:t>
            </a:r>
            <a:r>
              <a:rPr lang="en-US" sz="2400" dirty="0" err="1"/>
              <a:t>kaidah</a:t>
            </a:r>
            <a:r>
              <a:rPr lang="en-US" sz="2400" dirty="0"/>
              <a:t> </a:t>
            </a:r>
            <a:r>
              <a:rPr lang="en-US" sz="2400" dirty="0" err="1"/>
              <a:t>dan</a:t>
            </a:r>
            <a:r>
              <a:rPr lang="en-US" sz="2400" dirty="0"/>
              <a:t> </a:t>
            </a:r>
            <a:r>
              <a:rPr lang="en-US" sz="2400" dirty="0" err="1"/>
              <a:t>asas</a:t>
            </a:r>
            <a:r>
              <a:rPr lang="en-US" sz="2400" dirty="0"/>
              <a:t> </a:t>
            </a:r>
            <a:r>
              <a:rPr lang="en-US" sz="2400" dirty="0" err="1"/>
              <a:t>hukum</a:t>
            </a:r>
            <a:r>
              <a:rPr lang="en-US" sz="2400" dirty="0"/>
              <a:t> </a:t>
            </a:r>
            <a:r>
              <a:rPr lang="en-US" sz="2400" dirty="0" smtClean="0"/>
              <a:t>yang</a:t>
            </a:r>
            <a:r>
              <a:rPr lang="id-ID" sz="2400" dirty="0" smtClean="0"/>
              <a:t> </a:t>
            </a:r>
            <a:r>
              <a:rPr lang="en-US" sz="2400" dirty="0" err="1" smtClean="0"/>
              <a:t>mengatur</a:t>
            </a:r>
            <a:r>
              <a:rPr lang="en-US" sz="2400" dirty="0" smtClean="0"/>
              <a:t> </a:t>
            </a:r>
            <a:r>
              <a:rPr lang="en-US" sz="2400" dirty="0" err="1"/>
              <a:t>hubungan</a:t>
            </a:r>
            <a:r>
              <a:rPr lang="en-US" sz="2400" dirty="0"/>
              <a:t> </a:t>
            </a:r>
            <a:r>
              <a:rPr lang="en-US" sz="2400" dirty="0" err="1"/>
              <a:t>hukum</a:t>
            </a:r>
            <a:r>
              <a:rPr lang="en-US" sz="2400" dirty="0"/>
              <a:t> </a:t>
            </a:r>
            <a:r>
              <a:rPr lang="en-US" sz="2400" dirty="0" err="1"/>
              <a:t>perdata</a:t>
            </a:r>
            <a:r>
              <a:rPr lang="en-US" sz="2400" dirty="0"/>
              <a:t> yang </a:t>
            </a:r>
            <a:r>
              <a:rPr lang="en-US" sz="2400" dirty="0" err="1"/>
              <a:t>melintasi</a:t>
            </a:r>
            <a:r>
              <a:rPr lang="en-US" sz="2400" dirty="0"/>
              <a:t> </a:t>
            </a:r>
            <a:r>
              <a:rPr lang="en-US" sz="2400" dirty="0" err="1" smtClean="0"/>
              <a:t>batas</a:t>
            </a:r>
            <a:r>
              <a:rPr lang="id-ID" sz="2400" dirty="0"/>
              <a:t> </a:t>
            </a:r>
            <a:r>
              <a:rPr lang="en-US" sz="2400" dirty="0" err="1" smtClean="0"/>
              <a:t>negara</a:t>
            </a:r>
            <a:r>
              <a:rPr lang="en-US" sz="2400" dirty="0"/>
              <a:t>. </a:t>
            </a:r>
            <a:r>
              <a:rPr lang="en-US" sz="2400" dirty="0" err="1"/>
              <a:t>Dengan</a:t>
            </a:r>
            <a:r>
              <a:rPr lang="en-US" sz="2400" dirty="0"/>
              <a:t> </a:t>
            </a:r>
            <a:r>
              <a:rPr lang="en-US" sz="2400" dirty="0" err="1"/>
              <a:t>perkataan</a:t>
            </a:r>
            <a:r>
              <a:rPr lang="en-US" sz="2400" dirty="0"/>
              <a:t> lain </a:t>
            </a:r>
            <a:r>
              <a:rPr lang="en-US" sz="2400" dirty="0" err="1"/>
              <a:t>hukum</a:t>
            </a:r>
            <a:r>
              <a:rPr lang="en-US" sz="2400" dirty="0"/>
              <a:t> yang </a:t>
            </a:r>
            <a:r>
              <a:rPr lang="en-US" sz="2400" dirty="0" err="1" smtClean="0"/>
              <a:t>mengatur</a:t>
            </a:r>
            <a:r>
              <a:rPr lang="id-ID" sz="2400" dirty="0"/>
              <a:t> </a:t>
            </a:r>
            <a:r>
              <a:rPr lang="pt-BR" sz="2400" dirty="0" smtClean="0"/>
              <a:t>hubungan </a:t>
            </a:r>
            <a:r>
              <a:rPr lang="pt-BR" sz="2400" dirty="0"/>
              <a:t>hukum perdata antara para pelaku </a:t>
            </a:r>
            <a:r>
              <a:rPr lang="pt-BR" sz="2400" dirty="0" smtClean="0"/>
              <a:t>hukum</a:t>
            </a:r>
            <a:r>
              <a:rPr lang="id-ID" sz="2400" dirty="0" smtClean="0"/>
              <a:t> </a:t>
            </a:r>
            <a:r>
              <a:rPr lang="nn-NO" sz="2400" dirty="0" smtClean="0"/>
              <a:t>yang masing-masing </a:t>
            </a:r>
            <a:r>
              <a:rPr lang="nn-NO" sz="2400" dirty="0"/>
              <a:t>tunduk pada hukum </a:t>
            </a:r>
            <a:r>
              <a:rPr lang="nn-NO" sz="2400" dirty="0" smtClean="0"/>
              <a:t>perdata</a:t>
            </a:r>
            <a:r>
              <a:rPr lang="en-US" sz="2400" dirty="0" smtClean="0"/>
              <a:t>(</a:t>
            </a:r>
            <a:r>
              <a:rPr lang="en-US" sz="2400" dirty="0" err="1" smtClean="0"/>
              <a:t>nasional</a:t>
            </a:r>
            <a:r>
              <a:rPr lang="en-US" sz="2400" dirty="0"/>
              <a:t>) yang </a:t>
            </a:r>
            <a:r>
              <a:rPr lang="en-US" sz="2400" dirty="0" err="1" smtClean="0"/>
              <a:t>berlainan</a:t>
            </a:r>
            <a:r>
              <a:rPr lang="id-ID" sz="2400" dirty="0" smtClean="0"/>
              <a:t>.</a:t>
            </a:r>
          </a:p>
          <a:p>
            <a:r>
              <a:rPr lang="id-ID" sz="2400" dirty="0" smtClean="0"/>
              <a:t>Menurut </a:t>
            </a:r>
            <a:r>
              <a:rPr lang="en-US" sz="2400" dirty="0" err="1"/>
              <a:t>Bayu</a:t>
            </a:r>
            <a:r>
              <a:rPr lang="en-US" sz="2400" dirty="0"/>
              <a:t> </a:t>
            </a:r>
            <a:r>
              <a:rPr lang="en-US" sz="2400" dirty="0" err="1" smtClean="0"/>
              <a:t>Seto</a:t>
            </a:r>
            <a:r>
              <a:rPr lang="id-ID" sz="2400" dirty="0" smtClean="0"/>
              <a:t>:</a:t>
            </a:r>
          </a:p>
          <a:p>
            <a:r>
              <a:rPr lang="en-US" sz="2400" dirty="0" smtClean="0"/>
              <a:t>HPI </a:t>
            </a:r>
            <a:r>
              <a:rPr lang="en-US" sz="2400" dirty="0" err="1"/>
              <a:t>adalah</a:t>
            </a:r>
            <a:r>
              <a:rPr lang="en-US" sz="2400" dirty="0"/>
              <a:t> </a:t>
            </a:r>
            <a:r>
              <a:rPr lang="en-US" sz="2400" dirty="0" err="1"/>
              <a:t>seperangkat</a:t>
            </a:r>
            <a:r>
              <a:rPr lang="en-US" sz="2400" dirty="0"/>
              <a:t> </a:t>
            </a:r>
            <a:r>
              <a:rPr lang="en-US" sz="2400" dirty="0" err="1"/>
              <a:t>kaidah-kaidah,asas-asas</a:t>
            </a:r>
            <a:r>
              <a:rPr lang="en-US" sz="2400" dirty="0"/>
              <a:t> </a:t>
            </a:r>
            <a:r>
              <a:rPr lang="en-US" sz="2400" dirty="0" err="1"/>
              <a:t>dan</a:t>
            </a:r>
            <a:r>
              <a:rPr lang="en-US" sz="2400" dirty="0"/>
              <a:t> </a:t>
            </a:r>
            <a:r>
              <a:rPr lang="en-US" sz="2400" dirty="0" err="1"/>
              <a:t>atau</a:t>
            </a:r>
            <a:r>
              <a:rPr lang="en-US" sz="2400" dirty="0"/>
              <a:t> </a:t>
            </a:r>
            <a:r>
              <a:rPr lang="en-US" sz="2400" dirty="0" err="1" smtClean="0"/>
              <a:t>aturan</a:t>
            </a:r>
            <a:r>
              <a:rPr lang="id-ID" sz="2400" dirty="0"/>
              <a:t> </a:t>
            </a:r>
            <a:r>
              <a:rPr lang="en-US" sz="2400" dirty="0" err="1" smtClean="0"/>
              <a:t>hukum</a:t>
            </a:r>
            <a:r>
              <a:rPr lang="en-US" sz="2400" dirty="0" smtClean="0"/>
              <a:t> </a:t>
            </a:r>
            <a:r>
              <a:rPr lang="en-US" sz="2400" dirty="0" err="1"/>
              <a:t>nasional</a:t>
            </a:r>
            <a:r>
              <a:rPr lang="en-US" sz="2400" dirty="0"/>
              <a:t> yang </a:t>
            </a:r>
            <a:r>
              <a:rPr lang="en-US" sz="2400" dirty="0" err="1"/>
              <a:t>dibuat</a:t>
            </a:r>
            <a:r>
              <a:rPr lang="en-US" sz="2400" dirty="0"/>
              <a:t> </a:t>
            </a:r>
            <a:r>
              <a:rPr lang="en-US" sz="2400" dirty="0" err="1"/>
              <a:t>untuk</a:t>
            </a:r>
            <a:r>
              <a:rPr lang="en-US" sz="2400" dirty="0"/>
              <a:t> </a:t>
            </a:r>
            <a:r>
              <a:rPr lang="en-US" sz="2400" dirty="0" err="1"/>
              <a:t>mengatur</a:t>
            </a:r>
            <a:r>
              <a:rPr lang="en-US" sz="2400" dirty="0"/>
              <a:t> </a:t>
            </a:r>
            <a:r>
              <a:rPr lang="en-US" sz="2400" dirty="0" err="1"/>
              <a:t>peristiwa</a:t>
            </a:r>
            <a:r>
              <a:rPr lang="en-US" sz="2400" dirty="0"/>
              <a:t> </a:t>
            </a:r>
            <a:r>
              <a:rPr lang="en-US" sz="2400" dirty="0" err="1" smtClean="0"/>
              <a:t>atau</a:t>
            </a:r>
            <a:r>
              <a:rPr lang="id-ID" sz="2400" dirty="0"/>
              <a:t> </a:t>
            </a:r>
            <a:r>
              <a:rPr lang="en-US" sz="2400" dirty="0" err="1" smtClean="0"/>
              <a:t>hubungan</a:t>
            </a:r>
            <a:r>
              <a:rPr lang="en-US" sz="2400" dirty="0" smtClean="0"/>
              <a:t> </a:t>
            </a:r>
            <a:r>
              <a:rPr lang="en-US" sz="2400" dirty="0" err="1"/>
              <a:t>hukum</a:t>
            </a:r>
            <a:r>
              <a:rPr lang="en-US" sz="2400" dirty="0"/>
              <a:t> yang </a:t>
            </a:r>
            <a:r>
              <a:rPr lang="en-US" sz="2400" dirty="0" err="1"/>
              <a:t>mengandung</a:t>
            </a:r>
            <a:r>
              <a:rPr lang="en-US" sz="2400" dirty="0"/>
              <a:t> </a:t>
            </a:r>
            <a:r>
              <a:rPr lang="en-US" sz="2400" dirty="0" err="1"/>
              <a:t>unsur-unsur</a:t>
            </a:r>
            <a:r>
              <a:rPr lang="en-US" sz="2400" dirty="0"/>
              <a:t> </a:t>
            </a:r>
            <a:r>
              <a:rPr lang="en-US" sz="2400" dirty="0" err="1" smtClean="0"/>
              <a:t>transnasional</a:t>
            </a:r>
            <a:r>
              <a:rPr lang="id-ID" sz="2400" dirty="0"/>
              <a:t> </a:t>
            </a:r>
            <a:r>
              <a:rPr lang="en-US" sz="2400" dirty="0" err="1" smtClean="0"/>
              <a:t>atau</a:t>
            </a:r>
            <a:r>
              <a:rPr lang="en-US" sz="2400" dirty="0" smtClean="0"/>
              <a:t> </a:t>
            </a:r>
            <a:r>
              <a:rPr lang="en-US" sz="2400" dirty="0" err="1"/>
              <a:t>unsur-unsur</a:t>
            </a:r>
            <a:r>
              <a:rPr lang="en-US" sz="2400" dirty="0"/>
              <a:t> </a:t>
            </a:r>
            <a:r>
              <a:rPr lang="en-US" sz="2400" dirty="0" err="1" smtClean="0"/>
              <a:t>ekstrateritorial</a:t>
            </a:r>
            <a:r>
              <a:rPr lang="id-ID" sz="2400" dirty="0"/>
              <a:t>.</a:t>
            </a:r>
            <a:endParaRPr lang="en-US" sz="2400" dirty="0"/>
          </a:p>
        </p:txBody>
      </p:sp>
    </p:spTree>
    <p:extLst>
      <p:ext uri="{BB962C8B-B14F-4D97-AF65-F5344CB8AC3E}">
        <p14:creationId xmlns:p14="http://schemas.microsoft.com/office/powerpoint/2010/main" val="1736730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313" y="624110"/>
            <a:ext cx="9564300" cy="1280890"/>
          </a:xfrm>
        </p:spPr>
        <p:txBody>
          <a:bodyPr/>
          <a:lstStyle/>
          <a:p>
            <a:pPr algn="just"/>
            <a:r>
              <a:rPr lang="id-ID" dirty="0" smtClean="0"/>
              <a:t>Definisi Hukum Perdata Internasional</a:t>
            </a:r>
            <a:br>
              <a:rPr lang="id-ID" dirty="0" smtClean="0"/>
            </a:br>
            <a:r>
              <a:rPr lang="id-ID" dirty="0" smtClean="0"/>
              <a:t>(Ahli-Ahli Hukum Asing)</a:t>
            </a:r>
            <a:endParaRPr lang="en-US" dirty="0"/>
          </a:p>
        </p:txBody>
      </p:sp>
      <p:sp>
        <p:nvSpPr>
          <p:cNvPr id="3" name="Content Placeholder 2"/>
          <p:cNvSpPr>
            <a:spLocks noGrp="1"/>
          </p:cNvSpPr>
          <p:nvPr>
            <p:ph idx="1"/>
          </p:nvPr>
        </p:nvSpPr>
        <p:spPr>
          <a:xfrm>
            <a:off x="1338146" y="2133600"/>
            <a:ext cx="10459843" cy="4445620"/>
          </a:xfrm>
        </p:spPr>
        <p:txBody>
          <a:bodyPr>
            <a:noAutofit/>
          </a:bodyPr>
          <a:lstStyle/>
          <a:p>
            <a:r>
              <a:rPr lang="id-ID" sz="2400" dirty="0" smtClean="0">
                <a:latin typeface="Andalus" panose="02020603050405020304" pitchFamily="18" charset="-78"/>
                <a:cs typeface="Andalus" panose="02020603050405020304" pitchFamily="18" charset="-78"/>
              </a:rPr>
              <a:t>Van Brakel---- </a:t>
            </a:r>
            <a:r>
              <a:rPr lang="en-US" sz="2400" dirty="0" smtClean="0">
                <a:latin typeface="Andalus" panose="02020603050405020304" pitchFamily="18" charset="-78"/>
                <a:cs typeface="Andalus" panose="02020603050405020304" pitchFamily="18" charset="-78"/>
              </a:rPr>
              <a:t>HPI </a:t>
            </a:r>
            <a:r>
              <a:rPr lang="en-US" sz="2400" dirty="0" err="1">
                <a:latin typeface="Andalus" panose="02020603050405020304" pitchFamily="18" charset="-78"/>
                <a:cs typeface="Andalus" panose="02020603050405020304" pitchFamily="18" charset="-78"/>
              </a:rPr>
              <a:t>adalah</a:t>
            </a:r>
            <a:r>
              <a:rPr lang="en-US" sz="2400" dirty="0">
                <a:latin typeface="Andalus" panose="02020603050405020304" pitchFamily="18" charset="-78"/>
                <a:cs typeface="Andalus" panose="02020603050405020304" pitchFamily="18" charset="-78"/>
              </a:rPr>
              <a:t> </a:t>
            </a:r>
            <a:r>
              <a:rPr lang="en-US" sz="2400" dirty="0" err="1">
                <a:latin typeface="Andalus" panose="02020603050405020304" pitchFamily="18" charset="-78"/>
                <a:cs typeface="Andalus" panose="02020603050405020304" pitchFamily="18" charset="-78"/>
              </a:rPr>
              <a:t>hukum</a:t>
            </a:r>
            <a:r>
              <a:rPr lang="en-US" sz="2400" dirty="0">
                <a:latin typeface="Andalus" panose="02020603050405020304" pitchFamily="18" charset="-78"/>
                <a:cs typeface="Andalus" panose="02020603050405020304" pitchFamily="18" charset="-78"/>
              </a:rPr>
              <a:t> </a:t>
            </a:r>
            <a:r>
              <a:rPr lang="en-US" sz="2400" dirty="0" err="1">
                <a:latin typeface="Andalus" panose="02020603050405020304" pitchFamily="18" charset="-78"/>
                <a:cs typeface="Andalus" panose="02020603050405020304" pitchFamily="18" charset="-78"/>
              </a:rPr>
              <a:t>nasional</a:t>
            </a:r>
            <a:r>
              <a:rPr lang="en-US" sz="2400" dirty="0">
                <a:latin typeface="Andalus" panose="02020603050405020304" pitchFamily="18" charset="-78"/>
                <a:cs typeface="Andalus" panose="02020603050405020304" pitchFamily="18" charset="-78"/>
              </a:rPr>
              <a:t> yang </a:t>
            </a:r>
            <a:r>
              <a:rPr lang="en-US" sz="2400" dirty="0" err="1">
                <a:latin typeface="Andalus" panose="02020603050405020304" pitchFamily="18" charset="-78"/>
                <a:cs typeface="Andalus" panose="02020603050405020304" pitchFamily="18" charset="-78"/>
              </a:rPr>
              <a:t>ditulis</a:t>
            </a:r>
            <a:r>
              <a:rPr lang="en-US" sz="2400" dirty="0">
                <a:latin typeface="Andalus" panose="02020603050405020304" pitchFamily="18" charset="-78"/>
                <a:cs typeface="Andalus" panose="02020603050405020304" pitchFamily="18" charset="-78"/>
              </a:rPr>
              <a:t> (</a:t>
            </a:r>
            <a:r>
              <a:rPr lang="en-US" sz="2400" dirty="0" err="1">
                <a:latin typeface="Andalus" panose="02020603050405020304" pitchFamily="18" charset="-78"/>
                <a:cs typeface="Andalus" panose="02020603050405020304" pitchFamily="18" charset="-78"/>
              </a:rPr>
              <a:t>diadakan</a:t>
            </a:r>
            <a:r>
              <a:rPr lang="en-US" sz="2400" dirty="0">
                <a:latin typeface="Andalus" panose="02020603050405020304" pitchFamily="18" charset="-78"/>
                <a:cs typeface="Andalus" panose="02020603050405020304" pitchFamily="18" charset="-78"/>
              </a:rPr>
              <a:t>) </a:t>
            </a:r>
            <a:r>
              <a:rPr lang="en-US" sz="2400" dirty="0" err="1" smtClean="0">
                <a:latin typeface="Andalus" panose="02020603050405020304" pitchFamily="18" charset="-78"/>
                <a:cs typeface="Andalus" panose="02020603050405020304" pitchFamily="18" charset="-78"/>
              </a:rPr>
              <a:t>untuk</a:t>
            </a:r>
            <a:r>
              <a:rPr lang="id-ID" sz="2400" dirty="0">
                <a:latin typeface="Andalus" panose="02020603050405020304" pitchFamily="18" charset="-78"/>
                <a:cs typeface="Andalus" panose="02020603050405020304" pitchFamily="18" charset="-78"/>
              </a:rPr>
              <a:t> </a:t>
            </a:r>
            <a:r>
              <a:rPr lang="sv-SE" sz="2400" dirty="0" smtClean="0">
                <a:latin typeface="Andalus" panose="02020603050405020304" pitchFamily="18" charset="-78"/>
                <a:cs typeface="Andalus" panose="02020603050405020304" pitchFamily="18" charset="-78"/>
              </a:rPr>
              <a:t>hubungan-hubungan </a:t>
            </a:r>
            <a:r>
              <a:rPr lang="sv-SE" sz="2400" dirty="0">
                <a:latin typeface="Andalus" panose="02020603050405020304" pitchFamily="18" charset="-78"/>
                <a:cs typeface="Andalus" panose="02020603050405020304" pitchFamily="18" charset="-78"/>
              </a:rPr>
              <a:t>hukum </a:t>
            </a:r>
            <a:r>
              <a:rPr lang="sv-SE" sz="2400" dirty="0" smtClean="0">
                <a:latin typeface="Andalus" panose="02020603050405020304" pitchFamily="18" charset="-78"/>
                <a:cs typeface="Andalus" panose="02020603050405020304" pitchFamily="18" charset="-78"/>
              </a:rPr>
              <a:t>internasional</a:t>
            </a:r>
            <a:r>
              <a:rPr lang="id-ID" sz="2400" dirty="0" smtClean="0">
                <a:latin typeface="Andalus" panose="02020603050405020304" pitchFamily="18" charset="-78"/>
                <a:cs typeface="Andalus" panose="02020603050405020304" pitchFamily="18" charset="-78"/>
              </a:rPr>
              <a:t>.</a:t>
            </a:r>
            <a:endParaRPr lang="sv-SE" sz="2400" dirty="0">
              <a:latin typeface="Andalus" panose="02020603050405020304" pitchFamily="18" charset="-78"/>
              <a:cs typeface="Andalus" panose="02020603050405020304" pitchFamily="18" charset="-78"/>
            </a:endParaRPr>
          </a:p>
          <a:p>
            <a:r>
              <a:rPr lang="en-US" sz="2400" dirty="0" err="1" smtClean="0">
                <a:latin typeface="Andalus" panose="02020603050405020304" pitchFamily="18" charset="-78"/>
                <a:cs typeface="Andalus" panose="02020603050405020304" pitchFamily="18" charset="-78"/>
              </a:rPr>
              <a:t>Graveson</a:t>
            </a:r>
            <a:r>
              <a:rPr lang="en-US" sz="2400" dirty="0" smtClean="0">
                <a:latin typeface="Andalus" panose="02020603050405020304" pitchFamily="18" charset="-78"/>
                <a:cs typeface="Andalus" panose="02020603050405020304" pitchFamily="18" charset="-78"/>
              </a:rPr>
              <a:t> </a:t>
            </a:r>
            <a:r>
              <a:rPr lang="en-US" sz="2400" dirty="0" err="1">
                <a:latin typeface="Andalus" panose="02020603050405020304" pitchFamily="18" charset="-78"/>
                <a:cs typeface="Andalus" panose="02020603050405020304" pitchFamily="18" charset="-78"/>
              </a:rPr>
              <a:t>menyebutnya</a:t>
            </a:r>
            <a:r>
              <a:rPr lang="en-US" sz="2400" dirty="0">
                <a:latin typeface="Andalus" panose="02020603050405020304" pitchFamily="18" charset="-78"/>
                <a:cs typeface="Andalus" panose="02020603050405020304" pitchFamily="18" charset="-78"/>
              </a:rPr>
              <a:t> Conflict of Laws (</a:t>
            </a:r>
            <a:r>
              <a:rPr lang="en-US" sz="2400" dirty="0" err="1" smtClean="0">
                <a:latin typeface="Andalus" panose="02020603050405020304" pitchFamily="18" charset="-78"/>
                <a:cs typeface="Andalus" panose="02020603050405020304" pitchFamily="18" charset="-78"/>
              </a:rPr>
              <a:t>Hukum</a:t>
            </a:r>
            <a:r>
              <a:rPr lang="id-ID" sz="2400" dirty="0">
                <a:latin typeface="Andalus" panose="02020603050405020304" pitchFamily="18" charset="-78"/>
                <a:cs typeface="Andalus" panose="02020603050405020304" pitchFamily="18" charset="-78"/>
              </a:rPr>
              <a:t> </a:t>
            </a:r>
            <a:r>
              <a:rPr lang="en-US" sz="2400" dirty="0" err="1" smtClean="0">
                <a:latin typeface="Andalus" panose="02020603050405020304" pitchFamily="18" charset="-78"/>
                <a:cs typeface="Andalus" panose="02020603050405020304" pitchFamily="18" charset="-78"/>
              </a:rPr>
              <a:t>Perselisihan</a:t>
            </a:r>
            <a:r>
              <a:rPr lang="en-US" sz="2400" dirty="0">
                <a:latin typeface="Andalus" panose="02020603050405020304" pitchFamily="18" charset="-78"/>
                <a:cs typeface="Andalus" panose="02020603050405020304" pitchFamily="18" charset="-78"/>
              </a:rPr>
              <a:t>), </a:t>
            </a:r>
            <a:r>
              <a:rPr lang="en-US" sz="2400" dirty="0" err="1">
                <a:latin typeface="Andalus" panose="02020603050405020304" pitchFamily="18" charset="-78"/>
                <a:cs typeface="Andalus" panose="02020603050405020304" pitchFamily="18" charset="-78"/>
              </a:rPr>
              <a:t>yaitu</a:t>
            </a:r>
            <a:r>
              <a:rPr lang="en-US" sz="2400" dirty="0">
                <a:latin typeface="Andalus" panose="02020603050405020304" pitchFamily="18" charset="-78"/>
                <a:cs typeface="Andalus" panose="02020603050405020304" pitchFamily="18" charset="-78"/>
              </a:rPr>
              <a:t> :</a:t>
            </a:r>
          </a:p>
          <a:p>
            <a:pPr marL="400050" lvl="1" indent="0">
              <a:buNone/>
            </a:pPr>
            <a:r>
              <a:rPr lang="en-US" sz="2400" i="1" dirty="0" err="1" smtClean="0">
                <a:latin typeface="Andalus" panose="02020603050405020304" pitchFamily="18" charset="-78"/>
                <a:cs typeface="Andalus" panose="02020603050405020304" pitchFamily="18" charset="-78"/>
              </a:rPr>
              <a:t>Bidang</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hukum</a:t>
            </a:r>
            <a:r>
              <a:rPr lang="en-US" sz="2400" i="1" dirty="0" smtClean="0">
                <a:latin typeface="Andalus" panose="02020603050405020304" pitchFamily="18" charset="-78"/>
                <a:cs typeface="Andalus" panose="02020603050405020304" pitchFamily="18" charset="-78"/>
              </a:rPr>
              <a:t> yang </a:t>
            </a:r>
            <a:r>
              <a:rPr lang="en-US" sz="2400" i="1" dirty="0" err="1" smtClean="0">
                <a:latin typeface="Andalus" panose="02020603050405020304" pitchFamily="18" charset="-78"/>
                <a:cs typeface="Andalus" panose="02020603050405020304" pitchFamily="18" charset="-78"/>
              </a:rPr>
              <a:t>berkenaan</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dengan</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perkara-perkara</a:t>
            </a:r>
            <a:r>
              <a:rPr lang="en-US" sz="2400" i="1" dirty="0" smtClean="0">
                <a:latin typeface="Andalus" panose="02020603050405020304" pitchFamily="18" charset="-78"/>
                <a:cs typeface="Andalus" panose="02020603050405020304" pitchFamily="18" charset="-78"/>
              </a:rPr>
              <a:t> yang di</a:t>
            </a:r>
            <a:r>
              <a:rPr lang="id-ID"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dalamnya</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mengandung</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fakta</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relevan</a:t>
            </a:r>
            <a:r>
              <a:rPr lang="en-US" sz="2400" i="1" dirty="0" smtClean="0">
                <a:latin typeface="Andalus" panose="02020603050405020304" pitchFamily="18" charset="-78"/>
                <a:cs typeface="Andalus" panose="02020603050405020304" pitchFamily="18" charset="-78"/>
              </a:rPr>
              <a:t> yang </a:t>
            </a:r>
            <a:r>
              <a:rPr lang="en-US" sz="2400" i="1" dirty="0" err="1" smtClean="0">
                <a:latin typeface="Andalus" panose="02020603050405020304" pitchFamily="18" charset="-78"/>
                <a:cs typeface="Andalus" panose="02020603050405020304" pitchFamily="18" charset="-78"/>
              </a:rPr>
              <a:t>berhubungan</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dengan</a:t>
            </a:r>
            <a:r>
              <a:rPr lang="id-ID"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suatu</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sistem</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hukum</a:t>
            </a:r>
            <a:r>
              <a:rPr lang="en-US" sz="2400" i="1" dirty="0" smtClean="0">
                <a:latin typeface="Andalus" panose="02020603050405020304" pitchFamily="18" charset="-78"/>
                <a:cs typeface="Andalus" panose="02020603050405020304" pitchFamily="18" charset="-78"/>
              </a:rPr>
              <a:t> lain, </a:t>
            </a:r>
            <a:r>
              <a:rPr lang="en-US" sz="2400" i="1" dirty="0" err="1" smtClean="0">
                <a:latin typeface="Andalus" panose="02020603050405020304" pitchFamily="18" charset="-78"/>
                <a:cs typeface="Andalus" panose="02020603050405020304" pitchFamily="18" charset="-78"/>
              </a:rPr>
              <a:t>baik</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karena</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aspek</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teritorialitas</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atau</a:t>
            </a:r>
            <a:r>
              <a:rPr lang="id-ID" sz="2400" i="1" dirty="0" smtClean="0">
                <a:latin typeface="Andalus" panose="02020603050405020304" pitchFamily="18" charset="-78"/>
                <a:cs typeface="Andalus" panose="02020603050405020304" pitchFamily="18" charset="-78"/>
              </a:rPr>
              <a:t> </a:t>
            </a:r>
            <a:r>
              <a:rPr lang="sv-SE" sz="2400" i="1" dirty="0" smtClean="0">
                <a:latin typeface="Andalus" panose="02020603050405020304" pitchFamily="18" charset="-78"/>
                <a:cs typeface="Andalus" panose="02020603050405020304" pitchFamily="18" charset="-78"/>
              </a:rPr>
              <a:t>personalitas, dan karena itu, dapat menimbulkan masalah</a:t>
            </a:r>
            <a:r>
              <a:rPr lang="id-ID"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pemberlakuan</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hukum</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sendiri</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atau</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hukum</a:t>
            </a:r>
            <a:r>
              <a:rPr lang="en-US" sz="2400" i="1" dirty="0" smtClean="0">
                <a:latin typeface="Andalus" panose="02020603050405020304" pitchFamily="18" charset="-78"/>
                <a:cs typeface="Andalus" panose="02020603050405020304" pitchFamily="18" charset="-78"/>
              </a:rPr>
              <a:t> lain (</a:t>
            </a:r>
            <a:r>
              <a:rPr lang="en-US" sz="2400" i="1" dirty="0" err="1" smtClean="0">
                <a:latin typeface="Andalus" panose="02020603050405020304" pitchFamily="18" charset="-78"/>
                <a:cs typeface="Andalus" panose="02020603050405020304" pitchFamily="18" charset="-78"/>
              </a:rPr>
              <a:t>biasanya</a:t>
            </a:r>
            <a:r>
              <a:rPr lang="en-US"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hukum</a:t>
            </a:r>
            <a:r>
              <a:rPr lang="id-ID" sz="2400" i="1" dirty="0" smtClean="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asing</a:t>
            </a:r>
            <a:r>
              <a:rPr lang="en-US" sz="2400" i="1" dirty="0">
                <a:latin typeface="Andalus" panose="02020603050405020304" pitchFamily="18" charset="-78"/>
                <a:cs typeface="Andalus" panose="02020603050405020304" pitchFamily="18" charset="-78"/>
              </a:rPr>
              <a:t>) </a:t>
            </a:r>
            <a:r>
              <a:rPr lang="en-US" sz="2400" i="1" dirty="0" err="1">
                <a:latin typeface="Andalus" panose="02020603050405020304" pitchFamily="18" charset="-78"/>
                <a:cs typeface="Andalus" panose="02020603050405020304" pitchFamily="18" charset="-78"/>
              </a:rPr>
              <a:t>untuk</a:t>
            </a:r>
            <a:r>
              <a:rPr lang="en-US" sz="2400" i="1" dirty="0">
                <a:latin typeface="Andalus" panose="02020603050405020304" pitchFamily="18" charset="-78"/>
                <a:cs typeface="Andalus" panose="02020603050405020304" pitchFamily="18" charset="-78"/>
              </a:rPr>
              <a:t> </a:t>
            </a:r>
            <a:r>
              <a:rPr lang="en-US" sz="2400" i="1" dirty="0" err="1">
                <a:latin typeface="Andalus" panose="02020603050405020304" pitchFamily="18" charset="-78"/>
                <a:cs typeface="Andalus" panose="02020603050405020304" pitchFamily="18" charset="-78"/>
              </a:rPr>
              <a:t>memutuskan</a:t>
            </a:r>
            <a:r>
              <a:rPr lang="en-US" sz="2400" i="1" dirty="0">
                <a:latin typeface="Andalus" panose="02020603050405020304" pitchFamily="18" charset="-78"/>
                <a:cs typeface="Andalus" panose="02020603050405020304" pitchFamily="18" charset="-78"/>
              </a:rPr>
              <a:t> </a:t>
            </a:r>
            <a:r>
              <a:rPr lang="en-US" sz="2400" i="1" dirty="0" err="1">
                <a:latin typeface="Andalus" panose="02020603050405020304" pitchFamily="18" charset="-78"/>
                <a:cs typeface="Andalus" panose="02020603050405020304" pitchFamily="18" charset="-78"/>
              </a:rPr>
              <a:t>perkara</a:t>
            </a:r>
            <a:r>
              <a:rPr lang="en-US" sz="2400" i="1" dirty="0">
                <a:latin typeface="Andalus" panose="02020603050405020304" pitchFamily="18" charset="-78"/>
                <a:cs typeface="Andalus" panose="02020603050405020304" pitchFamily="18" charset="-78"/>
              </a:rPr>
              <a:t>, </a:t>
            </a:r>
            <a:r>
              <a:rPr lang="en-US" sz="2400" i="1" dirty="0" err="1">
                <a:latin typeface="Andalus" panose="02020603050405020304" pitchFamily="18" charset="-78"/>
                <a:cs typeface="Andalus" panose="02020603050405020304" pitchFamily="18" charset="-78"/>
              </a:rPr>
              <a:t>atau</a:t>
            </a:r>
            <a:r>
              <a:rPr lang="en-US" sz="2400" i="1" dirty="0">
                <a:latin typeface="Andalus" panose="02020603050405020304" pitchFamily="18" charset="-78"/>
                <a:cs typeface="Andalus" panose="02020603050405020304" pitchFamily="18" charset="-78"/>
              </a:rPr>
              <a:t> </a:t>
            </a:r>
            <a:r>
              <a:rPr lang="en-US" sz="2400" i="1" dirty="0" err="1">
                <a:latin typeface="Andalus" panose="02020603050405020304" pitchFamily="18" charset="-78"/>
                <a:cs typeface="Andalus" panose="02020603050405020304" pitchFamily="18" charset="-78"/>
              </a:rPr>
              <a:t>menimbulkan</a:t>
            </a:r>
            <a:r>
              <a:rPr lang="en-US" sz="2400" i="1" dirty="0">
                <a:latin typeface="Andalus" panose="02020603050405020304" pitchFamily="18" charset="-78"/>
                <a:cs typeface="Andalus" panose="02020603050405020304" pitchFamily="18" charset="-78"/>
              </a:rPr>
              <a:t> </a:t>
            </a:r>
            <a:r>
              <a:rPr lang="en-US" sz="2400" i="1" dirty="0" err="1" smtClean="0">
                <a:latin typeface="Andalus" panose="02020603050405020304" pitchFamily="18" charset="-78"/>
                <a:cs typeface="Andalus" panose="02020603050405020304" pitchFamily="18" charset="-78"/>
              </a:rPr>
              <a:t>masalah</a:t>
            </a:r>
            <a:r>
              <a:rPr lang="id-ID" sz="2400" i="1" dirty="0">
                <a:latin typeface="Andalus" panose="02020603050405020304" pitchFamily="18" charset="-78"/>
                <a:cs typeface="Andalus" panose="02020603050405020304" pitchFamily="18" charset="-78"/>
              </a:rPr>
              <a:t> </a:t>
            </a:r>
            <a:r>
              <a:rPr lang="fi-FI" sz="2400" i="1" dirty="0" smtClean="0">
                <a:latin typeface="Andalus" panose="02020603050405020304" pitchFamily="18" charset="-78"/>
                <a:cs typeface="Andalus" panose="02020603050405020304" pitchFamily="18" charset="-78"/>
              </a:rPr>
              <a:t>pelaksanaan yurisdiksi </a:t>
            </a:r>
            <a:r>
              <a:rPr lang="fi-FI" sz="2400" i="1" dirty="0">
                <a:latin typeface="Andalus" panose="02020603050405020304" pitchFamily="18" charset="-78"/>
                <a:cs typeface="Andalus" panose="02020603050405020304" pitchFamily="18" charset="-78"/>
              </a:rPr>
              <a:t>pengadilan sendiri atau pengadilan asing</a:t>
            </a:r>
            <a:r>
              <a:rPr lang="fi-FI" sz="2400" dirty="0">
                <a:latin typeface="Andalus" panose="02020603050405020304" pitchFamily="18" charset="-78"/>
                <a:cs typeface="Andalus" panose="02020603050405020304" pitchFamily="18" charset="-78"/>
              </a:rPr>
              <a:t>.</a:t>
            </a:r>
            <a:endParaRPr lang="en-US" sz="2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987765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19"/>
          <p:cNvSpPr>
            <a:spLocks noGrp="1" noChangeArrowheads="1"/>
          </p:cNvSpPr>
          <p:nvPr>
            <p:ph type="title" idx="4294967295"/>
          </p:nvPr>
        </p:nvSpPr>
        <p:spPr/>
        <p:txBody>
          <a:bodyPr/>
          <a:lstStyle/>
          <a:p>
            <a:pPr algn="just" eaLnBrk="1" hangingPunct="1">
              <a:defRPr/>
            </a:pPr>
            <a:r>
              <a:rPr lang="en-US" b="1" smtClean="0">
                <a:effectLst>
                  <a:outerShdw blurRad="38100" dist="38100" dir="2700000" algn="tl">
                    <a:srgbClr val="C0C0C0"/>
                  </a:outerShdw>
                </a:effectLst>
              </a:rPr>
              <a:t>Ragam Peristilahan</a:t>
            </a:r>
          </a:p>
        </p:txBody>
      </p:sp>
      <p:graphicFrame>
        <p:nvGraphicFramePr>
          <p:cNvPr id="8197" name="Group 5"/>
          <p:cNvGraphicFramePr>
            <a:graphicFrameLocks noGrp="1"/>
          </p:cNvGraphicFramePr>
          <p:nvPr>
            <p:ph idx="4294967295"/>
          </p:nvPr>
        </p:nvGraphicFramePr>
        <p:xfrm>
          <a:off x="1981200" y="1600200"/>
          <a:ext cx="7772400" cy="4391078"/>
        </p:xfrm>
        <a:graphic>
          <a:graphicData uri="http://schemas.openxmlformats.org/drawingml/2006/table">
            <a:tbl>
              <a:tblPr/>
              <a:tblGrid>
                <a:gridCol w="2232025"/>
                <a:gridCol w="5540375"/>
              </a:tblGrid>
              <a:tr h="1073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Belanda</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1" u="none" strike="noStrike" cap="none" normalizeH="0" baseline="0" smtClean="0">
                          <a:ln>
                            <a:noFill/>
                          </a:ln>
                          <a:solidFill>
                            <a:schemeClr val="tx1"/>
                          </a:solidFill>
                          <a:effectLst/>
                          <a:latin typeface="Arial" pitchFamily="34" charset="0"/>
                        </a:rPr>
                        <a:t> Conflictenrecht</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1" u="none" strike="noStrike" cap="none" normalizeH="0" baseline="0" smtClean="0">
                          <a:ln>
                            <a:noFill/>
                          </a:ln>
                          <a:solidFill>
                            <a:schemeClr val="tx1"/>
                          </a:solidFill>
                          <a:effectLst/>
                          <a:latin typeface="Arial" pitchFamily="34" charset="0"/>
                        </a:rPr>
                        <a:t> Collisierecht</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1" u="none" strike="noStrike" cap="none" normalizeH="0" baseline="0" smtClean="0">
                          <a:ln>
                            <a:noFill/>
                          </a:ln>
                          <a:solidFill>
                            <a:schemeClr val="tx1"/>
                          </a:solidFill>
                          <a:effectLst/>
                          <a:latin typeface="Arial" pitchFamily="34" charset="0"/>
                        </a:rPr>
                        <a:t> Intergentiel Recht</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1" u="none" strike="noStrike" cap="none" normalizeH="0" baseline="0" smtClean="0">
                          <a:ln>
                            <a:noFill/>
                          </a:ln>
                          <a:solidFill>
                            <a:schemeClr val="tx1"/>
                          </a:solidFill>
                          <a:effectLst/>
                          <a:latin typeface="Arial" pitchFamily="34" charset="0"/>
                        </a:rPr>
                        <a:t> Interrechtsordenrecht</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288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Inggris</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1" u="none" strike="noStrike" cap="none" normalizeH="0" baseline="0" smtClean="0">
                          <a:ln>
                            <a:noFill/>
                          </a:ln>
                          <a:solidFill>
                            <a:schemeClr val="tx1"/>
                          </a:solidFill>
                          <a:effectLst/>
                          <a:latin typeface="Arial" pitchFamily="34" charset="0"/>
                        </a:rPr>
                        <a:t> Conflict of Laws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1" u="none" strike="noStrike" cap="none" normalizeH="0" baseline="0" smtClean="0">
                          <a:ln>
                            <a:noFill/>
                          </a:ln>
                          <a:solidFill>
                            <a:schemeClr val="tx1"/>
                          </a:solidFill>
                          <a:effectLst/>
                          <a:latin typeface="Arial" pitchFamily="34" charset="0"/>
                        </a:rPr>
                        <a:t> Private International Law</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1" u="none" strike="noStrike" cap="none" normalizeH="0" baseline="0" smtClean="0">
                          <a:ln>
                            <a:noFill/>
                          </a:ln>
                          <a:solidFill>
                            <a:schemeClr val="tx1"/>
                          </a:solidFill>
                          <a:effectLst/>
                          <a:latin typeface="Arial" pitchFamily="34" charset="0"/>
                        </a:rPr>
                        <a:t> International Private law</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1" u="none" strike="noStrike" cap="none" normalizeH="0" baseline="0" smtClean="0">
                          <a:ln>
                            <a:noFill/>
                          </a:ln>
                          <a:solidFill>
                            <a:schemeClr val="tx1"/>
                          </a:solidFill>
                          <a:effectLst/>
                          <a:latin typeface="Arial" pitchFamily="34" charset="0"/>
                        </a:rPr>
                        <a:t> Marginal Law</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1" u="none" strike="noStrike" cap="none" normalizeH="0" baseline="0" smtClean="0">
                          <a:ln>
                            <a:noFill/>
                          </a:ln>
                          <a:solidFill>
                            <a:schemeClr val="tx1"/>
                          </a:solidFill>
                          <a:effectLst/>
                          <a:latin typeface="Arial" pitchFamily="34" charset="0"/>
                        </a:rPr>
                        <a:t> Interlegal Law</a:t>
                      </a:r>
                      <a:endParaRPr kumimoji="0" lang="en-US" sz="1400" b="0"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Perancis</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1" u="none" strike="noStrike" cap="none" normalizeH="0" baseline="0" smtClean="0">
                          <a:ln>
                            <a:noFill/>
                          </a:ln>
                          <a:solidFill>
                            <a:schemeClr val="tx1"/>
                          </a:solidFill>
                          <a:effectLst/>
                          <a:latin typeface="Arial" pitchFamily="34" charset="0"/>
                        </a:rPr>
                        <a:t> Conflits des Lois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1" u="none" strike="noStrike" cap="none" normalizeH="0" baseline="0" smtClean="0">
                          <a:ln>
                            <a:noFill/>
                          </a:ln>
                          <a:solidFill>
                            <a:schemeClr val="tx1"/>
                          </a:solidFill>
                          <a:effectLst/>
                          <a:latin typeface="Arial" pitchFamily="34" charset="0"/>
                        </a:rPr>
                        <a:t> Conflits des statuts</a:t>
                      </a:r>
                      <a:endParaRPr kumimoji="0" lang="en-US" sz="1400" b="0"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Jerman</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1" u="none" strike="noStrike" cap="none" normalizeH="0" baseline="0" smtClean="0">
                          <a:ln>
                            <a:noFill/>
                          </a:ln>
                          <a:solidFill>
                            <a:schemeClr val="tx1"/>
                          </a:solidFill>
                          <a:effectLst/>
                          <a:latin typeface="Arial" pitchFamily="34" charset="0"/>
                        </a:rPr>
                        <a:t> Grenzrecht</a:t>
                      </a:r>
                      <a:endParaRPr kumimoji="0" lang="en-US" sz="1400" b="0"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3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Indonesia</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 Hukum Perselisihan</a:t>
                      </a:r>
                      <a:endParaRPr kumimoji="0" lang="en-US" sz="1400" b="0" i="1"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 Hukum Collisie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 Hukum Perdata Internasional</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 Hukum Antar Tata Hukum</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09729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solidFill>
                  <a:schemeClr val="accent1"/>
                </a:solidFill>
              </a:rPr>
              <a:t>RUANG LINGKUP HPI</a:t>
            </a:r>
            <a:endParaRPr lang="en-US" b="1" dirty="0">
              <a:solidFill>
                <a:schemeClr val="accent1"/>
              </a:solidFill>
            </a:endParaRPr>
          </a:p>
        </p:txBody>
      </p:sp>
      <p:sp>
        <p:nvSpPr>
          <p:cNvPr id="4" name="Rounded Rectangle 3"/>
          <p:cNvSpPr/>
          <p:nvPr/>
        </p:nvSpPr>
        <p:spPr>
          <a:xfrm>
            <a:off x="2274850" y="2319855"/>
            <a:ext cx="9229762" cy="2399371"/>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74850" y="2810503"/>
            <a:ext cx="9229762" cy="1077218"/>
          </a:xfrm>
          <a:prstGeom prst="rect">
            <a:avLst/>
          </a:prstGeom>
        </p:spPr>
        <p:txBody>
          <a:bodyPr wrap="square">
            <a:spAutoFit/>
          </a:bodyPr>
          <a:lstStyle/>
          <a:p>
            <a:r>
              <a:rPr lang="id-ID" sz="3200" b="1" dirty="0">
                <a:solidFill>
                  <a:schemeClr val="accent1"/>
                </a:solidFill>
                <a:latin typeface="Batang" panose="02030600000101010101" pitchFamily="18" charset="-127"/>
                <a:ea typeface="Batang" panose="02030600000101010101" pitchFamily="18" charset="-127"/>
              </a:rPr>
              <a:t>Apakah HPI merupakan sistem hukum Nasional atau Internasional?</a:t>
            </a:r>
            <a:endParaRPr lang="en-US" sz="3200" b="1" dirty="0">
              <a:solidFill>
                <a:schemeClr val="accent1"/>
              </a:solidFill>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1732642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888" y="1538868"/>
            <a:ext cx="10701724" cy="5319132"/>
          </a:xfrm>
        </p:spPr>
        <p:txBody>
          <a:bodyPr>
            <a:normAutofit/>
          </a:bodyPr>
          <a:lstStyle/>
          <a:p>
            <a:r>
              <a:rPr lang="en-US" dirty="0" err="1"/>
              <a:t>Gouwgioksiong</a:t>
            </a:r>
            <a:r>
              <a:rPr lang="en-US" dirty="0"/>
              <a:t> </a:t>
            </a:r>
            <a:r>
              <a:rPr lang="en-US" dirty="0" err="1"/>
              <a:t>dan</a:t>
            </a:r>
            <a:r>
              <a:rPr lang="en-US" dirty="0"/>
              <a:t> </a:t>
            </a:r>
            <a:r>
              <a:rPr lang="en-US" dirty="0" err="1" smtClean="0"/>
              <a:t>Schnitzer</a:t>
            </a:r>
            <a:r>
              <a:rPr lang="id-ID" dirty="0" smtClean="0"/>
              <a:t>:</a:t>
            </a:r>
            <a:endParaRPr lang="id-ID" dirty="0"/>
          </a:p>
          <a:p>
            <a:pPr marL="0" indent="0">
              <a:buNone/>
            </a:pPr>
            <a:r>
              <a:rPr lang="nn-NO" dirty="0"/>
              <a:t>Sumber hukum utama dari HPI adalah </a:t>
            </a:r>
            <a:r>
              <a:rPr lang="nn-NO" dirty="0" smtClean="0"/>
              <a:t>hukum</a:t>
            </a:r>
            <a:r>
              <a:rPr lang="id-ID" dirty="0" smtClean="0"/>
              <a:t> </a:t>
            </a:r>
            <a:r>
              <a:rPr lang="en-US" dirty="0" err="1" smtClean="0"/>
              <a:t>nasional</a:t>
            </a:r>
            <a:r>
              <a:rPr lang="en-US" dirty="0" smtClean="0"/>
              <a:t> </a:t>
            </a:r>
            <a:r>
              <a:rPr lang="en-US" dirty="0" err="1"/>
              <a:t>masing-masing</a:t>
            </a:r>
            <a:r>
              <a:rPr lang="en-US" dirty="0"/>
              <a:t> </a:t>
            </a:r>
            <a:r>
              <a:rPr lang="en-US" dirty="0" err="1"/>
              <a:t>negara</a:t>
            </a:r>
            <a:r>
              <a:rPr lang="en-US" dirty="0"/>
              <a:t>, </a:t>
            </a:r>
            <a:r>
              <a:rPr lang="en-US" dirty="0" err="1" smtClean="0"/>
              <a:t>sehingga</a:t>
            </a:r>
            <a:r>
              <a:rPr lang="id-ID" dirty="0"/>
              <a:t> </a:t>
            </a:r>
            <a:r>
              <a:rPr lang="en-US" dirty="0" smtClean="0"/>
              <a:t>yang </a:t>
            </a:r>
            <a:r>
              <a:rPr lang="en-US" dirty="0" err="1"/>
              <a:t>bersifat</a:t>
            </a:r>
            <a:r>
              <a:rPr lang="en-US" dirty="0"/>
              <a:t> </a:t>
            </a:r>
            <a:r>
              <a:rPr lang="en-US" dirty="0" err="1"/>
              <a:t>internasional</a:t>
            </a:r>
            <a:r>
              <a:rPr lang="en-US" dirty="0"/>
              <a:t> </a:t>
            </a:r>
            <a:r>
              <a:rPr lang="en-US" dirty="0" err="1"/>
              <a:t>adalah</a:t>
            </a:r>
            <a:r>
              <a:rPr lang="en-US" dirty="0"/>
              <a:t> </a:t>
            </a:r>
            <a:r>
              <a:rPr lang="en-US" dirty="0" err="1" smtClean="0"/>
              <a:t>hubunganhubungan</a:t>
            </a:r>
            <a:r>
              <a:rPr lang="id-ID" dirty="0"/>
              <a:t> </a:t>
            </a:r>
            <a:r>
              <a:rPr lang="en-US" dirty="0" err="1" smtClean="0"/>
              <a:t>atau</a:t>
            </a:r>
            <a:r>
              <a:rPr lang="en-US" dirty="0" smtClean="0"/>
              <a:t> </a:t>
            </a:r>
            <a:r>
              <a:rPr lang="en-US" dirty="0" err="1"/>
              <a:t>peristiwa</a:t>
            </a:r>
            <a:r>
              <a:rPr lang="en-US" dirty="0"/>
              <a:t> yang </a:t>
            </a:r>
            <a:r>
              <a:rPr lang="en-US" dirty="0" err="1"/>
              <a:t>menjadi</a:t>
            </a:r>
            <a:r>
              <a:rPr lang="en-US" dirty="0"/>
              <a:t> </a:t>
            </a:r>
            <a:r>
              <a:rPr lang="en-US" dirty="0" err="1" smtClean="0"/>
              <a:t>obyek</a:t>
            </a:r>
            <a:r>
              <a:rPr lang="id-ID" dirty="0"/>
              <a:t> </a:t>
            </a:r>
            <a:r>
              <a:rPr lang="en-US" dirty="0" err="1" smtClean="0"/>
              <a:t>dari</a:t>
            </a:r>
            <a:r>
              <a:rPr lang="en-US" dirty="0" smtClean="0"/>
              <a:t> </a:t>
            </a:r>
            <a:r>
              <a:rPr lang="en-US" dirty="0" err="1"/>
              <a:t>perselisihan</a:t>
            </a:r>
            <a:r>
              <a:rPr lang="en-US" dirty="0"/>
              <a:t> </a:t>
            </a:r>
            <a:r>
              <a:rPr lang="en-US" dirty="0" err="1" smtClean="0"/>
              <a:t>tersebut</a:t>
            </a:r>
            <a:endParaRPr lang="id-ID" dirty="0" smtClean="0"/>
          </a:p>
          <a:p>
            <a:r>
              <a:rPr lang="en-US" dirty="0" err="1" smtClean="0"/>
              <a:t>E.Hambro</a:t>
            </a:r>
            <a:r>
              <a:rPr lang="id-ID" dirty="0"/>
              <a:t>:</a:t>
            </a:r>
            <a:endParaRPr lang="en-US" dirty="0"/>
          </a:p>
          <a:p>
            <a:pPr marL="0" indent="0">
              <a:buNone/>
            </a:pPr>
            <a:r>
              <a:rPr lang="en-US" i="1" dirty="0" smtClean="0"/>
              <a:t>The </a:t>
            </a:r>
            <a:r>
              <a:rPr lang="en-US" i="1" dirty="0"/>
              <a:t>rules (of private international law) may be </a:t>
            </a:r>
            <a:r>
              <a:rPr lang="en-US" i="1" dirty="0" smtClean="0"/>
              <a:t>common</a:t>
            </a:r>
            <a:r>
              <a:rPr lang="id-ID" i="1" dirty="0" smtClean="0"/>
              <a:t> </a:t>
            </a:r>
            <a:r>
              <a:rPr lang="en-US" i="1" dirty="0" smtClean="0"/>
              <a:t>to </a:t>
            </a:r>
            <a:r>
              <a:rPr lang="en-US" i="1" dirty="0"/>
              <a:t>several states, and may even be established </a:t>
            </a:r>
            <a:r>
              <a:rPr lang="en-US" i="1" dirty="0" smtClean="0"/>
              <a:t>by</a:t>
            </a:r>
            <a:r>
              <a:rPr lang="id-ID" i="1" dirty="0" smtClean="0"/>
              <a:t> </a:t>
            </a:r>
            <a:r>
              <a:rPr lang="en-US" i="1" dirty="0" smtClean="0"/>
              <a:t>international </a:t>
            </a:r>
            <a:r>
              <a:rPr lang="en-US" i="1" dirty="0"/>
              <a:t>conventions or customs, and in the </a:t>
            </a:r>
            <a:r>
              <a:rPr lang="en-US" i="1" dirty="0" smtClean="0"/>
              <a:t>latter</a:t>
            </a:r>
            <a:r>
              <a:rPr lang="id-ID" i="1" dirty="0" smtClean="0"/>
              <a:t> </a:t>
            </a:r>
            <a:r>
              <a:rPr lang="en-US" i="1" dirty="0" smtClean="0"/>
              <a:t>case </a:t>
            </a:r>
            <a:r>
              <a:rPr lang="en-US" i="1" dirty="0"/>
              <a:t>may possess the character of true </a:t>
            </a:r>
            <a:r>
              <a:rPr lang="en-US" i="1" dirty="0" smtClean="0"/>
              <a:t>international</a:t>
            </a:r>
            <a:r>
              <a:rPr lang="id-ID" i="1" dirty="0" smtClean="0"/>
              <a:t> </a:t>
            </a:r>
            <a:r>
              <a:rPr lang="en-US" i="1" dirty="0" smtClean="0"/>
              <a:t>law </a:t>
            </a:r>
            <a:r>
              <a:rPr lang="en-US" i="1" dirty="0"/>
              <a:t>governing the relations between states. But </a:t>
            </a:r>
            <a:r>
              <a:rPr lang="en-US" i="1" dirty="0" smtClean="0"/>
              <a:t>apart</a:t>
            </a:r>
            <a:r>
              <a:rPr lang="id-ID" i="1" dirty="0" smtClean="0"/>
              <a:t> </a:t>
            </a:r>
            <a:r>
              <a:rPr lang="en-US" i="1" dirty="0" smtClean="0"/>
              <a:t>from </a:t>
            </a:r>
            <a:r>
              <a:rPr lang="en-US" i="1" dirty="0"/>
              <a:t>this, it has to be considered that these rules </a:t>
            </a:r>
            <a:r>
              <a:rPr lang="en-US" i="1" dirty="0" smtClean="0"/>
              <a:t>form</a:t>
            </a:r>
            <a:r>
              <a:rPr lang="id-ID" i="1" dirty="0" smtClean="0"/>
              <a:t> </a:t>
            </a:r>
            <a:r>
              <a:rPr lang="en-US" i="1" dirty="0" smtClean="0"/>
              <a:t>part </a:t>
            </a:r>
            <a:r>
              <a:rPr lang="en-US" i="1" dirty="0"/>
              <a:t>of municipal (domestic) law</a:t>
            </a:r>
            <a:r>
              <a:rPr lang="en-US" dirty="0"/>
              <a:t>” </a:t>
            </a:r>
            <a:endParaRPr lang="id-ID" dirty="0"/>
          </a:p>
          <a:p>
            <a:r>
              <a:rPr lang="en-US" dirty="0" err="1" smtClean="0"/>
              <a:t>J.H.C.Morris</a:t>
            </a:r>
            <a:endParaRPr lang="id-ID" dirty="0" smtClean="0"/>
          </a:p>
          <a:p>
            <a:pPr marL="0" indent="0">
              <a:buNone/>
            </a:pPr>
            <a:r>
              <a:rPr lang="en-US" i="1" dirty="0"/>
              <a:t>The use of term </a:t>
            </a:r>
            <a:r>
              <a:rPr lang="en-US" dirty="0"/>
              <a:t>“</a:t>
            </a:r>
            <a:r>
              <a:rPr lang="en-US" i="1" dirty="0"/>
              <a:t>Private International Law</a:t>
            </a:r>
            <a:r>
              <a:rPr lang="en-US" dirty="0"/>
              <a:t>” </a:t>
            </a:r>
            <a:r>
              <a:rPr lang="en-US" i="1" dirty="0"/>
              <a:t>as </a:t>
            </a:r>
            <a:r>
              <a:rPr lang="en-US" i="1" dirty="0" smtClean="0"/>
              <a:t>the</a:t>
            </a:r>
            <a:r>
              <a:rPr lang="id-ID" i="1" dirty="0" smtClean="0"/>
              <a:t> </a:t>
            </a:r>
            <a:r>
              <a:rPr lang="en-US" i="1" dirty="0" smtClean="0"/>
              <a:t>alternative </a:t>
            </a:r>
            <a:r>
              <a:rPr lang="en-US" i="1" dirty="0"/>
              <a:t>title is potentially misleading, for the </a:t>
            </a:r>
            <a:r>
              <a:rPr lang="en-US" i="1" dirty="0" smtClean="0"/>
              <a:t>conflict</a:t>
            </a:r>
            <a:r>
              <a:rPr lang="id-ID" i="1" dirty="0" smtClean="0"/>
              <a:t> </a:t>
            </a:r>
            <a:r>
              <a:rPr lang="en-US" i="1" dirty="0" smtClean="0"/>
              <a:t>of </a:t>
            </a:r>
            <a:r>
              <a:rPr lang="en-US" i="1" dirty="0"/>
              <a:t>laws is not an international system of law. </a:t>
            </a:r>
            <a:r>
              <a:rPr lang="en-US" i="1" dirty="0" smtClean="0"/>
              <a:t>Public</a:t>
            </a:r>
            <a:r>
              <a:rPr lang="id-ID" i="1" dirty="0" smtClean="0"/>
              <a:t> </a:t>
            </a:r>
            <a:r>
              <a:rPr lang="en-US" i="1" dirty="0" smtClean="0"/>
              <a:t>international </a:t>
            </a:r>
            <a:r>
              <a:rPr lang="en-US" i="1" dirty="0"/>
              <a:t>law is a single system seeking primarily </a:t>
            </a:r>
            <a:r>
              <a:rPr lang="en-US" i="1" dirty="0" smtClean="0"/>
              <a:t>to</a:t>
            </a:r>
            <a:r>
              <a:rPr lang="id-ID" i="1" dirty="0" smtClean="0"/>
              <a:t> </a:t>
            </a:r>
            <a:r>
              <a:rPr lang="en-US" i="1" dirty="0" smtClean="0"/>
              <a:t>regulate </a:t>
            </a:r>
            <a:r>
              <a:rPr lang="en-US" i="1" dirty="0"/>
              <a:t>relations between sovereign states…. </a:t>
            </a:r>
            <a:r>
              <a:rPr lang="en-US" i="1" dirty="0" smtClean="0"/>
              <a:t>But</a:t>
            </a:r>
            <a:r>
              <a:rPr lang="id-ID" i="1" dirty="0" smtClean="0"/>
              <a:t> </a:t>
            </a:r>
            <a:r>
              <a:rPr lang="en-US" i="1" dirty="0" smtClean="0"/>
              <a:t>rules </a:t>
            </a:r>
            <a:r>
              <a:rPr lang="en-US" i="1" dirty="0"/>
              <a:t>of the conflict of laws differ from country </a:t>
            </a:r>
            <a:r>
              <a:rPr lang="en-US" i="1" dirty="0" smtClean="0"/>
              <a:t>to</a:t>
            </a:r>
            <a:r>
              <a:rPr lang="id-ID" i="1" dirty="0" smtClean="0"/>
              <a:t> </a:t>
            </a:r>
            <a:r>
              <a:rPr lang="en-US" i="1" dirty="0" smtClean="0"/>
              <a:t>country</a:t>
            </a:r>
            <a:endParaRPr lang="en-US" dirty="0"/>
          </a:p>
        </p:txBody>
      </p:sp>
      <p:sp>
        <p:nvSpPr>
          <p:cNvPr id="4" name="Title 1"/>
          <p:cNvSpPr>
            <a:spLocks noGrp="1"/>
          </p:cNvSpPr>
          <p:nvPr>
            <p:ph type="title"/>
          </p:nvPr>
        </p:nvSpPr>
        <p:spPr>
          <a:xfrm>
            <a:off x="2592925" y="624110"/>
            <a:ext cx="8911687" cy="1280890"/>
          </a:xfrm>
        </p:spPr>
        <p:txBody>
          <a:bodyPr/>
          <a:lstStyle/>
          <a:p>
            <a:pPr algn="ctr"/>
            <a:r>
              <a:rPr lang="id-ID" b="1" dirty="0" smtClean="0">
                <a:solidFill>
                  <a:schemeClr val="accent1"/>
                </a:solidFill>
              </a:rPr>
              <a:t>RUANG LINGKUP HPI</a:t>
            </a:r>
            <a:endParaRPr lang="en-US" b="1" dirty="0">
              <a:solidFill>
                <a:schemeClr val="accent1"/>
              </a:solidFill>
            </a:endParaRPr>
          </a:p>
        </p:txBody>
      </p:sp>
    </p:spTree>
    <p:extLst>
      <p:ext uri="{BB962C8B-B14F-4D97-AF65-F5344CB8AC3E}">
        <p14:creationId xmlns:p14="http://schemas.microsoft.com/office/powerpoint/2010/main" val="2220619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878</TotalTime>
  <Words>2032</Words>
  <Application>Microsoft Office PowerPoint</Application>
  <PresentationFormat>Widescreen</PresentationFormat>
  <Paragraphs>209</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Batang</vt:lpstr>
      <vt:lpstr>新細明體</vt:lpstr>
      <vt:lpstr>Andalus</vt:lpstr>
      <vt:lpstr>Aparajita</vt:lpstr>
      <vt:lpstr>Arial</vt:lpstr>
      <vt:lpstr>Century Gothic</vt:lpstr>
      <vt:lpstr>Wingdings</vt:lpstr>
      <vt:lpstr>Wingdings 3</vt:lpstr>
      <vt:lpstr>Wisp</vt:lpstr>
      <vt:lpstr>PENGERTIAN DAN RUANG LINGKUP HUKUM PERDATA INTERNASIONAL</vt:lpstr>
      <vt:lpstr>PowerPoint Presentation</vt:lpstr>
      <vt:lpstr>Latar Belakang</vt:lpstr>
      <vt:lpstr>Definisi Hukum Perdata Internasional</vt:lpstr>
      <vt:lpstr>Definisi Hukum Perdata Internasional</vt:lpstr>
      <vt:lpstr>Definisi Hukum Perdata Internasional (Ahli-Ahli Hukum Asing)</vt:lpstr>
      <vt:lpstr>Ragam Peristilahan</vt:lpstr>
      <vt:lpstr>RUANG LINGKUP HPI</vt:lpstr>
      <vt:lpstr>RUANG LINGKUP HPI</vt:lpstr>
      <vt:lpstr>HPI DAN CONFLICT OF LAWS</vt:lpstr>
      <vt:lpstr>CONFLICT OF LAW DI INDONESIA</vt:lpstr>
      <vt:lpstr>Hukum Antar Tata Hukum</vt:lpstr>
      <vt:lpstr>HATAH: Penguraian definisi (1)</vt:lpstr>
      <vt:lpstr>HATAH: Penguraian definisi (2)</vt:lpstr>
      <vt:lpstr>Hukum Antar Tata Hukum: Skematika</vt:lpstr>
      <vt:lpstr>Hukum Antar Waktu</vt:lpstr>
      <vt:lpstr>Skema HAW</vt:lpstr>
      <vt:lpstr>Hukum Antar Tempat</vt:lpstr>
      <vt:lpstr>Skema HAT</vt:lpstr>
      <vt:lpstr>Hukum Antar Golongan</vt:lpstr>
      <vt:lpstr>Skema HAG</vt:lpstr>
      <vt:lpstr>Skema HPI</vt:lpstr>
      <vt:lpstr>Pasal 131:1 Indische Staatsregeling</vt:lpstr>
      <vt:lpstr>Pasal 131:2 Indische Staatsregeling</vt:lpstr>
      <vt:lpstr>Asas Konkordansi atau Concordantie-beginsel</vt:lpstr>
      <vt:lpstr>Pasal 131:4 Indische Staatsregeling</vt:lpstr>
      <vt:lpstr>Pasal 163:2 Indische Staatsregeling</vt:lpstr>
      <vt:lpstr>Golongan-golongan  Rakyat (bevolkingsgroepen) di Hindia Belanda berdasarkan 163 IS</vt:lpstr>
      <vt:lpstr>Golongan-golongan Rakyat (bevolkingsgroepen) &amp; Golongan-golongan Hukum (rechtsgroepen) menurut 131 IS</vt:lpstr>
      <vt:lpstr>SUMBER HUKUM HPI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HUKUM ANTAR TATA HUKUM</dc:title>
  <dc:creator>X455L</dc:creator>
  <cp:lastModifiedBy>X455L</cp:lastModifiedBy>
  <cp:revision>18</cp:revision>
  <dcterms:created xsi:type="dcterms:W3CDTF">2017-03-10T04:41:34Z</dcterms:created>
  <dcterms:modified xsi:type="dcterms:W3CDTF">2017-05-12T04:52:14Z</dcterms:modified>
</cp:coreProperties>
</file>