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43AE0-AF83-46B7-9752-CE0D2A32643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D9D4-1D7E-46F2-A7D4-ED28AB40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6F1F65-4DFF-4ABD-99A7-5C7319090556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HUKUM PERDATA INTERNASIONAL</a:t>
            </a:r>
            <a:br>
              <a:rPr lang="id-ID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</a:b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750197"/>
            <a:ext cx="6903015" cy="14121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>
                    <a:lumMod val="85000"/>
                  </a:schemeClr>
                </a:solidFill>
              </a:rPr>
              <a:t>Devica </a:t>
            </a:r>
            <a:r>
              <a:rPr lang="id-ID" b="1" dirty="0">
                <a:solidFill>
                  <a:schemeClr val="bg1">
                    <a:lumMod val="85000"/>
                  </a:schemeClr>
                </a:solidFill>
              </a:rPr>
              <a:t>Rully SH., MH., </a:t>
            </a:r>
            <a:r>
              <a:rPr lang="id-ID" b="1" dirty="0" smtClean="0">
                <a:solidFill>
                  <a:schemeClr val="bg1">
                    <a:lumMod val="85000"/>
                  </a:schemeClr>
                </a:solidFill>
              </a:rPr>
              <a:t>LLM.</a:t>
            </a:r>
          </a:p>
          <a:p>
            <a:endParaRPr lang="id-ID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d-ID" b="1" dirty="0" smtClean="0">
                <a:solidFill>
                  <a:schemeClr val="bg1">
                    <a:lumMod val="85000"/>
                  </a:schemeClr>
                </a:solidFill>
              </a:rPr>
              <a:t>Fakultas Hukum Universitas Esa Unggul 2017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TEORI KUALIFIKASI LEX FORI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800" dirty="0" err="1"/>
              <a:t>Tahun</a:t>
            </a:r>
            <a:r>
              <a:rPr lang="en-US" sz="2800" dirty="0"/>
              <a:t> 1901, Philip </a:t>
            </a:r>
            <a:r>
              <a:rPr lang="en-US" sz="2800" dirty="0" err="1"/>
              <a:t>pulang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mengajukan</a:t>
            </a:r>
            <a:r>
              <a:rPr lang="en-US" sz="2800" dirty="0"/>
              <a:t> </a:t>
            </a:r>
            <a:r>
              <a:rPr lang="en-US" sz="2800" dirty="0" err="1"/>
              <a:t>permohonan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pengadilan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pembatalan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Sarah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alasan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dilangsungkan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izin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</a:t>
            </a:r>
            <a:r>
              <a:rPr lang="en-US" sz="2800" dirty="0" err="1"/>
              <a:t>tua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800" dirty="0" err="1"/>
              <a:t>Permohonan</a:t>
            </a:r>
            <a:r>
              <a:rPr lang="en-US" sz="2800" dirty="0"/>
              <a:t> </a:t>
            </a:r>
            <a:r>
              <a:rPr lang="en-US" sz="2800" dirty="0" err="1"/>
              <a:t>dikabulkan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pengadilan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Philip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menikah</a:t>
            </a:r>
            <a:r>
              <a:rPr lang="en-US" sz="2800" dirty="0"/>
              <a:t> </a:t>
            </a:r>
            <a:r>
              <a:rPr lang="en-US" sz="2800" dirty="0" err="1"/>
              <a:t>dnegan</a:t>
            </a:r>
            <a:r>
              <a:rPr lang="en-US" sz="2800" dirty="0"/>
              <a:t> </a:t>
            </a:r>
            <a:r>
              <a:rPr lang="en-US" sz="2800" dirty="0" err="1"/>
              <a:t>seorang</a:t>
            </a:r>
            <a:r>
              <a:rPr lang="en-US" sz="2800" dirty="0"/>
              <a:t> </a:t>
            </a:r>
            <a:r>
              <a:rPr lang="en-US" sz="2800" dirty="0" err="1"/>
              <a:t>wanita</a:t>
            </a:r>
            <a:r>
              <a:rPr lang="en-US" sz="2800" dirty="0"/>
              <a:t> </a:t>
            </a:r>
            <a:r>
              <a:rPr lang="en-US" sz="2800" dirty="0" err="1"/>
              <a:t>Prancis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800" dirty="0"/>
              <a:t>Sarah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menggugat</a:t>
            </a:r>
            <a:r>
              <a:rPr lang="en-US" sz="2800" dirty="0"/>
              <a:t> Philip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melakuan</a:t>
            </a:r>
            <a:r>
              <a:rPr lang="en-US" sz="2800" dirty="0"/>
              <a:t> </a:t>
            </a:r>
            <a:r>
              <a:rPr lang="en-US" sz="2800" dirty="0" err="1"/>
              <a:t>perzinahan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meninggalkan</a:t>
            </a:r>
            <a:r>
              <a:rPr lang="en-US" sz="2800" dirty="0"/>
              <a:t> </a:t>
            </a:r>
            <a:r>
              <a:rPr lang="en-US" sz="2800" dirty="0" err="1"/>
              <a:t>istrinya</a:t>
            </a:r>
            <a:r>
              <a:rPr lang="en-US" sz="2800" dirty="0"/>
              <a:t> </a:t>
            </a:r>
            <a:r>
              <a:rPr lang="en-US" sz="2800" dirty="0" err="1"/>
              <a:t>terlantar</a:t>
            </a:r>
            <a:r>
              <a:rPr lang="en-US" sz="2800" dirty="0"/>
              <a:t>. </a:t>
            </a:r>
            <a:r>
              <a:rPr lang="en-US" sz="2800" dirty="0" err="1"/>
              <a:t>Gugatan</a:t>
            </a:r>
            <a:r>
              <a:rPr lang="en-US" sz="2800" dirty="0"/>
              <a:t> </a:t>
            </a:r>
            <a:r>
              <a:rPr lang="en-US" sz="2800" dirty="0" err="1"/>
              <a:t>ditolak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alasan</a:t>
            </a:r>
            <a:r>
              <a:rPr lang="en-US" sz="2800" dirty="0"/>
              <a:t> </a:t>
            </a:r>
            <a:r>
              <a:rPr lang="en-US" sz="2800" dirty="0" err="1"/>
              <a:t>yurisdiksi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2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FORI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dirty="0" err="1"/>
              <a:t>Tahun</a:t>
            </a:r>
            <a:r>
              <a:rPr lang="en-US" sz="2800" dirty="0"/>
              <a:t> 1904, Sarah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terikat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Philip,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menikah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Ogden (WN </a:t>
            </a:r>
            <a:r>
              <a:rPr lang="en-US" sz="2800" dirty="0" err="1"/>
              <a:t>Inggris</a:t>
            </a:r>
            <a:r>
              <a:rPr lang="en-US" sz="2800" dirty="0"/>
              <a:t>),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dilangsungkan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.</a:t>
            </a:r>
          </a:p>
          <a:p>
            <a:pPr algn="just" eaLnBrk="1" hangingPunct="1">
              <a:defRPr/>
            </a:pPr>
            <a:r>
              <a:rPr lang="en-US" sz="2800" dirty="0" err="1"/>
              <a:t>Tahun</a:t>
            </a:r>
            <a:r>
              <a:rPr lang="en-US" sz="2800" dirty="0"/>
              <a:t> 1906, Ogden </a:t>
            </a:r>
            <a:r>
              <a:rPr lang="en-US" sz="2800" dirty="0" err="1"/>
              <a:t>menganggap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Sarah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terikat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Philip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 Philip </a:t>
            </a:r>
            <a:r>
              <a:rPr lang="en-US" sz="2800" dirty="0" err="1"/>
              <a:t>dan</a:t>
            </a:r>
            <a:r>
              <a:rPr lang="en-US" sz="2800" dirty="0"/>
              <a:t> Sarah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batal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pengadilan</a:t>
            </a:r>
            <a:r>
              <a:rPr lang="en-US" sz="2800" dirty="0"/>
              <a:t> </a:t>
            </a:r>
            <a:r>
              <a:rPr lang="en-US" sz="2800" dirty="0" err="1"/>
              <a:t>Prancis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diakui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5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FORI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Ogden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pembatalan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Sarah,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istrinya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berpoligami</a:t>
            </a:r>
            <a:r>
              <a:rPr 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08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FORI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u="sng" dirty="0" err="1"/>
              <a:t>Proses</a:t>
            </a:r>
            <a:r>
              <a:rPr lang="en-US" sz="2800" b="1" u="sng" dirty="0"/>
              <a:t> </a:t>
            </a:r>
            <a:r>
              <a:rPr lang="en-US" sz="2800" b="1" u="sng" dirty="0" err="1"/>
              <a:t>Penyelesaian</a:t>
            </a:r>
            <a:r>
              <a:rPr lang="en-US" sz="2800" b="1" u="sng" dirty="0"/>
              <a:t> </a:t>
            </a:r>
            <a:r>
              <a:rPr lang="en-US" sz="2800" b="1" u="sng" dirty="0" err="1"/>
              <a:t>Sengketa</a:t>
            </a:r>
            <a:r>
              <a:rPr lang="en-US" sz="2800" b="1" u="sng" dirty="0"/>
              <a:t>: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menerima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menolak</a:t>
            </a:r>
            <a:r>
              <a:rPr lang="en-US" sz="2800" dirty="0"/>
              <a:t> </a:t>
            </a:r>
            <a:r>
              <a:rPr lang="en-US" sz="2800" dirty="0" err="1"/>
              <a:t>permohonan</a:t>
            </a:r>
            <a:r>
              <a:rPr lang="en-US" sz="2800" dirty="0"/>
              <a:t> Ogden, hakim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terlebih</a:t>
            </a:r>
            <a:r>
              <a:rPr lang="en-US" sz="2800" dirty="0"/>
              <a:t> </a:t>
            </a:r>
            <a:r>
              <a:rPr lang="en-US" sz="2800" dirty="0" err="1"/>
              <a:t>dahulu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 Philip </a:t>
            </a:r>
            <a:r>
              <a:rPr lang="en-US" sz="2800" dirty="0" err="1"/>
              <a:t>dan</a:t>
            </a:r>
            <a:r>
              <a:rPr lang="en-US" sz="2800" dirty="0"/>
              <a:t> Sarah </a:t>
            </a:r>
            <a:r>
              <a:rPr lang="en-US" sz="2800" dirty="0" err="1"/>
              <a:t>sah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 err="1"/>
              <a:t>Pokok</a:t>
            </a:r>
            <a:r>
              <a:rPr lang="en-US" sz="2800" dirty="0"/>
              <a:t> </a:t>
            </a:r>
            <a:r>
              <a:rPr lang="en-US" sz="2800" dirty="0" err="1"/>
              <a:t>permasalahan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 Philip </a:t>
            </a:r>
            <a:r>
              <a:rPr lang="en-US" sz="2800" dirty="0" err="1"/>
              <a:t>dan</a:t>
            </a:r>
            <a:r>
              <a:rPr lang="en-US" sz="2800" dirty="0"/>
              <a:t> Sarah </a:t>
            </a:r>
            <a:r>
              <a:rPr lang="en-US" sz="2800" dirty="0" err="1"/>
              <a:t>berkisar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persoalan</a:t>
            </a:r>
            <a:r>
              <a:rPr lang="en-US" sz="2800" dirty="0"/>
              <a:t> </a:t>
            </a:r>
            <a:r>
              <a:rPr lang="en-US" sz="2800" dirty="0" err="1"/>
              <a:t>izin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</a:t>
            </a:r>
            <a:r>
              <a:rPr lang="en-US" sz="2800" dirty="0" err="1"/>
              <a:t>tua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persyaratan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menetapkan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Philip </a:t>
            </a:r>
            <a:r>
              <a:rPr lang="en-US" sz="2800" dirty="0" err="1"/>
              <a:t>memang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menikah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7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FORI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 err="1"/>
              <a:t>Kaidah</a:t>
            </a:r>
            <a:r>
              <a:rPr lang="en-US" b="1" u="sng" dirty="0"/>
              <a:t> HPI </a:t>
            </a:r>
            <a:r>
              <a:rPr lang="en-US" b="1" u="sng" dirty="0" err="1"/>
              <a:t>Inggris</a:t>
            </a:r>
            <a:r>
              <a:rPr lang="en-US" b="1" u="sng" dirty="0"/>
              <a:t>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</a:t>
            </a:r>
            <a:r>
              <a:rPr lang="en-US" b="1" dirty="0" err="1"/>
              <a:t>Persyaratan</a:t>
            </a:r>
            <a:r>
              <a:rPr lang="en-US" b="1" dirty="0"/>
              <a:t> </a:t>
            </a:r>
            <a:r>
              <a:rPr lang="en-US" b="1" dirty="0" err="1"/>
              <a:t>essensial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sahnya</a:t>
            </a:r>
            <a:r>
              <a:rPr lang="en-US" dirty="0"/>
              <a:t> </a:t>
            </a:r>
            <a:r>
              <a:rPr lang="en-US" dirty="0" err="1"/>
              <a:t>perkawinan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serorang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menikah</a:t>
            </a:r>
            <a:r>
              <a:rPr lang="en-US" dirty="0"/>
              <a:t> (</a:t>
            </a:r>
            <a:r>
              <a:rPr lang="en-US" i="1" dirty="0"/>
              <a:t>legal capacity to marry</a:t>
            </a:r>
            <a:r>
              <a:rPr lang="en-US" dirty="0"/>
              <a:t>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b="1" i="1" dirty="0" err="1"/>
              <a:t>lex</a:t>
            </a:r>
            <a:r>
              <a:rPr lang="en-US" b="1" i="1" dirty="0"/>
              <a:t> </a:t>
            </a:r>
            <a:r>
              <a:rPr lang="en-US" b="1" i="1" dirty="0" err="1"/>
              <a:t>domicili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Perancis</a:t>
            </a:r>
            <a:r>
              <a:rPr lang="en-US" dirty="0"/>
              <a:t>).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b="1" dirty="0" err="1"/>
              <a:t>Persyaratan</a:t>
            </a:r>
            <a:r>
              <a:rPr lang="en-US" b="1" dirty="0"/>
              <a:t> formal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sahnya</a:t>
            </a:r>
            <a:r>
              <a:rPr lang="en-US" dirty="0"/>
              <a:t> </a:t>
            </a:r>
            <a:r>
              <a:rPr lang="en-US" dirty="0" err="1"/>
              <a:t>perkawinan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tunduk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peresmian</a:t>
            </a:r>
            <a:r>
              <a:rPr lang="en-US" dirty="0"/>
              <a:t> </a:t>
            </a:r>
            <a:r>
              <a:rPr lang="en-US" dirty="0" err="1"/>
              <a:t>perkawinan</a:t>
            </a:r>
            <a:r>
              <a:rPr lang="en-US" dirty="0"/>
              <a:t> (</a:t>
            </a:r>
            <a:r>
              <a:rPr lang="en-US" b="1" dirty="0" err="1"/>
              <a:t>Lex</a:t>
            </a:r>
            <a:r>
              <a:rPr lang="en-US" b="1" dirty="0"/>
              <a:t> Loci </a:t>
            </a:r>
            <a:r>
              <a:rPr lang="en-US" b="1" dirty="0" err="1"/>
              <a:t>Celebrationis</a:t>
            </a:r>
            <a:r>
              <a:rPr lang="en-US" dirty="0"/>
              <a:t>),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menunjuk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Inggris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5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FORI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u="sng" dirty="0" err="1" smtClean="0"/>
              <a:t>Kualifikasi</a:t>
            </a:r>
            <a:r>
              <a:rPr lang="en-US" b="1" u="sng" dirty="0" smtClean="0"/>
              <a:t>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u="sng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Prancis</a:t>
            </a:r>
            <a:r>
              <a:rPr lang="en-US" dirty="0" smtClean="0"/>
              <a:t> </a:t>
            </a:r>
            <a:r>
              <a:rPr lang="en-US" dirty="0" err="1" smtClean="0"/>
              <a:t>mengkualifikasikan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essensial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148 Code Civil.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mengkualifikasikan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formal.  </a:t>
            </a:r>
          </a:p>
        </p:txBody>
      </p:sp>
    </p:spTree>
    <p:extLst>
      <p:ext uri="{BB962C8B-B14F-4D97-AF65-F5344CB8AC3E}">
        <p14:creationId xmlns:p14="http://schemas.microsoft.com/office/powerpoint/2010/main" val="23757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TEORI KUALIFIKASI LEX FORI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u="sng" dirty="0" err="1" smtClean="0"/>
              <a:t>Kaidah</a:t>
            </a:r>
            <a:r>
              <a:rPr lang="en-US" b="1" u="sng" dirty="0" smtClean="0"/>
              <a:t> Intern </a:t>
            </a:r>
            <a:r>
              <a:rPr lang="en-US" b="1" u="sng" dirty="0" err="1" smtClean="0"/>
              <a:t>Inggris</a:t>
            </a:r>
            <a:r>
              <a:rPr lang="en-US" b="1" u="sng" dirty="0" smtClean="0"/>
              <a:t>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u="sng" dirty="0" smtClean="0"/>
          </a:p>
          <a:p>
            <a:pPr marL="0" indent="0" algn="just">
              <a:buNone/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terpenuhinya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essensial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pembatalan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.</a:t>
            </a:r>
          </a:p>
          <a:p>
            <a:pPr marL="0" indent="0" algn="just">
              <a:buNone/>
              <a:defRPr/>
            </a:pPr>
            <a:endParaRPr lang="en-US" dirty="0" smtClean="0"/>
          </a:p>
          <a:p>
            <a:pPr marL="0" indent="0" algn="just">
              <a:buNone/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terpenuhinya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formal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pembatalan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56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FORI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/>
              <a:t>Kesimpulan</a:t>
            </a:r>
            <a:r>
              <a:rPr lang="en-US" dirty="0"/>
              <a:t> 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/>
              <a:t>Hakim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mengkualifikasikan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i="1" dirty="0" err="1"/>
              <a:t>Lex</a:t>
            </a:r>
            <a:r>
              <a:rPr lang="en-US" i="1" dirty="0"/>
              <a:t> </a:t>
            </a:r>
            <a:r>
              <a:rPr lang="en-US" i="1" dirty="0" err="1"/>
              <a:t>Fori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,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formil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/>
              <a:t>HPI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menunjuk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 err="1"/>
              <a:t>Lex</a:t>
            </a:r>
            <a:r>
              <a:rPr lang="en-US" i="1" dirty="0"/>
              <a:t> Cause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, </a:t>
            </a:r>
            <a:r>
              <a:rPr lang="en-US" dirty="0" err="1"/>
              <a:t>perkawinan</a:t>
            </a:r>
            <a:r>
              <a:rPr lang="en-US" dirty="0"/>
              <a:t> Philip </a:t>
            </a:r>
            <a:r>
              <a:rPr lang="en-US" dirty="0" err="1"/>
              <a:t>dan</a:t>
            </a:r>
            <a:r>
              <a:rPr lang="en-US" dirty="0"/>
              <a:t> Sarah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sah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err="1"/>
              <a:t>Konsekuensinya</a:t>
            </a:r>
            <a:r>
              <a:rPr lang="en-US" dirty="0"/>
              <a:t>, </a:t>
            </a:r>
            <a:r>
              <a:rPr lang="en-US" dirty="0" err="1"/>
              <a:t>perkawinan</a:t>
            </a:r>
            <a:r>
              <a:rPr lang="en-US" dirty="0"/>
              <a:t> Sarah </a:t>
            </a:r>
            <a:r>
              <a:rPr lang="en-US" dirty="0" err="1"/>
              <a:t>dan</a:t>
            </a:r>
            <a:r>
              <a:rPr lang="en-US" dirty="0"/>
              <a:t> Ogden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perkawinan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pertamanya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err="1"/>
              <a:t>Permohonan</a:t>
            </a:r>
            <a:r>
              <a:rPr lang="en-US" dirty="0"/>
              <a:t> Ogden </a:t>
            </a:r>
            <a:r>
              <a:rPr lang="en-US" dirty="0" err="1"/>
              <a:t>dikabulkan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1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</a:t>
            </a:r>
            <a:r>
              <a:rPr lang="en-US" sz="4000" dirty="0" smtClean="0"/>
              <a:t>CAUS</a:t>
            </a:r>
            <a:r>
              <a:rPr lang="id-ID" sz="4000" dirty="0" smtClean="0"/>
              <a:t>A</a:t>
            </a:r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53975" algn="l"/>
              </a:tabLst>
              <a:defRPr/>
            </a:pP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dirty="0" err="1"/>
              <a:t>Lex</a:t>
            </a:r>
            <a:r>
              <a:rPr lang="en-US" sz="2800" dirty="0"/>
              <a:t> Cause </a:t>
            </a:r>
            <a:r>
              <a:rPr lang="en-US" sz="2800" dirty="0" err="1"/>
              <a:t>sering</a:t>
            </a:r>
            <a:r>
              <a:rPr lang="en-US" sz="2800" dirty="0"/>
              <a:t> pula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dirty="0" err="1"/>
              <a:t>Lex</a:t>
            </a:r>
            <a:r>
              <a:rPr lang="en-US" sz="2800" dirty="0"/>
              <a:t> </a:t>
            </a:r>
            <a:r>
              <a:rPr lang="en-US" sz="2800" dirty="0" err="1"/>
              <a:t>Fori</a:t>
            </a:r>
            <a:r>
              <a:rPr lang="en-US" sz="2800" dirty="0"/>
              <a:t> yang </a:t>
            </a:r>
            <a:r>
              <a:rPr lang="en-US" sz="2800" dirty="0" err="1"/>
              <a:t>Diperluas</a:t>
            </a:r>
            <a:r>
              <a:rPr lang="en-US" sz="28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u="sng" dirty="0" err="1"/>
              <a:t>Inti</a:t>
            </a:r>
            <a:r>
              <a:rPr lang="en-US" sz="2800" b="1" u="sng" dirty="0"/>
              <a:t> </a:t>
            </a:r>
            <a:r>
              <a:rPr lang="en-US" sz="2800" b="1" u="sng" dirty="0" err="1"/>
              <a:t>Teori</a:t>
            </a:r>
            <a:r>
              <a:rPr lang="en-US" sz="2800" b="1" u="sng" dirty="0"/>
              <a:t> :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beranggapan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HPI </a:t>
            </a:r>
            <a:r>
              <a:rPr lang="en-US" sz="2800" dirty="0" err="1"/>
              <a:t>dijalankan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ukuran-ukuran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err="1"/>
              <a:t>Tokoh</a:t>
            </a:r>
            <a:r>
              <a:rPr lang="en-US" sz="2800" dirty="0"/>
              <a:t> : Martin Wolff.</a:t>
            </a:r>
          </a:p>
        </p:txBody>
      </p:sp>
    </p:spTree>
    <p:extLst>
      <p:ext uri="{BB962C8B-B14F-4D97-AF65-F5344CB8AC3E}">
        <p14:creationId xmlns:p14="http://schemas.microsoft.com/office/powerpoint/2010/main" val="3163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CAUSE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dirty="0" err="1"/>
              <a:t>dimaksudkan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HPI </a:t>
            </a:r>
            <a:r>
              <a:rPr lang="en-US" sz="2800" dirty="0" err="1"/>
              <a:t>mana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i="1" dirty="0" err="1"/>
              <a:t>Lex</a:t>
            </a:r>
            <a:r>
              <a:rPr lang="en-US" sz="2800" i="1" dirty="0"/>
              <a:t> </a:t>
            </a:r>
            <a:r>
              <a:rPr lang="en-US" sz="2800" i="1" dirty="0" err="1"/>
              <a:t>Fori</a:t>
            </a:r>
            <a:r>
              <a:rPr lang="en-US" sz="2800" dirty="0"/>
              <a:t> yang paling </a:t>
            </a:r>
            <a:r>
              <a:rPr lang="en-US" sz="2800" dirty="0" err="1"/>
              <a:t>erat</a:t>
            </a:r>
            <a:r>
              <a:rPr lang="en-US" sz="2800" dirty="0"/>
              <a:t> </a:t>
            </a:r>
            <a:r>
              <a:rPr lang="en-US" sz="2800" dirty="0" err="1"/>
              <a:t>kaitannya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asing</a:t>
            </a:r>
            <a:r>
              <a:rPr lang="en-US" sz="2800" dirty="0"/>
              <a:t> yang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diberlakukan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/>
              <a:t>Penentuan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mendasarkan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kualifikasi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asing</a:t>
            </a:r>
            <a:r>
              <a:rPr lang="en-US" sz="2800" dirty="0"/>
              <a:t> yang </a:t>
            </a:r>
            <a:r>
              <a:rPr lang="en-US" sz="2800" dirty="0" err="1"/>
              <a:t>bersangkutan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9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70722"/>
          </a:xfrm>
        </p:spPr>
        <p:txBody>
          <a:bodyPr/>
          <a:lstStyle/>
          <a:p>
            <a:r>
              <a:rPr lang="id-ID" sz="2000" b="1" dirty="0" smtClean="0">
                <a:solidFill>
                  <a:schemeClr val="tx1"/>
                </a:solidFill>
              </a:rPr>
              <a:t>PERTEMUAN III</a:t>
            </a:r>
            <a:br>
              <a:rPr lang="id-ID" sz="2000" b="1" dirty="0" smtClean="0">
                <a:solidFill>
                  <a:schemeClr val="tx1"/>
                </a:solidFill>
              </a:rPr>
            </a:br>
            <a:r>
              <a:rPr lang="id-ID" sz="3200" b="1" dirty="0" smtClean="0">
                <a:solidFill>
                  <a:srgbClr val="C00000"/>
                </a:solidFill>
              </a:rPr>
              <a:t/>
            </a:r>
            <a:br>
              <a:rPr lang="id-ID" sz="3200" b="1" dirty="0" smtClean="0">
                <a:solidFill>
                  <a:srgbClr val="C00000"/>
                </a:solidFill>
              </a:rPr>
            </a:br>
            <a:r>
              <a:rPr lang="id-ID" sz="3200" b="1" dirty="0" smtClean="0">
                <a:solidFill>
                  <a:srgbClr val="C00000"/>
                </a:solidFill>
              </a:rPr>
              <a:t>TEORI-TEORI </a:t>
            </a:r>
            <a:r>
              <a:rPr lang="id-ID" sz="3200" b="1" dirty="0">
                <a:solidFill>
                  <a:srgbClr val="C00000"/>
                </a:solidFill>
              </a:rPr>
              <a:t>KUALIFIKASI HPI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Teori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Kualifikasi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Lex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Fori</a:t>
            </a:r>
            <a:endParaRPr lang="en-US" sz="2400" dirty="0" smtClean="0">
              <a:latin typeface="Baskerville Old Face" panose="02020602080505020303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en-US" sz="2400" dirty="0" err="1" smtClean="0">
                <a:latin typeface="Baskerville Old Face" panose="02020602080505020303" pitchFamily="18" charset="0"/>
              </a:rPr>
              <a:t>Teori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Kualifikasi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Lex</a:t>
            </a:r>
            <a:r>
              <a:rPr lang="en-US" sz="2400" dirty="0" smtClean="0">
                <a:latin typeface="Baskerville Old Face" panose="02020602080505020303" pitchFamily="18" charset="0"/>
              </a:rPr>
              <a:t> Cause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en-US" sz="2400" dirty="0" err="1" smtClean="0">
                <a:latin typeface="Baskerville Old Face" panose="02020602080505020303" pitchFamily="18" charset="0"/>
              </a:rPr>
              <a:t>Teori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Kualifikasi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Bertahap</a:t>
            </a:r>
            <a:endParaRPr lang="en-US" sz="2400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CAUSE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698" y="2471193"/>
            <a:ext cx="10509813" cy="41910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Prof. </a:t>
            </a:r>
            <a:r>
              <a:rPr lang="en-US" b="1" dirty="0" err="1"/>
              <a:t>Sunaryati</a:t>
            </a:r>
            <a:r>
              <a:rPr lang="en-US" b="1" dirty="0"/>
              <a:t> Hartono 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/>
              <a:t>Hakim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(</a:t>
            </a:r>
            <a:r>
              <a:rPr lang="en-US" dirty="0" err="1"/>
              <a:t>analogi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sengketa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serupa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sejenis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sistem-sistem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, </a:t>
            </a:r>
            <a:r>
              <a:rPr lang="en-US" dirty="0" err="1"/>
              <a:t>barulah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i="1" dirty="0" err="1"/>
              <a:t>Lex</a:t>
            </a:r>
            <a:r>
              <a:rPr lang="en-US" i="1" dirty="0"/>
              <a:t> </a:t>
            </a:r>
            <a:r>
              <a:rPr lang="en-US" i="1" dirty="0" err="1"/>
              <a:t>Fori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7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TEORI KUALIFIKASI LEX CAUSE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0" indent="0" algn="just">
              <a:buNone/>
              <a:defRPr/>
            </a:pPr>
            <a:r>
              <a:rPr lang="en-US" dirty="0" err="1" smtClean="0"/>
              <a:t>Chesire</a:t>
            </a:r>
            <a:r>
              <a:rPr lang="en-US" dirty="0" smtClean="0"/>
              <a:t> </a:t>
            </a:r>
            <a:r>
              <a:rPr lang="en-US" dirty="0" err="1" smtClean="0"/>
              <a:t>menyarankan</a:t>
            </a:r>
            <a:r>
              <a:rPr lang="en-US" dirty="0" smtClean="0"/>
              <a:t> agar </a:t>
            </a:r>
            <a:r>
              <a:rPr lang="en-US" dirty="0" err="1" smtClean="0"/>
              <a:t>konsep-konsep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“</a:t>
            </a:r>
            <a:r>
              <a:rPr lang="en-US" dirty="0" err="1" smtClean="0"/>
              <a:t>kontrak</a:t>
            </a:r>
            <a:r>
              <a:rPr lang="en-US" dirty="0" smtClean="0"/>
              <a:t>”, “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HPI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/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.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8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</a:t>
            </a:r>
            <a:r>
              <a:rPr lang="en-US" dirty="0" err="1" smtClean="0"/>
              <a:t>Lex</a:t>
            </a:r>
            <a:r>
              <a:rPr lang="en-US" dirty="0" smtClean="0"/>
              <a:t> Cause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533400" indent="-533400">
              <a:buFont typeface="Wingdings" panose="05000000000000000000" pitchFamily="2" charset="2"/>
              <a:buAutoNum type="arabicPeriod"/>
              <a:defRPr/>
            </a:pPr>
            <a:r>
              <a:rPr lang="en-US" sz="2800" dirty="0" err="1"/>
              <a:t>Kualifikasikan</a:t>
            </a:r>
            <a:r>
              <a:rPr lang="en-US" sz="2800" dirty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x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intern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asing</a:t>
            </a:r>
            <a:r>
              <a:rPr lang="en-US" sz="2800" dirty="0"/>
              <a:t>;</a:t>
            </a:r>
          </a:p>
          <a:p>
            <a:pPr marL="533400" indent="-533400">
              <a:buFont typeface="Wingdings" panose="05000000000000000000" pitchFamily="2" charset="2"/>
              <a:buAutoNum type="arabicPeriod"/>
              <a:defRPr/>
            </a:pPr>
            <a:endParaRPr lang="en-US" sz="2800" dirty="0"/>
          </a:p>
          <a:p>
            <a:pPr marL="533400" indent="-533400">
              <a:buFont typeface="Wingdings" panose="05000000000000000000" pitchFamily="2" charset="2"/>
              <a:buAutoNum type="arabicPeriod"/>
              <a:defRPr/>
            </a:pP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taut </a:t>
            </a:r>
            <a:r>
              <a:rPr lang="en-US" sz="2800" dirty="0" err="1"/>
              <a:t>sekunder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HPI </a:t>
            </a:r>
            <a:r>
              <a:rPr lang="en-US" sz="2800" i="1" dirty="0" err="1"/>
              <a:t>Lex</a:t>
            </a:r>
            <a:r>
              <a:rPr lang="en-US" sz="2800" i="1" dirty="0"/>
              <a:t> </a:t>
            </a:r>
            <a:r>
              <a:rPr lang="en-US" sz="2800" i="1" dirty="0" err="1"/>
              <a:t>Fori</a:t>
            </a:r>
            <a:r>
              <a:rPr lang="en-US" sz="2800" dirty="0"/>
              <a:t>;</a:t>
            </a:r>
          </a:p>
          <a:p>
            <a:pPr marL="533400" indent="-533400">
              <a:buFont typeface="Wingdings" panose="05000000000000000000" pitchFamily="2" charset="2"/>
              <a:buAutoNum type="arabicPeriod"/>
              <a:defRPr/>
            </a:pPr>
            <a:endParaRPr lang="en-US" sz="2800" dirty="0"/>
          </a:p>
          <a:p>
            <a:pPr marL="533400" indent="-533400">
              <a:buFont typeface="Wingdings" panose="05000000000000000000" pitchFamily="2" charset="2"/>
              <a:buAutoNum type="arabicPeriod"/>
              <a:defRPr/>
            </a:pP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i="1" dirty="0" err="1"/>
              <a:t>Lex</a:t>
            </a:r>
            <a:r>
              <a:rPr lang="en-US" sz="2800" i="1" dirty="0"/>
              <a:t> Cause</a:t>
            </a:r>
            <a:r>
              <a:rPr lang="en-US" sz="2800" dirty="0"/>
              <a:t>;</a:t>
            </a:r>
          </a:p>
          <a:p>
            <a:pPr marL="533400" indent="-533400">
              <a:buFont typeface="Wingdings" panose="05000000000000000000" pitchFamily="2" charset="2"/>
              <a:buAutoNum type="arabicPeriod"/>
              <a:defRPr/>
            </a:pPr>
            <a:endParaRPr lang="en-US" sz="2800" dirty="0"/>
          </a:p>
          <a:p>
            <a:pPr marL="533400" indent="-533400">
              <a:buFont typeface="Wingdings" panose="05000000000000000000" pitchFamily="2" charset="2"/>
              <a:buAutoNum type="arabicPeriod"/>
              <a:defRPr/>
            </a:pPr>
            <a:r>
              <a:rPr lang="en-US" sz="2800" dirty="0" err="1"/>
              <a:t>Putusan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intern </a:t>
            </a:r>
            <a:r>
              <a:rPr lang="en-US" sz="2800" i="1" dirty="0" err="1"/>
              <a:t>Lex</a:t>
            </a:r>
            <a:r>
              <a:rPr lang="en-US" sz="2800" i="1" dirty="0"/>
              <a:t> Cause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5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101" y="763928"/>
            <a:ext cx="10023676" cy="5668701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 err="1" smtClean="0"/>
              <a:t>Kasus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Nicols</a:t>
            </a:r>
            <a:r>
              <a:rPr lang="en-US" b="1" u="sng" dirty="0" smtClean="0"/>
              <a:t> v. </a:t>
            </a:r>
            <a:r>
              <a:rPr lang="en-US" b="1" u="sng" dirty="0" err="1" smtClean="0"/>
              <a:t>Nicols</a:t>
            </a:r>
            <a:r>
              <a:rPr lang="en-US" b="1" u="sng" dirty="0" smtClean="0"/>
              <a:t> (1900)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="1" u="sng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menyangkut</a:t>
            </a:r>
            <a:r>
              <a:rPr lang="en-US" sz="2800" dirty="0"/>
              <a:t> </a:t>
            </a:r>
            <a:r>
              <a:rPr lang="en-US" sz="2800" dirty="0" err="1"/>
              <a:t>sepasang</a:t>
            </a:r>
            <a:r>
              <a:rPr lang="en-US" sz="2800" dirty="0"/>
              <a:t> </a:t>
            </a:r>
            <a:r>
              <a:rPr lang="en-US" sz="2800" dirty="0" err="1"/>
              <a:t>suami</a:t>
            </a:r>
            <a:r>
              <a:rPr lang="en-US" sz="2800" dirty="0"/>
              <a:t> </a:t>
            </a:r>
            <a:r>
              <a:rPr lang="en-US" sz="2800" dirty="0" err="1"/>
              <a:t>istri</a:t>
            </a:r>
            <a:r>
              <a:rPr lang="en-US" sz="2800" dirty="0"/>
              <a:t> </a:t>
            </a:r>
            <a:r>
              <a:rPr lang="en-US" sz="2800" dirty="0" err="1"/>
              <a:t>berkewarganegaraan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/>
              <a:t>Pernikahan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diresmikan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pernikahan</a:t>
            </a:r>
            <a:r>
              <a:rPr lang="en-US" sz="2800" dirty="0"/>
              <a:t> </a:t>
            </a:r>
            <a:r>
              <a:rPr lang="en-US" sz="2800" dirty="0" err="1"/>
              <a:t>dilangsungkan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1854, </a:t>
            </a:r>
            <a:r>
              <a:rPr lang="en-US" sz="2800" dirty="0" err="1"/>
              <a:t>kedua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perjanjian</a:t>
            </a:r>
            <a:r>
              <a:rPr lang="en-US" sz="2800" dirty="0"/>
              <a:t> / </a:t>
            </a:r>
            <a:r>
              <a:rPr lang="en-US" sz="2800" dirty="0" err="1"/>
              <a:t>kontrak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harta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pernikahan</a:t>
            </a:r>
            <a:r>
              <a:rPr lang="en-US" sz="2800" dirty="0"/>
              <a:t>,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pindah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. </a:t>
            </a:r>
            <a:r>
              <a:rPr lang="en-US" sz="2800" dirty="0" err="1"/>
              <a:t>Suami</a:t>
            </a:r>
            <a:r>
              <a:rPr lang="en-US" sz="2800" dirty="0"/>
              <a:t> </a:t>
            </a:r>
            <a:r>
              <a:rPr lang="en-US" sz="2800" dirty="0" err="1"/>
              <a:t>meninggal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meninggalkan</a:t>
            </a:r>
            <a:r>
              <a:rPr lang="en-US" sz="2800" dirty="0"/>
              <a:t> </a:t>
            </a:r>
            <a:r>
              <a:rPr lang="en-US" sz="2800" dirty="0" err="1"/>
              <a:t>testamen</a:t>
            </a:r>
            <a:r>
              <a:rPr lang="en-US" sz="2800" dirty="0"/>
              <a:t> yang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sah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68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096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 algn="just" eaLnBrk="1" hangingPunct="1">
              <a:defRPr/>
            </a:pPr>
            <a:r>
              <a:rPr lang="en-US" sz="2800" dirty="0" err="1"/>
              <a:t>Isi</a:t>
            </a:r>
            <a:r>
              <a:rPr lang="en-US" sz="2800" dirty="0"/>
              <a:t> </a:t>
            </a:r>
            <a:r>
              <a:rPr lang="en-US" sz="2800" dirty="0" err="1"/>
              <a:t>testamen</a:t>
            </a:r>
            <a:r>
              <a:rPr lang="en-US" sz="2800" dirty="0"/>
              <a:t> </a:t>
            </a:r>
            <a:r>
              <a:rPr lang="en-US" sz="2800" dirty="0" err="1"/>
              <a:t>ternyata</a:t>
            </a:r>
            <a:r>
              <a:rPr lang="en-US" sz="2800" dirty="0"/>
              <a:t> </a:t>
            </a: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istri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harta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.</a:t>
            </a:r>
          </a:p>
          <a:p>
            <a:pPr algn="just" eaLnBrk="1" hangingPunct="1">
              <a:defRPr/>
            </a:pPr>
            <a:endParaRPr lang="en-US" sz="2800" dirty="0"/>
          </a:p>
          <a:p>
            <a:pPr algn="just" eaLnBrk="1" hangingPunct="1">
              <a:defRPr/>
            </a:pPr>
            <a:r>
              <a:rPr lang="en-US" sz="2800" dirty="0" err="1"/>
              <a:t>Istri</a:t>
            </a:r>
            <a:r>
              <a:rPr lang="en-US" sz="2800" dirty="0"/>
              <a:t>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mengajukan</a:t>
            </a:r>
            <a:r>
              <a:rPr lang="en-US" sz="2800" dirty="0"/>
              <a:t> </a:t>
            </a:r>
            <a:r>
              <a:rPr lang="en-US" sz="2800" dirty="0" err="1"/>
              <a:t>gugatan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testamen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menuntut</a:t>
            </a:r>
            <a:r>
              <a:rPr lang="en-US" sz="2800" dirty="0"/>
              <a:t> </a:t>
            </a:r>
            <a:r>
              <a:rPr lang="en-US" sz="2800" dirty="0" err="1"/>
              <a:t>haknya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harta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.</a:t>
            </a:r>
          </a:p>
          <a:p>
            <a:pPr algn="just" eaLnBrk="1" hangingPunct="1">
              <a:defRPr/>
            </a:pPr>
            <a:endParaRPr lang="en-US" sz="2800" dirty="0"/>
          </a:p>
          <a:p>
            <a:pPr algn="just" eaLnBrk="1" hangingPunct="1">
              <a:defRPr/>
            </a:pPr>
            <a:r>
              <a:rPr lang="en-US" sz="2800" dirty="0" err="1"/>
              <a:t>Gugatan</a:t>
            </a:r>
            <a:r>
              <a:rPr lang="en-US" sz="2800" dirty="0"/>
              <a:t> </a:t>
            </a:r>
            <a:r>
              <a:rPr lang="en-US" sz="2800" dirty="0" err="1"/>
              <a:t>diajukan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Pengadilan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9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504" y="949124"/>
            <a:ext cx="10868628" cy="51738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 err="1"/>
              <a:t>Proses</a:t>
            </a:r>
            <a:r>
              <a:rPr lang="en-US" b="1" u="sng" dirty="0"/>
              <a:t> </a:t>
            </a:r>
            <a:r>
              <a:rPr lang="en-US" b="1" u="sng" dirty="0" err="1"/>
              <a:t>Penyelesaian</a:t>
            </a:r>
            <a:r>
              <a:rPr lang="en-US" b="1" u="sng" dirty="0"/>
              <a:t> </a:t>
            </a:r>
            <a:r>
              <a:rPr lang="en-US" b="1" u="sng" dirty="0" err="1"/>
              <a:t>Perkara</a:t>
            </a:r>
            <a:r>
              <a:rPr lang="en-US" b="1" u="sng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dikualifikasikan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pewarisan</a:t>
            </a:r>
            <a:r>
              <a:rPr lang="en-US" dirty="0"/>
              <a:t> </a:t>
            </a:r>
            <a:r>
              <a:rPr lang="en-US" dirty="0" err="1"/>
              <a:t>testamentair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perkawinan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dirty="0"/>
              <a:t>Hakim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mengkualifikasikan</a:t>
            </a:r>
            <a:r>
              <a:rPr lang="en-US" dirty="0"/>
              <a:t> </a:t>
            </a:r>
            <a:r>
              <a:rPr lang="en-US" dirty="0" err="1"/>
              <a:t>pekara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pewarisan</a:t>
            </a:r>
            <a:r>
              <a:rPr lang="en-US" dirty="0"/>
              <a:t> </a:t>
            </a:r>
            <a:r>
              <a:rPr lang="en-US" dirty="0" err="1"/>
              <a:t>testamentair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dirty="0" err="1"/>
              <a:t>Kaidah</a:t>
            </a:r>
            <a:r>
              <a:rPr lang="en-US" dirty="0"/>
              <a:t> Intern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: “status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benda-benda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sepasang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(</a:t>
            </a:r>
            <a:r>
              <a:rPr lang="en-US" dirty="0" err="1"/>
              <a:t>tegas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diam-diam</a:t>
            </a:r>
            <a:r>
              <a:rPr lang="en-US" dirty="0"/>
              <a:t>).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dirty="0" err="1"/>
              <a:t>Kaidah</a:t>
            </a:r>
            <a:r>
              <a:rPr lang="en-US" dirty="0"/>
              <a:t> HPI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“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status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benda-benda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sepasang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status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benda-benda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i="1" dirty="0" err="1"/>
              <a:t>Lex</a:t>
            </a:r>
            <a:r>
              <a:rPr lang="en-US" i="1" dirty="0"/>
              <a:t> Loci </a:t>
            </a:r>
            <a:r>
              <a:rPr lang="en-US" i="1" dirty="0" err="1"/>
              <a:t>Celebrationis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peresmian</a:t>
            </a:r>
            <a:r>
              <a:rPr lang="en-US" dirty="0"/>
              <a:t> </a:t>
            </a:r>
            <a:r>
              <a:rPr lang="en-US" dirty="0" err="1"/>
              <a:t>perkawinan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65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601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/>
              <a:t>Kaidah</a:t>
            </a:r>
            <a:r>
              <a:rPr lang="en-US" sz="2800" dirty="0"/>
              <a:t> Intern </a:t>
            </a:r>
            <a:r>
              <a:rPr lang="en-US" sz="2800" dirty="0" err="1"/>
              <a:t>Perancis</a:t>
            </a:r>
            <a:r>
              <a:rPr lang="en-US" sz="2800" dirty="0"/>
              <a:t> </a:t>
            </a:r>
            <a:r>
              <a:rPr lang="en-US" sz="2800" dirty="0" err="1"/>
              <a:t>mengatakan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“</a:t>
            </a:r>
            <a:r>
              <a:rPr lang="en-US" sz="2800" dirty="0" err="1"/>
              <a:t>Apabila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kontrak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tegas</a:t>
            </a:r>
            <a:r>
              <a:rPr lang="en-US" sz="2800" dirty="0"/>
              <a:t>, </a:t>
            </a:r>
            <a:r>
              <a:rPr lang="en-US" sz="2800" dirty="0" err="1"/>
              <a:t>harta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perkawinan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b="1" dirty="0" err="1"/>
              <a:t>harta</a:t>
            </a:r>
            <a:r>
              <a:rPr lang="en-US" sz="2800" b="1" dirty="0"/>
              <a:t> </a:t>
            </a:r>
            <a:r>
              <a:rPr lang="en-US" sz="2800" b="1" dirty="0" err="1"/>
              <a:t>bersama</a:t>
            </a:r>
            <a:r>
              <a:rPr lang="en-US" sz="2800" b="1" dirty="0"/>
              <a:t> (</a:t>
            </a:r>
            <a:r>
              <a:rPr lang="en-US" sz="2800" b="1" i="1" dirty="0" err="1"/>
              <a:t>communaute</a:t>
            </a:r>
            <a:r>
              <a:rPr lang="en-US" sz="2800" b="1" i="1" dirty="0"/>
              <a:t> des </a:t>
            </a:r>
            <a:r>
              <a:rPr lang="en-US" sz="2800" b="1" i="1" dirty="0" err="1"/>
              <a:t>biens</a:t>
            </a:r>
            <a:r>
              <a:rPr lang="en-US" sz="2800" b="1" dirty="0"/>
              <a:t>)”.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800" b="1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/>
              <a:t>Hakim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mengkualifikasikan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Intern </a:t>
            </a:r>
            <a:r>
              <a:rPr lang="en-US" sz="2800" dirty="0" err="1"/>
              <a:t>Perancis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perjanjian</a:t>
            </a:r>
            <a:r>
              <a:rPr lang="en-US" sz="2800" dirty="0"/>
              <a:t> </a:t>
            </a:r>
            <a:r>
              <a:rPr lang="en-US" sz="2800" dirty="0" err="1"/>
              <a:t>diam-diam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bercampur</a:t>
            </a:r>
            <a:r>
              <a:rPr lang="en-US" sz="2800" dirty="0"/>
              <a:t> </a:t>
            </a:r>
            <a:r>
              <a:rPr lang="en-US" sz="2800" dirty="0" err="1"/>
              <a:t>harta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/>
              <a:t>Konsekuensinya</a:t>
            </a:r>
            <a:r>
              <a:rPr lang="en-US" sz="2800" dirty="0"/>
              <a:t>, </a:t>
            </a:r>
            <a:r>
              <a:rPr lang="en-US" sz="2800" dirty="0" err="1"/>
              <a:t>kewenangan</a:t>
            </a:r>
            <a:r>
              <a:rPr lang="en-US" sz="2800" dirty="0"/>
              <a:t> </a:t>
            </a:r>
            <a:r>
              <a:rPr lang="en-US" sz="2800" dirty="0" err="1"/>
              <a:t>mewaris</a:t>
            </a:r>
            <a:r>
              <a:rPr lang="en-US" sz="2800" dirty="0"/>
              <a:t> sang </a:t>
            </a:r>
            <a:r>
              <a:rPr lang="en-US" sz="2800" dirty="0" err="1"/>
              <a:t>suami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testamen</a:t>
            </a:r>
            <a:r>
              <a:rPr lang="en-US" sz="2800" dirty="0"/>
              <a:t> </a:t>
            </a:r>
            <a:r>
              <a:rPr lang="en-US" sz="2800" dirty="0" err="1"/>
              <a:t>hanyalah</a:t>
            </a:r>
            <a:r>
              <a:rPr lang="en-US" sz="2800" dirty="0"/>
              <a:t> </a:t>
            </a:r>
            <a:r>
              <a:rPr lang="en-US" sz="2800" dirty="0" err="1"/>
              <a:t>mencakup</a:t>
            </a:r>
            <a:r>
              <a:rPr lang="en-US" sz="2800" dirty="0"/>
              <a:t> </a:t>
            </a:r>
            <a:r>
              <a:rPr lang="en-US" sz="2800" dirty="0" err="1"/>
              <a:t>setengah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harta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.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6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TEORI KUALIFIKASI LEX CAUSE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Hakim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:</a:t>
            </a:r>
            <a:endParaRPr lang="id-ID" dirty="0" smtClean="0"/>
          </a:p>
          <a:p>
            <a:pPr marL="0" indent="0">
              <a:buNone/>
              <a:defRPr/>
            </a:pPr>
            <a:r>
              <a:rPr lang="en-US" b="1" dirty="0" err="1" smtClean="0"/>
              <a:t>testamen</a:t>
            </a:r>
            <a:r>
              <a:rPr lang="en-US" b="1" dirty="0" smtClean="0"/>
              <a:t> </a:t>
            </a:r>
            <a:r>
              <a:rPr lang="en-US" b="1" dirty="0" err="1" smtClean="0"/>
              <a:t>dianggap</a:t>
            </a:r>
            <a:r>
              <a:rPr lang="en-US" b="1" dirty="0" smtClean="0"/>
              <a:t> </a:t>
            </a:r>
            <a:r>
              <a:rPr lang="en-US" b="1" dirty="0" err="1" smtClean="0"/>
              <a:t>batal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gugatan</a:t>
            </a:r>
            <a:r>
              <a:rPr lang="en-US" b="1" dirty="0" smtClean="0"/>
              <a:t> </a:t>
            </a:r>
            <a:r>
              <a:rPr lang="en-US" b="1" dirty="0" err="1" smtClean="0"/>
              <a:t>janda</a:t>
            </a:r>
            <a:r>
              <a:rPr lang="en-US" b="1" dirty="0" smtClean="0"/>
              <a:t> </a:t>
            </a:r>
            <a:r>
              <a:rPr lang="en-US" b="1" dirty="0" err="1" smtClean="0"/>
              <a:t>dikabulkan</a:t>
            </a:r>
            <a:r>
              <a:rPr lang="en-US" b="1" dirty="0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TEORI KUALIFIKASI LEX CAUSE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800" dirty="0" err="1"/>
              <a:t>Kualifikasikan</a:t>
            </a:r>
            <a:r>
              <a:rPr lang="en-US" sz="2800" dirty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x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intern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asing</a:t>
            </a:r>
            <a:r>
              <a:rPr lang="en-US" sz="2800" dirty="0"/>
              <a:t> (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communaute</a:t>
            </a:r>
            <a:r>
              <a:rPr lang="en-US" sz="2800" dirty="0"/>
              <a:t> de </a:t>
            </a:r>
            <a:r>
              <a:rPr lang="en-US" sz="2800" dirty="0" err="1"/>
              <a:t>Biens</a:t>
            </a:r>
            <a:r>
              <a:rPr lang="en-US" sz="2800" dirty="0"/>
              <a:t>);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taut </a:t>
            </a:r>
            <a:r>
              <a:rPr lang="en-US" sz="2800" dirty="0" err="1"/>
              <a:t>sekunder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HPI </a:t>
            </a:r>
            <a:r>
              <a:rPr lang="en-US" sz="2800" i="1" dirty="0" err="1"/>
              <a:t>Lex</a:t>
            </a:r>
            <a:r>
              <a:rPr lang="en-US" sz="2800" i="1" dirty="0"/>
              <a:t> </a:t>
            </a:r>
            <a:r>
              <a:rPr lang="en-US" sz="2800" i="1" dirty="0" err="1"/>
              <a:t>Fori</a:t>
            </a:r>
            <a:r>
              <a:rPr lang="en-US" sz="2800" i="1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sebagia</a:t>
            </a:r>
            <a:r>
              <a:rPr lang="en-US" sz="2800" dirty="0"/>
              <a:t> </a:t>
            </a:r>
            <a:r>
              <a:rPr lang="en-US" sz="2800" b="1" dirty="0" err="1"/>
              <a:t>Lex</a:t>
            </a:r>
            <a:r>
              <a:rPr lang="en-US" sz="2800" b="1" dirty="0"/>
              <a:t> Loci </a:t>
            </a:r>
            <a:r>
              <a:rPr lang="en-US" sz="2800" b="1" dirty="0" err="1"/>
              <a:t>Celebrationis</a:t>
            </a:r>
            <a:r>
              <a:rPr lang="en-US" sz="2800" dirty="0"/>
              <a:t>);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i="1" dirty="0" err="1"/>
              <a:t>Lex</a:t>
            </a:r>
            <a:r>
              <a:rPr lang="en-US" sz="2800" i="1" dirty="0"/>
              <a:t> Cause </a:t>
            </a:r>
            <a:r>
              <a:rPr lang="en-US" sz="2800" dirty="0"/>
              <a:t>(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);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800" dirty="0" err="1"/>
              <a:t>Putusan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intern </a:t>
            </a:r>
            <a:r>
              <a:rPr lang="en-US" sz="2800" i="1" dirty="0" err="1"/>
              <a:t>Lex</a:t>
            </a:r>
            <a:r>
              <a:rPr lang="en-US" sz="2800" i="1" dirty="0"/>
              <a:t> Cause </a:t>
            </a:r>
            <a:r>
              <a:rPr lang="en-US" sz="2800" dirty="0"/>
              <a:t>(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i="1" dirty="0" err="1"/>
              <a:t>communaute</a:t>
            </a:r>
            <a:r>
              <a:rPr lang="en-US" sz="2800" i="1" dirty="0"/>
              <a:t> de </a:t>
            </a:r>
            <a:r>
              <a:rPr lang="en-US" sz="2800" i="1" dirty="0" err="1"/>
              <a:t>biens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712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BERTAHAP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 err="1"/>
              <a:t>Inti</a:t>
            </a:r>
            <a:r>
              <a:rPr lang="en-US" b="1" u="sng" dirty="0"/>
              <a:t> </a:t>
            </a:r>
            <a:r>
              <a:rPr lang="en-US" b="1" u="sng" dirty="0" err="1"/>
              <a:t>Teori</a:t>
            </a:r>
            <a:r>
              <a:rPr lang="en-US" b="1" u="sng" dirty="0"/>
              <a:t> :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i="1" dirty="0" err="1"/>
              <a:t>Lex</a:t>
            </a:r>
            <a:r>
              <a:rPr lang="en-US" i="1" dirty="0"/>
              <a:t> Cause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HPI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Lex</a:t>
            </a:r>
            <a:r>
              <a:rPr lang="en-US" dirty="0"/>
              <a:t> Cause </a:t>
            </a: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i="1" dirty="0" err="1"/>
              <a:t>Lex</a:t>
            </a:r>
            <a:r>
              <a:rPr lang="en-US" i="1" dirty="0"/>
              <a:t> </a:t>
            </a:r>
            <a:r>
              <a:rPr lang="en-US" i="1" dirty="0" err="1"/>
              <a:t>Fori</a:t>
            </a:r>
            <a:r>
              <a:rPr lang="en-US" i="1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2 </a:t>
            </a:r>
            <a:r>
              <a:rPr lang="en-US" dirty="0" err="1"/>
              <a:t>tahap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: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dirty="0"/>
              <a:t>Adolph </a:t>
            </a:r>
            <a:r>
              <a:rPr lang="en-US" dirty="0" err="1"/>
              <a:t>Schnizer</a:t>
            </a:r>
            <a:r>
              <a:rPr lang="en-US" dirty="0"/>
              <a:t> (Swiss),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 Prof. G.C. Cheshire, Prof. </a:t>
            </a:r>
            <a:r>
              <a:rPr lang="en-US" dirty="0" err="1"/>
              <a:t>Ehrenzweig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Prof. </a:t>
            </a:r>
            <a:r>
              <a:rPr lang="en-US" dirty="0" err="1"/>
              <a:t>Sunaryati</a:t>
            </a:r>
            <a:r>
              <a:rPr lang="en-US" dirty="0"/>
              <a:t> Hartono.</a:t>
            </a:r>
          </a:p>
        </p:txBody>
      </p:sp>
    </p:spTree>
    <p:extLst>
      <p:ext uri="{BB962C8B-B14F-4D97-AF65-F5344CB8AC3E}">
        <p14:creationId xmlns:p14="http://schemas.microsoft.com/office/powerpoint/2010/main" val="2556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FORI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>
              <a:buNone/>
              <a:defRPr/>
            </a:pPr>
            <a:r>
              <a:rPr lang="en-US" sz="2800" b="1" u="sng" dirty="0" err="1"/>
              <a:t>Inti</a:t>
            </a:r>
            <a:r>
              <a:rPr lang="en-US" sz="2800" b="1" u="sng" dirty="0"/>
              <a:t> </a:t>
            </a:r>
            <a:r>
              <a:rPr lang="en-US" sz="2800" b="1" u="sng" dirty="0" err="1"/>
              <a:t>Teori</a:t>
            </a:r>
            <a:r>
              <a:rPr lang="en-US" sz="2800" b="1" u="sng" dirty="0"/>
              <a:t> :</a:t>
            </a:r>
          </a:p>
          <a:p>
            <a:pPr marL="0" indent="0" algn="just">
              <a:buNone/>
              <a:defRPr/>
            </a:pPr>
            <a:r>
              <a:rPr lang="en-US" sz="2800" i="1" dirty="0"/>
              <a:t>“</a:t>
            </a:r>
            <a:r>
              <a:rPr lang="en-US" sz="2800" i="1" dirty="0" err="1"/>
              <a:t>Kualifikasi</a:t>
            </a:r>
            <a:r>
              <a:rPr lang="en-US" sz="2800" i="1" dirty="0"/>
              <a:t> </a:t>
            </a:r>
            <a:r>
              <a:rPr lang="en-US" sz="2800" i="1" dirty="0" err="1"/>
              <a:t>harus</a:t>
            </a:r>
            <a:r>
              <a:rPr lang="en-US" sz="2800" i="1" dirty="0"/>
              <a:t> </a:t>
            </a:r>
            <a:r>
              <a:rPr lang="en-US" sz="2800" i="1" dirty="0" err="1"/>
              <a:t>dilakukan</a:t>
            </a:r>
            <a:r>
              <a:rPr lang="en-US" sz="2800" i="1" dirty="0"/>
              <a:t> </a:t>
            </a:r>
            <a:r>
              <a:rPr lang="en-US" sz="2800" i="1" dirty="0" err="1"/>
              <a:t>berdasarkan</a:t>
            </a:r>
            <a:r>
              <a:rPr lang="en-US" sz="2800" i="1" dirty="0"/>
              <a:t> </a:t>
            </a:r>
            <a:r>
              <a:rPr lang="en-US" sz="2800" i="1" dirty="0" err="1"/>
              <a:t>hukum</a:t>
            </a:r>
            <a:r>
              <a:rPr lang="en-US" sz="2800" i="1" dirty="0"/>
              <a:t> </a:t>
            </a:r>
            <a:r>
              <a:rPr lang="en-US" sz="2800" i="1" dirty="0" err="1"/>
              <a:t>dari</a:t>
            </a:r>
            <a:r>
              <a:rPr lang="en-US" sz="2800" i="1" dirty="0"/>
              <a:t> </a:t>
            </a:r>
            <a:r>
              <a:rPr lang="en-US" sz="2800" i="1" dirty="0" err="1"/>
              <a:t>pengadilan</a:t>
            </a:r>
            <a:r>
              <a:rPr lang="en-US" sz="2800" i="1" dirty="0"/>
              <a:t> yang </a:t>
            </a:r>
            <a:r>
              <a:rPr lang="en-US" sz="2800" i="1" dirty="0" err="1"/>
              <a:t>mengadili</a:t>
            </a:r>
            <a:r>
              <a:rPr lang="en-US" sz="2800" i="1" dirty="0"/>
              <a:t> </a:t>
            </a:r>
            <a:r>
              <a:rPr lang="en-US" sz="2800" i="1" dirty="0" err="1"/>
              <a:t>perkara</a:t>
            </a:r>
            <a:r>
              <a:rPr lang="en-US" sz="2800" i="1" dirty="0"/>
              <a:t> (</a:t>
            </a:r>
            <a:r>
              <a:rPr lang="en-US" sz="2800" i="1" dirty="0" err="1"/>
              <a:t>lex</a:t>
            </a:r>
            <a:r>
              <a:rPr lang="en-US" sz="2800" i="1" dirty="0"/>
              <a:t> </a:t>
            </a:r>
            <a:r>
              <a:rPr lang="en-US" sz="2800" i="1" dirty="0" err="1"/>
              <a:t>fori</a:t>
            </a:r>
            <a:r>
              <a:rPr lang="en-US" sz="2800" i="1" dirty="0"/>
              <a:t>) </a:t>
            </a:r>
            <a:r>
              <a:rPr lang="en-US" sz="2800" i="1" dirty="0" err="1"/>
              <a:t>karena</a:t>
            </a:r>
            <a:r>
              <a:rPr lang="en-US" sz="2800" i="1" dirty="0"/>
              <a:t> </a:t>
            </a:r>
            <a:r>
              <a:rPr lang="en-US" sz="2800" i="1" dirty="0" err="1"/>
              <a:t>sistem</a:t>
            </a:r>
            <a:r>
              <a:rPr lang="en-US" sz="2800" i="1" dirty="0"/>
              <a:t> </a:t>
            </a:r>
            <a:r>
              <a:rPr lang="en-US" sz="2800" i="1" dirty="0" err="1"/>
              <a:t>kualifikasi</a:t>
            </a:r>
            <a:r>
              <a:rPr lang="en-US" sz="2800" i="1" dirty="0"/>
              <a:t> </a:t>
            </a:r>
            <a:r>
              <a:rPr lang="en-US" sz="2800" i="1" dirty="0" err="1"/>
              <a:t>adalah</a:t>
            </a:r>
            <a:r>
              <a:rPr lang="en-US" sz="2800" i="1" dirty="0"/>
              <a:t> </a:t>
            </a:r>
            <a:r>
              <a:rPr lang="en-US" sz="2800" i="1" dirty="0" err="1"/>
              <a:t>bagian</a:t>
            </a:r>
            <a:r>
              <a:rPr lang="en-US" sz="2800" i="1" dirty="0"/>
              <a:t> </a:t>
            </a:r>
            <a:r>
              <a:rPr lang="en-US" sz="2800" i="1" dirty="0" err="1"/>
              <a:t>dari</a:t>
            </a:r>
            <a:r>
              <a:rPr lang="en-US" sz="2800" i="1" dirty="0"/>
              <a:t> </a:t>
            </a:r>
            <a:r>
              <a:rPr lang="en-US" sz="2800" i="1" dirty="0" err="1"/>
              <a:t>hukum</a:t>
            </a:r>
            <a:r>
              <a:rPr lang="en-US" sz="2800" i="1" dirty="0"/>
              <a:t> intern </a:t>
            </a:r>
            <a:r>
              <a:rPr lang="en-US" sz="2800" i="1" dirty="0" err="1"/>
              <a:t>lex</a:t>
            </a:r>
            <a:r>
              <a:rPr lang="en-US" sz="2800" i="1" dirty="0"/>
              <a:t> </a:t>
            </a:r>
            <a:r>
              <a:rPr lang="en-US" sz="2800" i="1" dirty="0" err="1"/>
              <a:t>fori</a:t>
            </a:r>
            <a:r>
              <a:rPr lang="en-US" sz="2800" i="1" dirty="0"/>
              <a:t> </a:t>
            </a:r>
            <a:r>
              <a:rPr lang="en-US" sz="2800" i="1" dirty="0" err="1"/>
              <a:t>tersebut</a:t>
            </a:r>
            <a:r>
              <a:rPr lang="en-US" sz="2800" i="1" dirty="0"/>
              <a:t>.”</a:t>
            </a:r>
          </a:p>
          <a:p>
            <a:pPr marL="609600" indent="-609600">
              <a:buNone/>
              <a:defRPr/>
            </a:pPr>
            <a:endParaRPr lang="en-US" sz="2800" i="1" dirty="0"/>
          </a:p>
          <a:p>
            <a:pPr marL="609600" indent="-609600">
              <a:buNone/>
              <a:defRPr/>
            </a:pPr>
            <a:r>
              <a:rPr lang="en-US" sz="2800" dirty="0" err="1"/>
              <a:t>Tokoh</a:t>
            </a:r>
            <a:r>
              <a:rPr lang="en-US" sz="2800" dirty="0"/>
              <a:t> </a:t>
            </a: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i="1" dirty="0" err="1"/>
              <a:t>Lex</a:t>
            </a:r>
            <a:r>
              <a:rPr lang="en-US" sz="2800" i="1" dirty="0"/>
              <a:t> </a:t>
            </a:r>
            <a:r>
              <a:rPr lang="en-US" sz="2800" i="1" dirty="0" err="1"/>
              <a:t>Fori</a:t>
            </a:r>
            <a:r>
              <a:rPr lang="en-US" sz="2800" i="1" dirty="0"/>
              <a:t> </a:t>
            </a:r>
            <a:r>
              <a:rPr lang="en-US" sz="2800" dirty="0"/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800" dirty="0"/>
              <a:t>Franz Kahn (</a:t>
            </a:r>
            <a:r>
              <a:rPr lang="en-US" sz="2800" dirty="0" err="1"/>
              <a:t>Jerman</a:t>
            </a:r>
            <a:r>
              <a:rPr lang="en-US" sz="2800" dirty="0"/>
              <a:t>)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800" dirty="0" err="1"/>
              <a:t>Bartin</a:t>
            </a:r>
            <a:r>
              <a:rPr lang="en-US" sz="2800" dirty="0"/>
              <a:t> (</a:t>
            </a:r>
            <a:r>
              <a:rPr lang="en-US" sz="2800" dirty="0" err="1"/>
              <a:t>Perancis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82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1641" y="1111170"/>
            <a:ext cx="8949159" cy="5289630"/>
          </a:xfrm>
        </p:spPr>
        <p:txBody>
          <a:bodyPr>
            <a:normAutofit/>
          </a:bodyPr>
          <a:lstStyle/>
          <a:p>
            <a:pPr marL="609600" indent="-609600">
              <a:buNone/>
              <a:defRPr/>
            </a:pPr>
            <a:endParaRPr lang="en-US" sz="2800" b="1" u="sng" dirty="0"/>
          </a:p>
          <a:p>
            <a:pPr marL="627063" indent="-627063">
              <a:buNone/>
              <a:defRPr/>
            </a:pPr>
            <a:r>
              <a:rPr lang="en-US" sz="2800" b="1" dirty="0"/>
              <a:t>A. 	</a:t>
            </a:r>
            <a:r>
              <a:rPr lang="en-US" sz="2800" b="1" u="sng" dirty="0" err="1"/>
              <a:t>Kualifikasi</a:t>
            </a:r>
            <a:r>
              <a:rPr lang="en-US" sz="2800" b="1" u="sng" dirty="0"/>
              <a:t> </a:t>
            </a:r>
            <a:r>
              <a:rPr lang="en-US" sz="2800" b="1" u="sng" dirty="0" err="1"/>
              <a:t>Tahap</a:t>
            </a:r>
            <a:r>
              <a:rPr lang="en-US" sz="2800" b="1" u="sng" dirty="0"/>
              <a:t> </a:t>
            </a:r>
            <a:r>
              <a:rPr lang="en-US" sz="2800" b="1" u="sng" dirty="0" err="1"/>
              <a:t>Pertama</a:t>
            </a:r>
            <a:endParaRPr lang="en-US" sz="2800" b="1" u="sng" dirty="0"/>
          </a:p>
          <a:p>
            <a:pPr marL="609600" indent="-609600">
              <a:buNone/>
              <a:defRPr/>
            </a:pPr>
            <a:endParaRPr lang="en-US" sz="2800" b="1" u="sng" dirty="0"/>
          </a:p>
          <a:p>
            <a:pPr marL="609600" indent="-609600" algn="just">
              <a:buFontTx/>
              <a:buChar char="-"/>
              <a:defRPr/>
            </a:pPr>
            <a:r>
              <a:rPr lang="en-US" sz="2800" dirty="0" err="1"/>
              <a:t>Dijalankan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hakim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menemukan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HPI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taut </a:t>
            </a:r>
            <a:r>
              <a:rPr lang="en-US" sz="2800" dirty="0" err="1" smtClean="0"/>
              <a:t>penentu</a:t>
            </a:r>
            <a:r>
              <a:rPr lang="en-US" sz="2800" dirty="0"/>
              <a:t>.</a:t>
            </a:r>
          </a:p>
          <a:p>
            <a:pPr marL="609600" indent="-609600" algn="just">
              <a:buFontTx/>
              <a:buChar char="-"/>
              <a:defRPr/>
            </a:pPr>
            <a:r>
              <a:rPr lang="en-US" sz="2800" dirty="0" err="1" smtClean="0"/>
              <a:t>Kualifikasi</a:t>
            </a:r>
            <a:r>
              <a:rPr lang="en-US" sz="2800" dirty="0" smtClean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</a:t>
            </a:r>
            <a:r>
              <a:rPr lang="en-US" sz="2800" dirty="0" err="1"/>
              <a:t>menetapkan</a:t>
            </a:r>
            <a:r>
              <a:rPr lang="en-US" sz="2800" dirty="0"/>
              <a:t> </a:t>
            </a:r>
            <a:r>
              <a:rPr lang="en-US" sz="2800" i="1" dirty="0" err="1"/>
              <a:t>Lex</a:t>
            </a:r>
            <a:r>
              <a:rPr lang="en-US" sz="2800" i="1" dirty="0"/>
              <a:t> Cause</a:t>
            </a:r>
            <a:r>
              <a:rPr lang="en-US" sz="2800" dirty="0"/>
              <a:t>.</a:t>
            </a:r>
          </a:p>
          <a:p>
            <a:pPr marL="609600" indent="-609600" algn="just">
              <a:buFontTx/>
              <a:buChar char="-"/>
              <a:defRPr/>
            </a:pPr>
            <a:r>
              <a:rPr lang="en-US" sz="2800" dirty="0" smtClean="0"/>
              <a:t>Proses </a:t>
            </a: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mendasarkan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b="1" dirty="0" err="1"/>
              <a:t>kualifikasi</a:t>
            </a:r>
            <a:r>
              <a:rPr lang="en-US" sz="2800" b="1" dirty="0"/>
              <a:t> intern </a:t>
            </a:r>
            <a:r>
              <a:rPr lang="en-US" sz="2800" b="1" i="1" dirty="0" err="1"/>
              <a:t>Lex</a:t>
            </a:r>
            <a:r>
              <a:rPr lang="en-US" sz="2800" b="1" i="1" dirty="0"/>
              <a:t> </a:t>
            </a:r>
            <a:r>
              <a:rPr lang="en-US" sz="2800" b="1" i="1" dirty="0" err="1"/>
              <a:t>Fori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2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078" y="1076446"/>
            <a:ext cx="9423722" cy="555295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b="1" u="sng" dirty="0"/>
          </a:p>
          <a:p>
            <a:pPr marL="627063" indent="-627063">
              <a:lnSpc>
                <a:spcPct val="80000"/>
              </a:lnSpc>
              <a:buNone/>
              <a:defRPr/>
            </a:pPr>
            <a:r>
              <a:rPr lang="en-US" sz="2800" b="1" dirty="0"/>
              <a:t>B. 	</a:t>
            </a:r>
            <a:r>
              <a:rPr lang="en-US" sz="2800" b="1" u="sng" dirty="0" err="1"/>
              <a:t>Kualifikasi</a:t>
            </a:r>
            <a:r>
              <a:rPr lang="en-US" sz="2800" b="1" u="sng" dirty="0"/>
              <a:t> </a:t>
            </a:r>
            <a:r>
              <a:rPr lang="en-US" sz="2800" b="1" u="sng" dirty="0" err="1"/>
              <a:t>Tahap</a:t>
            </a:r>
            <a:r>
              <a:rPr lang="en-US" sz="2800" b="1" u="sng" dirty="0"/>
              <a:t> </a:t>
            </a:r>
            <a:r>
              <a:rPr lang="en-US" sz="2800" b="1" u="sng" dirty="0" err="1"/>
              <a:t>Kedua</a:t>
            </a:r>
            <a:endParaRPr lang="en-US" sz="2800" b="1" u="sng" dirty="0"/>
          </a:p>
          <a:p>
            <a:pPr marL="627063" indent="-627063">
              <a:lnSpc>
                <a:spcPct val="80000"/>
              </a:lnSpc>
              <a:buNone/>
              <a:defRPr/>
            </a:pPr>
            <a:endParaRPr lang="en-US" sz="2800" b="1" u="sng" dirty="0"/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dijalankan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i="1" dirty="0" err="1"/>
              <a:t>Lex</a:t>
            </a:r>
            <a:r>
              <a:rPr lang="en-US" sz="2800" i="1" dirty="0"/>
              <a:t> Cause </a:t>
            </a:r>
            <a:r>
              <a:rPr lang="en-US" sz="2800" dirty="0" err="1"/>
              <a:t>ditetapkan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</a:t>
            </a:r>
            <a:r>
              <a:rPr lang="en-US" sz="2800" dirty="0" err="1"/>
              <a:t>menetapkan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aturan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intern </a:t>
            </a: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i="1" dirty="0" err="1"/>
              <a:t>Lex</a:t>
            </a:r>
            <a:r>
              <a:rPr lang="en-US" sz="2800" i="1" dirty="0"/>
              <a:t> Cause </a:t>
            </a:r>
            <a:r>
              <a:rPr lang="en-US" sz="2800" dirty="0"/>
              <a:t>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menyelesaikan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endParaRPr lang="en-US" sz="2800" dirty="0"/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dijalankan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kualifikasi</a:t>
            </a:r>
            <a:r>
              <a:rPr lang="en-US" sz="2800" dirty="0"/>
              <a:t> intern yang </a:t>
            </a:r>
            <a:r>
              <a:rPr lang="en-US" sz="2800" dirty="0" err="1"/>
              <a:t>dikenal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i="1" dirty="0" err="1"/>
              <a:t>Lex</a:t>
            </a:r>
            <a:r>
              <a:rPr lang="en-US" sz="2800" i="1" dirty="0"/>
              <a:t> Cause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endParaRPr lang="en-US" sz="2800" dirty="0"/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fakta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dikualifikasikan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i="1" dirty="0" err="1"/>
              <a:t>Lex</a:t>
            </a:r>
            <a:r>
              <a:rPr lang="en-US" sz="2800" i="1" dirty="0"/>
              <a:t> Cause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cap="small" dirty="0" err="1"/>
              <a:t>Langkah-langkah</a:t>
            </a:r>
            <a:r>
              <a:rPr lang="en-US" sz="3200" cap="small" dirty="0"/>
              <a:t/>
            </a:r>
            <a:br>
              <a:rPr lang="en-US" sz="3200" cap="small" dirty="0"/>
            </a:br>
            <a:r>
              <a:rPr lang="en-US" sz="3200" cap="small" dirty="0" err="1"/>
              <a:t>Teori</a:t>
            </a:r>
            <a:r>
              <a:rPr lang="en-US" sz="3200" cap="small" dirty="0"/>
              <a:t> </a:t>
            </a:r>
            <a:r>
              <a:rPr lang="en-US" sz="3200" cap="small" dirty="0" err="1"/>
              <a:t>Kualifikasi</a:t>
            </a:r>
            <a:r>
              <a:rPr lang="en-US" sz="3200" cap="small" dirty="0"/>
              <a:t> </a:t>
            </a:r>
            <a:r>
              <a:rPr lang="en-US" sz="3200" cap="small" dirty="0" err="1"/>
              <a:t>Bertahap</a:t>
            </a:r>
            <a:endParaRPr lang="en-US" sz="32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825" y="2285999"/>
            <a:ext cx="10220446" cy="4224866"/>
          </a:xfrm>
        </p:spPr>
        <p:txBody>
          <a:bodyPr/>
          <a:lstStyle/>
          <a:p>
            <a:pPr marL="571500" indent="-571500">
              <a:buNone/>
              <a:defRPr/>
            </a:pPr>
            <a:r>
              <a:rPr lang="en-US" b="1" u="sng" dirty="0" err="1"/>
              <a:t>Tahap</a:t>
            </a:r>
            <a:r>
              <a:rPr lang="en-US" b="1" u="sng" dirty="0"/>
              <a:t> I</a:t>
            </a:r>
          </a:p>
          <a:p>
            <a:pPr marL="341313" indent="-341313" algn="just">
              <a:buNone/>
              <a:defRPr/>
            </a:pPr>
            <a:r>
              <a:rPr lang="en-US" dirty="0"/>
              <a:t>1.	</a:t>
            </a:r>
            <a:r>
              <a:rPr lang="en-US" dirty="0" err="1"/>
              <a:t>Kualifikasikan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intern </a:t>
            </a:r>
            <a:r>
              <a:rPr lang="en-US" i="1" dirty="0" err="1"/>
              <a:t>Lex</a:t>
            </a:r>
            <a:r>
              <a:rPr lang="en-US" i="1" dirty="0"/>
              <a:t> </a:t>
            </a:r>
            <a:r>
              <a:rPr lang="en-US" i="1" dirty="0" err="1"/>
              <a:t>Fori</a:t>
            </a:r>
            <a:r>
              <a:rPr lang="en-US" i="1" dirty="0"/>
              <a:t>;</a:t>
            </a:r>
          </a:p>
          <a:p>
            <a:pPr marL="341313" indent="-341313" algn="just">
              <a:buNone/>
              <a:defRPr/>
            </a:pPr>
            <a:r>
              <a:rPr lang="en-US" dirty="0"/>
              <a:t>2.	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HPI </a:t>
            </a:r>
            <a:r>
              <a:rPr lang="en-US" i="1" dirty="0" err="1"/>
              <a:t>Lex</a:t>
            </a:r>
            <a:r>
              <a:rPr lang="en-US" i="1" dirty="0"/>
              <a:t> </a:t>
            </a:r>
            <a:r>
              <a:rPr lang="en-US" i="1" dirty="0" err="1"/>
              <a:t>Fori</a:t>
            </a:r>
            <a:r>
              <a:rPr lang="en-US" i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Taut </a:t>
            </a:r>
            <a:r>
              <a:rPr lang="en-US" dirty="0" err="1"/>
              <a:t>Sekunder</a:t>
            </a:r>
            <a:endParaRPr lang="en-US" dirty="0"/>
          </a:p>
          <a:p>
            <a:pPr marL="341313" indent="-341313" algn="just">
              <a:buNone/>
              <a:defRPr/>
            </a:pPr>
            <a:r>
              <a:rPr lang="en-US" dirty="0"/>
              <a:t>3.	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i="1" dirty="0" err="1"/>
              <a:t>Lex</a:t>
            </a:r>
            <a:r>
              <a:rPr lang="en-US" i="1" dirty="0"/>
              <a:t> Cause.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u="sng" dirty="0" err="1" smtClean="0"/>
              <a:t>Tahap</a:t>
            </a:r>
            <a:r>
              <a:rPr lang="en-US" b="1" u="sng" dirty="0" smtClean="0"/>
              <a:t> </a:t>
            </a:r>
            <a:r>
              <a:rPr lang="en-US" b="1" u="sng" dirty="0"/>
              <a:t>II</a:t>
            </a:r>
          </a:p>
          <a:p>
            <a:pPr marL="341313" indent="-341313" algn="just">
              <a:buNone/>
              <a:defRPr/>
            </a:pPr>
            <a:r>
              <a:rPr lang="en-US" dirty="0"/>
              <a:t>1.	</a:t>
            </a:r>
            <a:r>
              <a:rPr lang="en-US" dirty="0" err="1"/>
              <a:t>Kualifikasikan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intern </a:t>
            </a:r>
            <a:r>
              <a:rPr lang="en-US" i="1" dirty="0" err="1"/>
              <a:t>Lex</a:t>
            </a:r>
            <a:r>
              <a:rPr lang="en-US" i="1" dirty="0"/>
              <a:t> Cause</a:t>
            </a:r>
            <a:r>
              <a:rPr lang="en-US" dirty="0"/>
              <a:t>.</a:t>
            </a:r>
          </a:p>
          <a:p>
            <a:pPr marL="341313" indent="-341313" algn="just">
              <a:buNone/>
              <a:defRPr/>
            </a:pPr>
            <a:r>
              <a:rPr lang="en-US" dirty="0"/>
              <a:t>2.	</a:t>
            </a:r>
            <a:r>
              <a:rPr lang="en-US" dirty="0" err="1"/>
              <a:t>Selesaikan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intern </a:t>
            </a:r>
            <a:r>
              <a:rPr lang="en-US" i="1" dirty="0" err="1"/>
              <a:t>Lex</a:t>
            </a:r>
            <a:r>
              <a:rPr lang="en-US" i="1" dirty="0"/>
              <a:t> Cause</a:t>
            </a:r>
            <a:r>
              <a:rPr lang="en-US" dirty="0"/>
              <a:t>.</a:t>
            </a:r>
          </a:p>
          <a:p>
            <a:pPr marL="571500" indent="-571500">
              <a:buFont typeface="Wingdings" panose="05000000000000000000" pitchFamily="2" charset="2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69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273" y="381000"/>
            <a:ext cx="9238527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u="sng" dirty="0" err="1"/>
              <a:t>Contoh</a:t>
            </a:r>
            <a:r>
              <a:rPr lang="en-US" sz="2800" b="1" u="sng" dirty="0"/>
              <a:t> </a:t>
            </a:r>
            <a:r>
              <a:rPr lang="en-US" sz="2800" b="1" u="sng" dirty="0" err="1"/>
              <a:t>Kasus</a:t>
            </a:r>
            <a:r>
              <a:rPr lang="en-US" sz="2800" b="1" u="sng" dirty="0"/>
              <a:t>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="1" u="sng" dirty="0"/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2800" dirty="0"/>
              <a:t>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seorang</a:t>
            </a:r>
            <a:r>
              <a:rPr lang="en-US" sz="2800" dirty="0"/>
              <a:t> </a:t>
            </a:r>
            <a:r>
              <a:rPr lang="en-US" sz="2800" dirty="0" err="1"/>
              <a:t>warga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Swiss, yang </a:t>
            </a:r>
            <a:r>
              <a:rPr lang="en-US" sz="2800" dirty="0" err="1"/>
              <a:t>berdomisili</a:t>
            </a:r>
            <a:r>
              <a:rPr lang="en-US" sz="2800" dirty="0"/>
              <a:t> </a:t>
            </a:r>
            <a:r>
              <a:rPr lang="en-US" sz="2800" dirty="0" err="1"/>
              <a:t>terakhir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meninggal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. </a:t>
            </a:r>
            <a:r>
              <a:rPr lang="en-US" sz="2800" dirty="0" err="1"/>
              <a:t>Pewaris</a:t>
            </a:r>
            <a:r>
              <a:rPr lang="en-US" sz="2800" dirty="0"/>
              <a:t> </a:t>
            </a:r>
            <a:r>
              <a:rPr lang="en-US" sz="2800" dirty="0" err="1"/>
              <a:t>meninggalkan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err="1"/>
              <a:t>peninggalan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Swiss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. Para </a:t>
            </a:r>
            <a:r>
              <a:rPr lang="en-US" sz="2800" dirty="0" err="1"/>
              <a:t>ahli</a:t>
            </a:r>
            <a:r>
              <a:rPr lang="en-US" sz="2800" dirty="0"/>
              <a:t> </a:t>
            </a:r>
            <a:r>
              <a:rPr lang="en-US" sz="2800" dirty="0" err="1"/>
              <a:t>waris</a:t>
            </a:r>
            <a:r>
              <a:rPr lang="en-US" sz="2800" dirty="0"/>
              <a:t> </a:t>
            </a:r>
            <a:r>
              <a:rPr lang="en-US" sz="2800" dirty="0" err="1"/>
              <a:t>semuanya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warga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Swiss yang </a:t>
            </a:r>
            <a:r>
              <a:rPr lang="en-US" sz="2800" dirty="0" err="1"/>
              <a:t>berdomisili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Swiss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</a:t>
            </a:r>
            <a:r>
              <a:rPr lang="en-US" sz="2800" dirty="0" err="1"/>
              <a:t>pembagian</a:t>
            </a:r>
            <a:r>
              <a:rPr lang="en-US" sz="2800" dirty="0"/>
              <a:t> </a:t>
            </a:r>
            <a:r>
              <a:rPr lang="en-US" sz="2800" dirty="0" err="1"/>
              <a:t>warisan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diajukan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Pengadilan</a:t>
            </a:r>
            <a:r>
              <a:rPr lang="en-US" sz="2800" dirty="0"/>
              <a:t> Swiss.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sz="2800" dirty="0"/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manakah</a:t>
            </a:r>
            <a:r>
              <a:rPr lang="en-US" sz="2800" dirty="0"/>
              <a:t> yang </a:t>
            </a:r>
            <a:r>
              <a:rPr lang="en-US" sz="2800" dirty="0" err="1"/>
              <a:t>dipergunakan</a:t>
            </a:r>
            <a:r>
              <a:rPr lang="en-US" sz="2800" dirty="0"/>
              <a:t> hakim Swiss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menyelesaikan</a:t>
            </a:r>
            <a:r>
              <a:rPr lang="en-US" sz="2800" dirty="0"/>
              <a:t> </a:t>
            </a:r>
            <a:r>
              <a:rPr lang="en-US" sz="2800" dirty="0" err="1"/>
              <a:t>persoalan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177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4572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600" b="1" u="sng" dirty="0" err="1"/>
              <a:t>Fakta</a:t>
            </a:r>
            <a:r>
              <a:rPr lang="en-US" sz="3600" b="1" u="sng" dirty="0"/>
              <a:t> </a:t>
            </a:r>
            <a:r>
              <a:rPr lang="en-US" sz="3600" b="1" u="sng" dirty="0" err="1"/>
              <a:t>Hukum</a:t>
            </a:r>
            <a:r>
              <a:rPr lang="en-US" sz="3600" b="1" u="sng" dirty="0"/>
              <a:t>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b="1" u="sng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 err="1"/>
              <a:t>Hukum</a:t>
            </a:r>
            <a:r>
              <a:rPr lang="en-US" b="1" u="sng" dirty="0"/>
              <a:t> Intern Swiss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dirty="0" err="1"/>
              <a:t>Hukum</a:t>
            </a:r>
            <a:r>
              <a:rPr lang="en-US" dirty="0"/>
              <a:t> Swiss </a:t>
            </a:r>
            <a:r>
              <a:rPr lang="en-US" dirty="0" err="1"/>
              <a:t>mengkualifikasikan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Pewarisan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 err="1"/>
              <a:t>Hukum</a:t>
            </a:r>
            <a:r>
              <a:rPr lang="en-US" b="1" u="sng" dirty="0"/>
              <a:t> Intern </a:t>
            </a:r>
            <a:r>
              <a:rPr lang="en-US" b="1" u="sng" dirty="0" err="1"/>
              <a:t>Inggris</a:t>
            </a:r>
            <a:r>
              <a:rPr lang="en-US" b="1" u="sng" dirty="0"/>
              <a:t> 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mengkualifikasikan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dikualifikasikan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pewarisan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dikualifikasikan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pewarisan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33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6019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u="sng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u="sng" dirty="0" err="1"/>
              <a:t>Kaidah</a:t>
            </a:r>
            <a:r>
              <a:rPr lang="en-US" b="1" u="sng" dirty="0"/>
              <a:t> HPI Swiss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marL="0" indent="0" algn="just">
              <a:buNone/>
              <a:defRPr/>
            </a:pP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pewarisan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domisili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pewaris</a:t>
            </a:r>
            <a:r>
              <a:rPr lang="en-US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u="sng" dirty="0" err="1"/>
              <a:t>Kaidah</a:t>
            </a:r>
            <a:r>
              <a:rPr lang="en-US" b="1" u="sng" dirty="0"/>
              <a:t> HPI </a:t>
            </a:r>
            <a:r>
              <a:rPr lang="en-US" b="1" u="sng" dirty="0" err="1"/>
              <a:t>Inggris</a:t>
            </a:r>
            <a:r>
              <a:rPr lang="en-US" b="1" u="sng" dirty="0"/>
              <a:t>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marL="463550" lvl="1" indent="-463550">
              <a:defRPr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Lex</a:t>
            </a:r>
            <a:r>
              <a:rPr lang="en-US" sz="2400" dirty="0"/>
              <a:t> </a:t>
            </a:r>
            <a:r>
              <a:rPr lang="en-US" sz="2400" dirty="0" err="1"/>
              <a:t>Rei</a:t>
            </a:r>
            <a:r>
              <a:rPr lang="en-US" sz="2400" dirty="0"/>
              <a:t> </a:t>
            </a:r>
            <a:r>
              <a:rPr lang="en-US" sz="2400" dirty="0" err="1"/>
              <a:t>Sitae</a:t>
            </a:r>
            <a:r>
              <a:rPr lang="en-US" sz="2400" dirty="0"/>
              <a:t> </a:t>
            </a:r>
          </a:p>
          <a:p>
            <a:pPr marL="463550" lvl="1" indent="-463550">
              <a:defRPr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domisili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pewaris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9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170" y="937549"/>
            <a:ext cx="10069974" cy="561565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u="sng" dirty="0" err="1" smtClean="0"/>
              <a:t>Penyelesaian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Perkara</a:t>
            </a:r>
            <a:r>
              <a:rPr lang="en-US" b="1" u="sng" dirty="0" smtClean="0"/>
              <a:t>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200" b="1" dirty="0" err="1"/>
              <a:t>Tahap</a:t>
            </a:r>
            <a:r>
              <a:rPr lang="en-US" sz="2200" b="1" dirty="0"/>
              <a:t> I: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200" dirty="0" err="1"/>
              <a:t>Kasus</a:t>
            </a:r>
            <a:r>
              <a:rPr lang="en-US" sz="2200" dirty="0"/>
              <a:t> </a:t>
            </a:r>
            <a:r>
              <a:rPr lang="en-US" sz="2200" dirty="0" err="1"/>
              <a:t>dikualifikasikan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hukum</a:t>
            </a:r>
            <a:r>
              <a:rPr lang="en-US" sz="2200" dirty="0"/>
              <a:t> intern Swiss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Pewarisan</a:t>
            </a:r>
            <a:r>
              <a:rPr lang="en-US" sz="2200" dirty="0"/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200" dirty="0"/>
              <a:t>HPI Swiss </a:t>
            </a:r>
            <a:r>
              <a:rPr lang="en-US" sz="2200" dirty="0" err="1"/>
              <a:t>menunjuk</a:t>
            </a:r>
            <a:r>
              <a:rPr lang="en-US" sz="2200" dirty="0"/>
              <a:t> </a:t>
            </a:r>
            <a:r>
              <a:rPr lang="en-US" sz="2200" dirty="0" err="1"/>
              <a:t>hukum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domisili</a:t>
            </a:r>
            <a:r>
              <a:rPr lang="en-US" sz="2200" dirty="0"/>
              <a:t> </a:t>
            </a:r>
            <a:r>
              <a:rPr lang="en-US" sz="2200" dirty="0" err="1"/>
              <a:t>terakhir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pewaris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i="1" dirty="0" err="1"/>
              <a:t>Lex</a:t>
            </a:r>
            <a:r>
              <a:rPr lang="en-US" sz="2200" i="1" dirty="0"/>
              <a:t> Cause</a:t>
            </a:r>
            <a:r>
              <a:rPr lang="en-US" sz="2200" dirty="0"/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200" i="1" dirty="0" err="1"/>
              <a:t>Lex</a:t>
            </a:r>
            <a:r>
              <a:rPr lang="en-US" sz="2200" i="1" dirty="0"/>
              <a:t> Cause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Hukum</a:t>
            </a:r>
            <a:r>
              <a:rPr lang="en-US" sz="2200" dirty="0"/>
              <a:t> </a:t>
            </a:r>
            <a:r>
              <a:rPr lang="en-US" sz="2200" dirty="0" err="1"/>
              <a:t>Inggris</a:t>
            </a:r>
            <a:r>
              <a:rPr lang="en-US" sz="2200" dirty="0"/>
              <a:t>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200" b="1" dirty="0" err="1" smtClean="0"/>
              <a:t>Tahap</a:t>
            </a:r>
            <a:r>
              <a:rPr lang="en-US" sz="2200" b="1" dirty="0" smtClean="0"/>
              <a:t> </a:t>
            </a:r>
            <a:r>
              <a:rPr lang="en-US" sz="2200" b="1" dirty="0"/>
              <a:t>II :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200" dirty="0" err="1"/>
              <a:t>Kualifikasikan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perkara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kaidah</a:t>
            </a:r>
            <a:r>
              <a:rPr lang="en-US" sz="2200" dirty="0"/>
              <a:t> intern </a:t>
            </a:r>
            <a:r>
              <a:rPr lang="en-US" sz="2200" dirty="0" err="1"/>
              <a:t>Inggris</a:t>
            </a:r>
            <a:r>
              <a:rPr lang="en-US" sz="2200" dirty="0"/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200" dirty="0" err="1"/>
              <a:t>Inggris</a:t>
            </a:r>
            <a:r>
              <a:rPr lang="en-US" sz="2200" dirty="0"/>
              <a:t> </a:t>
            </a:r>
            <a:r>
              <a:rPr lang="en-US" sz="2200" dirty="0" err="1"/>
              <a:t>mengkualifikasi</a:t>
            </a:r>
            <a:r>
              <a:rPr lang="en-US" sz="2200" dirty="0"/>
              <a:t> </a:t>
            </a:r>
            <a:r>
              <a:rPr lang="en-US" sz="2200" dirty="0" err="1"/>
              <a:t>perkara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2 </a:t>
            </a:r>
            <a:r>
              <a:rPr lang="en-US" sz="2200" dirty="0" err="1"/>
              <a:t>kualifikasi</a:t>
            </a:r>
            <a:r>
              <a:rPr lang="en-US" sz="2200" dirty="0"/>
              <a:t> :</a:t>
            </a:r>
          </a:p>
          <a:p>
            <a:pPr marL="573088" algn="just">
              <a:buNone/>
              <a:defRPr/>
            </a:pPr>
            <a:r>
              <a:rPr lang="en-US" sz="2200" dirty="0"/>
              <a:t>a.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pembagian</a:t>
            </a:r>
            <a:r>
              <a:rPr lang="en-US" sz="2200" dirty="0"/>
              <a:t> </a:t>
            </a:r>
            <a:r>
              <a:rPr lang="en-US" sz="2200" dirty="0" err="1"/>
              <a:t>harta</a:t>
            </a:r>
            <a:r>
              <a:rPr lang="en-US" sz="2200" dirty="0"/>
              <a:t> </a:t>
            </a:r>
            <a:r>
              <a:rPr lang="en-US" sz="2200" dirty="0" err="1"/>
              <a:t>tetap</a:t>
            </a:r>
            <a:r>
              <a:rPr lang="en-US" sz="2200" dirty="0"/>
              <a:t> </a:t>
            </a:r>
            <a:r>
              <a:rPr lang="en-US" sz="2200" dirty="0" err="1"/>
              <a:t>dikategorikan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pewarisan</a:t>
            </a:r>
            <a:r>
              <a:rPr lang="en-US" sz="2200" dirty="0"/>
              <a:t> </a:t>
            </a:r>
            <a:r>
              <a:rPr lang="en-US" sz="2200" dirty="0" err="1"/>
              <a:t>benda</a:t>
            </a:r>
            <a:r>
              <a:rPr lang="en-US" sz="2200" dirty="0"/>
              <a:t> </a:t>
            </a:r>
            <a:r>
              <a:rPr lang="en-US" sz="2200" dirty="0" err="1"/>
              <a:t>tetap</a:t>
            </a:r>
            <a:r>
              <a:rPr lang="en-US" sz="2200" dirty="0"/>
              <a:t>.</a:t>
            </a:r>
          </a:p>
          <a:p>
            <a:pPr marL="573088" algn="just">
              <a:buNone/>
              <a:defRPr/>
            </a:pPr>
            <a:r>
              <a:rPr lang="en-US" sz="2200" dirty="0"/>
              <a:t>b.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pembagian</a:t>
            </a:r>
            <a:r>
              <a:rPr lang="en-US" sz="2200" dirty="0"/>
              <a:t> </a:t>
            </a:r>
            <a:r>
              <a:rPr lang="en-US" sz="2200" dirty="0" err="1"/>
              <a:t>harta</a:t>
            </a:r>
            <a:r>
              <a:rPr lang="en-US" sz="2200" dirty="0"/>
              <a:t> </a:t>
            </a:r>
            <a:r>
              <a:rPr lang="en-US" sz="2200" dirty="0" err="1"/>
              <a:t>bergerak</a:t>
            </a:r>
            <a:r>
              <a:rPr lang="en-US" sz="2200" dirty="0"/>
              <a:t> </a:t>
            </a:r>
            <a:r>
              <a:rPr lang="en-US" sz="2200" dirty="0" err="1"/>
              <a:t>dikategorikan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pewarisan</a:t>
            </a:r>
            <a:r>
              <a:rPr lang="en-US" sz="2200" dirty="0"/>
              <a:t> </a:t>
            </a:r>
            <a:r>
              <a:rPr lang="en-US" sz="2200" dirty="0" err="1"/>
              <a:t>benda</a:t>
            </a:r>
            <a:r>
              <a:rPr lang="en-US" sz="2200" dirty="0"/>
              <a:t> </a:t>
            </a:r>
            <a:r>
              <a:rPr lang="en-US" sz="2200" dirty="0" err="1"/>
              <a:t>bergerak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9288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465408"/>
            <a:ext cx="8229600" cy="366551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u="sng" dirty="0" err="1" smtClean="0"/>
              <a:t>Putusan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Perkara</a:t>
            </a:r>
            <a:r>
              <a:rPr lang="en-US" b="1" u="sng" dirty="0" smtClean="0"/>
              <a:t>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algn="just" eaLnBrk="1" hangingPunct="1">
              <a:buFontTx/>
              <a:buChar char="-"/>
              <a:defRPr/>
            </a:pP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intern </a:t>
            </a:r>
            <a:r>
              <a:rPr lang="en-US" dirty="0" err="1" smtClean="0"/>
              <a:t>Inggris</a:t>
            </a:r>
            <a:r>
              <a:rPr lang="en-US" dirty="0" smtClean="0"/>
              <a:t>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pewarisan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</a:p>
          <a:p>
            <a:pPr algn="just" eaLnBrk="1" hangingPunct="1">
              <a:buFontTx/>
              <a:buChar char="-"/>
              <a:defRPr/>
            </a:pPr>
            <a:endParaRPr lang="en-US" dirty="0" smtClean="0"/>
          </a:p>
          <a:p>
            <a:pPr algn="just" eaLnBrk="1" hangingPunct="1">
              <a:buFontTx/>
              <a:buChar char="-"/>
              <a:defRPr/>
            </a:pP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,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intern </a:t>
            </a:r>
            <a:r>
              <a:rPr lang="en-US" dirty="0" err="1" smtClean="0"/>
              <a:t>Inggris</a:t>
            </a:r>
            <a:r>
              <a:rPr lang="en-US" dirty="0" smtClean="0"/>
              <a:t>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pewarisan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236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TEORI KUALIFIKASI LEX FORI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dirty="0"/>
              <a:t>FRANZ KAHN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berdasakan</a:t>
            </a:r>
            <a:r>
              <a:rPr lang="en-US" dirty="0"/>
              <a:t> </a:t>
            </a:r>
            <a:r>
              <a:rPr lang="en-US" i="1" dirty="0" err="1"/>
              <a:t>lex</a:t>
            </a:r>
            <a:r>
              <a:rPr lang="en-US" i="1" dirty="0"/>
              <a:t> </a:t>
            </a:r>
            <a:r>
              <a:rPr lang="en-US" i="1" dirty="0" err="1"/>
              <a:t>fori</a:t>
            </a:r>
            <a:r>
              <a:rPr lang="en-US" i="1" dirty="0"/>
              <a:t> </a:t>
            </a:r>
            <a:r>
              <a:rPr lang="en-US" dirty="0" err="1"/>
              <a:t>karena</a:t>
            </a:r>
            <a:r>
              <a:rPr lang="en-US" dirty="0"/>
              <a:t> :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US" dirty="0"/>
          </a:p>
          <a:p>
            <a:pPr marL="573088" indent="-573088">
              <a:lnSpc>
                <a:spcPct val="90000"/>
              </a:lnSpc>
              <a:buNone/>
              <a:defRPr/>
            </a:pPr>
            <a:r>
              <a:rPr lang="en-US" dirty="0"/>
              <a:t>A. 	</a:t>
            </a:r>
            <a:r>
              <a:rPr lang="en-US" b="1" dirty="0" err="1"/>
              <a:t>Kesederhanaan</a:t>
            </a:r>
            <a:r>
              <a:rPr lang="en-US" b="1" dirty="0"/>
              <a:t> (</a:t>
            </a:r>
            <a:r>
              <a:rPr lang="en-US" b="1" i="1" dirty="0"/>
              <a:t>simplicity</a:t>
            </a:r>
            <a:r>
              <a:rPr lang="en-US" b="1" dirty="0"/>
              <a:t>)</a:t>
            </a:r>
          </a:p>
          <a:p>
            <a:pPr marL="573088" indent="0" algn="just">
              <a:lnSpc>
                <a:spcPct val="90000"/>
              </a:lnSpc>
              <a:buNone/>
              <a:defRPr/>
            </a:pPr>
            <a:r>
              <a:rPr lang="en-US" dirty="0" err="1"/>
              <a:t>Pengertian</a:t>
            </a:r>
            <a:r>
              <a:rPr lang="en-US" dirty="0"/>
              <a:t>,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konsep-konsep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sengketa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paling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hakim.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US" dirty="0"/>
          </a:p>
          <a:p>
            <a:pPr marL="573088" indent="-573088">
              <a:lnSpc>
                <a:spcPct val="90000"/>
              </a:lnSpc>
              <a:buNone/>
              <a:defRPr/>
            </a:pPr>
            <a:r>
              <a:rPr lang="en-US" dirty="0"/>
              <a:t>B. 	</a:t>
            </a:r>
            <a:r>
              <a:rPr lang="en-US" b="1" dirty="0" err="1"/>
              <a:t>Kepastian</a:t>
            </a:r>
            <a:r>
              <a:rPr lang="en-US" b="1" dirty="0"/>
              <a:t> (</a:t>
            </a:r>
            <a:r>
              <a:rPr lang="en-US" b="1" i="1" dirty="0"/>
              <a:t>certainty</a:t>
            </a:r>
            <a:r>
              <a:rPr lang="en-US" b="1" dirty="0"/>
              <a:t>)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US" dirty="0"/>
              <a:t>	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berperkara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hakim </a:t>
            </a:r>
            <a:r>
              <a:rPr lang="en-US" dirty="0" err="1"/>
              <a:t>berserta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yuridiknya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7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FORI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dirty="0"/>
              <a:t>BARTIN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 err="1"/>
              <a:t>Lex</a:t>
            </a:r>
            <a:r>
              <a:rPr lang="en-US" i="1" dirty="0"/>
              <a:t> </a:t>
            </a:r>
            <a:r>
              <a:rPr lang="en-US" i="1" dirty="0" err="1"/>
              <a:t>Fori</a:t>
            </a:r>
            <a:r>
              <a:rPr lang="en-US" i="1" dirty="0"/>
              <a:t> </a:t>
            </a:r>
            <a:r>
              <a:rPr lang="en-US" dirty="0" err="1"/>
              <a:t>karena</a:t>
            </a:r>
            <a:r>
              <a:rPr lang="en-US" dirty="0"/>
              <a:t>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dirty="0" err="1"/>
              <a:t>Seorang</a:t>
            </a:r>
            <a:r>
              <a:rPr lang="en-US" dirty="0"/>
              <a:t> hakim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disumpah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menegakkan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pun.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dirty="0" err="1"/>
              <a:t>Pemberlakuan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kesukarelaan</a:t>
            </a:r>
            <a:r>
              <a:rPr lang="en-US" dirty="0"/>
              <a:t> forum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dirty="0" err="1"/>
              <a:t>Jika</a:t>
            </a:r>
            <a:r>
              <a:rPr lang="en-US" dirty="0"/>
              <a:t> hakim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lex</a:t>
            </a:r>
            <a:r>
              <a:rPr lang="en-US" i="1" dirty="0"/>
              <a:t> </a:t>
            </a:r>
            <a:r>
              <a:rPr lang="en-US" i="1" dirty="0" err="1"/>
              <a:t>fori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paling </a:t>
            </a:r>
            <a:r>
              <a:rPr lang="en-US" dirty="0" err="1"/>
              <a:t>setara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34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FORI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1803" y="2500132"/>
            <a:ext cx="10289893" cy="3976867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 err="1"/>
              <a:t>Pengecualian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i="1" dirty="0" err="1"/>
              <a:t>Lex</a:t>
            </a:r>
            <a:r>
              <a:rPr lang="en-US" sz="2800" i="1" dirty="0"/>
              <a:t> </a:t>
            </a:r>
            <a:r>
              <a:rPr lang="en-US" sz="2800" i="1" dirty="0" err="1"/>
              <a:t>Fori</a:t>
            </a:r>
            <a:r>
              <a:rPr lang="en-US" sz="2800" i="1" dirty="0"/>
              <a:t> </a:t>
            </a:r>
            <a:r>
              <a:rPr lang="en-US" sz="2800" dirty="0"/>
              <a:t>: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US" sz="2800" dirty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a.	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yang </a:t>
            </a:r>
            <a:r>
              <a:rPr lang="en-US" sz="2800" dirty="0" err="1"/>
              <a:t>dihadapi</a:t>
            </a:r>
            <a:r>
              <a:rPr lang="en-US" sz="2800" dirty="0"/>
              <a:t> </a:t>
            </a:r>
            <a:r>
              <a:rPr lang="en-US" sz="2800" dirty="0" err="1"/>
              <a:t>menyangkut</a:t>
            </a:r>
            <a:r>
              <a:rPr lang="en-US" sz="2800" dirty="0"/>
              <a:t> </a:t>
            </a:r>
            <a:r>
              <a:rPr lang="en-US" sz="2800" dirty="0" err="1"/>
              <a:t>penentuan</a:t>
            </a:r>
            <a:r>
              <a:rPr lang="en-US" sz="2800" dirty="0"/>
              <a:t> </a:t>
            </a:r>
            <a:r>
              <a:rPr lang="en-US" sz="2800" dirty="0" err="1"/>
              <a:t>hakikat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i="1" dirty="0" err="1">
                <a:sym typeface="Wingdings" pitchFamily="2" charset="2"/>
              </a:rPr>
              <a:t>Lex</a:t>
            </a:r>
            <a:r>
              <a:rPr lang="en-US" sz="2800" i="1" dirty="0">
                <a:sym typeface="Wingdings" pitchFamily="2" charset="2"/>
              </a:rPr>
              <a:t> </a:t>
            </a:r>
            <a:r>
              <a:rPr lang="en-US" sz="2800" i="1" dirty="0" err="1">
                <a:sym typeface="Wingdings" pitchFamily="2" charset="2"/>
              </a:rPr>
              <a:t>Situs</a:t>
            </a:r>
            <a:r>
              <a:rPr lang="en-US" sz="2800" i="1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(</a:t>
            </a:r>
            <a:r>
              <a:rPr lang="en-US" sz="2800" dirty="0" err="1">
                <a:sym typeface="Wingdings" pitchFamily="2" charset="2"/>
              </a:rPr>
              <a:t>hukum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dari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tempat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benda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terletak</a:t>
            </a:r>
            <a:r>
              <a:rPr lang="en-US" sz="2800" dirty="0">
                <a:sym typeface="Wingdings" pitchFamily="2" charset="2"/>
              </a:rPr>
              <a:t>).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 smtClean="0">
                <a:sym typeface="Wingdings" pitchFamily="2" charset="2"/>
              </a:rPr>
              <a:t>b</a:t>
            </a:r>
            <a:r>
              <a:rPr lang="en-US" sz="2800" dirty="0">
                <a:sym typeface="Wingdings" pitchFamily="2" charset="2"/>
              </a:rPr>
              <a:t>.  	</a:t>
            </a:r>
            <a:r>
              <a:rPr lang="en-US" sz="2800" dirty="0" err="1">
                <a:sym typeface="Wingdings" pitchFamily="2" charset="2"/>
              </a:rPr>
              <a:t>Jika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perkara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menyangkut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kontrak-kontrak</a:t>
            </a:r>
            <a:r>
              <a:rPr lang="en-US" sz="2800" dirty="0">
                <a:sym typeface="Wingdings" pitchFamily="2" charset="2"/>
              </a:rPr>
              <a:t> yang </a:t>
            </a:r>
            <a:r>
              <a:rPr lang="en-US" sz="2800" dirty="0" err="1">
                <a:sym typeface="Wingdings" pitchFamily="2" charset="2"/>
              </a:rPr>
              <a:t>dibuat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melalui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korespondensi</a:t>
            </a:r>
            <a:r>
              <a:rPr lang="en-US" sz="2800" dirty="0">
                <a:sym typeface="Wingdings" pitchFamily="2" charset="2"/>
              </a:rPr>
              <a:t>, </a:t>
            </a:r>
            <a:r>
              <a:rPr lang="en-US" sz="2800" dirty="0" err="1">
                <a:sym typeface="Wingdings" pitchFamily="2" charset="2"/>
              </a:rPr>
              <a:t>penentuan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saat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sah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tidaknya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pembentukan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kontrak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i="1" dirty="0">
                <a:sym typeface="Wingdings" pitchFamily="2" charset="2"/>
              </a:rPr>
              <a:t> </a:t>
            </a:r>
            <a:r>
              <a:rPr lang="en-US" sz="2800" i="1" dirty="0" err="1">
                <a:sym typeface="Wingdings" pitchFamily="2" charset="2"/>
              </a:rPr>
              <a:t>Lex</a:t>
            </a:r>
            <a:r>
              <a:rPr lang="en-US" sz="2800" i="1" dirty="0">
                <a:sym typeface="Wingdings" pitchFamily="2" charset="2"/>
              </a:rPr>
              <a:t> Loci </a:t>
            </a:r>
            <a:r>
              <a:rPr lang="en-US" sz="2800" i="1" dirty="0" err="1">
                <a:sym typeface="Wingdings" pitchFamily="2" charset="2"/>
              </a:rPr>
              <a:t>Contractus</a:t>
            </a:r>
            <a:r>
              <a:rPr lang="en-US" sz="2800" dirty="0">
                <a:sym typeface="Wingdings" pitchFamily="2" charset="2"/>
              </a:rPr>
              <a:t> (</a:t>
            </a:r>
            <a:r>
              <a:rPr lang="en-US" sz="2800" dirty="0" err="1">
                <a:sym typeface="Wingdings" pitchFamily="2" charset="2"/>
              </a:rPr>
              <a:t>hukum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dari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tempat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pembuatan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kontrak</a:t>
            </a:r>
            <a:r>
              <a:rPr lang="en-US" sz="2800" dirty="0">
                <a:sym typeface="Wingdings" pitchFamily="2" charset="2"/>
              </a:rPr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74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TEORI KUALIFIKASI LEX FORI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u="sng" dirty="0" err="1"/>
              <a:t>Keunggulan</a:t>
            </a:r>
            <a:r>
              <a:rPr lang="en-US" sz="2800" u="sng" dirty="0"/>
              <a:t>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2800" dirty="0" err="1"/>
              <a:t>Perkara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diselesaikan</a:t>
            </a:r>
            <a:r>
              <a:rPr lang="en-US" sz="2800" dirty="0"/>
              <a:t>, </a:t>
            </a:r>
            <a:r>
              <a:rPr lang="en-US" sz="2800" dirty="0" err="1"/>
              <a:t>mengingat</a:t>
            </a:r>
            <a:r>
              <a:rPr lang="en-US" sz="2800" dirty="0"/>
              <a:t> </a:t>
            </a:r>
            <a:r>
              <a:rPr lang="en-US" sz="2800" dirty="0" err="1"/>
              <a:t>digunakannya</a:t>
            </a:r>
            <a:r>
              <a:rPr lang="en-US" sz="2800" dirty="0"/>
              <a:t> </a:t>
            </a:r>
            <a:r>
              <a:rPr lang="en-US" sz="2800" dirty="0" err="1"/>
              <a:t>konsep-konsep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Lex</a:t>
            </a:r>
            <a:r>
              <a:rPr lang="en-US" sz="2800" dirty="0"/>
              <a:t> </a:t>
            </a:r>
            <a:r>
              <a:rPr lang="en-US" sz="2800" dirty="0" err="1"/>
              <a:t>Fori</a:t>
            </a:r>
            <a:r>
              <a:rPr lang="en-US" sz="2800" dirty="0"/>
              <a:t> yang paling </a:t>
            </a:r>
            <a:r>
              <a:rPr lang="en-US" sz="2800" dirty="0" err="1"/>
              <a:t>dikenal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hakim.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u="sng" dirty="0" err="1"/>
              <a:t>Kelemahan</a:t>
            </a:r>
            <a:r>
              <a:rPr lang="en-US" sz="2800" u="sng" dirty="0"/>
              <a:t>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ketidakadilan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dirty="0" err="1"/>
              <a:t>adakalanya</a:t>
            </a:r>
            <a:r>
              <a:rPr lang="en-US" sz="2800" dirty="0"/>
              <a:t> </a:t>
            </a:r>
            <a:r>
              <a:rPr lang="en-US" sz="2800" dirty="0" err="1"/>
              <a:t>dijalankan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ukuran-ukuran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asing</a:t>
            </a:r>
            <a:r>
              <a:rPr lang="en-US" sz="2800" dirty="0"/>
              <a:t> yang </a:t>
            </a:r>
            <a:r>
              <a:rPr lang="en-US" sz="2800" dirty="0" err="1"/>
              <a:t>seharusnya</a:t>
            </a:r>
            <a:r>
              <a:rPr lang="en-US" sz="2800" dirty="0"/>
              <a:t> </a:t>
            </a:r>
            <a:r>
              <a:rPr lang="en-US" sz="2800" dirty="0" err="1"/>
              <a:t>diberlakukan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bahkan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ukuran-ukuran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dikenal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sekali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1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</a:t>
            </a:r>
            <a:r>
              <a:rPr lang="en-US" dirty="0" err="1" smtClean="0"/>
              <a:t>Lex</a:t>
            </a:r>
            <a:r>
              <a:rPr lang="en-US" dirty="0" smtClean="0"/>
              <a:t> </a:t>
            </a:r>
            <a:r>
              <a:rPr lang="en-US" dirty="0" err="1" smtClean="0"/>
              <a:t>Fori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defRPr/>
            </a:pPr>
            <a:r>
              <a:rPr lang="en-US" sz="2800" dirty="0" err="1"/>
              <a:t>Kualifikasikan</a:t>
            </a:r>
            <a:r>
              <a:rPr lang="en-US" sz="2800" dirty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X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intern </a:t>
            </a:r>
            <a:r>
              <a:rPr lang="en-US" sz="2800" dirty="0" err="1"/>
              <a:t>lex</a:t>
            </a:r>
            <a:r>
              <a:rPr lang="en-US" sz="2800" dirty="0"/>
              <a:t> </a:t>
            </a:r>
            <a:r>
              <a:rPr lang="en-US" sz="2800" dirty="0" err="1"/>
              <a:t>fori</a:t>
            </a:r>
            <a:r>
              <a:rPr lang="en-US" sz="2800" dirty="0"/>
              <a:t>;</a:t>
            </a:r>
          </a:p>
          <a:p>
            <a:pPr algn="just" eaLnBrk="1" hangingPunct="1">
              <a:defRPr/>
            </a:pP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taut </a:t>
            </a:r>
            <a:r>
              <a:rPr lang="en-US" sz="2800" dirty="0" err="1"/>
              <a:t>sekunder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HPI </a:t>
            </a:r>
            <a:r>
              <a:rPr lang="en-US" sz="2800" dirty="0" err="1"/>
              <a:t>lex</a:t>
            </a:r>
            <a:r>
              <a:rPr lang="en-US" sz="2800" dirty="0"/>
              <a:t> </a:t>
            </a:r>
            <a:r>
              <a:rPr lang="en-US" sz="2800" dirty="0" err="1"/>
              <a:t>fori</a:t>
            </a:r>
            <a:r>
              <a:rPr lang="en-US" sz="2800" dirty="0"/>
              <a:t>;</a:t>
            </a:r>
          </a:p>
          <a:p>
            <a:pPr algn="just" eaLnBrk="1" hangingPunct="1">
              <a:defRPr/>
            </a:pP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dirty="0" err="1"/>
              <a:t>lex</a:t>
            </a:r>
            <a:r>
              <a:rPr lang="en-US" sz="2800" dirty="0"/>
              <a:t> cause;</a:t>
            </a:r>
          </a:p>
          <a:p>
            <a:pPr algn="just" eaLnBrk="1" hangingPunct="1">
              <a:defRPr/>
            </a:pPr>
            <a:r>
              <a:rPr lang="en-US" sz="2800" dirty="0" err="1"/>
              <a:t>Selesaikan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kaidah</a:t>
            </a:r>
            <a:r>
              <a:rPr lang="en-US" sz="2800" dirty="0"/>
              <a:t> intern </a:t>
            </a:r>
            <a:r>
              <a:rPr lang="en-US" sz="2800" dirty="0" err="1"/>
              <a:t>lex</a:t>
            </a:r>
            <a:r>
              <a:rPr lang="en-US" sz="2800" dirty="0"/>
              <a:t> cause.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sym typeface="Wingdings" pitchFamily="2" charset="2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cat: </a:t>
            </a:r>
            <a:r>
              <a:rPr lang="en-US" sz="2800" dirty="0" err="1"/>
              <a:t>langkah</a:t>
            </a:r>
            <a:r>
              <a:rPr lang="en-US" sz="2800" dirty="0"/>
              <a:t> 2,3 </a:t>
            </a:r>
            <a:r>
              <a:rPr lang="en-US" sz="2800" dirty="0" err="1"/>
              <a:t>dan</a:t>
            </a:r>
            <a:r>
              <a:rPr lang="en-US" sz="2800" dirty="0"/>
              <a:t> 4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konsisten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dikulifikasikan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langkah</a:t>
            </a:r>
            <a:r>
              <a:rPr lang="en-US" sz="2800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41969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TEORI KUALIFIKASI LEX FORI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u="sng" dirty="0"/>
              <a:t>KASUS OGDEN Vs. OGDEN (1908)</a:t>
            </a:r>
            <a:r>
              <a:rPr lang="en-US" sz="2800" dirty="0"/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/>
              <a:t>Philip, </a:t>
            </a:r>
            <a:r>
              <a:rPr lang="en-US" sz="2800" dirty="0" err="1"/>
              <a:t>pria</a:t>
            </a:r>
            <a:r>
              <a:rPr lang="en-US" sz="2800" dirty="0"/>
              <a:t> </a:t>
            </a:r>
            <a:r>
              <a:rPr lang="en-US" sz="2800" dirty="0" err="1"/>
              <a:t>warga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, </a:t>
            </a:r>
            <a:r>
              <a:rPr lang="en-US" sz="2800" dirty="0" err="1"/>
              <a:t>berdomisili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berusia</a:t>
            </a:r>
            <a:r>
              <a:rPr lang="en-US" sz="2800" dirty="0"/>
              <a:t> 19 </a:t>
            </a:r>
            <a:r>
              <a:rPr lang="en-US" sz="2800" dirty="0" err="1"/>
              <a:t>tahun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/>
              <a:t>Philip </a:t>
            </a:r>
            <a:r>
              <a:rPr lang="en-US" sz="2800" dirty="0" err="1"/>
              <a:t>menikah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Sarah (</a:t>
            </a:r>
            <a:r>
              <a:rPr lang="en-US" sz="2800" dirty="0" err="1"/>
              <a:t>wanita</a:t>
            </a:r>
            <a:r>
              <a:rPr lang="en-US" sz="2800" dirty="0"/>
              <a:t>) yang </a:t>
            </a:r>
            <a:r>
              <a:rPr lang="en-US" sz="2800" dirty="0" err="1"/>
              <a:t>berkewarganegaraan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/>
              <a:t>Pernikahan</a:t>
            </a:r>
            <a:r>
              <a:rPr lang="en-US" sz="2800" dirty="0"/>
              <a:t> Philip </a:t>
            </a:r>
            <a:r>
              <a:rPr lang="en-US" sz="2800" dirty="0" err="1"/>
              <a:t>dan</a:t>
            </a:r>
            <a:r>
              <a:rPr lang="en-US" sz="2800" dirty="0"/>
              <a:t> Sarah </a:t>
            </a:r>
            <a:r>
              <a:rPr lang="en-US" sz="2800" dirty="0" err="1"/>
              <a:t>dilangsungkan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diresmikan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Inggris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1898.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/>
              <a:t>Philip </a:t>
            </a:r>
            <a:r>
              <a:rPr lang="en-US" sz="2800" dirty="0" err="1"/>
              <a:t>menikah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Sarah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izin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</a:t>
            </a:r>
            <a:r>
              <a:rPr lang="en-US" sz="2800" dirty="0" err="1"/>
              <a:t>tua</a:t>
            </a:r>
            <a:r>
              <a:rPr lang="en-US" sz="2800" dirty="0"/>
              <a:t> Philip. </a:t>
            </a:r>
            <a:r>
              <a:rPr lang="en-US" sz="2800" dirty="0" err="1"/>
              <a:t>Izin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diwajibkan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Perancis</a:t>
            </a:r>
            <a:r>
              <a:rPr lang="en-US" sz="2800" dirty="0"/>
              <a:t> (</a:t>
            </a:r>
            <a:r>
              <a:rPr lang="en-US" sz="2800" dirty="0" err="1"/>
              <a:t>Pasal</a:t>
            </a:r>
            <a:r>
              <a:rPr lang="en-US" sz="2800" dirty="0"/>
              <a:t> 148 Code Civil). </a:t>
            </a:r>
          </a:p>
        </p:txBody>
      </p:sp>
    </p:spTree>
    <p:extLst>
      <p:ext uri="{BB962C8B-B14F-4D97-AF65-F5344CB8AC3E}">
        <p14:creationId xmlns:p14="http://schemas.microsoft.com/office/powerpoint/2010/main" val="1779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1620</Words>
  <Application>Microsoft Office PowerPoint</Application>
  <PresentationFormat>Widescreen</PresentationFormat>
  <Paragraphs>237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Baskerville Old Face</vt:lpstr>
      <vt:lpstr>Calibri</vt:lpstr>
      <vt:lpstr>Garamond</vt:lpstr>
      <vt:lpstr>Times New Roman</vt:lpstr>
      <vt:lpstr>Wingdings</vt:lpstr>
      <vt:lpstr>Organic</vt:lpstr>
      <vt:lpstr>HUKUM PERDATA INTERNASIONAL </vt:lpstr>
      <vt:lpstr>PERTEMUAN III  TEORI-TEORI KUALIFIKASI HPI</vt:lpstr>
      <vt:lpstr>TEORI KUALIFIKASI LEX FORI</vt:lpstr>
      <vt:lpstr>TEORI KUALIFIKASI LEX FORI</vt:lpstr>
      <vt:lpstr>TEORI KUALIFIKASI LEX FORI</vt:lpstr>
      <vt:lpstr>TEORI KUALIFIKASI LEX FORI</vt:lpstr>
      <vt:lpstr>TEORI KUALIFIKASI LEX FORI</vt:lpstr>
      <vt:lpstr>Langkah Kualifikasi Lex Fori</vt:lpstr>
      <vt:lpstr>TEORI KUALIFIKASI LEX FORI</vt:lpstr>
      <vt:lpstr>TEORI KUALIFIKASI LEX FORI</vt:lpstr>
      <vt:lpstr>TEORI KUALIFIKASI LEX FORI</vt:lpstr>
      <vt:lpstr>TEORI KUALIFIKASI LEX FORI</vt:lpstr>
      <vt:lpstr>TEORI KUALIFIKASI LEX FORI</vt:lpstr>
      <vt:lpstr>TEORI KUALIFIKASI LEX FORI</vt:lpstr>
      <vt:lpstr>TEORI KUALIFIKASI LEX FORI</vt:lpstr>
      <vt:lpstr>TEORI KUALIFIKASI LEX FORI</vt:lpstr>
      <vt:lpstr>TEORI KUALIFIKASI LEX FORI</vt:lpstr>
      <vt:lpstr>TEORI KUALIFIKASI LEX CAUSAE</vt:lpstr>
      <vt:lpstr>TEORI KUALIFIKASI LEX CAUSE</vt:lpstr>
      <vt:lpstr>TEORI KUALIFIKASI LEX CAUSE</vt:lpstr>
      <vt:lpstr>TEORI KUALIFIKASI LEX CAUSE</vt:lpstr>
      <vt:lpstr>Langkah Kualifikasi Lex Cause</vt:lpstr>
      <vt:lpstr>PowerPoint Presentation</vt:lpstr>
      <vt:lpstr>PowerPoint Presentation</vt:lpstr>
      <vt:lpstr>PowerPoint Presentation</vt:lpstr>
      <vt:lpstr>PowerPoint Presentation</vt:lpstr>
      <vt:lpstr>TEORI KUALIFIKASI LEX CAUSE</vt:lpstr>
      <vt:lpstr>TEORI KUALIFIKASI LEX CAUSE</vt:lpstr>
      <vt:lpstr>TEORI KUALIFIKASI BERTAHAP</vt:lpstr>
      <vt:lpstr>PowerPoint Presentation</vt:lpstr>
      <vt:lpstr>PowerPoint Presentation</vt:lpstr>
      <vt:lpstr>Langkah-langkah Teori Kualifikasi Bertahap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TEORI-TEORI KUALIFIKASI HPI</dc:title>
  <dc:creator>X455L</dc:creator>
  <cp:lastModifiedBy>X455L</cp:lastModifiedBy>
  <cp:revision>6</cp:revision>
  <dcterms:created xsi:type="dcterms:W3CDTF">2017-03-24T08:33:13Z</dcterms:created>
  <dcterms:modified xsi:type="dcterms:W3CDTF">2017-03-24T23:24:01Z</dcterms:modified>
</cp:coreProperties>
</file>