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16"/>
  </p:notesMasterIdLst>
  <p:handoutMasterIdLst>
    <p:handoutMasterId r:id="rId17"/>
  </p:handoutMasterIdLst>
  <p:sldIdLst>
    <p:sldId id="256" r:id="rId2"/>
    <p:sldId id="266" r:id="rId3"/>
    <p:sldId id="267" r:id="rId4"/>
    <p:sldId id="268" r:id="rId5"/>
    <p:sldId id="269" r:id="rId6"/>
    <p:sldId id="270" r:id="rId7"/>
    <p:sldId id="271" r:id="rId8"/>
    <p:sldId id="273" r:id="rId9"/>
    <p:sldId id="274" r:id="rId10"/>
    <p:sldId id="275" r:id="rId11"/>
    <p:sldId id="276" r:id="rId12"/>
    <p:sldId id="259" r:id="rId13"/>
    <p:sldId id="260" r:id="rId14"/>
    <p:sldId id="261" r:id="rId15"/>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87" autoAdjust="0"/>
    <p:restoredTop sz="86418" autoAdjust="0"/>
  </p:normalViewPr>
  <p:slideViewPr>
    <p:cSldViewPr>
      <p:cViewPr varScale="1">
        <p:scale>
          <a:sx n="92" d="100"/>
          <a:sy n="92" d="100"/>
        </p:scale>
        <p:origin x="-2100" y="-90"/>
      </p:cViewPr>
      <p:guideLst>
        <p:guide orient="horz" pos="2160"/>
        <p:guide pos="2880"/>
      </p:guideLst>
    </p:cSldViewPr>
  </p:slideViewPr>
  <p:outlineViewPr>
    <p:cViewPr>
      <p:scale>
        <a:sx n="33" d="100"/>
        <a:sy n="33" d="100"/>
      </p:scale>
      <p:origin x="18" y="5316"/>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1840A01-5109-496A-8992-97F7FF7894C6}" type="datetimeFigureOut">
              <a:rPr lang="id-ID" smtClean="0"/>
              <a:pPr/>
              <a:t>31/05/2010</a:t>
            </a:fld>
            <a:endParaRPr lang="id-ID"/>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id-ID"/>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5777DB7-54DE-4626-A88F-924F0756573B}" type="slidenum">
              <a:rPr lang="id-ID" smtClean="0"/>
              <a:pPr/>
              <a:t>‹#›</a:t>
            </a:fld>
            <a:endParaRPr lang="id-ID"/>
          </a:p>
        </p:txBody>
      </p:sp>
    </p:spTree>
    <p:extLst>
      <p:ext uri="{BB962C8B-B14F-4D97-AF65-F5344CB8AC3E}">
        <p14:creationId xmlns:p14="http://schemas.microsoft.com/office/powerpoint/2010/main" val="230224713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A078C1A-6A9A-4A8F-83E9-763B2C6B801C}" type="datetimeFigureOut">
              <a:rPr lang="id-ID" smtClean="0"/>
              <a:pPr/>
              <a:t>31/05/2010</a:t>
            </a:fld>
            <a:endParaRPr lang="id-ID"/>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d-ID"/>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d-ID"/>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25A3C0D-D630-43B5-B1F8-EF7CB6AD4AA6}" type="slidenum">
              <a:rPr lang="id-ID" smtClean="0"/>
              <a:pPr/>
              <a:t>‹#›</a:t>
            </a:fld>
            <a:endParaRPr lang="id-ID"/>
          </a:p>
        </p:txBody>
      </p:sp>
    </p:spTree>
    <p:extLst>
      <p:ext uri="{BB962C8B-B14F-4D97-AF65-F5344CB8AC3E}">
        <p14:creationId xmlns:p14="http://schemas.microsoft.com/office/powerpoint/2010/main" val="6916593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0"/>
            <a:ext cx="7772400" cy="4571999"/>
          </a:xfrm>
        </p:spPr>
        <p:txBody>
          <a:bodyPr anchor="ctr">
            <a:noAutofit/>
          </a:bodyPr>
          <a:lstStyle>
            <a:lvl1pPr>
              <a:lnSpc>
                <a:spcPct val="100000"/>
              </a:lnSpc>
              <a:defRPr sz="8800" spc="-80" baseline="0">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457200" y="4800600"/>
            <a:ext cx="6858000" cy="914400"/>
          </a:xfrm>
        </p:spPr>
        <p:txBody>
          <a:bodyPr/>
          <a:lstStyle>
            <a:lvl1pPr marL="0" indent="0" algn="l">
              <a:buNone/>
              <a:defRPr b="0" cap="all" spc="120" baseline="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C64E9A9-5EA6-4E50-8CDD-9940DE0B060B}" type="datetime1">
              <a:rPr lang="id-ID" smtClean="0"/>
              <a:pPr/>
              <a:t>31/05/2010</a:t>
            </a:fld>
            <a:endParaRPr lang="id-ID"/>
          </a:p>
        </p:txBody>
      </p:sp>
      <p:sp>
        <p:nvSpPr>
          <p:cNvPr id="5" name="Footer Placeholder 4"/>
          <p:cNvSpPr>
            <a:spLocks noGrp="1"/>
          </p:cNvSpPr>
          <p:nvPr>
            <p:ph type="ftr" sz="quarter" idx="11"/>
          </p:nvPr>
        </p:nvSpPr>
        <p:spPr/>
        <p:txBody>
          <a:bodyPr/>
          <a:lstStyle/>
          <a:p>
            <a:endParaRPr lang="id-ID"/>
          </a:p>
        </p:txBody>
      </p:sp>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0F6ACBF7-C5D8-48B9-8BF4-E4465D74331E}" type="slidenum">
              <a:rPr lang="id-ID" smtClean="0"/>
              <a:pPr/>
              <a:t>‹#›</a:t>
            </a:fld>
            <a:endParaRPr lang="id-ID"/>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160CD93-A74F-4975-9F3A-8E6A02E0AD5A}" type="datetime1">
              <a:rPr lang="id-ID" smtClean="0"/>
              <a:pPr/>
              <a:t>31/05/2010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0F6ACBF7-C5D8-48B9-8BF4-E4465D74331E}" type="slidenum">
              <a:rPr lang="id-ID" smtClean="0"/>
              <a:pPr/>
              <a:t>‹#›</a:t>
            </a:fld>
            <a:endParaRPr lang="id-ID"/>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325E5AF-CC58-43C7-9374-CAD7CC9AB1DD}" type="datetime1">
              <a:rPr lang="id-ID" smtClean="0"/>
              <a:pPr/>
              <a:t>31/05/2010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0F6ACBF7-C5D8-48B9-8BF4-E4465D74331E}" type="slidenum">
              <a:rPr lang="id-ID" smtClean="0"/>
              <a:pPr/>
              <a:t>‹#›</a:t>
            </a:fld>
            <a:endParaRPr lang="id-ID"/>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6DE99B5-37C8-4926-B9F4-FB2ED91A3240}" type="datetime1">
              <a:rPr lang="id-ID" smtClean="0"/>
              <a:pPr/>
              <a:t>31/05/2010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0F6ACBF7-C5D8-48B9-8BF4-E4465D74331E}" type="slidenum">
              <a:rPr lang="id-ID" smtClean="0"/>
              <a:pPr/>
              <a:t>‹#›</a:t>
            </a:fld>
            <a:endParaRPr lang="id-ID"/>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57200" y="1447800"/>
            <a:ext cx="7772400" cy="4321175"/>
          </a:xfrm>
        </p:spPr>
        <p:txBody>
          <a:bodyPr anchor="ctr">
            <a:noAutofit/>
          </a:bodyPr>
          <a:lstStyle>
            <a:lvl1pPr algn="l">
              <a:lnSpc>
                <a:spcPct val="100000"/>
              </a:lnSpc>
              <a:defRPr sz="8800" b="0" cap="all" spc="-80" baseline="0">
                <a:solidFill>
                  <a:schemeClr val="tx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228601"/>
            <a:ext cx="7772400" cy="1066800"/>
          </a:xfrm>
        </p:spPr>
        <p:txBody>
          <a:bodyPr anchor="b"/>
          <a:lstStyle>
            <a:lvl1pPr marL="0" indent="0">
              <a:buNone/>
              <a:defRPr sz="2000" b="0" cap="all" spc="12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73D65B1D-8EDC-4DFA-ABF3-066DE99F5291}" type="datetime1">
              <a:rPr lang="id-ID" smtClean="0"/>
              <a:pPr/>
              <a:t>31/05/2010</a:t>
            </a:fld>
            <a:endParaRPr lang="id-ID"/>
          </a:p>
        </p:txBody>
      </p:sp>
      <p:sp>
        <p:nvSpPr>
          <p:cNvPr id="8" name="Slide Number Placeholder 7"/>
          <p:cNvSpPr>
            <a:spLocks noGrp="1"/>
          </p:cNvSpPr>
          <p:nvPr>
            <p:ph type="sldNum" sz="quarter" idx="11"/>
          </p:nvPr>
        </p:nvSpPr>
        <p:spPr/>
        <p:txBody>
          <a:bodyPr/>
          <a:lstStyle/>
          <a:p>
            <a:fld id="{0F6ACBF7-C5D8-48B9-8BF4-E4465D74331E}" type="slidenum">
              <a:rPr lang="id-ID" smtClean="0"/>
              <a:pPr/>
              <a:t>‹#›</a:t>
            </a:fld>
            <a:endParaRPr lang="id-ID"/>
          </a:p>
        </p:txBody>
      </p:sp>
      <p:sp>
        <p:nvSpPr>
          <p:cNvPr id="9" name="Footer Placeholder 8"/>
          <p:cNvSpPr>
            <a:spLocks noGrp="1"/>
          </p:cNvSpPr>
          <p:nvPr>
            <p:ph type="ftr" sz="quarter" idx="12"/>
          </p:nvPr>
        </p:nvSpPr>
        <p:spPr/>
        <p:txBody>
          <a:bodyPr/>
          <a:lstStyle/>
          <a:p>
            <a:endParaRPr lang="id-ID"/>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63068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9016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14F78FA-B9F4-472F-AB0E-4B350AF5A8A9}" type="datetime1">
              <a:rPr lang="id-ID" smtClean="0"/>
              <a:pPr/>
              <a:t>31/05/2010</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0F6ACBF7-C5D8-48B9-8BF4-E4465D74331E}" type="slidenum">
              <a:rPr lang="id-ID" smtClean="0"/>
              <a:pPr/>
              <a:t>‹#›</a:t>
            </a:fld>
            <a:endParaRPr lang="id-ID"/>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627632" y="1572768"/>
            <a:ext cx="3291840" cy="639762"/>
          </a:xfrm>
        </p:spPr>
        <p:txBody>
          <a:bodyPr anchor="b">
            <a:noAutofit/>
          </a:bodyPr>
          <a:lstStyle>
            <a:lvl1pPr marL="0" indent="0">
              <a:buNone/>
              <a:defRPr sz="1800" b="0" cap="all" spc="100" baseline="0">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627632"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93208" y="1572768"/>
            <a:ext cx="3291840" cy="639762"/>
          </a:xfrm>
        </p:spPr>
        <p:txBody>
          <a:bodyPr anchor="b">
            <a:noAutofit/>
          </a:bodyPr>
          <a:lstStyle>
            <a:lvl1pPr marL="0" indent="0">
              <a:buNone/>
              <a:defRPr lang="en-US" sz="1800" b="0" kern="1200" cap="all" spc="100" baseline="0" dirty="0" smtClean="0">
                <a:solidFill>
                  <a:schemeClr val="tx1"/>
                </a:solidFill>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spcBef>
                <a:spcPct val="20000"/>
              </a:spcBef>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5093208"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2B317B4-BC14-4331-BE03-F16EEA73499C}" type="datetime1">
              <a:rPr lang="id-ID" smtClean="0"/>
              <a:pPr/>
              <a:t>31/05/2010</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0F6ACBF7-C5D8-48B9-8BF4-E4465D74331E}" type="slidenum">
              <a:rPr lang="id-ID" smtClean="0"/>
              <a:pPr/>
              <a:t>‹#›</a:t>
            </a:fld>
            <a:endParaRPr lang="id-ID"/>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ED090A4-6B0E-408D-96FD-2534BE6FDD13}" type="datetime1">
              <a:rPr lang="id-ID" smtClean="0"/>
              <a:pPr/>
              <a:t>31/05/2010</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0F6ACBF7-C5D8-48B9-8BF4-E4465D74331E}" type="slidenum">
              <a:rPr lang="id-ID" smtClean="0"/>
              <a:pPr/>
              <a:t>‹#›</a:t>
            </a:fld>
            <a:endParaRPr lang="id-ID"/>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DF744F-90B3-4CE4-8654-204A668B2FB6}" type="datetime1">
              <a:rPr lang="id-ID" smtClean="0"/>
              <a:pPr/>
              <a:t>31/05/2010</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0F6ACBF7-C5D8-48B9-8BF4-E4465D74331E}" type="slidenum">
              <a:rPr lang="id-ID" smtClean="0"/>
              <a:pPr/>
              <a:t>‹#›</a:t>
            </a:fld>
            <a:endParaRPr lang="id-ID"/>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600200"/>
            <a:ext cx="5111750" cy="448056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1600200"/>
            <a:ext cx="3008313" cy="448056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F36E6E6-444D-4120-8162-D3C3E662CC26}" type="datetime1">
              <a:rPr lang="id-ID" smtClean="0"/>
              <a:pPr/>
              <a:t>31/05/2010</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0F6ACBF7-C5D8-48B9-8BF4-E4465D74331E}" type="slidenum">
              <a:rPr lang="id-ID" smtClean="0"/>
              <a:pPr/>
              <a:t>‹#›</a:t>
            </a:fld>
            <a:endParaRPr lang="id-ID"/>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 y="0"/>
            <a:ext cx="9000877" cy="4846320"/>
          </a:xfrm>
          <a:solidFill>
            <a:schemeClr val="bg1">
              <a:lumMod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457200" y="5715000"/>
            <a:ext cx="8153400" cy="457200"/>
          </a:xfrm>
        </p:spPr>
        <p:txBody>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F81CBBA-771F-4F99-8E8A-9D6A496DE52B}" type="datetime1">
              <a:rPr lang="id-ID" smtClean="0"/>
              <a:pPr/>
              <a:t>31/05/2010</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0F6ACBF7-C5D8-48B9-8BF4-E4465D74331E}" type="slidenum">
              <a:rPr lang="id-ID" smtClean="0"/>
              <a:pPr/>
              <a:t>‹#›</a:t>
            </a:fld>
            <a:endParaRPr lang="id-ID"/>
          </a:p>
        </p:txBody>
      </p:sp>
      <p:sp>
        <p:nvSpPr>
          <p:cNvPr id="8" name="Title 7"/>
          <p:cNvSpPr>
            <a:spLocks noGrp="1"/>
          </p:cNvSpPr>
          <p:nvPr>
            <p:ph type="title"/>
          </p:nvPr>
        </p:nvSpPr>
        <p:spPr>
          <a:xfrm>
            <a:off x="457200" y="4953000"/>
            <a:ext cx="8153400" cy="762000"/>
          </a:xfrm>
        </p:spPr>
        <p:txBody>
          <a:bodyPr anchor="t">
            <a:normAutofit/>
          </a:bodyPr>
          <a:lstStyle>
            <a:lvl1pPr>
              <a:defRPr sz="3200"/>
            </a:lvl1pPr>
          </a:lstStyle>
          <a:p>
            <a:r>
              <a:rPr lang="en-US" smtClean="0"/>
              <a:t>Click to edit Master title style</a:t>
            </a:r>
            <a:endParaRPr lang="en-US" dirty="0"/>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52718"/>
            <a:ext cx="5791200" cy="13716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752600"/>
            <a:ext cx="7620000" cy="4373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172201"/>
            <a:ext cx="3429000" cy="304800"/>
          </a:xfrm>
          <a:prstGeom prst="rect">
            <a:avLst/>
          </a:prstGeom>
        </p:spPr>
        <p:txBody>
          <a:bodyPr vert="horz" lIns="91440" tIns="45720" rIns="91440" bIns="0" rtlCol="0" anchor="b"/>
          <a:lstStyle>
            <a:lvl1pPr algn="l">
              <a:defRPr sz="1000">
                <a:solidFill>
                  <a:schemeClr val="tx1"/>
                </a:solidFill>
              </a:defRPr>
            </a:lvl1pPr>
          </a:lstStyle>
          <a:p>
            <a:fld id="{AE739CD0-8A19-44E7-80CE-A22F93EC0969}" type="datetime1">
              <a:rPr lang="id-ID" smtClean="0"/>
              <a:pPr/>
              <a:t>31/05/2010</a:t>
            </a:fld>
            <a:endParaRPr lang="id-ID"/>
          </a:p>
        </p:txBody>
      </p:sp>
      <p:sp>
        <p:nvSpPr>
          <p:cNvPr id="5" name="Footer Placeholder 4"/>
          <p:cNvSpPr>
            <a:spLocks noGrp="1"/>
          </p:cNvSpPr>
          <p:nvPr>
            <p:ph type="ftr" sz="quarter" idx="3"/>
          </p:nvPr>
        </p:nvSpPr>
        <p:spPr>
          <a:xfrm>
            <a:off x="457200" y="6492875"/>
            <a:ext cx="3429000" cy="283845"/>
          </a:xfrm>
          <a:prstGeom prst="rect">
            <a:avLst/>
          </a:prstGeom>
        </p:spPr>
        <p:txBody>
          <a:bodyPr vert="horz" lIns="91440" tIns="45720" rIns="91440" bIns="45720" rtlCol="0" anchor="t"/>
          <a:lstStyle>
            <a:lvl1pPr algn="l">
              <a:defRPr sz="1000">
                <a:solidFill>
                  <a:schemeClr val="tx1"/>
                </a:solidFill>
              </a:defRPr>
            </a:lvl1pPr>
          </a:lstStyle>
          <a:p>
            <a:endParaRPr lang="id-ID"/>
          </a:p>
        </p:txBody>
      </p:sp>
      <p:sp>
        <p:nvSpPr>
          <p:cNvPr id="6" name="Slide Number Placeholder 5"/>
          <p:cNvSpPr>
            <a:spLocks noGrp="1"/>
          </p:cNvSpPr>
          <p:nvPr>
            <p:ph type="sldNum" sz="quarter" idx="4"/>
          </p:nvPr>
        </p:nvSpPr>
        <p:spPr>
          <a:xfrm rot="16200000">
            <a:off x="8227377" y="5885497"/>
            <a:ext cx="1315721" cy="365125"/>
          </a:xfrm>
          <a:prstGeom prst="rect">
            <a:avLst/>
          </a:prstGeom>
        </p:spPr>
        <p:txBody>
          <a:bodyPr vert="horz" lIns="91440" tIns="45720" rIns="91440" bIns="45720" rtlCol="0" anchor="ctr"/>
          <a:lstStyle>
            <a:lvl1pPr algn="l">
              <a:defRPr sz="2400" b="1">
                <a:solidFill>
                  <a:schemeClr val="tx2"/>
                </a:solidFill>
              </a:defRPr>
            </a:lvl1pPr>
          </a:lstStyle>
          <a:p>
            <a:fld id="{0F6ACBF7-C5D8-48B9-8BF4-E4465D74331E}" type="slidenum">
              <a:rPr lang="id-ID" smtClean="0"/>
              <a:pPr/>
              <a:t>‹#›</a:t>
            </a:fld>
            <a:endParaRPr lang="id-ID"/>
          </a:p>
        </p:txBody>
      </p:sp>
      <p:sp>
        <p:nvSpPr>
          <p:cNvPr id="7" name="Rectangle 6"/>
          <p:cNvSpPr/>
          <p:nvPr/>
        </p:nvSpPr>
        <p:spPr>
          <a:xfrm>
            <a:off x="9001124" y="0"/>
            <a:ext cx="142876" cy="1371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9001124" y="1371600"/>
            <a:ext cx="142876" cy="5486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iming>
    <p:tnLst>
      <p:par>
        <p:cTn id="1" dur="indefinite" restart="never" nodeType="tmRoot"/>
      </p:par>
    </p:tnLst>
  </p:timing>
  <p:hf hdr="0" ftr="0" dt="0"/>
  <p:txStyles>
    <p:titleStyle>
      <a:lvl1pPr algn="l" defTabSz="914400" rtl="0" eaLnBrk="1" latinLnBrk="0" hangingPunct="1">
        <a:spcBef>
          <a:spcPct val="0"/>
        </a:spcBef>
        <a:buNone/>
        <a:defRPr sz="3600" kern="1200" cap="all" spc="-60" baseline="0">
          <a:solidFill>
            <a:schemeClr val="tx2"/>
          </a:solidFill>
          <a:latin typeface="+mj-lt"/>
          <a:ea typeface="+mj-ea"/>
          <a:cs typeface="+mj-cs"/>
        </a:defRPr>
      </a:lvl1pPr>
    </p:titleStyle>
    <p:body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187624" y="228600"/>
            <a:ext cx="7041976" cy="4571999"/>
          </a:xfrm>
        </p:spPr>
        <p:txBody>
          <a:bodyPr/>
          <a:lstStyle/>
          <a:p>
            <a:r>
              <a:rPr lang="id-ID" sz="3600" dirty="0" smtClean="0"/>
              <a:t>Filsafat hukum </a:t>
            </a:r>
            <a:br>
              <a:rPr lang="id-ID" sz="3600" dirty="0" smtClean="0"/>
            </a:br>
            <a:r>
              <a:rPr lang="id-ID" sz="3600" dirty="0" smtClean="0"/>
              <a:t>dan </a:t>
            </a:r>
            <a:br>
              <a:rPr lang="id-ID" sz="3600" dirty="0" smtClean="0"/>
            </a:br>
            <a:r>
              <a:rPr lang="id-ID" sz="3600" dirty="0" smtClean="0"/>
              <a:t>etika profesi</a:t>
            </a:r>
            <a:br>
              <a:rPr lang="id-ID" sz="3600" dirty="0" smtClean="0"/>
            </a:br>
            <a:r>
              <a:rPr lang="id-ID" sz="1600" dirty="0" smtClean="0"/>
              <a:t>(Kuliah 1)</a:t>
            </a:r>
            <a:endParaRPr lang="id-ID" sz="1600" dirty="0"/>
          </a:p>
        </p:txBody>
      </p:sp>
      <p:sp>
        <p:nvSpPr>
          <p:cNvPr id="5" name="Subtitle 4"/>
          <p:cNvSpPr>
            <a:spLocks noGrp="1"/>
          </p:cNvSpPr>
          <p:nvPr>
            <p:ph type="subTitle" idx="1"/>
          </p:nvPr>
        </p:nvSpPr>
        <p:spPr>
          <a:xfrm>
            <a:off x="2483768" y="4800600"/>
            <a:ext cx="4831432" cy="914400"/>
          </a:xfrm>
        </p:spPr>
        <p:txBody>
          <a:bodyPr>
            <a:normAutofit/>
          </a:bodyPr>
          <a:lstStyle/>
          <a:p>
            <a:r>
              <a:rPr lang="id-ID" sz="1200" dirty="0" smtClean="0"/>
              <a:t>Dosen:</a:t>
            </a:r>
          </a:p>
          <a:p>
            <a:r>
              <a:rPr lang="id-ID" sz="1200" dirty="0" smtClean="0"/>
              <a:t>Dr. Horadin saragih, s.h., m. Hum.</a:t>
            </a:r>
          </a:p>
          <a:p>
            <a:r>
              <a:rPr lang="id-ID" sz="1200" dirty="0" smtClean="0"/>
              <a:t>10 Maret 2018</a:t>
            </a:r>
            <a:endParaRPr lang="id-ID" sz="1200" dirty="0"/>
          </a:p>
        </p:txBody>
      </p:sp>
      <p:sp>
        <p:nvSpPr>
          <p:cNvPr id="6" name="Slide Number Placeholder 5"/>
          <p:cNvSpPr>
            <a:spLocks noGrp="1"/>
          </p:cNvSpPr>
          <p:nvPr>
            <p:ph type="sldNum" sz="quarter" idx="12"/>
          </p:nvPr>
        </p:nvSpPr>
        <p:spPr/>
        <p:txBody>
          <a:bodyPr/>
          <a:lstStyle/>
          <a:p>
            <a:fld id="{0F6ACBF7-C5D8-48B9-8BF4-E4465D74331E}" type="slidenum">
              <a:rPr lang="id-ID" smtClean="0"/>
              <a:pPr/>
              <a:t>1</a:t>
            </a:fld>
            <a:endParaRPr lang="id-ID"/>
          </a:p>
        </p:txBody>
      </p:sp>
    </p:spTree>
    <p:extLst>
      <p:ext uri="{BB962C8B-B14F-4D97-AF65-F5344CB8AC3E}">
        <p14:creationId xmlns:p14="http://schemas.microsoft.com/office/powerpoint/2010/main" val="170768111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2"/>
          <p:cNvSpPr>
            <a:spLocks noGrp="1"/>
          </p:cNvSpPr>
          <p:nvPr>
            <p:ph idx="1"/>
          </p:nvPr>
        </p:nvSpPr>
        <p:spPr/>
        <p:txBody>
          <a:bodyPr>
            <a:normAutofit fontScale="97500"/>
          </a:bodyPr>
          <a:lstStyle/>
          <a:p>
            <a:pPr algn="just"/>
            <a:r>
              <a:rPr lang="id-ID" sz="2800" dirty="0" smtClean="0"/>
              <a:t>Menurut A. Sony Keraf:</a:t>
            </a:r>
          </a:p>
          <a:p>
            <a:pPr algn="just"/>
            <a:r>
              <a:rPr lang="id-ID" sz="2800" dirty="0"/>
              <a:t>Etika dipahami dalam pengertian moralitas , etika adalah filsafat moral atau ilmu yang membahas dan mengkaji secara kritis persoalan benar dan salah secara moral, tentang bagaimana harus bertindak dalam situasi konkret.</a:t>
            </a:r>
            <a:endParaRPr lang="id-ID" sz="2800" dirty="0" smtClean="0"/>
          </a:p>
          <a:p>
            <a:pPr algn="just"/>
            <a:r>
              <a:rPr lang="id-ID" sz="2800" dirty="0" smtClean="0"/>
              <a:t/>
            </a:r>
            <a:br>
              <a:rPr lang="id-ID" sz="2800" dirty="0" smtClean="0"/>
            </a:br>
            <a:endParaRPr lang="id-ID" sz="2800" dirty="0"/>
          </a:p>
        </p:txBody>
      </p:sp>
      <p:sp>
        <p:nvSpPr>
          <p:cNvPr id="4" name="Slide Number Placeholder 3"/>
          <p:cNvSpPr>
            <a:spLocks noGrp="1"/>
          </p:cNvSpPr>
          <p:nvPr>
            <p:ph type="sldNum" sz="quarter" idx="12"/>
          </p:nvPr>
        </p:nvSpPr>
        <p:spPr/>
        <p:txBody>
          <a:bodyPr/>
          <a:lstStyle/>
          <a:p>
            <a:fld id="{0F6ACBF7-C5D8-48B9-8BF4-E4465D74331E}" type="slidenum">
              <a:rPr lang="id-ID" smtClean="0"/>
              <a:pPr/>
              <a:t>10</a:t>
            </a:fld>
            <a:endParaRPr lang="id-ID"/>
          </a:p>
        </p:txBody>
      </p:sp>
    </p:spTree>
    <p:extLst>
      <p:ext uri="{BB962C8B-B14F-4D97-AF65-F5344CB8AC3E}">
        <p14:creationId xmlns:p14="http://schemas.microsoft.com/office/powerpoint/2010/main" val="10028919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a:spLocks noGrp="1"/>
          </p:cNvSpPr>
          <p:nvPr>
            <p:ph idx="1"/>
          </p:nvPr>
        </p:nvSpPr>
        <p:spPr/>
        <p:txBody>
          <a:bodyPr>
            <a:normAutofit/>
          </a:bodyPr>
          <a:lstStyle/>
          <a:p>
            <a:pPr algn="just">
              <a:buNone/>
            </a:pPr>
            <a:r>
              <a:rPr lang="id-ID" sz="3200" b="0" dirty="0" smtClean="0"/>
              <a:t>Dr. J. Splanne SJ, (Suhrawardi Lubis, 2012):</a:t>
            </a:r>
          </a:p>
          <a:p>
            <a:pPr algn="just">
              <a:buNone/>
            </a:pPr>
            <a:endParaRPr lang="id-ID" sz="3200" b="0" dirty="0" smtClean="0"/>
          </a:p>
          <a:p>
            <a:pPr marL="900113" indent="0" algn="just">
              <a:buNone/>
            </a:pPr>
            <a:r>
              <a:rPr lang="id-ID" sz="3200" b="0" dirty="0" smtClean="0"/>
              <a:t>Profesi sebagai jabatan seseorang kalau profesi tersebut tidak bersifat komersial, mekanis, pertanian, dsb.</a:t>
            </a:r>
          </a:p>
          <a:p>
            <a:pPr marL="900113" indent="-900113" algn="just">
              <a:buNone/>
            </a:pPr>
            <a:endParaRPr lang="id-ID" sz="3200" b="0" dirty="0"/>
          </a:p>
        </p:txBody>
      </p:sp>
      <p:sp>
        <p:nvSpPr>
          <p:cNvPr id="4" name="Slide Number Placeholder 3"/>
          <p:cNvSpPr>
            <a:spLocks noGrp="1"/>
          </p:cNvSpPr>
          <p:nvPr>
            <p:ph type="sldNum" sz="quarter" idx="12"/>
          </p:nvPr>
        </p:nvSpPr>
        <p:spPr/>
        <p:txBody>
          <a:bodyPr/>
          <a:lstStyle/>
          <a:p>
            <a:fld id="{0F6ACBF7-C5D8-48B9-8BF4-E4465D74331E}" type="slidenum">
              <a:rPr lang="id-ID" smtClean="0"/>
              <a:pPr/>
              <a:t>11</a:t>
            </a:fld>
            <a:endParaRPr lang="id-ID"/>
          </a:p>
        </p:txBody>
      </p:sp>
    </p:spTree>
    <p:extLst>
      <p:ext uri="{BB962C8B-B14F-4D97-AF65-F5344CB8AC3E}">
        <p14:creationId xmlns:p14="http://schemas.microsoft.com/office/powerpoint/2010/main" val="5459708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p:cNvSpPr>
            <a:spLocks noGrp="1"/>
          </p:cNvSpPr>
          <p:nvPr>
            <p:ph idx="1"/>
          </p:nvPr>
        </p:nvSpPr>
        <p:spPr/>
        <p:txBody>
          <a:bodyPr>
            <a:normAutofit/>
          </a:bodyPr>
          <a:lstStyle/>
          <a:p>
            <a:pPr algn="just">
              <a:buNone/>
            </a:pPr>
            <a:r>
              <a:rPr lang="id-ID" sz="2400" b="0" dirty="0" smtClean="0"/>
              <a:t> Abdulkadir Muhammad, 2006:58</a:t>
            </a:r>
          </a:p>
          <a:p>
            <a:pPr algn="just">
              <a:buNone/>
            </a:pPr>
            <a:endParaRPr lang="id-ID" sz="2400" b="0" dirty="0" smtClean="0"/>
          </a:p>
          <a:p>
            <a:pPr marL="822960" indent="-457200" algn="just">
              <a:buFont typeface="Wingdings" pitchFamily="2" charset="2"/>
              <a:buChar char="§"/>
            </a:pPr>
            <a:r>
              <a:rPr lang="id-ID" sz="2400" b="0" dirty="0" smtClean="0"/>
              <a:t>Profesi merupakan salah satu dari tiga jenis pekerjaan, yaitu pekerjaan dalam arti khusus pada bidang tertentu yang mengutamakan kemampuan fisik dan intelektual, bersifat tetap, dengan tujuan memperoleh pendapatan.</a:t>
            </a:r>
          </a:p>
          <a:p>
            <a:pPr marL="822960" indent="-457200" algn="just">
              <a:buFont typeface="Wingdings" pitchFamily="2" charset="2"/>
              <a:buChar char="§"/>
            </a:pPr>
            <a:r>
              <a:rPr lang="id-ID" sz="2400" b="0" dirty="0" smtClean="0"/>
              <a:t>Pekerja yang menjalankan profesi disebut profesional.</a:t>
            </a:r>
            <a:endParaRPr lang="id-ID" sz="2400" b="0" dirty="0"/>
          </a:p>
        </p:txBody>
      </p:sp>
      <p:sp>
        <p:nvSpPr>
          <p:cNvPr id="8" name="Slide Number Placeholder 7"/>
          <p:cNvSpPr>
            <a:spLocks noGrp="1"/>
          </p:cNvSpPr>
          <p:nvPr>
            <p:ph type="sldNum" sz="quarter" idx="12"/>
          </p:nvPr>
        </p:nvSpPr>
        <p:spPr/>
        <p:txBody>
          <a:bodyPr/>
          <a:lstStyle/>
          <a:p>
            <a:fld id="{0F6ACBF7-C5D8-48B9-8BF4-E4465D74331E}" type="slidenum">
              <a:rPr lang="id-ID" smtClean="0"/>
              <a:pPr/>
              <a:t>12</a:t>
            </a:fld>
            <a:endParaRPr lang="id-ID"/>
          </a:p>
        </p:txBody>
      </p:sp>
    </p:spTree>
    <p:extLst>
      <p:ext uri="{BB962C8B-B14F-4D97-AF65-F5344CB8AC3E}">
        <p14:creationId xmlns:p14="http://schemas.microsoft.com/office/powerpoint/2010/main" val="113964655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971600" y="1752600"/>
            <a:ext cx="7560840" cy="4373563"/>
          </a:xfrm>
        </p:spPr>
        <p:txBody>
          <a:bodyPr>
            <a:normAutofit/>
          </a:bodyPr>
          <a:lstStyle/>
          <a:p>
            <a:pPr indent="12700">
              <a:buNone/>
            </a:pPr>
            <a:r>
              <a:rPr lang="id-ID" sz="2800" b="0" dirty="0" smtClean="0"/>
              <a:t>K. Bertens (A. Muhammad, 2006):</a:t>
            </a:r>
          </a:p>
          <a:p>
            <a:pPr indent="12700" algn="just">
              <a:buNone/>
            </a:pPr>
            <a:r>
              <a:rPr lang="id-ID" sz="2800" b="0" dirty="0" smtClean="0"/>
              <a:t>Kode etik profesi merupakan norma yang ditetapkan dan diterima oleh kelompok profesi, yang mengarahkan atau memberi petunjuk kepada anggotanya bagaimana seharusnya berbuat dan sekaligus menjamin mutu moral profesi itu dimata masyarakat.</a:t>
            </a:r>
            <a:endParaRPr lang="id-ID" sz="2800" b="0" dirty="0"/>
          </a:p>
        </p:txBody>
      </p:sp>
      <p:sp>
        <p:nvSpPr>
          <p:cNvPr id="7" name="Slide Number Placeholder 6"/>
          <p:cNvSpPr>
            <a:spLocks noGrp="1"/>
          </p:cNvSpPr>
          <p:nvPr>
            <p:ph type="sldNum" sz="quarter" idx="12"/>
          </p:nvPr>
        </p:nvSpPr>
        <p:spPr/>
        <p:txBody>
          <a:bodyPr/>
          <a:lstStyle/>
          <a:p>
            <a:fld id="{0F6ACBF7-C5D8-48B9-8BF4-E4465D74331E}" type="slidenum">
              <a:rPr lang="id-ID" smtClean="0"/>
              <a:pPr/>
              <a:t>13</a:t>
            </a:fld>
            <a:endParaRPr lang="id-ID"/>
          </a:p>
        </p:txBody>
      </p:sp>
    </p:spTree>
    <p:extLst>
      <p:ext uri="{BB962C8B-B14F-4D97-AF65-F5344CB8AC3E}">
        <p14:creationId xmlns:p14="http://schemas.microsoft.com/office/powerpoint/2010/main" val="77573879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27584" y="1752600"/>
            <a:ext cx="7249616" cy="4373563"/>
          </a:xfrm>
        </p:spPr>
        <p:txBody>
          <a:bodyPr>
            <a:normAutofit/>
          </a:bodyPr>
          <a:lstStyle/>
          <a:p>
            <a:pPr algn="just"/>
            <a:r>
              <a:rPr lang="id-ID" sz="2800" dirty="0" smtClean="0"/>
              <a:t>J.E. Sahetapy, 2009, berpendapat:</a:t>
            </a:r>
          </a:p>
          <a:p>
            <a:pPr marL="263525" algn="just"/>
            <a:r>
              <a:rPr lang="id-ID" sz="2800" b="0" dirty="0" smtClean="0"/>
              <a:t>Etik profesi sebagai mata kuliah maksudnya agar para calon atau sarjana hukum dapat mendeteksi bom-bom waktu serta dapat mengindarkan diri dari ranjau-ranjau tersembunyi, sehingga hal-hal yang diperkirakan wajar pada dasarnya merupakan suatu konflik kepentingan.</a:t>
            </a:r>
            <a:endParaRPr lang="id-ID" sz="2800" b="0" dirty="0"/>
          </a:p>
          <a:p>
            <a:pPr marL="263525" algn="just"/>
            <a:endParaRPr lang="id-ID" sz="2800" dirty="0"/>
          </a:p>
        </p:txBody>
      </p:sp>
      <p:sp>
        <p:nvSpPr>
          <p:cNvPr id="4" name="Slide Number Placeholder 3"/>
          <p:cNvSpPr>
            <a:spLocks noGrp="1"/>
          </p:cNvSpPr>
          <p:nvPr>
            <p:ph type="sldNum" sz="quarter" idx="12"/>
          </p:nvPr>
        </p:nvSpPr>
        <p:spPr/>
        <p:txBody>
          <a:bodyPr/>
          <a:lstStyle/>
          <a:p>
            <a:fld id="{0F6ACBF7-C5D8-48B9-8BF4-E4465D74331E}" type="slidenum">
              <a:rPr lang="id-ID" smtClean="0"/>
              <a:pPr/>
              <a:t>14</a:t>
            </a:fld>
            <a:endParaRPr lang="id-ID"/>
          </a:p>
        </p:txBody>
      </p:sp>
    </p:spTree>
    <p:extLst>
      <p:ext uri="{BB962C8B-B14F-4D97-AF65-F5344CB8AC3E}">
        <p14:creationId xmlns:p14="http://schemas.microsoft.com/office/powerpoint/2010/main" val="186993115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ctr"/>
            <a:r>
              <a:rPr lang="id-ID" sz="3200" dirty="0" smtClean="0"/>
              <a:t>I.</a:t>
            </a:r>
          </a:p>
          <a:p>
            <a:pPr algn="ctr"/>
            <a:r>
              <a:rPr lang="id-ID" sz="3200" dirty="0" smtClean="0"/>
              <a:t>RUANG LINGKUP PEMBELAJARAN MATA KULIAH FILSAFAT HUKUM </a:t>
            </a:r>
          </a:p>
          <a:p>
            <a:pPr algn="ctr"/>
            <a:r>
              <a:rPr lang="id-ID" sz="3200" dirty="0" smtClean="0"/>
              <a:t>DAN </a:t>
            </a:r>
          </a:p>
          <a:p>
            <a:pPr algn="ctr"/>
            <a:r>
              <a:rPr lang="id-ID" sz="3200" dirty="0" smtClean="0"/>
              <a:t>ETIKA PROFESI</a:t>
            </a:r>
            <a:endParaRPr lang="id-ID" sz="3200" dirty="0"/>
          </a:p>
        </p:txBody>
      </p:sp>
      <p:sp>
        <p:nvSpPr>
          <p:cNvPr id="4" name="Slide Number Placeholder 3"/>
          <p:cNvSpPr>
            <a:spLocks noGrp="1"/>
          </p:cNvSpPr>
          <p:nvPr>
            <p:ph type="sldNum" sz="quarter" idx="12"/>
          </p:nvPr>
        </p:nvSpPr>
        <p:spPr/>
        <p:txBody>
          <a:bodyPr/>
          <a:lstStyle/>
          <a:p>
            <a:fld id="{0F6ACBF7-C5D8-48B9-8BF4-E4465D74331E}" type="slidenum">
              <a:rPr lang="id-ID" smtClean="0"/>
              <a:pPr/>
              <a:t>2</a:t>
            </a:fld>
            <a:endParaRPr lang="id-ID"/>
          </a:p>
        </p:txBody>
      </p:sp>
    </p:spTree>
    <p:extLst>
      <p:ext uri="{BB962C8B-B14F-4D97-AF65-F5344CB8AC3E}">
        <p14:creationId xmlns:p14="http://schemas.microsoft.com/office/powerpoint/2010/main" val="32475839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ctr"/>
            <a:r>
              <a:rPr lang="id-ID" sz="3200" dirty="0" smtClean="0"/>
              <a:t>II.  </a:t>
            </a:r>
          </a:p>
          <a:p>
            <a:pPr algn="ctr"/>
            <a:r>
              <a:rPr lang="id-ID" sz="3200" dirty="0" smtClean="0"/>
              <a:t>PENGANTAR </a:t>
            </a:r>
            <a:endParaRPr lang="id-ID" sz="3200" dirty="0"/>
          </a:p>
        </p:txBody>
      </p:sp>
      <p:sp>
        <p:nvSpPr>
          <p:cNvPr id="4" name="Slide Number Placeholder 3"/>
          <p:cNvSpPr>
            <a:spLocks noGrp="1"/>
          </p:cNvSpPr>
          <p:nvPr>
            <p:ph type="sldNum" sz="quarter" idx="12"/>
          </p:nvPr>
        </p:nvSpPr>
        <p:spPr/>
        <p:txBody>
          <a:bodyPr/>
          <a:lstStyle/>
          <a:p>
            <a:fld id="{0F6ACBF7-C5D8-48B9-8BF4-E4465D74331E}" type="slidenum">
              <a:rPr lang="id-ID" smtClean="0"/>
              <a:pPr/>
              <a:t>3</a:t>
            </a:fld>
            <a:endParaRPr lang="id-ID"/>
          </a:p>
        </p:txBody>
      </p:sp>
    </p:spTree>
    <p:extLst>
      <p:ext uri="{BB962C8B-B14F-4D97-AF65-F5344CB8AC3E}">
        <p14:creationId xmlns:p14="http://schemas.microsoft.com/office/powerpoint/2010/main" val="6494313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Apa filsafat hukum</a:t>
            </a:r>
            <a:endParaRPr lang="id-ID" dirty="0"/>
          </a:p>
        </p:txBody>
      </p:sp>
      <p:sp>
        <p:nvSpPr>
          <p:cNvPr id="5" name="Content Placeholder 2"/>
          <p:cNvSpPr>
            <a:spLocks noGrp="1"/>
          </p:cNvSpPr>
          <p:nvPr>
            <p:ph idx="1"/>
          </p:nvPr>
        </p:nvSpPr>
        <p:spPr/>
        <p:txBody>
          <a:bodyPr/>
          <a:lstStyle/>
          <a:p>
            <a:pPr algn="just">
              <a:buFont typeface="Wingdings" panose="05000000000000000000" pitchFamily="2" charset="2"/>
              <a:buChar char="§"/>
            </a:pPr>
            <a:r>
              <a:rPr lang="en-US" i="1" dirty="0" err="1" smtClean="0"/>
              <a:t>Philoshopia</a:t>
            </a:r>
            <a:r>
              <a:rPr lang="en-US" dirty="0" smtClean="0"/>
              <a:t>, Bahasa </a:t>
            </a:r>
            <a:r>
              <a:rPr lang="en-US" dirty="0" err="1" smtClean="0"/>
              <a:t>Yunani</a:t>
            </a:r>
            <a:r>
              <a:rPr lang="en-US" dirty="0" smtClean="0"/>
              <a:t>,</a:t>
            </a:r>
          </a:p>
          <a:p>
            <a:pPr algn="just">
              <a:buFontTx/>
              <a:buChar char="-"/>
            </a:pPr>
            <a:r>
              <a:rPr lang="en-US" i="1" dirty="0" err="1" smtClean="0"/>
              <a:t>Philein</a:t>
            </a:r>
            <a:r>
              <a:rPr lang="en-US" i="1" dirty="0" smtClean="0"/>
              <a:t> = </a:t>
            </a:r>
            <a:r>
              <a:rPr lang="en-US" i="1" dirty="0" err="1" smtClean="0"/>
              <a:t>mencintai</a:t>
            </a:r>
            <a:endParaRPr lang="en-US" i="1" dirty="0" smtClean="0"/>
          </a:p>
          <a:p>
            <a:pPr algn="just">
              <a:buFontTx/>
              <a:buChar char="-"/>
            </a:pPr>
            <a:r>
              <a:rPr lang="en-US" i="1" dirty="0" err="1" smtClean="0"/>
              <a:t>Shopia</a:t>
            </a:r>
            <a:r>
              <a:rPr lang="en-US" i="1" dirty="0" smtClean="0"/>
              <a:t> = </a:t>
            </a:r>
            <a:r>
              <a:rPr lang="en-US" i="1" dirty="0" err="1" smtClean="0"/>
              <a:t>kebijaksanaan</a:t>
            </a:r>
            <a:endParaRPr lang="en-US" i="1" dirty="0" smtClean="0"/>
          </a:p>
          <a:p>
            <a:pPr algn="just">
              <a:buFont typeface="Wingdings" panose="05000000000000000000" pitchFamily="2" charset="2"/>
              <a:buChar char="§"/>
            </a:pPr>
            <a:r>
              <a:rPr lang="en-US" i="1" dirty="0" err="1" smtClean="0"/>
              <a:t>Secara</a:t>
            </a:r>
            <a:r>
              <a:rPr lang="en-US" i="1" dirty="0" smtClean="0"/>
              <a:t> </a:t>
            </a:r>
            <a:r>
              <a:rPr lang="en-US" i="1" dirty="0" err="1" smtClean="0"/>
              <a:t>Etimologis</a:t>
            </a:r>
            <a:r>
              <a:rPr lang="en-US" i="1" dirty="0" smtClean="0"/>
              <a:t> </a:t>
            </a:r>
            <a:r>
              <a:rPr lang="en-US" i="1" dirty="0" err="1" smtClean="0"/>
              <a:t>filsafat</a:t>
            </a:r>
            <a:r>
              <a:rPr lang="en-US" i="1" dirty="0" smtClean="0"/>
              <a:t> </a:t>
            </a:r>
            <a:r>
              <a:rPr lang="en-US" i="1" dirty="0" err="1" smtClean="0"/>
              <a:t>berarti</a:t>
            </a:r>
            <a:r>
              <a:rPr lang="en-US" i="1" dirty="0" smtClean="0"/>
              <a:t> </a:t>
            </a:r>
            <a:r>
              <a:rPr lang="en-US" i="1" dirty="0" err="1" smtClean="0"/>
              <a:t>cinta</a:t>
            </a:r>
            <a:r>
              <a:rPr lang="en-US" i="1" dirty="0" smtClean="0"/>
              <a:t> </a:t>
            </a:r>
            <a:r>
              <a:rPr lang="en-US" i="1" dirty="0" err="1" smtClean="0"/>
              <a:t>akan</a:t>
            </a:r>
            <a:r>
              <a:rPr lang="en-US" i="1" dirty="0" smtClean="0"/>
              <a:t> </a:t>
            </a:r>
            <a:r>
              <a:rPr lang="en-US" i="1" dirty="0" err="1" smtClean="0"/>
              <a:t>kebijaksanaan</a:t>
            </a:r>
            <a:r>
              <a:rPr lang="en-US" i="1" dirty="0" smtClean="0"/>
              <a:t>;</a:t>
            </a:r>
          </a:p>
          <a:p>
            <a:pPr algn="just">
              <a:buFont typeface="Wingdings" panose="05000000000000000000" pitchFamily="2" charset="2"/>
              <a:buChar char="§"/>
            </a:pPr>
            <a:r>
              <a:rPr lang="en-US" i="1" dirty="0" err="1" smtClean="0"/>
              <a:t>Herodutus</a:t>
            </a:r>
            <a:r>
              <a:rPr lang="en-US" i="1" dirty="0" smtClean="0"/>
              <a:t> </a:t>
            </a:r>
            <a:r>
              <a:rPr lang="en-US" i="1" dirty="0" err="1" smtClean="0"/>
              <a:t>menggunakan</a:t>
            </a:r>
            <a:r>
              <a:rPr lang="en-US" i="1" dirty="0" smtClean="0"/>
              <a:t> kata </a:t>
            </a:r>
            <a:r>
              <a:rPr lang="en-US" i="1" dirty="0" err="1" smtClean="0"/>
              <a:t>kerja</a:t>
            </a:r>
            <a:r>
              <a:rPr lang="en-US" i="1" dirty="0" smtClean="0"/>
              <a:t> </a:t>
            </a:r>
            <a:r>
              <a:rPr lang="en-US" i="1" dirty="0" err="1" smtClean="0"/>
              <a:t>Philosophein</a:t>
            </a:r>
            <a:r>
              <a:rPr lang="en-US" i="1" dirty="0" smtClean="0"/>
              <a:t> </a:t>
            </a:r>
            <a:r>
              <a:rPr lang="en-US" i="1" dirty="0" err="1" smtClean="0"/>
              <a:t>dalam</a:t>
            </a:r>
            <a:r>
              <a:rPr lang="en-US" i="1" dirty="0" smtClean="0"/>
              <a:t> </a:t>
            </a:r>
            <a:r>
              <a:rPr lang="en-US" i="1" dirty="0" err="1" smtClean="0"/>
              <a:t>arti</a:t>
            </a:r>
            <a:r>
              <a:rPr lang="en-US" i="1" dirty="0" smtClean="0"/>
              <a:t> “</a:t>
            </a:r>
            <a:r>
              <a:rPr lang="en-US" i="1" dirty="0" err="1" smtClean="0"/>
              <a:t>berusaha</a:t>
            </a:r>
            <a:r>
              <a:rPr lang="en-US" i="1" dirty="0" smtClean="0"/>
              <a:t> </a:t>
            </a:r>
            <a:r>
              <a:rPr lang="en-US" i="1" dirty="0" err="1" smtClean="0"/>
              <a:t>menemukan</a:t>
            </a:r>
            <a:r>
              <a:rPr lang="en-US" i="1" dirty="0" smtClean="0"/>
              <a:t>” </a:t>
            </a:r>
            <a:r>
              <a:rPr lang="id-ID" i="1" dirty="0" smtClean="0"/>
              <a:t>;</a:t>
            </a:r>
          </a:p>
          <a:p>
            <a:pPr lvl="1" algn="just"/>
            <a:r>
              <a:rPr lang="en-US" dirty="0" err="1"/>
              <a:t>Dalam</a:t>
            </a:r>
            <a:r>
              <a:rPr lang="en-US" dirty="0"/>
              <a:t> </a:t>
            </a:r>
            <a:r>
              <a:rPr lang="en-US" dirty="0" err="1"/>
              <a:t>arti</a:t>
            </a:r>
            <a:r>
              <a:rPr lang="en-US" dirty="0"/>
              <a:t> </a:t>
            </a:r>
            <a:r>
              <a:rPr lang="en-US" dirty="0" err="1"/>
              <a:t>ini</a:t>
            </a:r>
            <a:r>
              <a:rPr lang="en-US" dirty="0"/>
              <a:t>, </a:t>
            </a:r>
            <a:r>
              <a:rPr lang="en-US" dirty="0" err="1"/>
              <a:t>filsafat</a:t>
            </a:r>
            <a:r>
              <a:rPr lang="en-US" dirty="0"/>
              <a:t> </a:t>
            </a:r>
            <a:r>
              <a:rPr lang="en-US" dirty="0" err="1"/>
              <a:t>bermakna</a:t>
            </a:r>
            <a:r>
              <a:rPr lang="en-US" dirty="0"/>
              <a:t> </a:t>
            </a:r>
            <a:r>
              <a:rPr lang="en-US" dirty="0" err="1"/>
              <a:t>kecintaan</a:t>
            </a:r>
            <a:r>
              <a:rPr lang="en-US" dirty="0"/>
              <a:t> </a:t>
            </a:r>
            <a:r>
              <a:rPr lang="en-US" dirty="0" err="1"/>
              <a:t>seseorang</a:t>
            </a:r>
            <a:r>
              <a:rPr lang="en-US" dirty="0"/>
              <a:t> </a:t>
            </a:r>
            <a:r>
              <a:rPr lang="en-US" dirty="0" err="1"/>
              <a:t>untuk</a:t>
            </a:r>
            <a:r>
              <a:rPr lang="en-US" dirty="0"/>
              <a:t> </a:t>
            </a:r>
            <a:r>
              <a:rPr lang="en-US" dirty="0" err="1"/>
              <a:t>mencari</a:t>
            </a:r>
            <a:r>
              <a:rPr lang="en-US" dirty="0"/>
              <a:t> </a:t>
            </a:r>
            <a:r>
              <a:rPr lang="en-US" dirty="0" err="1"/>
              <a:t>tahu</a:t>
            </a:r>
            <a:r>
              <a:rPr lang="en-US" dirty="0"/>
              <a:t> </a:t>
            </a:r>
            <a:r>
              <a:rPr lang="en-US" dirty="0" err="1"/>
              <a:t>dan</a:t>
            </a:r>
            <a:r>
              <a:rPr lang="en-US" dirty="0"/>
              <a:t> </a:t>
            </a:r>
            <a:r>
              <a:rPr lang="en-US" dirty="0" err="1"/>
              <a:t>memuaskan</a:t>
            </a:r>
            <a:r>
              <a:rPr lang="en-US" dirty="0"/>
              <a:t> </a:t>
            </a:r>
            <a:r>
              <a:rPr lang="en-US" dirty="0" err="1"/>
              <a:t>kerinduan</a:t>
            </a:r>
            <a:r>
              <a:rPr lang="en-US" dirty="0"/>
              <a:t> </a:t>
            </a:r>
            <a:r>
              <a:rPr lang="en-US" dirty="0" err="1"/>
              <a:t>intelektualnya</a:t>
            </a:r>
            <a:r>
              <a:rPr lang="en-US" dirty="0"/>
              <a:t> </a:t>
            </a:r>
            <a:r>
              <a:rPr lang="en-US" dirty="0" err="1"/>
              <a:t>lebih</a:t>
            </a:r>
            <a:r>
              <a:rPr lang="en-US" dirty="0"/>
              <a:t> </a:t>
            </a:r>
            <a:r>
              <a:rPr lang="en-US" dirty="0" err="1"/>
              <a:t>dari</a:t>
            </a:r>
            <a:r>
              <a:rPr lang="en-US" dirty="0"/>
              <a:t> </a:t>
            </a:r>
            <a:r>
              <a:rPr lang="en-US" dirty="0" err="1"/>
              <a:t>kebijaksanaan</a:t>
            </a:r>
            <a:r>
              <a:rPr lang="en-US" dirty="0"/>
              <a:t>;</a:t>
            </a:r>
          </a:p>
          <a:p>
            <a:pPr algn="just">
              <a:buFont typeface="Wingdings" panose="05000000000000000000" pitchFamily="2" charset="2"/>
              <a:buChar char="§"/>
            </a:pPr>
            <a:r>
              <a:rPr lang="en-US" dirty="0"/>
              <a:t>Pythagoras, </a:t>
            </a:r>
            <a:r>
              <a:rPr lang="en-US" dirty="0" err="1"/>
              <a:t>memahami</a:t>
            </a:r>
            <a:r>
              <a:rPr lang="en-US" dirty="0"/>
              <a:t> Sophia </a:t>
            </a:r>
            <a:r>
              <a:rPr lang="en-US" dirty="0" err="1"/>
              <a:t>sebagai</a:t>
            </a:r>
            <a:r>
              <a:rPr lang="en-US" dirty="0"/>
              <a:t> </a:t>
            </a:r>
            <a:r>
              <a:rPr lang="en-US" dirty="0" err="1"/>
              <a:t>pengetahuan</a:t>
            </a:r>
            <a:r>
              <a:rPr lang="en-US" dirty="0"/>
              <a:t> </a:t>
            </a:r>
            <a:r>
              <a:rPr lang="en-US" dirty="0" err="1"/>
              <a:t>hasil</a:t>
            </a:r>
            <a:r>
              <a:rPr lang="en-US" dirty="0"/>
              <a:t> </a:t>
            </a:r>
            <a:r>
              <a:rPr lang="en-US" dirty="0" err="1"/>
              <a:t>kontemplasi</a:t>
            </a:r>
            <a:r>
              <a:rPr lang="en-US" dirty="0"/>
              <a:t>;</a:t>
            </a:r>
            <a:endParaRPr lang="en-US" i="1" dirty="0"/>
          </a:p>
        </p:txBody>
      </p:sp>
      <p:sp>
        <p:nvSpPr>
          <p:cNvPr id="4" name="Slide Number Placeholder 3"/>
          <p:cNvSpPr>
            <a:spLocks noGrp="1"/>
          </p:cNvSpPr>
          <p:nvPr>
            <p:ph type="sldNum" sz="quarter" idx="12"/>
          </p:nvPr>
        </p:nvSpPr>
        <p:spPr/>
        <p:txBody>
          <a:bodyPr/>
          <a:lstStyle/>
          <a:p>
            <a:fld id="{0F6ACBF7-C5D8-48B9-8BF4-E4465D74331E}" type="slidenum">
              <a:rPr lang="id-ID" smtClean="0"/>
              <a:pPr/>
              <a:t>4</a:t>
            </a:fld>
            <a:endParaRPr lang="id-ID"/>
          </a:p>
        </p:txBody>
      </p:sp>
    </p:spTree>
    <p:extLst>
      <p:ext uri="{BB962C8B-B14F-4D97-AF65-F5344CB8AC3E}">
        <p14:creationId xmlns:p14="http://schemas.microsoft.com/office/powerpoint/2010/main" val="4185586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a:spLocks noGrp="1"/>
          </p:cNvSpPr>
          <p:nvPr>
            <p:ph idx="1"/>
          </p:nvPr>
        </p:nvSpPr>
        <p:spPr>
          <a:xfrm>
            <a:off x="457200" y="1412776"/>
            <a:ext cx="7620000" cy="4713387"/>
          </a:xfrm>
        </p:spPr>
        <p:txBody>
          <a:bodyPr>
            <a:normAutofit fontScale="85000" lnSpcReduction="10000"/>
          </a:bodyPr>
          <a:lstStyle/>
          <a:p>
            <a:pPr algn="just">
              <a:buNone/>
            </a:pPr>
            <a:endParaRPr lang="id-ID" dirty="0" smtClean="0"/>
          </a:p>
          <a:p>
            <a:pPr lvl="1" algn="just">
              <a:buFont typeface="Wingdings" pitchFamily="2" charset="2"/>
              <a:buChar char="§"/>
            </a:pPr>
            <a:r>
              <a:rPr lang="id-ID" sz="3600" dirty="0" smtClean="0"/>
              <a:t>Dalam bahasa Inggris dikenal dua istilah Filsafat Hukum, yaitu </a:t>
            </a:r>
            <a:r>
              <a:rPr lang="id-ID" sz="3600" i="1" dirty="0" smtClean="0"/>
              <a:t>Legal Philosophy</a:t>
            </a:r>
            <a:r>
              <a:rPr lang="id-ID" sz="3600" dirty="0" smtClean="0"/>
              <a:t> dan </a:t>
            </a:r>
            <a:r>
              <a:rPr lang="id-ID" sz="3600" i="1" dirty="0" smtClean="0"/>
              <a:t>Philosophy of Law.</a:t>
            </a:r>
          </a:p>
          <a:p>
            <a:pPr lvl="1" algn="just">
              <a:buFont typeface="Wingdings" pitchFamily="2" charset="2"/>
              <a:buChar char="§"/>
            </a:pPr>
            <a:r>
              <a:rPr lang="id-ID" sz="3600" dirty="0" smtClean="0"/>
              <a:t>Dalam bahasa Belanda menggunakan dua istilah, yaitu </a:t>
            </a:r>
            <a:r>
              <a:rPr lang="id-ID" sz="3600" i="1" dirty="0" smtClean="0"/>
              <a:t>Wijbegeerte van het Recht </a:t>
            </a:r>
            <a:r>
              <a:rPr lang="id-ID" sz="3600" dirty="0" smtClean="0"/>
              <a:t>dan </a:t>
            </a:r>
            <a:r>
              <a:rPr lang="id-ID" sz="3600" i="1" dirty="0" smtClean="0"/>
              <a:t>Rechtfilosofie.</a:t>
            </a:r>
          </a:p>
          <a:p>
            <a:pPr lvl="1" algn="just">
              <a:buFont typeface="Wingdings" pitchFamily="2" charset="2"/>
              <a:buChar char="§"/>
            </a:pPr>
            <a:r>
              <a:rPr lang="id-ID" sz="3600" dirty="0" smtClean="0"/>
              <a:t>Dalam bahasa Jerman, menggunakan istilah </a:t>
            </a:r>
            <a:r>
              <a:rPr lang="id-ID" sz="3600" i="1" dirty="0" smtClean="0"/>
              <a:t>Filosofie des Recht.</a:t>
            </a:r>
            <a:endParaRPr lang="id-ID" sz="3600" i="1" dirty="0"/>
          </a:p>
        </p:txBody>
      </p:sp>
      <p:sp>
        <p:nvSpPr>
          <p:cNvPr id="4" name="Slide Number Placeholder 3"/>
          <p:cNvSpPr>
            <a:spLocks noGrp="1"/>
          </p:cNvSpPr>
          <p:nvPr>
            <p:ph type="sldNum" sz="quarter" idx="12"/>
          </p:nvPr>
        </p:nvSpPr>
        <p:spPr/>
        <p:txBody>
          <a:bodyPr/>
          <a:lstStyle/>
          <a:p>
            <a:fld id="{0F6ACBF7-C5D8-48B9-8BF4-E4465D74331E}" type="slidenum">
              <a:rPr lang="id-ID" smtClean="0"/>
              <a:pPr/>
              <a:t>5</a:t>
            </a:fld>
            <a:endParaRPr lang="id-ID"/>
          </a:p>
        </p:txBody>
      </p:sp>
    </p:spTree>
    <p:extLst>
      <p:ext uri="{BB962C8B-B14F-4D97-AF65-F5344CB8AC3E}">
        <p14:creationId xmlns:p14="http://schemas.microsoft.com/office/powerpoint/2010/main" val="32170708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sz="2800" dirty="0" smtClean="0"/>
              <a:t>Defenisi dan kedudukan filsafat hukum</a:t>
            </a:r>
            <a:endParaRPr lang="id-ID" sz="2800" dirty="0"/>
          </a:p>
        </p:txBody>
      </p:sp>
      <p:sp>
        <p:nvSpPr>
          <p:cNvPr id="5" name="Content Placeholder 2"/>
          <p:cNvSpPr>
            <a:spLocks noGrp="1"/>
          </p:cNvSpPr>
          <p:nvPr>
            <p:ph idx="1"/>
          </p:nvPr>
        </p:nvSpPr>
        <p:spPr/>
        <p:txBody>
          <a:bodyPr/>
          <a:lstStyle/>
          <a:p>
            <a:pPr marL="682625" indent="-342900" algn="just">
              <a:buFont typeface="Wingdings" pitchFamily="2" charset="2"/>
              <a:buChar char="§"/>
            </a:pPr>
            <a:r>
              <a:rPr lang="id-ID" i="1" dirty="0" smtClean="0"/>
              <a:t>(</a:t>
            </a:r>
            <a:r>
              <a:rPr lang="en-US" i="1" dirty="0" smtClean="0"/>
              <a:t>Abdul G.A, 2009:3</a:t>
            </a:r>
            <a:r>
              <a:rPr lang="id-ID" i="1" dirty="0" smtClean="0"/>
              <a:t>)</a:t>
            </a:r>
            <a:r>
              <a:rPr lang="en-US" i="1" dirty="0" smtClean="0"/>
              <a:t>; </a:t>
            </a:r>
          </a:p>
          <a:p>
            <a:pPr marL="339725" indent="0" algn="just">
              <a:buNone/>
            </a:pPr>
            <a:r>
              <a:rPr lang="en-US" i="1" dirty="0" err="1" smtClean="0"/>
              <a:t>Filsafat</a:t>
            </a:r>
            <a:r>
              <a:rPr lang="en-US" i="1" dirty="0" smtClean="0"/>
              <a:t> </a:t>
            </a:r>
            <a:r>
              <a:rPr lang="en-US" i="1" dirty="0" err="1" smtClean="0"/>
              <a:t>hukum</a:t>
            </a:r>
            <a:r>
              <a:rPr lang="en-US" i="1" dirty="0" smtClean="0"/>
              <a:t> </a:t>
            </a:r>
            <a:r>
              <a:rPr lang="en-US" i="1" dirty="0" err="1" smtClean="0"/>
              <a:t>adalah</a:t>
            </a:r>
            <a:r>
              <a:rPr lang="en-US" i="1" dirty="0" smtClean="0"/>
              <a:t> </a:t>
            </a:r>
            <a:r>
              <a:rPr lang="en-US" i="1" dirty="0" err="1" smtClean="0"/>
              <a:t>cabang</a:t>
            </a:r>
            <a:r>
              <a:rPr lang="en-US" i="1" dirty="0" smtClean="0"/>
              <a:t> </a:t>
            </a:r>
            <a:r>
              <a:rPr lang="en-US" i="1" dirty="0" err="1" smtClean="0"/>
              <a:t>filsafat</a:t>
            </a:r>
            <a:r>
              <a:rPr lang="en-US" i="1" dirty="0" smtClean="0"/>
              <a:t>, </a:t>
            </a:r>
            <a:r>
              <a:rPr lang="en-US" i="1" dirty="0" err="1" smtClean="0"/>
              <a:t>yaitu</a:t>
            </a:r>
            <a:r>
              <a:rPr lang="en-US" i="1" dirty="0" smtClean="0"/>
              <a:t> </a:t>
            </a:r>
            <a:r>
              <a:rPr lang="en-US" i="1" dirty="0" err="1" smtClean="0"/>
              <a:t>filsafat</a:t>
            </a:r>
            <a:r>
              <a:rPr lang="en-US" i="1" dirty="0" smtClean="0"/>
              <a:t> </a:t>
            </a:r>
            <a:r>
              <a:rPr lang="en-US" i="1" dirty="0" err="1" smtClean="0"/>
              <a:t>tingkah</a:t>
            </a:r>
            <a:r>
              <a:rPr lang="en-US" i="1" dirty="0" smtClean="0"/>
              <a:t> </a:t>
            </a:r>
            <a:r>
              <a:rPr lang="en-US" i="1" dirty="0" err="1" smtClean="0"/>
              <a:t>laku</a:t>
            </a:r>
            <a:r>
              <a:rPr lang="en-US" i="1" dirty="0" smtClean="0"/>
              <a:t> </a:t>
            </a:r>
            <a:r>
              <a:rPr lang="en-US" i="1" dirty="0" err="1" smtClean="0"/>
              <a:t>atau</a:t>
            </a:r>
            <a:r>
              <a:rPr lang="en-US" i="1" dirty="0" smtClean="0"/>
              <a:t> </a:t>
            </a:r>
            <a:r>
              <a:rPr lang="en-US" i="1" dirty="0" err="1" smtClean="0"/>
              <a:t>etika</a:t>
            </a:r>
            <a:r>
              <a:rPr lang="en-US" i="1" dirty="0" smtClean="0"/>
              <a:t> yang </a:t>
            </a:r>
            <a:r>
              <a:rPr lang="en-US" i="1" dirty="0" err="1" smtClean="0"/>
              <a:t>mempelajari</a:t>
            </a:r>
            <a:r>
              <a:rPr lang="en-US" i="1" dirty="0" smtClean="0"/>
              <a:t> </a:t>
            </a:r>
            <a:r>
              <a:rPr lang="en-US" i="1" dirty="0" err="1" smtClean="0"/>
              <a:t>hakikat</a:t>
            </a:r>
            <a:r>
              <a:rPr lang="en-US" i="1" dirty="0" smtClean="0"/>
              <a:t> </a:t>
            </a:r>
            <a:r>
              <a:rPr lang="en-US" i="1" dirty="0" err="1" smtClean="0"/>
              <a:t>hukum</a:t>
            </a:r>
            <a:r>
              <a:rPr lang="en-US" i="1" dirty="0" smtClean="0"/>
              <a:t>, </a:t>
            </a:r>
            <a:r>
              <a:rPr lang="en-US" i="1" dirty="0" err="1" smtClean="0"/>
              <a:t>dengan</a:t>
            </a:r>
            <a:r>
              <a:rPr lang="en-US" i="1" dirty="0" smtClean="0"/>
              <a:t> kata lain </a:t>
            </a:r>
            <a:r>
              <a:rPr lang="en-US" i="1" dirty="0" err="1" smtClean="0"/>
              <a:t>filsafat</a:t>
            </a:r>
            <a:r>
              <a:rPr lang="en-US" i="1" dirty="0" smtClean="0"/>
              <a:t> </a:t>
            </a:r>
            <a:r>
              <a:rPr lang="en-US" i="1" dirty="0" err="1" smtClean="0"/>
              <a:t>hukum</a:t>
            </a:r>
            <a:r>
              <a:rPr lang="en-US" i="1" dirty="0" smtClean="0"/>
              <a:t> </a:t>
            </a:r>
            <a:r>
              <a:rPr lang="en-US" i="1" dirty="0" err="1" smtClean="0"/>
              <a:t>adalah</a:t>
            </a:r>
            <a:r>
              <a:rPr lang="en-US" i="1" dirty="0" smtClean="0"/>
              <a:t> </a:t>
            </a:r>
            <a:r>
              <a:rPr lang="en-US" i="1" dirty="0" err="1" smtClean="0"/>
              <a:t>ilmu</a:t>
            </a:r>
            <a:r>
              <a:rPr lang="en-US" i="1" dirty="0" smtClean="0"/>
              <a:t> yang </a:t>
            </a:r>
            <a:r>
              <a:rPr lang="en-US" i="1" dirty="0" err="1" smtClean="0"/>
              <a:t>mempelajari</a:t>
            </a:r>
            <a:r>
              <a:rPr lang="en-US" i="1" dirty="0" smtClean="0"/>
              <a:t> </a:t>
            </a:r>
            <a:r>
              <a:rPr lang="en-US" i="1" dirty="0" err="1" smtClean="0"/>
              <a:t>hukum</a:t>
            </a:r>
            <a:r>
              <a:rPr lang="en-US" i="1" dirty="0" smtClean="0"/>
              <a:t> </a:t>
            </a:r>
            <a:r>
              <a:rPr lang="en-US" i="1" dirty="0" err="1" smtClean="0"/>
              <a:t>secara</a:t>
            </a:r>
            <a:r>
              <a:rPr lang="en-US" i="1" dirty="0" smtClean="0"/>
              <a:t> </a:t>
            </a:r>
            <a:r>
              <a:rPr lang="en-US" i="1" dirty="0" err="1" smtClean="0"/>
              <a:t>filosofis</a:t>
            </a:r>
            <a:r>
              <a:rPr lang="en-US" i="1" dirty="0" smtClean="0"/>
              <a:t>.</a:t>
            </a:r>
            <a:endParaRPr lang="id-ID" i="1" dirty="0" smtClean="0"/>
          </a:p>
          <a:p>
            <a:pPr marL="358775" algn="just">
              <a:buFont typeface="Wingdings" panose="05000000000000000000" pitchFamily="2" charset="2"/>
              <a:buChar char="§"/>
            </a:pPr>
            <a:r>
              <a:rPr lang="id-ID" i="1" dirty="0"/>
              <a:t>Andre Ata Ujan, 2009:21</a:t>
            </a:r>
          </a:p>
          <a:p>
            <a:pPr marL="358775" algn="just"/>
            <a:r>
              <a:rPr lang="id-ID" dirty="0" smtClean="0"/>
              <a:t>Filsafat </a:t>
            </a:r>
            <a:r>
              <a:rPr lang="id-ID" dirty="0"/>
              <a:t>hukum bukan cabang ilmu hukum, tetapi cabang filsafat,  sesuai dengan sifat dasarnya apabila filsafat berbicara mengenai hukum, pusat perhatiannya tidak terletak pada bagaimana prosedur teknis merumuskan atau menciptakan norma, melainkan pada substansi gejala </a:t>
            </a:r>
            <a:r>
              <a:rPr lang="id-ID" dirty="0" smtClean="0"/>
              <a:t>hukum.</a:t>
            </a:r>
            <a:endParaRPr lang="en-US" i="1" dirty="0"/>
          </a:p>
        </p:txBody>
      </p:sp>
      <p:sp>
        <p:nvSpPr>
          <p:cNvPr id="4" name="Slide Number Placeholder 3"/>
          <p:cNvSpPr>
            <a:spLocks noGrp="1"/>
          </p:cNvSpPr>
          <p:nvPr>
            <p:ph type="sldNum" sz="quarter" idx="12"/>
          </p:nvPr>
        </p:nvSpPr>
        <p:spPr/>
        <p:txBody>
          <a:bodyPr/>
          <a:lstStyle/>
          <a:p>
            <a:fld id="{0F6ACBF7-C5D8-48B9-8BF4-E4465D74331E}" type="slidenum">
              <a:rPr lang="id-ID" smtClean="0"/>
              <a:pPr/>
              <a:t>6</a:t>
            </a:fld>
            <a:endParaRPr lang="id-ID"/>
          </a:p>
        </p:txBody>
      </p:sp>
    </p:spTree>
    <p:extLst>
      <p:ext uri="{BB962C8B-B14F-4D97-AF65-F5344CB8AC3E}">
        <p14:creationId xmlns:p14="http://schemas.microsoft.com/office/powerpoint/2010/main" val="1037327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txBox="1">
            <a:spLocks noGrp="1"/>
          </p:cNvSpPr>
          <p:nvPr>
            <p:ph idx="1"/>
          </p:nvPr>
        </p:nvSpPr>
        <p:spPr>
          <a:prstGeom prst="rect">
            <a:avLst/>
          </a:prstGeom>
        </p:spPr>
        <p:txBody>
          <a:bodyPr>
            <a:normAutofit/>
          </a:bodyPr>
          <a:lst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a:lstStyle>
          <a:p>
            <a:pPr algn="just">
              <a:buFont typeface="Wingdings" pitchFamily="2" charset="2"/>
              <a:buChar char="§"/>
            </a:pPr>
            <a:r>
              <a:rPr lang="id-ID" sz="3600" dirty="0" smtClean="0"/>
              <a:t>I Dewa Gede A., (2013:2):</a:t>
            </a:r>
          </a:p>
          <a:p>
            <a:pPr marL="627063" lvl="1" indent="0" algn="just">
              <a:buFont typeface="Verdana"/>
              <a:buNone/>
            </a:pPr>
            <a:r>
              <a:rPr lang="id-ID" sz="3600" dirty="0" smtClean="0"/>
              <a:t>Filsafat Hukum adalah filsafat yang merenungkan </a:t>
            </a:r>
            <a:r>
              <a:rPr lang="id-ID" sz="3600" u="sng" dirty="0" smtClean="0"/>
              <a:t>aspek filosofis </a:t>
            </a:r>
            <a:r>
              <a:rPr lang="id-ID" sz="3600" dirty="0" smtClean="0"/>
              <a:t>dari eksistensi hukum dan praktik hukum. </a:t>
            </a:r>
          </a:p>
          <a:p>
            <a:pPr marL="1198563" lvl="1" indent="-571500" algn="just">
              <a:buFont typeface="Wingdings" pitchFamily="2" charset="2"/>
              <a:buChar char="§"/>
            </a:pPr>
            <a:endParaRPr lang="id-ID" sz="3600" dirty="0" smtClean="0"/>
          </a:p>
          <a:p>
            <a:pPr marL="627063" lvl="1" indent="0" algn="just">
              <a:buFont typeface="Verdana"/>
              <a:buNone/>
            </a:pPr>
            <a:endParaRPr lang="id-ID" sz="3600" dirty="0" smtClean="0"/>
          </a:p>
          <a:p>
            <a:pPr marL="514350" lvl="1" indent="-514350" algn="just">
              <a:buFont typeface="Verdana"/>
              <a:buNone/>
            </a:pPr>
            <a:endParaRPr lang="id-ID" dirty="0" smtClean="0"/>
          </a:p>
        </p:txBody>
      </p:sp>
      <p:sp>
        <p:nvSpPr>
          <p:cNvPr id="4" name="Slide Number Placeholder 3"/>
          <p:cNvSpPr>
            <a:spLocks noGrp="1"/>
          </p:cNvSpPr>
          <p:nvPr>
            <p:ph type="sldNum" sz="quarter" idx="12"/>
          </p:nvPr>
        </p:nvSpPr>
        <p:spPr/>
        <p:txBody>
          <a:bodyPr/>
          <a:lstStyle/>
          <a:p>
            <a:fld id="{0F6ACBF7-C5D8-48B9-8BF4-E4465D74331E}" type="slidenum">
              <a:rPr lang="id-ID" smtClean="0"/>
              <a:pPr/>
              <a:t>7</a:t>
            </a:fld>
            <a:endParaRPr lang="id-ID"/>
          </a:p>
        </p:txBody>
      </p:sp>
    </p:spTree>
    <p:extLst>
      <p:ext uri="{BB962C8B-B14F-4D97-AF65-F5344CB8AC3E}">
        <p14:creationId xmlns:p14="http://schemas.microsoft.com/office/powerpoint/2010/main" val="19604771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Apa etika profesi</a:t>
            </a:r>
            <a:endParaRPr lang="id-ID" dirty="0"/>
          </a:p>
        </p:txBody>
      </p:sp>
      <p:sp>
        <p:nvSpPr>
          <p:cNvPr id="5" name="Subtitle 5"/>
          <p:cNvSpPr>
            <a:spLocks noGrp="1"/>
          </p:cNvSpPr>
          <p:nvPr>
            <p:ph idx="1"/>
          </p:nvPr>
        </p:nvSpPr>
        <p:spPr/>
        <p:txBody>
          <a:bodyPr>
            <a:noAutofit/>
          </a:bodyPr>
          <a:lstStyle/>
          <a:p>
            <a:pPr algn="just"/>
            <a:r>
              <a:rPr lang="id-ID" sz="2800" dirty="0" smtClean="0"/>
              <a:t>K.Bertens, menjelaskan etika berasal dari kata dalam bahasa </a:t>
            </a:r>
            <a:r>
              <a:rPr lang="id-ID" sz="2800" b="1" dirty="0" smtClean="0"/>
              <a:t>Yunani </a:t>
            </a:r>
            <a:r>
              <a:rPr lang="id-ID" sz="2800" dirty="0" smtClean="0"/>
              <a:t>kuno, yaitu kata </a:t>
            </a:r>
            <a:r>
              <a:rPr lang="id-ID" sz="2800" b="1" i="1" dirty="0" smtClean="0"/>
              <a:t>ethos</a:t>
            </a:r>
            <a:r>
              <a:rPr lang="id-ID" sz="2800" b="1" dirty="0" smtClean="0"/>
              <a:t>: </a:t>
            </a:r>
          </a:p>
          <a:p>
            <a:pPr marL="514294" indent="-514294" algn="just">
              <a:buAutoNum type="arabicPeriod"/>
            </a:pPr>
            <a:r>
              <a:rPr lang="id-ID" sz="2800" dirty="0" smtClean="0"/>
              <a:t>dalam bentuk tunggal berarti adat kebiasaan, adat , akhlak, watak, sikap, perasaan, cara berpikir;</a:t>
            </a:r>
          </a:p>
          <a:p>
            <a:pPr marL="514294" indent="-514294" algn="just">
              <a:buAutoNum type="arabicPeriod"/>
            </a:pPr>
            <a:r>
              <a:rPr lang="id-ID" sz="2800" dirty="0" smtClean="0"/>
              <a:t>Dalam bentuk jamak dari ethos adalah ta etha artinya adat kebiasaan . </a:t>
            </a:r>
            <a:endParaRPr lang="id-ID" sz="2800" dirty="0"/>
          </a:p>
        </p:txBody>
      </p:sp>
      <p:sp>
        <p:nvSpPr>
          <p:cNvPr id="4" name="Slide Number Placeholder 3"/>
          <p:cNvSpPr>
            <a:spLocks noGrp="1"/>
          </p:cNvSpPr>
          <p:nvPr>
            <p:ph type="sldNum" sz="quarter" idx="12"/>
          </p:nvPr>
        </p:nvSpPr>
        <p:spPr/>
        <p:txBody>
          <a:bodyPr/>
          <a:lstStyle/>
          <a:p>
            <a:fld id="{0F6ACBF7-C5D8-48B9-8BF4-E4465D74331E}" type="slidenum">
              <a:rPr lang="id-ID" smtClean="0"/>
              <a:pPr/>
              <a:t>8</a:t>
            </a:fld>
            <a:endParaRPr lang="id-ID"/>
          </a:p>
        </p:txBody>
      </p:sp>
    </p:spTree>
    <p:extLst>
      <p:ext uri="{BB962C8B-B14F-4D97-AF65-F5344CB8AC3E}">
        <p14:creationId xmlns:p14="http://schemas.microsoft.com/office/powerpoint/2010/main" val="22981727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idx="1"/>
          </p:nvPr>
        </p:nvSpPr>
        <p:spPr>
          <a:xfrm>
            <a:off x="457200" y="1484784"/>
            <a:ext cx="7620000" cy="4641379"/>
          </a:xfrm>
        </p:spPr>
        <p:txBody>
          <a:bodyPr>
            <a:normAutofit fontScale="97500"/>
          </a:bodyPr>
          <a:lstStyle/>
          <a:p>
            <a:pPr algn="just"/>
            <a:r>
              <a:rPr lang="id-ID" sz="2400" dirty="0" smtClean="0"/>
              <a:t>K. Bertens sebagaimana dikutip Ak. Muhammad memberi </a:t>
            </a:r>
            <a:r>
              <a:rPr lang="id-ID" sz="2400" b="1" dirty="0" smtClean="0"/>
              <a:t>tiga arti etika</a:t>
            </a:r>
            <a:r>
              <a:rPr lang="id-ID" sz="2400" dirty="0" smtClean="0"/>
              <a:t>:</a:t>
            </a:r>
          </a:p>
          <a:p>
            <a:pPr marL="715963" indent="-357188" algn="just">
              <a:buFont typeface="+mj-lt"/>
              <a:buAutoNum type="arabicPeriod"/>
              <a:tabLst>
                <a:tab pos="715963" algn="l"/>
              </a:tabLst>
            </a:pPr>
            <a:r>
              <a:rPr lang="id-ID" sz="2400" dirty="0"/>
              <a:t>etika disebut sebagai sistem nilai dalam hidup perseorangan atau bermasyarakat, mis. etika orang Jawa dst.</a:t>
            </a:r>
          </a:p>
          <a:p>
            <a:pPr marL="715963" indent="-357188" algn="just">
              <a:buFont typeface="+mj-lt"/>
              <a:buAutoNum type="arabicPeriod"/>
              <a:tabLst>
                <a:tab pos="811213" algn="l"/>
                <a:tab pos="895350" algn="l"/>
              </a:tabLst>
            </a:pPr>
            <a:r>
              <a:rPr lang="id-ID" sz="2400" dirty="0"/>
              <a:t>etika dalam arti kumpulan asas atau nilai moral, mis. kode etik;</a:t>
            </a:r>
          </a:p>
          <a:p>
            <a:pPr marL="715963" indent="-357188" algn="just">
              <a:buFont typeface="+mj-lt"/>
              <a:buAutoNum type="arabicPeriod"/>
              <a:tabLst>
                <a:tab pos="811213" algn="l"/>
                <a:tab pos="895350" algn="l"/>
              </a:tabLst>
            </a:pPr>
            <a:r>
              <a:rPr lang="id-ID" sz="2400" dirty="0"/>
              <a:t>etika dalam arti ilmu tentang baik dan buruk, sama dengan filsafat moral.</a:t>
            </a:r>
            <a:br>
              <a:rPr lang="id-ID" sz="2400" dirty="0"/>
            </a:br>
            <a:endParaRPr lang="id-ID" sz="2400" dirty="0"/>
          </a:p>
          <a:p>
            <a:pPr algn="just"/>
            <a:endParaRPr lang="id-ID" sz="2400" dirty="0" smtClean="0"/>
          </a:p>
          <a:p>
            <a:pPr algn="just"/>
            <a:endParaRPr lang="id-ID" sz="2400" dirty="0"/>
          </a:p>
        </p:txBody>
      </p:sp>
      <p:sp>
        <p:nvSpPr>
          <p:cNvPr id="4" name="Slide Number Placeholder 3"/>
          <p:cNvSpPr>
            <a:spLocks noGrp="1"/>
          </p:cNvSpPr>
          <p:nvPr>
            <p:ph type="sldNum" sz="quarter" idx="12"/>
          </p:nvPr>
        </p:nvSpPr>
        <p:spPr/>
        <p:txBody>
          <a:bodyPr/>
          <a:lstStyle/>
          <a:p>
            <a:fld id="{0F6ACBF7-C5D8-48B9-8BF4-E4465D74331E}" type="slidenum">
              <a:rPr lang="id-ID" smtClean="0"/>
              <a:pPr/>
              <a:t>9</a:t>
            </a:fld>
            <a:endParaRPr lang="id-ID"/>
          </a:p>
        </p:txBody>
      </p:sp>
    </p:spTree>
    <p:extLst>
      <p:ext uri="{BB962C8B-B14F-4D97-AF65-F5344CB8AC3E}">
        <p14:creationId xmlns:p14="http://schemas.microsoft.com/office/powerpoint/2010/main" val="267957827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ssential">
  <a:themeElements>
    <a:clrScheme name="Essential">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Essential">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sential">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275</TotalTime>
  <Words>571</Words>
  <Application>Microsoft Office PowerPoint</Application>
  <PresentationFormat>On-screen Show (4:3)</PresentationFormat>
  <Paragraphs>66</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Essential</vt:lpstr>
      <vt:lpstr>Filsafat hukum  dan  etika profesi (Kuliah 1)</vt:lpstr>
      <vt:lpstr>PowerPoint Presentation</vt:lpstr>
      <vt:lpstr>PowerPoint Presentation</vt:lpstr>
      <vt:lpstr>Apa filsafat hukum</vt:lpstr>
      <vt:lpstr>PowerPoint Presentation</vt:lpstr>
      <vt:lpstr>Defenisi dan kedudukan filsafat hukum</vt:lpstr>
      <vt:lpstr>PowerPoint Presentation</vt:lpstr>
      <vt:lpstr>Apa etika profesi</vt:lpstr>
      <vt:lpstr>PowerPoint Presentation</vt:lpstr>
      <vt:lpstr>PowerPoint Presentation</vt:lpstr>
      <vt:lpstr>PowerPoint Presentation</vt:lpstr>
      <vt:lpstr>PowerPoint Presentation</vt:lpstr>
      <vt:lpstr>PowerPoint Presentation</vt:lpstr>
      <vt:lpstr>PowerPoint Presentation</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Etika Profesi</dc:title>
  <dc:creator>Horadin Saragih</dc:creator>
  <cp:lastModifiedBy>Horadin Saragih</cp:lastModifiedBy>
  <cp:revision>17</cp:revision>
  <cp:lastPrinted>2010-05-30T17:06:02Z</cp:lastPrinted>
  <dcterms:created xsi:type="dcterms:W3CDTF">2010-05-30T17:14:41Z</dcterms:created>
  <dcterms:modified xsi:type="dcterms:W3CDTF">2010-05-30T21:57:08Z</dcterms:modified>
</cp:coreProperties>
</file>