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64" r:id="rId2"/>
    <p:sldId id="269" r:id="rId3"/>
    <p:sldId id="276" r:id="rId4"/>
    <p:sldId id="256" r:id="rId5"/>
    <p:sldId id="258" r:id="rId6"/>
    <p:sldId id="257" r:id="rId7"/>
    <p:sldId id="261" r:id="rId8"/>
    <p:sldId id="262" r:id="rId9"/>
    <p:sldId id="263" r:id="rId10"/>
    <p:sldId id="266" r:id="rId11"/>
    <p:sldId id="270" r:id="rId12"/>
    <p:sldId id="273" r:id="rId13"/>
    <p:sldId id="271" r:id="rId14"/>
    <p:sldId id="272" r:id="rId15"/>
    <p:sldId id="274" r:id="rId16"/>
    <p:sldId id="275"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E03B3-884D-4C61-9200-5B13D51BB63E}" type="datetimeFigureOut">
              <a:rPr lang="id-ID" smtClean="0"/>
              <a:pPr/>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2C4EA-AEF2-4A15-B7F9-F4CC820EC196}" type="slidenum">
              <a:rPr lang="id-ID" smtClean="0"/>
              <a:pPr/>
              <a:t>‹#›</a:t>
            </a:fld>
            <a:endParaRPr lang="id-ID"/>
          </a:p>
        </p:txBody>
      </p:sp>
    </p:spTree>
    <p:extLst>
      <p:ext uri="{BB962C8B-B14F-4D97-AF65-F5344CB8AC3E}">
        <p14:creationId xmlns:p14="http://schemas.microsoft.com/office/powerpoint/2010/main" val="156288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FCC2C4EA-AEF2-4A15-B7F9-F4CC820EC196}" type="slidenum">
              <a:rPr lang="id-ID" smtClean="0"/>
              <a:pPr/>
              <a:t>1</a:t>
            </a:fld>
            <a:endParaRPr lang="id-ID"/>
          </a:p>
        </p:txBody>
      </p:sp>
    </p:spTree>
    <p:extLst>
      <p:ext uri="{BB962C8B-B14F-4D97-AF65-F5344CB8AC3E}">
        <p14:creationId xmlns:p14="http://schemas.microsoft.com/office/powerpoint/2010/main" val="24090669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632D22F-BB1C-4400-A2F7-00B90CB0E009}" type="datetime1">
              <a:rPr lang="id-ID" smtClean="0"/>
              <a:pPr/>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8D9E8EC-130D-48E0-862D-D345B2685B6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4FBD2-27FD-409E-B7CD-40D7D14C50DB}"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D9E8EC-130D-48E0-862D-D345B2685B6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D9DB7-D74D-4714-BCA8-7A79A486D973}"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D9E8EC-130D-48E0-862D-D345B2685B6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FD078-6A79-437D-8BB6-7C22D8FC2B95}"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D9E8EC-130D-48E0-862D-D345B2685B6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850F7-8FA4-4898-A386-23B674A7B922}"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D9E8EC-130D-48E0-862D-D345B2685B6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B670752-C833-4D00-B33A-F7BC0B013921}"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D9E8EC-130D-48E0-862D-D345B2685B67}" type="slidenum">
              <a:rPr lang="id-ID" smtClean="0"/>
              <a:pPr/>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3D61CA7-F9B3-474D-AE54-2C0A8B4CD802}" type="datetime1">
              <a:rPr lang="id-ID" smtClean="0"/>
              <a:pPr/>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8D9E8EC-130D-48E0-862D-D345B2685B67}" type="slidenum">
              <a:rPr lang="id-ID" smtClean="0"/>
              <a:pPr/>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91D69B-6E23-46EB-9311-0F541B7DEAAE}" type="datetime1">
              <a:rPr lang="id-ID" smtClean="0"/>
              <a:pPr/>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8D9E8EC-130D-48E0-862D-D345B2685B6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8C10C-B1AE-4EB9-B231-BD4F3A5D25C4}" type="datetime1">
              <a:rPr lang="id-ID" smtClean="0"/>
              <a:pPr/>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8D9E8EC-130D-48E0-862D-D345B2685B6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0B54361-CD4E-485E-AA4A-52F1590FF2F9}" type="datetime1">
              <a:rPr lang="id-ID" smtClean="0"/>
              <a:pPr/>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28D9E8EC-130D-48E0-862D-D345B2685B6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C908CDA-C81E-4677-93FD-AE64DA2180F4}" type="datetime1">
              <a:rPr lang="id-ID" smtClean="0"/>
              <a:pPr/>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28D9E8EC-130D-48E0-862D-D345B2685B6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4400917-BAC1-4465-93AD-8CB479E3BF1F}" type="datetime1">
              <a:rPr lang="id-ID" smtClean="0"/>
              <a:pPr/>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8D9E8EC-130D-48E0-862D-D345B2685B6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2"/>
          <p:cNvSpPr>
            <a:spLocks noGrp="1"/>
          </p:cNvSpPr>
          <p:nvPr>
            <p:ph idx="1"/>
          </p:nvPr>
        </p:nvSpPr>
        <p:spPr>
          <a:xfrm>
            <a:off x="771526" y="1142984"/>
            <a:ext cx="7600950" cy="5105416"/>
          </a:xfrm>
        </p:spPr>
        <p:txBody>
          <a:bodyPr>
            <a:normAutofit/>
          </a:bodyPr>
          <a:lstStyle/>
          <a:p>
            <a:pPr marL="450850" indent="0">
              <a:buNone/>
            </a:pPr>
            <a:r>
              <a:rPr lang="id-ID" sz="2400" dirty="0" smtClean="0"/>
              <a:t>Filsafat Hukum dan Etika Profesi</a:t>
            </a:r>
            <a:r>
              <a:rPr lang="id-ID" sz="2400" dirty="0" smtClean="0"/>
              <a:t/>
            </a:r>
            <a:br>
              <a:rPr lang="id-ID" sz="2400" dirty="0" smtClean="0"/>
            </a:br>
            <a:endParaRPr lang="en-US" sz="2400" dirty="0" smtClean="0"/>
          </a:p>
          <a:p>
            <a:pPr marL="450850" indent="0">
              <a:buNone/>
            </a:pPr>
            <a:endParaRPr lang="id-ID" sz="3600" dirty="0" smtClean="0"/>
          </a:p>
          <a:p>
            <a:pPr marL="450850" indent="0">
              <a:buNone/>
            </a:pPr>
            <a:r>
              <a:rPr lang="id-ID" sz="4400" b="1" dirty="0" smtClean="0"/>
              <a:t>Kode Etik Advokat </a:t>
            </a:r>
            <a:r>
              <a:rPr lang="en-US" sz="4400" b="1" dirty="0" smtClean="0"/>
              <a:t>Indonesia</a:t>
            </a:r>
            <a:r>
              <a:rPr lang="id-ID" sz="3600" dirty="0" smtClean="0"/>
              <a:t/>
            </a:r>
            <a:br>
              <a:rPr lang="id-ID" sz="3600" dirty="0" smtClean="0"/>
            </a:br>
            <a:r>
              <a:rPr lang="id-ID" sz="2000" dirty="0" smtClean="0"/>
              <a:t>[Materi 11]</a:t>
            </a:r>
            <a:endParaRPr lang="id-ID" sz="2800" dirty="0"/>
          </a:p>
          <a:p>
            <a:pPr indent="12700">
              <a:buNone/>
            </a:pPr>
            <a:endParaRPr lang="id-ID" sz="2400" dirty="0" smtClean="0"/>
          </a:p>
          <a:p>
            <a:pPr marL="365125" indent="85725">
              <a:buNone/>
            </a:pPr>
            <a:r>
              <a:rPr lang="id-ID" sz="2400" dirty="0" smtClean="0"/>
              <a:t>Dosen,</a:t>
            </a:r>
          </a:p>
          <a:p>
            <a:pPr marL="365125" indent="85725">
              <a:buNone/>
            </a:pPr>
            <a:r>
              <a:rPr lang="id-ID" sz="2400" dirty="0" smtClean="0"/>
              <a:t>Dr. Horadin Saragih, SH., M.Hum</a:t>
            </a:r>
            <a:endParaRPr lang="id-ID" sz="2400" dirty="0"/>
          </a:p>
        </p:txBody>
      </p:sp>
      <p:sp>
        <p:nvSpPr>
          <p:cNvPr id="8" name="Slide Number Placeholder 7"/>
          <p:cNvSpPr>
            <a:spLocks noGrp="1"/>
          </p:cNvSpPr>
          <p:nvPr>
            <p:ph type="sldNum" sz="quarter" idx="12"/>
          </p:nvPr>
        </p:nvSpPr>
        <p:spPr/>
        <p:txBody>
          <a:bodyPr/>
          <a:lstStyle/>
          <a:p>
            <a:fld id="{28D9E8EC-130D-48E0-862D-D345B2685B67}"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t>Point-point penting dalam KEAI</a:t>
            </a:r>
            <a:endParaRPr lang="id-ID" dirty="0"/>
          </a:p>
        </p:txBody>
      </p:sp>
      <p:sp>
        <p:nvSpPr>
          <p:cNvPr id="4" name="Content Placeholder 3"/>
          <p:cNvSpPr>
            <a:spLocks noGrp="1"/>
          </p:cNvSpPr>
          <p:nvPr>
            <p:ph idx="1"/>
          </p:nvPr>
        </p:nvSpPr>
        <p:spPr/>
        <p:txBody>
          <a:bodyPr>
            <a:normAutofit fontScale="85000" lnSpcReduction="20000"/>
          </a:bodyPr>
          <a:lstStyle/>
          <a:p>
            <a:pPr marL="395288" lvl="8" indent="-342900" algn="just">
              <a:buFont typeface="Wingdings" panose="05000000000000000000" pitchFamily="2" charset="2"/>
              <a:buChar char="§"/>
            </a:pPr>
            <a:r>
              <a:rPr lang="en-US" sz="3200" dirty="0" err="1" smtClean="0"/>
              <a:t>Kepribadian</a:t>
            </a:r>
            <a:r>
              <a:rPr lang="en-US" sz="3200" dirty="0" smtClean="0"/>
              <a:t> </a:t>
            </a:r>
            <a:r>
              <a:rPr lang="en-US" sz="3200" dirty="0" err="1" smtClean="0"/>
              <a:t>Advokat</a:t>
            </a:r>
            <a:r>
              <a:rPr lang="en-US" sz="2400" dirty="0" smtClean="0"/>
              <a:t>:</a:t>
            </a:r>
          </a:p>
          <a:p>
            <a:pPr marL="395288" lvl="8" indent="-342900" algn="just">
              <a:buFont typeface="Courier New" panose="02070309020205020404" pitchFamily="49" charset="0"/>
              <a:buChar char="o"/>
            </a:pPr>
            <a:r>
              <a:rPr lang="en-US" sz="2400" dirty="0" err="1" smtClean="0"/>
              <a:t>Advokat</a:t>
            </a:r>
            <a:r>
              <a:rPr lang="en-US" sz="2400" dirty="0" smtClean="0"/>
              <a:t> </a:t>
            </a:r>
            <a:r>
              <a:rPr lang="en-US" sz="2400" b="1" dirty="0" err="1" smtClean="0"/>
              <a:t>dapat</a:t>
            </a:r>
            <a:r>
              <a:rPr lang="en-US" sz="2400" b="1" dirty="0" smtClean="0"/>
              <a:t> </a:t>
            </a:r>
            <a:r>
              <a:rPr lang="en-US" sz="2400" b="1" dirty="0" err="1" smtClean="0"/>
              <a:t>menolak</a:t>
            </a:r>
            <a:r>
              <a:rPr lang="en-US" sz="2400" b="1" dirty="0" smtClean="0"/>
              <a:t> </a:t>
            </a:r>
            <a:r>
              <a:rPr lang="en-US" sz="2400" dirty="0" err="1" smtClean="0"/>
              <a:t>untuk</a:t>
            </a:r>
            <a:r>
              <a:rPr lang="en-US" sz="2400" dirty="0" smtClean="0"/>
              <a:t> </a:t>
            </a:r>
            <a:r>
              <a:rPr lang="en-US" sz="2400" dirty="0" err="1" smtClean="0"/>
              <a:t>memberi</a:t>
            </a:r>
            <a:r>
              <a:rPr lang="en-US" sz="2400" dirty="0" smtClean="0"/>
              <a:t> </a:t>
            </a:r>
            <a:r>
              <a:rPr lang="en-US" sz="2400" dirty="0" err="1" smtClean="0"/>
              <a:t>nasihat</a:t>
            </a:r>
            <a:r>
              <a:rPr lang="en-US" sz="2400" dirty="0" smtClean="0"/>
              <a:t> </a:t>
            </a:r>
            <a:r>
              <a:rPr lang="en-US" sz="2400" dirty="0" err="1" smtClean="0"/>
              <a:t>dan</a:t>
            </a:r>
            <a:r>
              <a:rPr lang="en-US" sz="2400" dirty="0" smtClean="0"/>
              <a:t> </a:t>
            </a:r>
            <a:r>
              <a:rPr lang="en-US" sz="2400" dirty="0" err="1" smtClean="0"/>
              <a:t>bantuan</a:t>
            </a:r>
            <a:r>
              <a:rPr lang="en-US" sz="2400" dirty="0" smtClean="0"/>
              <a:t> </a:t>
            </a:r>
            <a:r>
              <a:rPr lang="en-US" sz="2400" dirty="0" err="1" smtClean="0"/>
              <a:t>hukum</a:t>
            </a:r>
            <a:r>
              <a:rPr lang="en-US" sz="2400" dirty="0" smtClean="0"/>
              <a:t> </a:t>
            </a:r>
            <a:r>
              <a:rPr lang="en-US" sz="2400" dirty="0" err="1" smtClean="0"/>
              <a:t>kepada</a:t>
            </a:r>
            <a:r>
              <a:rPr lang="en-US" sz="2400" dirty="0" smtClean="0"/>
              <a:t> </a:t>
            </a:r>
            <a:r>
              <a:rPr lang="en-US" sz="2400" dirty="0" err="1" smtClean="0"/>
              <a:t>setiap</a:t>
            </a:r>
            <a:r>
              <a:rPr lang="en-US" sz="2400" dirty="0" smtClean="0"/>
              <a:t> orang yang </a:t>
            </a:r>
            <a:r>
              <a:rPr lang="en-US" sz="2400" dirty="0" err="1" smtClean="0"/>
              <a:t>memerlukan</a:t>
            </a:r>
            <a:r>
              <a:rPr lang="en-US" sz="2400" dirty="0" smtClean="0"/>
              <a:t> </a:t>
            </a:r>
            <a:r>
              <a:rPr lang="en-US" sz="2400" dirty="0" err="1" smtClean="0"/>
              <a:t>jasa</a:t>
            </a:r>
            <a:r>
              <a:rPr lang="en-US" sz="2400" dirty="0" smtClean="0"/>
              <a:t> </a:t>
            </a:r>
            <a:r>
              <a:rPr lang="en-US" sz="2400" dirty="0" err="1" smtClean="0"/>
              <a:t>dan</a:t>
            </a:r>
            <a:r>
              <a:rPr lang="en-US" sz="2400" dirty="0" smtClean="0"/>
              <a:t> </a:t>
            </a:r>
            <a:r>
              <a:rPr lang="en-US" sz="2400" dirty="0" err="1" smtClean="0"/>
              <a:t>atau</a:t>
            </a:r>
            <a:r>
              <a:rPr lang="en-US" sz="2400" dirty="0" smtClean="0"/>
              <a:t> </a:t>
            </a:r>
            <a:r>
              <a:rPr lang="en-US" sz="2400" dirty="0" err="1" smtClean="0"/>
              <a:t>bantuan</a:t>
            </a:r>
            <a:r>
              <a:rPr lang="en-US" sz="2400" dirty="0" smtClean="0"/>
              <a:t> </a:t>
            </a:r>
            <a:r>
              <a:rPr lang="en-US" sz="2400" dirty="0" err="1" smtClean="0"/>
              <a:t>hukum</a:t>
            </a:r>
            <a:r>
              <a:rPr lang="en-US" sz="2400" dirty="0" smtClean="0"/>
              <a:t> </a:t>
            </a:r>
            <a:r>
              <a:rPr lang="en-US" sz="2400" dirty="0" err="1" smtClean="0"/>
              <a:t>dengan</a:t>
            </a:r>
            <a:r>
              <a:rPr lang="en-US" sz="2400" dirty="0" smtClean="0"/>
              <a:t> </a:t>
            </a:r>
            <a:r>
              <a:rPr lang="en-US" sz="2400" dirty="0" err="1" smtClean="0"/>
              <a:t>pertimbangan</a:t>
            </a:r>
            <a:r>
              <a:rPr lang="en-US" sz="2400" dirty="0" smtClean="0"/>
              <a:t> </a:t>
            </a:r>
            <a:r>
              <a:rPr lang="en-US" sz="2400" dirty="0" err="1" smtClean="0"/>
              <a:t>oleh</a:t>
            </a:r>
            <a:r>
              <a:rPr lang="en-US" sz="2400" dirty="0" smtClean="0"/>
              <a:t> </a:t>
            </a:r>
            <a:r>
              <a:rPr lang="en-US" sz="2400" dirty="0" err="1" smtClean="0"/>
              <a:t>karena</a:t>
            </a:r>
            <a:r>
              <a:rPr lang="en-US" sz="2400" dirty="0" smtClean="0"/>
              <a:t> </a:t>
            </a:r>
            <a:r>
              <a:rPr lang="en-US" sz="2400" dirty="0" err="1" smtClean="0"/>
              <a:t>tidak</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kehaliannya</a:t>
            </a:r>
            <a:r>
              <a:rPr lang="en-US" sz="2400" dirty="0" smtClean="0"/>
              <a:t> </a:t>
            </a:r>
            <a:r>
              <a:rPr lang="en-US" sz="2400" dirty="0" err="1" smtClean="0"/>
              <a:t>dan</a:t>
            </a:r>
            <a:r>
              <a:rPr lang="en-US" sz="2400" dirty="0" smtClean="0"/>
              <a:t> </a:t>
            </a:r>
            <a:r>
              <a:rPr lang="en-US" sz="2400" dirty="0" err="1" smtClean="0"/>
              <a:t>bertentangan</a:t>
            </a:r>
            <a:r>
              <a:rPr lang="en-US" sz="2400" dirty="0" smtClean="0"/>
              <a:t> </a:t>
            </a:r>
            <a:r>
              <a:rPr lang="en-US" sz="2400" dirty="0" err="1" smtClean="0"/>
              <a:t>dengan</a:t>
            </a:r>
            <a:r>
              <a:rPr lang="en-US" sz="2400" dirty="0" smtClean="0"/>
              <a:t> </a:t>
            </a:r>
            <a:r>
              <a:rPr lang="en-US" sz="2400" dirty="0" err="1" smtClean="0"/>
              <a:t>hati</a:t>
            </a:r>
            <a:r>
              <a:rPr lang="en-US" sz="2400" dirty="0" smtClean="0"/>
              <a:t> </a:t>
            </a:r>
            <a:r>
              <a:rPr lang="en-US" sz="2400" dirty="0" err="1" smtClean="0"/>
              <a:t>nuraninya</a:t>
            </a:r>
            <a:r>
              <a:rPr lang="en-US" sz="2400" dirty="0" smtClean="0"/>
              <a:t>,</a:t>
            </a:r>
          </a:p>
          <a:p>
            <a:pPr marL="395288" lvl="8" indent="-342900" algn="just">
              <a:buFont typeface="Courier New" panose="02070309020205020404" pitchFamily="49" charset="0"/>
              <a:buChar char="o"/>
            </a:pPr>
            <a:r>
              <a:rPr lang="en-US" sz="2400" dirty="0" err="1" smtClean="0"/>
              <a:t>Tetapi</a:t>
            </a:r>
            <a:r>
              <a:rPr lang="en-US" sz="2400" dirty="0" smtClean="0"/>
              <a:t> </a:t>
            </a:r>
            <a:r>
              <a:rPr lang="en-US" sz="2400" b="1" dirty="0" err="1" smtClean="0"/>
              <a:t>tidak</a:t>
            </a:r>
            <a:r>
              <a:rPr lang="en-US" sz="2400" b="1" dirty="0" smtClean="0"/>
              <a:t> </a:t>
            </a:r>
            <a:r>
              <a:rPr lang="en-US" sz="2400" b="1" dirty="0" err="1" smtClean="0"/>
              <a:t>dapat</a:t>
            </a:r>
            <a:r>
              <a:rPr lang="en-US" sz="2400" b="1" dirty="0" smtClean="0"/>
              <a:t> </a:t>
            </a:r>
            <a:r>
              <a:rPr lang="en-US" sz="2400" b="1" dirty="0" err="1" smtClean="0"/>
              <a:t>menolak</a:t>
            </a:r>
            <a:r>
              <a:rPr lang="en-US" sz="2400" b="1" dirty="0" smtClean="0"/>
              <a:t> </a:t>
            </a:r>
            <a:r>
              <a:rPr lang="en-US" sz="2400" dirty="0" err="1" smtClean="0"/>
              <a:t>dengan</a:t>
            </a:r>
            <a:r>
              <a:rPr lang="en-US" sz="2400" dirty="0" smtClean="0"/>
              <a:t> </a:t>
            </a:r>
            <a:r>
              <a:rPr lang="en-US" sz="2400" dirty="0" err="1" smtClean="0"/>
              <a:t>alasan</a:t>
            </a:r>
            <a:r>
              <a:rPr lang="en-US" sz="2400" dirty="0" smtClean="0"/>
              <a:t> </a:t>
            </a:r>
            <a:r>
              <a:rPr lang="en-US" sz="2400" dirty="0" err="1" smtClean="0"/>
              <a:t>karena</a:t>
            </a:r>
            <a:r>
              <a:rPr lang="en-US" sz="2400" dirty="0" smtClean="0"/>
              <a:t> </a:t>
            </a:r>
            <a:r>
              <a:rPr lang="en-US" sz="2400" dirty="0" err="1" smtClean="0"/>
              <a:t>perbedaan</a:t>
            </a:r>
            <a:r>
              <a:rPr lang="en-US" sz="2400" dirty="0" smtClean="0"/>
              <a:t> SARA , </a:t>
            </a:r>
            <a:r>
              <a:rPr lang="en-US" sz="2400" dirty="0" err="1" smtClean="0"/>
              <a:t>jenis</a:t>
            </a:r>
            <a:r>
              <a:rPr lang="en-US" sz="2400" dirty="0" smtClean="0"/>
              <a:t> </a:t>
            </a:r>
            <a:r>
              <a:rPr lang="en-US" sz="2400" dirty="0" err="1" smtClean="0"/>
              <a:t>kelamin</a:t>
            </a:r>
            <a:r>
              <a:rPr lang="en-US" sz="2400" dirty="0" smtClean="0"/>
              <a:t>, </a:t>
            </a:r>
            <a:r>
              <a:rPr lang="en-US" sz="2400" dirty="0" err="1" smtClean="0"/>
              <a:t>keyakinan</a:t>
            </a:r>
            <a:r>
              <a:rPr lang="en-US" sz="2400" dirty="0" smtClean="0"/>
              <a:t> </a:t>
            </a:r>
            <a:r>
              <a:rPr lang="en-US" sz="2400" dirty="0" err="1" smtClean="0"/>
              <a:t>politik</a:t>
            </a:r>
            <a:r>
              <a:rPr lang="en-US" sz="2400" dirty="0" smtClean="0"/>
              <a:t> </a:t>
            </a:r>
            <a:r>
              <a:rPr lang="en-US" sz="2400" dirty="0" err="1" smtClean="0"/>
              <a:t>dan</a:t>
            </a:r>
            <a:r>
              <a:rPr lang="en-US" sz="2400" dirty="0" smtClean="0"/>
              <a:t> </a:t>
            </a:r>
            <a:r>
              <a:rPr lang="en-US" sz="2400" dirty="0" err="1" smtClean="0"/>
              <a:t>kedudukan</a:t>
            </a:r>
            <a:r>
              <a:rPr lang="en-US" sz="2400" dirty="0" smtClean="0"/>
              <a:t> </a:t>
            </a:r>
            <a:r>
              <a:rPr lang="en-US" sz="2400" dirty="0" err="1" smtClean="0"/>
              <a:t>sosialnya</a:t>
            </a:r>
            <a:r>
              <a:rPr lang="en-US" sz="2400" dirty="0" smtClean="0"/>
              <a:t>;</a:t>
            </a:r>
          </a:p>
          <a:p>
            <a:pPr marL="395288" lvl="8" indent="-342900" algn="just">
              <a:buFont typeface="Courier New" panose="02070309020205020404" pitchFamily="49" charset="0"/>
              <a:buChar char="o"/>
            </a:pPr>
            <a:r>
              <a:rPr lang="en-US" sz="2400" dirty="0" err="1" smtClean="0"/>
              <a:t>Advokat</a:t>
            </a:r>
            <a:r>
              <a:rPr lang="en-US" sz="2400" dirty="0" smtClean="0"/>
              <a:t> </a:t>
            </a:r>
            <a:r>
              <a:rPr lang="en-US" sz="2400" dirty="0" err="1" smtClean="0"/>
              <a:t>harus</a:t>
            </a:r>
            <a:r>
              <a:rPr lang="en-US" sz="2400" dirty="0" smtClean="0"/>
              <a:t> </a:t>
            </a:r>
            <a:r>
              <a:rPr lang="en-US" sz="2400" dirty="0" err="1" smtClean="0"/>
              <a:t>senantiasa</a:t>
            </a:r>
            <a:r>
              <a:rPr lang="en-US" sz="2400" dirty="0" smtClean="0"/>
              <a:t> </a:t>
            </a:r>
            <a:r>
              <a:rPr lang="en-US" sz="2400" dirty="0" err="1" smtClean="0"/>
              <a:t>menjunjung</a:t>
            </a:r>
            <a:r>
              <a:rPr lang="en-US" sz="2400" dirty="0" smtClean="0"/>
              <a:t> </a:t>
            </a:r>
            <a:r>
              <a:rPr lang="en-US" sz="2400" dirty="0" err="1" smtClean="0"/>
              <a:t>tinggi</a:t>
            </a:r>
            <a:r>
              <a:rPr lang="en-US" sz="2400" dirty="0" smtClean="0"/>
              <a:t> </a:t>
            </a:r>
            <a:r>
              <a:rPr lang="en-US" sz="2400" dirty="0" err="1" smtClean="0"/>
              <a:t>profesi</a:t>
            </a:r>
            <a:r>
              <a:rPr lang="en-US" sz="2400" dirty="0" smtClean="0"/>
              <a:t> </a:t>
            </a:r>
            <a:r>
              <a:rPr lang="en-US" sz="2400" dirty="0" err="1" smtClean="0"/>
              <a:t>advokat</a:t>
            </a:r>
            <a:r>
              <a:rPr lang="en-US" sz="2400" dirty="0" smtClean="0"/>
              <a:t> </a:t>
            </a:r>
            <a:r>
              <a:rPr lang="en-US" sz="2400" dirty="0" err="1" smtClean="0"/>
              <a:t>sebagai</a:t>
            </a:r>
            <a:r>
              <a:rPr lang="en-US" sz="2400" dirty="0" smtClean="0"/>
              <a:t> </a:t>
            </a:r>
            <a:r>
              <a:rPr lang="en-US" sz="2400" dirty="0" err="1" smtClean="0"/>
              <a:t>profesi</a:t>
            </a:r>
            <a:r>
              <a:rPr lang="en-US" sz="2400" dirty="0" smtClean="0"/>
              <a:t> </a:t>
            </a:r>
            <a:r>
              <a:rPr lang="en-US" sz="2400" dirty="0" err="1" smtClean="0"/>
              <a:t>terhormat</a:t>
            </a:r>
            <a:r>
              <a:rPr lang="en-US" sz="2400" dirty="0" smtClean="0"/>
              <a:t> (</a:t>
            </a:r>
            <a:r>
              <a:rPr lang="en-US" sz="2400" i="1" dirty="0" err="1" smtClean="0"/>
              <a:t>officium</a:t>
            </a:r>
            <a:r>
              <a:rPr lang="en-US" sz="2400" i="1" dirty="0" smtClean="0"/>
              <a:t> </a:t>
            </a:r>
            <a:r>
              <a:rPr lang="en-US" sz="2400" i="1" dirty="0" err="1" smtClean="0"/>
              <a:t>nobile</a:t>
            </a:r>
            <a:r>
              <a:rPr lang="en-US" sz="2400" dirty="0" smtClean="0"/>
              <a:t>).</a:t>
            </a:r>
          </a:p>
          <a:p>
            <a:pPr marL="1947672" lvl="8" indent="0" algn="ctr">
              <a:buNone/>
            </a:pPr>
            <a:endParaRPr lang="en-US" sz="4800" dirty="0"/>
          </a:p>
          <a:p>
            <a:pPr marL="1947672" lvl="8" indent="0" algn="ctr">
              <a:buNone/>
            </a:pPr>
            <a:endParaRPr lang="id-ID" sz="4800" dirty="0"/>
          </a:p>
        </p:txBody>
      </p:sp>
      <p:sp>
        <p:nvSpPr>
          <p:cNvPr id="2" name="Slide Number Placeholder 1"/>
          <p:cNvSpPr>
            <a:spLocks noGrp="1"/>
          </p:cNvSpPr>
          <p:nvPr>
            <p:ph type="sldNum" sz="quarter" idx="12"/>
          </p:nvPr>
        </p:nvSpPr>
        <p:spPr/>
        <p:txBody>
          <a:bodyPr/>
          <a:lstStyle/>
          <a:p>
            <a:fld id="{28D9E8EC-130D-48E0-862D-D345B2685B67}"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
            </a:pPr>
            <a:r>
              <a:rPr lang="en-US" dirty="0" err="1" smtClean="0"/>
              <a:t>Hubungan</a:t>
            </a:r>
            <a:r>
              <a:rPr lang="en-US" dirty="0" smtClean="0"/>
              <a:t>  </a:t>
            </a:r>
            <a:r>
              <a:rPr lang="en-US" dirty="0" err="1" smtClean="0"/>
              <a:t>dengan</a:t>
            </a:r>
            <a:r>
              <a:rPr lang="en-US" dirty="0" smtClean="0"/>
              <a:t> </a:t>
            </a:r>
            <a:r>
              <a:rPr lang="en-US" dirty="0" err="1" smtClean="0"/>
              <a:t>klien</a:t>
            </a:r>
            <a:r>
              <a:rPr lang="en-US" dirty="0" smtClean="0"/>
              <a:t>:</a:t>
            </a:r>
            <a:endParaRPr lang="en-US" dirty="0"/>
          </a:p>
        </p:txBody>
      </p:sp>
      <p:sp>
        <p:nvSpPr>
          <p:cNvPr id="3" name="Content Placeholder 2"/>
          <p:cNvSpPr>
            <a:spLocks noGrp="1"/>
          </p:cNvSpPr>
          <p:nvPr>
            <p:ph idx="1"/>
          </p:nvPr>
        </p:nvSpPr>
        <p:spPr/>
        <p:txBody>
          <a:bodyPr/>
          <a:lstStyle/>
          <a:p>
            <a:pPr algn="just">
              <a:buFont typeface="Courier New" panose="02070309020205020404" pitchFamily="49" charset="0"/>
              <a:buChar char="o"/>
            </a:pPr>
            <a:r>
              <a:rPr lang="en-US" dirty="0" err="1" smtClean="0"/>
              <a:t>Advokat</a:t>
            </a:r>
            <a:r>
              <a:rPr lang="en-US" dirty="0" smtClean="0"/>
              <a:t> </a:t>
            </a:r>
            <a:r>
              <a:rPr lang="en-US" dirty="0" err="1" smtClean="0"/>
              <a:t>dalam</a:t>
            </a:r>
            <a:r>
              <a:rPr lang="en-US" dirty="0" smtClean="0"/>
              <a:t>  </a:t>
            </a:r>
            <a:r>
              <a:rPr lang="en-US" dirty="0" err="1" smtClean="0"/>
              <a:t>perkara-perkara</a:t>
            </a:r>
            <a:r>
              <a:rPr lang="en-US" dirty="0" smtClean="0"/>
              <a:t> </a:t>
            </a:r>
            <a:r>
              <a:rPr lang="en-US" b="1" dirty="0" err="1" smtClean="0"/>
              <a:t>perdata</a:t>
            </a:r>
            <a:r>
              <a:rPr lang="en-US" dirty="0" smtClean="0"/>
              <a:t> </a:t>
            </a:r>
            <a:r>
              <a:rPr lang="en-US" dirty="0" err="1" smtClean="0"/>
              <a:t>harus</a:t>
            </a:r>
            <a:r>
              <a:rPr lang="en-US" dirty="0" smtClean="0"/>
              <a:t> </a:t>
            </a:r>
            <a:r>
              <a:rPr lang="en-US" dirty="0" err="1" smtClean="0"/>
              <a:t>mengutamakan</a:t>
            </a:r>
            <a:r>
              <a:rPr lang="en-US" dirty="0" smtClean="0"/>
              <a:t> </a:t>
            </a:r>
            <a:r>
              <a:rPr lang="en-US" dirty="0" err="1" smtClean="0"/>
              <a:t>penyelesaian</a:t>
            </a:r>
            <a:r>
              <a:rPr lang="en-US" dirty="0" smtClean="0"/>
              <a:t> </a:t>
            </a:r>
            <a:r>
              <a:rPr lang="en-US" dirty="0" err="1" smtClean="0"/>
              <a:t>dengan</a:t>
            </a:r>
            <a:r>
              <a:rPr lang="en-US" dirty="0" smtClean="0"/>
              <a:t> </a:t>
            </a:r>
            <a:r>
              <a:rPr lang="en-US" b="1" dirty="0" err="1" smtClean="0"/>
              <a:t>jalan</a:t>
            </a:r>
            <a:r>
              <a:rPr lang="en-US" b="1" dirty="0" smtClean="0"/>
              <a:t> </a:t>
            </a:r>
            <a:r>
              <a:rPr lang="en-US" b="1" dirty="0" err="1" smtClean="0"/>
              <a:t>damai</a:t>
            </a:r>
            <a:r>
              <a:rPr lang="en-US" dirty="0" smtClean="0"/>
              <a:t>,</a:t>
            </a:r>
          </a:p>
          <a:p>
            <a:pPr algn="just">
              <a:buFont typeface="Courier New" panose="02070309020205020404" pitchFamily="49" charset="0"/>
              <a:buChar char="o"/>
            </a:pPr>
            <a:r>
              <a:rPr lang="en-US" dirty="0" err="1" smtClean="0"/>
              <a:t>Advokat</a:t>
            </a:r>
            <a:r>
              <a:rPr lang="en-US" dirty="0" smtClean="0"/>
              <a:t> </a:t>
            </a:r>
            <a:r>
              <a:rPr lang="en-US" b="1" dirty="0" err="1" smtClean="0"/>
              <a:t>tidak</a:t>
            </a:r>
            <a:r>
              <a:rPr lang="en-US" b="1" dirty="0" smtClean="0"/>
              <a:t> </a:t>
            </a:r>
            <a:r>
              <a:rPr lang="en-US" b="1" dirty="0" err="1" smtClean="0"/>
              <a:t>dibenarkan</a:t>
            </a:r>
            <a:r>
              <a:rPr lang="en-US" b="1" dirty="0" smtClean="0"/>
              <a:t> </a:t>
            </a:r>
            <a:r>
              <a:rPr lang="en-US" dirty="0" err="1" smtClean="0"/>
              <a:t>memberikan</a:t>
            </a:r>
            <a:r>
              <a:rPr lang="en-US" dirty="0" smtClean="0"/>
              <a:t> </a:t>
            </a:r>
            <a:r>
              <a:rPr lang="en-US" dirty="0" err="1" smtClean="0"/>
              <a:t>keterangan</a:t>
            </a:r>
            <a:r>
              <a:rPr lang="en-US" dirty="0" smtClean="0"/>
              <a:t> yang </a:t>
            </a:r>
            <a:r>
              <a:rPr lang="en-US" dirty="0" err="1" smtClean="0"/>
              <a:t>dapat</a:t>
            </a:r>
            <a:r>
              <a:rPr lang="en-US" dirty="0" smtClean="0"/>
              <a:t> </a:t>
            </a:r>
            <a:r>
              <a:rPr lang="en-US" dirty="0" err="1" smtClean="0"/>
              <a:t>menyesatkan</a:t>
            </a:r>
            <a:r>
              <a:rPr lang="en-US" dirty="0" smtClean="0"/>
              <a:t> </a:t>
            </a:r>
            <a:r>
              <a:rPr lang="en-US" dirty="0" err="1" smtClean="0"/>
              <a:t>klien</a:t>
            </a:r>
            <a:r>
              <a:rPr lang="en-US" dirty="0" smtClean="0"/>
              <a:t> </a:t>
            </a:r>
            <a:r>
              <a:rPr lang="en-US" dirty="0" err="1" smtClean="0"/>
              <a:t>mengenai</a:t>
            </a:r>
            <a:r>
              <a:rPr lang="en-US" dirty="0" smtClean="0"/>
              <a:t> </a:t>
            </a:r>
            <a:r>
              <a:rPr lang="en-US" dirty="0" err="1" smtClean="0"/>
              <a:t>perkara</a:t>
            </a:r>
            <a:r>
              <a:rPr lang="en-US" dirty="0" smtClean="0"/>
              <a:t> yang </a:t>
            </a:r>
            <a:r>
              <a:rPr lang="en-US" dirty="0" err="1" smtClean="0"/>
              <a:t>sedang</a:t>
            </a:r>
            <a:r>
              <a:rPr lang="en-US" dirty="0" smtClean="0"/>
              <a:t> </a:t>
            </a:r>
            <a:r>
              <a:rPr lang="en-US" dirty="0" err="1" smtClean="0"/>
              <a:t>dirurusnya</a:t>
            </a:r>
            <a:r>
              <a:rPr lang="en-US" dirty="0" smtClean="0"/>
              <a:t>,</a:t>
            </a:r>
          </a:p>
          <a:p>
            <a:pPr algn="just">
              <a:buFont typeface="Courier New" panose="02070309020205020404" pitchFamily="49" charset="0"/>
              <a:buChar char="o"/>
            </a:pPr>
            <a:r>
              <a:rPr lang="en-US" dirty="0" err="1" smtClean="0"/>
              <a:t>Advokat</a:t>
            </a:r>
            <a:r>
              <a:rPr lang="en-US" dirty="0" smtClean="0"/>
              <a:t> </a:t>
            </a:r>
            <a:r>
              <a:rPr lang="en-US" b="1" dirty="0" err="1" smtClean="0"/>
              <a:t>harus</a:t>
            </a:r>
            <a:r>
              <a:rPr lang="en-US" b="1" dirty="0" smtClean="0"/>
              <a:t> </a:t>
            </a:r>
            <a:r>
              <a:rPr lang="en-US" b="1" dirty="0" err="1" smtClean="0"/>
              <a:t>menolak</a:t>
            </a:r>
            <a:r>
              <a:rPr lang="en-US" b="1" dirty="0" smtClean="0"/>
              <a:t> </a:t>
            </a:r>
            <a:r>
              <a:rPr lang="en-US" dirty="0" err="1" smtClean="0"/>
              <a:t>mengurus</a:t>
            </a:r>
            <a:r>
              <a:rPr lang="en-US" dirty="0" smtClean="0"/>
              <a:t> </a:t>
            </a:r>
            <a:r>
              <a:rPr lang="en-US" dirty="0" err="1" smtClean="0"/>
              <a:t>perkara</a:t>
            </a:r>
            <a:r>
              <a:rPr lang="en-US" dirty="0" smtClean="0"/>
              <a:t> yang </a:t>
            </a:r>
            <a:r>
              <a:rPr lang="en-US" dirty="0" err="1" smtClean="0"/>
              <a:t>menurut</a:t>
            </a:r>
            <a:r>
              <a:rPr lang="en-US" dirty="0" smtClean="0"/>
              <a:t> </a:t>
            </a:r>
            <a:r>
              <a:rPr lang="en-US" dirty="0" err="1" smtClean="0"/>
              <a:t>keyakinannya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dasar</a:t>
            </a:r>
            <a:r>
              <a:rPr lang="en-US" dirty="0" smtClean="0"/>
              <a:t> </a:t>
            </a:r>
            <a:r>
              <a:rPr lang="en-US" dirty="0" err="1" smtClean="0"/>
              <a:t>hukumnya</a:t>
            </a:r>
            <a:r>
              <a:rPr lang="en-US" dirty="0" smtClean="0"/>
              <a:t>;</a:t>
            </a:r>
            <a:endParaRPr lang="en-US"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11</a:t>
            </a:fld>
            <a:endParaRPr lang="id-ID"/>
          </a:p>
        </p:txBody>
      </p:sp>
    </p:spTree>
    <p:extLst>
      <p:ext uri="{BB962C8B-B14F-4D97-AF65-F5344CB8AC3E}">
        <p14:creationId xmlns:p14="http://schemas.microsoft.com/office/powerpoint/2010/main" val="394067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Wingdings" panose="05000000000000000000" pitchFamily="2" charset="2"/>
              <a:buChar char="§"/>
            </a:pPr>
            <a:r>
              <a:rPr lang="en-US" dirty="0" err="1" smtClean="0"/>
              <a:t>Hubungan</a:t>
            </a:r>
            <a:r>
              <a:rPr lang="en-US" dirty="0" smtClean="0"/>
              <a:t> </a:t>
            </a:r>
            <a:r>
              <a:rPr lang="en-US" dirty="0" err="1" smtClean="0"/>
              <a:t>dengan</a:t>
            </a:r>
            <a:r>
              <a:rPr lang="en-US" dirty="0" smtClean="0"/>
              <a:t> </a:t>
            </a:r>
            <a:r>
              <a:rPr lang="en-US" dirty="0" err="1" smtClean="0"/>
              <a:t>teman</a:t>
            </a:r>
            <a:r>
              <a:rPr lang="en-US" dirty="0" smtClean="0"/>
              <a:t> </a:t>
            </a:r>
            <a:r>
              <a:rPr lang="en-US" dirty="0" err="1" smtClean="0"/>
              <a:t>sejawat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lgn="just">
              <a:buFont typeface="Courier New" panose="02070309020205020404" pitchFamily="49" charset="0"/>
              <a:buChar char="o"/>
            </a:pPr>
            <a:r>
              <a:rPr lang="en-US" dirty="0" err="1" smtClean="0"/>
              <a:t>Advokat</a:t>
            </a:r>
            <a:r>
              <a:rPr lang="en-US" dirty="0" smtClean="0"/>
              <a:t> </a:t>
            </a:r>
            <a:r>
              <a:rPr lang="en-US" dirty="0" err="1" smtClean="0"/>
              <a:t>tidak</a:t>
            </a:r>
            <a:r>
              <a:rPr lang="en-US" dirty="0" smtClean="0"/>
              <a:t> </a:t>
            </a:r>
            <a:r>
              <a:rPr lang="en-US" dirty="0" err="1" smtClean="0"/>
              <a:t>diperkenankan</a:t>
            </a:r>
            <a:r>
              <a:rPr lang="en-US" dirty="0" smtClean="0"/>
              <a:t> </a:t>
            </a:r>
            <a:r>
              <a:rPr lang="en-US" dirty="0" err="1" smtClean="0"/>
              <a:t>menarik</a:t>
            </a:r>
            <a:r>
              <a:rPr lang="en-US" dirty="0" smtClean="0"/>
              <a:t> </a:t>
            </a:r>
            <a:r>
              <a:rPr lang="en-US" dirty="0" err="1" smtClean="0"/>
              <a:t>atau</a:t>
            </a:r>
            <a:r>
              <a:rPr lang="en-US" dirty="0" smtClean="0"/>
              <a:t> </a:t>
            </a:r>
            <a:r>
              <a:rPr lang="en-US" dirty="0" err="1" smtClean="0"/>
              <a:t>merebut</a:t>
            </a:r>
            <a:r>
              <a:rPr lang="en-US" dirty="0" smtClean="0"/>
              <a:t> </a:t>
            </a:r>
            <a:r>
              <a:rPr lang="en-US" dirty="0" err="1" smtClean="0"/>
              <a:t>seorang</a:t>
            </a:r>
            <a:r>
              <a:rPr lang="en-US" dirty="0" smtClean="0"/>
              <a:t> </a:t>
            </a:r>
            <a:r>
              <a:rPr lang="en-US" dirty="0" err="1" smtClean="0"/>
              <a:t>klien</a:t>
            </a:r>
            <a:r>
              <a:rPr lang="en-US" dirty="0" smtClean="0"/>
              <a:t> </a:t>
            </a:r>
            <a:r>
              <a:rPr lang="en-US" dirty="0" err="1" smtClean="0"/>
              <a:t>dari</a:t>
            </a:r>
            <a:r>
              <a:rPr lang="en-US" dirty="0" smtClean="0"/>
              <a:t> </a:t>
            </a:r>
            <a:r>
              <a:rPr lang="en-US" dirty="0" err="1" smtClean="0"/>
              <a:t>teman</a:t>
            </a:r>
            <a:r>
              <a:rPr lang="en-US" dirty="0" smtClean="0"/>
              <a:t> </a:t>
            </a:r>
            <a:r>
              <a:rPr lang="en-US" dirty="0" err="1" smtClean="0"/>
              <a:t>sejawat</a:t>
            </a:r>
            <a:r>
              <a:rPr lang="en-US" dirty="0" smtClean="0"/>
              <a:t>.</a:t>
            </a:r>
          </a:p>
          <a:p>
            <a:pPr algn="just">
              <a:buFont typeface="Courier New" panose="02070309020205020404" pitchFamily="49" charset="0"/>
              <a:buChar char="o"/>
            </a:pPr>
            <a:r>
              <a:rPr lang="en-US" dirty="0" err="1" smtClean="0"/>
              <a:t>Apabila</a:t>
            </a:r>
            <a:r>
              <a:rPr lang="en-US" dirty="0" smtClean="0"/>
              <a:t> </a:t>
            </a:r>
            <a:r>
              <a:rPr lang="en-US" dirty="0" err="1" smtClean="0"/>
              <a:t>klien</a:t>
            </a:r>
            <a:r>
              <a:rPr lang="en-US" dirty="0" smtClean="0"/>
              <a:t> </a:t>
            </a:r>
            <a:r>
              <a:rPr lang="en-US" dirty="0" err="1" smtClean="0"/>
              <a:t>hendak</a:t>
            </a:r>
            <a:r>
              <a:rPr lang="en-US" dirty="0" smtClean="0"/>
              <a:t> </a:t>
            </a:r>
            <a:r>
              <a:rPr lang="en-US" dirty="0" err="1" smtClean="0"/>
              <a:t>mengganti</a:t>
            </a:r>
            <a:r>
              <a:rPr lang="en-US" dirty="0" smtClean="0"/>
              <a:t> </a:t>
            </a:r>
            <a:r>
              <a:rPr lang="en-US" dirty="0" err="1" smtClean="0"/>
              <a:t>Advokat</a:t>
            </a:r>
            <a:r>
              <a:rPr lang="en-US" dirty="0" smtClean="0"/>
              <a:t>, </a:t>
            </a:r>
            <a:r>
              <a:rPr lang="en-US" dirty="0" err="1" smtClean="0"/>
              <a:t>maka</a:t>
            </a:r>
            <a:r>
              <a:rPr lang="en-US" dirty="0" smtClean="0"/>
              <a:t> </a:t>
            </a:r>
            <a:r>
              <a:rPr lang="en-US" dirty="0" err="1" smtClean="0"/>
              <a:t>Adokat</a:t>
            </a:r>
            <a:r>
              <a:rPr lang="en-US" dirty="0" smtClean="0"/>
              <a:t> yang </a:t>
            </a:r>
            <a:r>
              <a:rPr lang="en-US" dirty="0" err="1" smtClean="0"/>
              <a:t>baru</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menerima</a:t>
            </a:r>
            <a:r>
              <a:rPr lang="en-US" dirty="0" smtClean="0"/>
              <a:t> </a:t>
            </a:r>
            <a:r>
              <a:rPr lang="en-US" dirty="0" err="1" smtClean="0"/>
              <a:t>perkara</a:t>
            </a:r>
            <a:r>
              <a:rPr lang="en-US" dirty="0" smtClean="0"/>
              <a:t> </a:t>
            </a:r>
            <a:r>
              <a:rPr lang="en-US" dirty="0" err="1" smtClean="0"/>
              <a:t>itu</a:t>
            </a:r>
            <a:r>
              <a:rPr lang="en-US" dirty="0" smtClean="0"/>
              <a:t> </a:t>
            </a:r>
            <a:r>
              <a:rPr lang="en-US" dirty="0" err="1" smtClean="0"/>
              <a:t>setelah</a:t>
            </a:r>
            <a:r>
              <a:rPr lang="en-US" dirty="0" smtClean="0"/>
              <a:t> </a:t>
            </a:r>
            <a:r>
              <a:rPr lang="en-US" dirty="0" err="1" smtClean="0"/>
              <a:t>menerima</a:t>
            </a:r>
            <a:r>
              <a:rPr lang="en-US" dirty="0" smtClean="0"/>
              <a:t> </a:t>
            </a:r>
            <a:r>
              <a:rPr lang="en-US" dirty="0" err="1" smtClean="0"/>
              <a:t>bukti</a:t>
            </a:r>
            <a:r>
              <a:rPr lang="en-US" dirty="0" smtClean="0"/>
              <a:t> </a:t>
            </a:r>
            <a:r>
              <a:rPr lang="en-US" dirty="0" err="1" smtClean="0"/>
              <a:t>pencabutan</a:t>
            </a:r>
            <a:r>
              <a:rPr lang="en-US" dirty="0" smtClean="0"/>
              <a:t> </a:t>
            </a:r>
            <a:r>
              <a:rPr lang="en-US" dirty="0" err="1" smtClean="0"/>
              <a:t>pemberian</a:t>
            </a:r>
            <a:r>
              <a:rPr lang="en-US" dirty="0" smtClean="0"/>
              <a:t> </a:t>
            </a:r>
            <a:r>
              <a:rPr lang="en-US" dirty="0" err="1" smtClean="0"/>
              <a:t>kuasa</a:t>
            </a:r>
            <a:r>
              <a:rPr lang="en-US" dirty="0" smtClean="0"/>
              <a:t> </a:t>
            </a:r>
            <a:r>
              <a:rPr lang="en-US" dirty="0" err="1" smtClean="0"/>
              <a:t>kepada</a:t>
            </a:r>
            <a:r>
              <a:rPr lang="en-US" dirty="0" smtClean="0"/>
              <a:t> </a:t>
            </a:r>
            <a:r>
              <a:rPr lang="en-US" dirty="0" err="1" smtClean="0"/>
              <a:t>Advokat</a:t>
            </a:r>
            <a:r>
              <a:rPr lang="en-US" dirty="0" smtClean="0"/>
              <a:t> </a:t>
            </a:r>
            <a:r>
              <a:rPr lang="en-US" dirty="0" err="1" smtClean="0"/>
              <a:t>semula</a:t>
            </a:r>
            <a:r>
              <a:rPr lang="en-US" dirty="0" smtClean="0"/>
              <a:t> </a:t>
            </a:r>
            <a:r>
              <a:rPr lang="en-US" dirty="0" err="1" smtClean="0"/>
              <a:t>dan</a:t>
            </a:r>
            <a:r>
              <a:rPr lang="en-US" dirty="0" smtClean="0"/>
              <a:t> </a:t>
            </a:r>
            <a:r>
              <a:rPr lang="en-US" dirty="0" err="1" smtClean="0"/>
              <a:t>berkewajiban</a:t>
            </a:r>
            <a:r>
              <a:rPr lang="en-US" dirty="0" smtClean="0"/>
              <a:t> </a:t>
            </a:r>
            <a:r>
              <a:rPr lang="en-US" dirty="0" err="1" smtClean="0"/>
              <a:t>mengingatkan</a:t>
            </a:r>
            <a:r>
              <a:rPr lang="en-US" dirty="0" smtClean="0"/>
              <a:t> </a:t>
            </a:r>
            <a:r>
              <a:rPr lang="en-US" dirty="0" err="1" smtClean="0"/>
              <a:t>klien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kewajibannya</a:t>
            </a:r>
            <a:r>
              <a:rPr lang="en-US" dirty="0" smtClean="0"/>
              <a:t> </a:t>
            </a:r>
            <a:r>
              <a:rPr lang="en-US" dirty="0" err="1" smtClean="0"/>
              <a:t>apabila</a:t>
            </a:r>
            <a:r>
              <a:rPr lang="en-US" dirty="0" smtClean="0"/>
              <a:t> </a:t>
            </a:r>
            <a:r>
              <a:rPr lang="en-US" dirty="0" err="1" smtClean="0"/>
              <a:t>masih</a:t>
            </a:r>
            <a:r>
              <a:rPr lang="en-US" dirty="0" smtClean="0"/>
              <a:t> </a:t>
            </a:r>
            <a:r>
              <a:rPr lang="en-US" dirty="0" err="1" smtClean="0"/>
              <a:t>ada</a:t>
            </a:r>
            <a:r>
              <a:rPr lang="en-US" dirty="0" smtClean="0"/>
              <a:t> </a:t>
            </a:r>
            <a:r>
              <a:rPr lang="en-US" dirty="0" err="1" smtClean="0"/>
              <a:t>terhadap</a:t>
            </a:r>
            <a:r>
              <a:rPr lang="en-US" dirty="0" smtClean="0"/>
              <a:t> </a:t>
            </a:r>
            <a:r>
              <a:rPr lang="en-US" dirty="0" err="1" smtClean="0"/>
              <a:t>advokat</a:t>
            </a:r>
            <a:r>
              <a:rPr lang="en-US" dirty="0" smtClean="0"/>
              <a:t> </a:t>
            </a:r>
            <a:r>
              <a:rPr lang="en-US" dirty="0" err="1" smtClean="0"/>
              <a:t>semula</a:t>
            </a:r>
            <a:r>
              <a:rPr lang="en-US" dirty="0" smtClean="0"/>
              <a:t>;</a:t>
            </a:r>
            <a:endParaRPr lang="en-US"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12</a:t>
            </a:fld>
            <a:endParaRPr lang="id-ID"/>
          </a:p>
        </p:txBody>
      </p:sp>
    </p:spTree>
    <p:extLst>
      <p:ext uri="{BB962C8B-B14F-4D97-AF65-F5344CB8AC3E}">
        <p14:creationId xmlns:p14="http://schemas.microsoft.com/office/powerpoint/2010/main" val="202038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Wingdings" panose="05000000000000000000" pitchFamily="2" charset="2"/>
              <a:buChar char="§"/>
            </a:pPr>
            <a:r>
              <a:rPr lang="en-US" dirty="0" smtClean="0"/>
              <a:t>Cara </a:t>
            </a:r>
            <a:r>
              <a:rPr lang="en-US" dirty="0" err="1" smtClean="0"/>
              <a:t>bertindak</a:t>
            </a:r>
            <a:r>
              <a:rPr lang="en-US" dirty="0" smtClean="0"/>
              <a:t>  </a:t>
            </a:r>
            <a:r>
              <a:rPr lang="en-US" dirty="0" err="1" smtClean="0"/>
              <a:t>menangani</a:t>
            </a:r>
            <a:r>
              <a:rPr lang="en-US" dirty="0" smtClean="0"/>
              <a:t> </a:t>
            </a:r>
            <a:r>
              <a:rPr lang="en-US" dirty="0" err="1" smtClean="0"/>
              <a:t>perkara</a:t>
            </a:r>
            <a:r>
              <a:rPr lang="en-US" dirty="0" smtClean="0"/>
              <a:t>:</a:t>
            </a:r>
            <a:endParaRPr lang="en-US" dirty="0"/>
          </a:p>
        </p:txBody>
      </p:sp>
      <p:sp>
        <p:nvSpPr>
          <p:cNvPr id="3" name="Content Placeholder 2"/>
          <p:cNvSpPr>
            <a:spLocks noGrp="1"/>
          </p:cNvSpPr>
          <p:nvPr>
            <p:ph idx="1"/>
          </p:nvPr>
        </p:nvSpPr>
        <p:spPr/>
        <p:txBody>
          <a:bodyPr/>
          <a:lstStyle/>
          <a:p>
            <a:pPr algn="just">
              <a:buFont typeface="Courier New" panose="02070309020205020404" pitchFamily="49" charset="0"/>
              <a:buChar char="o"/>
            </a:pPr>
            <a:endParaRPr lang="en-US" dirty="0" smtClean="0"/>
          </a:p>
          <a:p>
            <a:pPr algn="just">
              <a:buFont typeface="Courier New" panose="02070309020205020404" pitchFamily="49" charset="0"/>
              <a:buChar char="o"/>
            </a:pPr>
            <a:r>
              <a:rPr lang="en-US" dirty="0" err="1" smtClean="0"/>
              <a:t>Surat-surat</a:t>
            </a:r>
            <a:r>
              <a:rPr lang="en-US" dirty="0" smtClean="0"/>
              <a:t> </a:t>
            </a:r>
            <a:r>
              <a:rPr lang="en-US" dirty="0" err="1" smtClean="0"/>
              <a:t>kepada</a:t>
            </a:r>
            <a:r>
              <a:rPr lang="en-US" dirty="0" smtClean="0"/>
              <a:t> </a:t>
            </a:r>
            <a:r>
              <a:rPr lang="en-US" dirty="0" err="1" smtClean="0"/>
              <a:t>teman</a:t>
            </a:r>
            <a:r>
              <a:rPr lang="en-US" dirty="0" smtClean="0"/>
              <a:t> </a:t>
            </a:r>
            <a:r>
              <a:rPr lang="en-US" dirty="0" err="1" smtClean="0"/>
              <a:t>sejawat</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perkara</a:t>
            </a:r>
            <a:r>
              <a:rPr lang="en-US" dirty="0" smtClean="0"/>
              <a:t> yang </a:t>
            </a:r>
            <a:r>
              <a:rPr lang="en-US" dirty="0" err="1" smtClean="0"/>
              <a:t>dibuat</a:t>
            </a:r>
            <a:r>
              <a:rPr lang="en-US" dirty="0" smtClean="0"/>
              <a:t> </a:t>
            </a:r>
            <a:r>
              <a:rPr lang="en-US" dirty="0" err="1" smtClean="0"/>
              <a:t>dengan</a:t>
            </a:r>
            <a:r>
              <a:rPr lang="en-US" dirty="0" smtClean="0"/>
              <a:t> </a:t>
            </a:r>
            <a:r>
              <a:rPr lang="en-US" dirty="0" err="1" smtClean="0"/>
              <a:t>membubuhkan</a:t>
            </a:r>
            <a:r>
              <a:rPr lang="en-US" dirty="0" smtClean="0"/>
              <a:t> </a:t>
            </a:r>
            <a:r>
              <a:rPr lang="en-US" dirty="0" err="1" smtClean="0"/>
              <a:t>catatan</a:t>
            </a:r>
            <a:r>
              <a:rPr lang="en-US" dirty="0" smtClean="0"/>
              <a:t> Sans Prejudice, </a:t>
            </a:r>
            <a:r>
              <a:rPr lang="en-US" dirty="0" err="1" smtClean="0"/>
              <a:t>tidak</a:t>
            </a:r>
            <a:r>
              <a:rPr lang="en-US" dirty="0" smtClean="0"/>
              <a:t> </a:t>
            </a:r>
            <a:r>
              <a:rPr lang="en-US" dirty="0" err="1" smtClean="0"/>
              <a:t>dapat</a:t>
            </a:r>
            <a:r>
              <a:rPr lang="en-US" dirty="0" smtClean="0"/>
              <a:t> </a:t>
            </a:r>
            <a:r>
              <a:rPr lang="en-US" dirty="0" err="1" smtClean="0"/>
              <a:t>ditunjukkan</a:t>
            </a:r>
            <a:r>
              <a:rPr lang="en-US" dirty="0" smtClean="0"/>
              <a:t> </a:t>
            </a:r>
            <a:r>
              <a:rPr lang="en-US" dirty="0" err="1" smtClean="0"/>
              <a:t>kepada</a:t>
            </a:r>
            <a:r>
              <a:rPr lang="en-US" dirty="0" smtClean="0"/>
              <a:t> hakim;</a:t>
            </a:r>
          </a:p>
          <a:p>
            <a:pPr algn="just"/>
            <a:endParaRPr lang="en-US" dirty="0" smtClean="0"/>
          </a:p>
          <a:p>
            <a:pPr algn="just">
              <a:buFont typeface="Courier New" panose="02070309020205020404" pitchFamily="49" charset="0"/>
              <a:buChar char="o"/>
            </a:pPr>
            <a:r>
              <a:rPr lang="en-US" dirty="0" err="1" smtClean="0"/>
              <a:t>Advokat</a:t>
            </a:r>
            <a:r>
              <a:rPr lang="en-US" dirty="0" smtClean="0"/>
              <a:t> </a:t>
            </a:r>
            <a:r>
              <a:rPr lang="en-US" dirty="0" err="1" smtClean="0"/>
              <a:t>tidak</a:t>
            </a:r>
            <a:r>
              <a:rPr lang="en-US" dirty="0" smtClean="0"/>
              <a:t> </a:t>
            </a:r>
            <a:r>
              <a:rPr lang="en-US" dirty="0" err="1" smtClean="0"/>
              <a:t>dibenarkan</a:t>
            </a:r>
            <a:r>
              <a:rPr lang="en-US" dirty="0" smtClean="0"/>
              <a:t> </a:t>
            </a:r>
            <a:r>
              <a:rPr lang="en-US" dirty="0" err="1" smtClean="0"/>
              <a:t>mengajari</a:t>
            </a:r>
            <a:r>
              <a:rPr lang="en-US" dirty="0" smtClean="0"/>
              <a:t> </a:t>
            </a:r>
            <a:r>
              <a:rPr lang="en-US" dirty="0" err="1" smtClean="0"/>
              <a:t>atau</a:t>
            </a:r>
            <a:r>
              <a:rPr lang="en-US" dirty="0" smtClean="0"/>
              <a:t> </a:t>
            </a:r>
            <a:r>
              <a:rPr lang="en-US" dirty="0" err="1" smtClean="0"/>
              <a:t>mempengaruhi</a:t>
            </a:r>
            <a:r>
              <a:rPr lang="en-US" dirty="0" smtClean="0"/>
              <a:t> </a:t>
            </a:r>
            <a:r>
              <a:rPr lang="en-US" dirty="0" err="1" smtClean="0"/>
              <a:t>saksi-saksi</a:t>
            </a:r>
            <a:r>
              <a:rPr lang="en-US" dirty="0" smtClean="0"/>
              <a:t> yang </a:t>
            </a:r>
            <a:r>
              <a:rPr lang="en-US" dirty="0" err="1" smtClean="0"/>
              <a:t>diajukan</a:t>
            </a:r>
            <a:r>
              <a:rPr lang="en-US" dirty="0" smtClean="0"/>
              <a:t> </a:t>
            </a:r>
            <a:r>
              <a:rPr lang="en-US" dirty="0" err="1" smtClean="0"/>
              <a:t>pihak</a:t>
            </a:r>
            <a:r>
              <a:rPr lang="en-US" dirty="0" smtClean="0"/>
              <a:t> </a:t>
            </a:r>
            <a:r>
              <a:rPr lang="en-US" dirty="0" err="1" smtClean="0"/>
              <a:t>lawan</a:t>
            </a:r>
            <a:r>
              <a:rPr lang="en-US" dirty="0" smtClean="0"/>
              <a:t>,</a:t>
            </a:r>
            <a:endParaRPr lang="en-US"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13</a:t>
            </a:fld>
            <a:endParaRPr lang="id-ID"/>
          </a:p>
        </p:txBody>
      </p:sp>
    </p:spTree>
    <p:extLst>
      <p:ext uri="{BB962C8B-B14F-4D97-AF65-F5344CB8AC3E}">
        <p14:creationId xmlns:p14="http://schemas.microsoft.com/office/powerpoint/2010/main" val="1407408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Courier New" panose="02070309020205020404" pitchFamily="49" charset="0"/>
              <a:buChar char="o"/>
            </a:pPr>
            <a:r>
              <a:rPr lang="en-US" dirty="0" err="1" smtClean="0"/>
              <a:t>Advokat</a:t>
            </a:r>
            <a:r>
              <a:rPr lang="en-US" dirty="0" smtClean="0"/>
              <a:t> </a:t>
            </a:r>
            <a:r>
              <a:rPr lang="en-US" dirty="0" err="1" smtClean="0"/>
              <a:t>bebas</a:t>
            </a:r>
            <a:r>
              <a:rPr lang="en-US" dirty="0" smtClean="0"/>
              <a:t> </a:t>
            </a:r>
            <a:r>
              <a:rPr lang="en-US" dirty="0" err="1" smtClean="0"/>
              <a:t>mengeluarkan</a:t>
            </a:r>
            <a:r>
              <a:rPr lang="en-US" dirty="0" smtClean="0"/>
              <a:t> </a:t>
            </a:r>
            <a:r>
              <a:rPr lang="en-US" dirty="0" err="1" smtClean="0"/>
              <a:t>pernyataan-pernyataan</a:t>
            </a:r>
            <a:r>
              <a:rPr lang="en-US" dirty="0" smtClean="0"/>
              <a:t> </a:t>
            </a:r>
            <a:r>
              <a:rPr lang="en-US" dirty="0" err="1" smtClean="0"/>
              <a:t>atau</a:t>
            </a:r>
            <a:r>
              <a:rPr lang="en-US" dirty="0" smtClean="0"/>
              <a:t> </a:t>
            </a:r>
            <a:r>
              <a:rPr lang="en-US" dirty="0" err="1" smtClean="0"/>
              <a:t>pendapat</a:t>
            </a:r>
            <a:r>
              <a:rPr lang="en-US" dirty="0" smtClean="0"/>
              <a:t> yang </a:t>
            </a:r>
            <a:r>
              <a:rPr lang="en-US" dirty="0" err="1" smtClean="0"/>
              <a:t>dikemukakan</a:t>
            </a:r>
            <a:r>
              <a:rPr lang="en-US" dirty="0" smtClean="0"/>
              <a:t> </a:t>
            </a:r>
            <a:r>
              <a:rPr lang="en-US" dirty="0" err="1" smtClean="0"/>
              <a:t>dalam</a:t>
            </a:r>
            <a:r>
              <a:rPr lang="en-US" dirty="0" smtClean="0"/>
              <a:t> </a:t>
            </a:r>
            <a:r>
              <a:rPr lang="en-US" dirty="0" err="1" smtClean="0"/>
              <a:t>sidang</a:t>
            </a:r>
            <a:r>
              <a:rPr lang="en-US" dirty="0" smtClean="0"/>
              <a:t> </a:t>
            </a:r>
            <a:r>
              <a:rPr lang="en-US" dirty="0" err="1" smtClean="0"/>
              <a:t>pengadilan</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pembelaan</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perkara</a:t>
            </a:r>
            <a:r>
              <a:rPr lang="en-US" dirty="0" smtClean="0"/>
              <a:t> yang </a:t>
            </a:r>
            <a:r>
              <a:rPr lang="en-US" dirty="0" err="1" smtClean="0"/>
              <a:t>menjadi</a:t>
            </a:r>
            <a:r>
              <a:rPr lang="en-US" dirty="0" smtClean="0"/>
              <a:t> </a:t>
            </a:r>
            <a:r>
              <a:rPr lang="en-US" dirty="0" err="1" smtClean="0"/>
              <a:t>tanggung</a:t>
            </a:r>
            <a:r>
              <a:rPr lang="en-US" dirty="0" smtClean="0"/>
              <a:t> </a:t>
            </a:r>
            <a:r>
              <a:rPr lang="en-US" dirty="0" err="1" smtClean="0"/>
              <a:t>jawabnya</a:t>
            </a:r>
            <a:r>
              <a:rPr lang="en-US" dirty="0" smtClean="0"/>
              <a:t>,  </a:t>
            </a:r>
            <a:r>
              <a:rPr lang="en-US" dirty="0" err="1" smtClean="0"/>
              <a:t>baik</a:t>
            </a:r>
            <a:r>
              <a:rPr lang="en-US" dirty="0" smtClean="0"/>
              <a:t> </a:t>
            </a:r>
            <a:r>
              <a:rPr lang="en-US" dirty="0" err="1" smtClean="0"/>
              <a:t>dalam</a:t>
            </a:r>
            <a:r>
              <a:rPr lang="en-US" dirty="0" smtClean="0"/>
              <a:t> </a:t>
            </a:r>
            <a:r>
              <a:rPr lang="en-US" dirty="0" err="1" smtClean="0"/>
              <a:t>sid</a:t>
            </a:r>
            <a:r>
              <a:rPr lang="id-ID" dirty="0" smtClean="0"/>
              <a:t>a</a:t>
            </a:r>
            <a:r>
              <a:rPr lang="en-US" dirty="0" err="1" smtClean="0"/>
              <a:t>ng</a:t>
            </a:r>
            <a:r>
              <a:rPr lang="en-US" dirty="0" smtClean="0"/>
              <a:t> </a:t>
            </a:r>
            <a:r>
              <a:rPr lang="en-US" dirty="0" err="1" smtClean="0"/>
              <a:t>terbuka</a:t>
            </a:r>
            <a:r>
              <a:rPr lang="en-US" dirty="0" smtClean="0"/>
              <a:t> </a:t>
            </a:r>
            <a:r>
              <a:rPr lang="en-US" dirty="0" err="1" smtClean="0"/>
              <a:t>maupun</a:t>
            </a:r>
            <a:r>
              <a:rPr lang="en-US" dirty="0" smtClean="0"/>
              <a:t> </a:t>
            </a:r>
            <a:r>
              <a:rPr lang="en-US" dirty="0" err="1" smtClean="0"/>
              <a:t>sid</a:t>
            </a:r>
            <a:r>
              <a:rPr lang="id-ID" dirty="0" smtClean="0"/>
              <a:t>a</a:t>
            </a:r>
            <a:r>
              <a:rPr lang="en-US" dirty="0" err="1" smtClean="0"/>
              <a:t>ng</a:t>
            </a:r>
            <a:r>
              <a:rPr lang="en-US" dirty="0" smtClean="0"/>
              <a:t> </a:t>
            </a:r>
            <a:r>
              <a:rPr lang="en-US" dirty="0" err="1" smtClean="0"/>
              <a:t>tertutup</a:t>
            </a:r>
            <a:r>
              <a:rPr lang="en-US" dirty="0" smtClean="0"/>
              <a:t> yang </a:t>
            </a:r>
            <a:r>
              <a:rPr lang="en-US" dirty="0" err="1" smtClean="0"/>
              <a:t>dikemukakan</a:t>
            </a:r>
            <a:r>
              <a:rPr lang="en-US" dirty="0" smtClean="0"/>
              <a:t> </a:t>
            </a:r>
            <a:r>
              <a:rPr lang="en-US" dirty="0" err="1" smtClean="0"/>
              <a:t>secara</a:t>
            </a:r>
            <a:r>
              <a:rPr lang="en-US" dirty="0" smtClean="0"/>
              <a:t> </a:t>
            </a:r>
            <a:r>
              <a:rPr lang="en-US" dirty="0" err="1" smtClean="0"/>
              <a:t>proporsional</a:t>
            </a:r>
            <a:r>
              <a:rPr lang="en-US" dirty="0" smtClean="0"/>
              <a:t> </a:t>
            </a:r>
            <a:r>
              <a:rPr lang="en-US" dirty="0" err="1" smtClean="0"/>
              <a:t>dan</a:t>
            </a:r>
            <a:r>
              <a:rPr lang="en-US" dirty="0" smtClean="0"/>
              <a:t> </a:t>
            </a:r>
            <a:r>
              <a:rPr lang="en-US" dirty="0" err="1" smtClean="0"/>
              <a:t>tidak</a:t>
            </a:r>
            <a:r>
              <a:rPr lang="en-US" dirty="0" smtClean="0"/>
              <a:t> </a:t>
            </a:r>
            <a:r>
              <a:rPr lang="en-US" dirty="0" err="1" smtClean="0"/>
              <a:t>berkelebihan</a:t>
            </a:r>
            <a:r>
              <a:rPr lang="en-US" dirty="0" smtClean="0"/>
              <a:t> </a:t>
            </a:r>
            <a:r>
              <a:rPr lang="en-US" dirty="0" err="1" smtClean="0"/>
              <a:t>dan</a:t>
            </a:r>
            <a:r>
              <a:rPr lang="en-US" dirty="0" smtClean="0"/>
              <a:t> </a:t>
            </a:r>
            <a:r>
              <a:rPr lang="en-US" dirty="0" err="1" smtClean="0"/>
              <a:t>untuk</a:t>
            </a:r>
            <a:r>
              <a:rPr lang="en-US" dirty="0" smtClean="0"/>
              <a:t> </a:t>
            </a:r>
            <a:r>
              <a:rPr lang="en-US" dirty="0" err="1" smtClean="0"/>
              <a:t>itu</a:t>
            </a:r>
            <a:r>
              <a:rPr lang="en-US" dirty="0" smtClean="0"/>
              <a:t> </a:t>
            </a:r>
            <a:r>
              <a:rPr lang="en-US" dirty="0" err="1" smtClean="0"/>
              <a:t>memiliki</a:t>
            </a:r>
            <a:r>
              <a:rPr lang="en-US" dirty="0" smtClean="0"/>
              <a:t> </a:t>
            </a:r>
            <a:r>
              <a:rPr lang="en-US" dirty="0" err="1" smtClean="0"/>
              <a:t>immunitas</a:t>
            </a:r>
            <a:r>
              <a:rPr lang="en-US" dirty="0" smtClean="0"/>
              <a:t> </a:t>
            </a:r>
            <a:r>
              <a:rPr lang="en-US" dirty="0" err="1" smtClean="0"/>
              <a:t>hukum</a:t>
            </a:r>
            <a:r>
              <a:rPr lang="en-US" dirty="0" smtClean="0"/>
              <a:t> </a:t>
            </a:r>
            <a:r>
              <a:rPr lang="en-US" dirty="0" err="1" smtClean="0"/>
              <a:t>baik</a:t>
            </a:r>
            <a:r>
              <a:rPr lang="en-US" dirty="0" smtClean="0"/>
              <a:t> </a:t>
            </a:r>
            <a:r>
              <a:rPr lang="en-US" dirty="0" err="1" smtClean="0"/>
              <a:t>perdata</a:t>
            </a:r>
            <a:r>
              <a:rPr lang="en-US" dirty="0" smtClean="0"/>
              <a:t> </a:t>
            </a:r>
            <a:r>
              <a:rPr lang="en-US" dirty="0" err="1" smtClean="0"/>
              <a:t>maupun</a:t>
            </a:r>
            <a:r>
              <a:rPr lang="en-US" dirty="0" smtClean="0"/>
              <a:t> </a:t>
            </a:r>
            <a:r>
              <a:rPr lang="en-US" dirty="0" err="1" smtClean="0"/>
              <a:t>pidana</a:t>
            </a:r>
            <a:r>
              <a:rPr lang="en-US" dirty="0" smtClean="0"/>
              <a:t>; </a:t>
            </a:r>
            <a:endParaRPr lang="en-US"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14</a:t>
            </a:fld>
            <a:endParaRPr lang="id-ID"/>
          </a:p>
        </p:txBody>
      </p:sp>
    </p:spTree>
    <p:extLst>
      <p:ext uri="{BB962C8B-B14F-4D97-AF65-F5344CB8AC3E}">
        <p14:creationId xmlns:p14="http://schemas.microsoft.com/office/powerpoint/2010/main" val="3440579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Wingdings" panose="05000000000000000000" pitchFamily="2" charset="2"/>
              <a:buChar char="§"/>
            </a:pPr>
            <a:r>
              <a:rPr lang="en-US" dirty="0" err="1" smtClean="0"/>
              <a:t>Ketentuan</a:t>
            </a:r>
            <a:r>
              <a:rPr lang="en-US" dirty="0" smtClean="0"/>
              <a:t> lain </a:t>
            </a:r>
            <a:r>
              <a:rPr lang="en-US" dirty="0" err="1" smtClean="0"/>
              <a:t>tentang</a:t>
            </a:r>
            <a:r>
              <a:rPr lang="en-US" dirty="0" smtClean="0"/>
              <a:t> KEAI</a:t>
            </a:r>
            <a:endParaRPr lang="en-US" dirty="0"/>
          </a:p>
        </p:txBody>
      </p:sp>
      <p:sp>
        <p:nvSpPr>
          <p:cNvPr id="3" name="Content Placeholder 2"/>
          <p:cNvSpPr>
            <a:spLocks noGrp="1"/>
          </p:cNvSpPr>
          <p:nvPr>
            <p:ph idx="1"/>
          </p:nvPr>
        </p:nvSpPr>
        <p:spPr/>
        <p:txBody>
          <a:bodyPr/>
          <a:lstStyle/>
          <a:p>
            <a:pPr algn="just">
              <a:buFont typeface="Courier New" panose="02070309020205020404" pitchFamily="49" charset="0"/>
              <a:buChar char="o"/>
            </a:pPr>
            <a:r>
              <a:rPr lang="en-US" dirty="0" err="1" smtClean="0"/>
              <a:t>Pemasangan</a:t>
            </a:r>
            <a:r>
              <a:rPr lang="en-US" dirty="0" smtClean="0"/>
              <a:t> </a:t>
            </a:r>
            <a:r>
              <a:rPr lang="en-US" dirty="0" err="1" smtClean="0"/>
              <a:t>iklan</a:t>
            </a:r>
            <a:r>
              <a:rPr lang="en-US" dirty="0" smtClean="0"/>
              <a:t> </a:t>
            </a:r>
            <a:r>
              <a:rPr lang="en-US" dirty="0" err="1" smtClean="0"/>
              <a:t>semata-mata</a:t>
            </a:r>
            <a:r>
              <a:rPr lang="en-US" dirty="0" smtClean="0"/>
              <a:t> </a:t>
            </a:r>
            <a:r>
              <a:rPr lang="en-US" dirty="0" err="1" smtClean="0"/>
              <a:t>untuk</a:t>
            </a:r>
            <a:r>
              <a:rPr lang="en-US" dirty="0" smtClean="0"/>
              <a:t> </a:t>
            </a:r>
            <a:r>
              <a:rPr lang="en-US" dirty="0" err="1" smtClean="0"/>
              <a:t>menarik</a:t>
            </a:r>
            <a:r>
              <a:rPr lang="en-US" dirty="0" smtClean="0"/>
              <a:t> </a:t>
            </a:r>
            <a:r>
              <a:rPr lang="en-US" dirty="0" err="1" smtClean="0"/>
              <a:t>perhatian</a:t>
            </a:r>
            <a:r>
              <a:rPr lang="en-US" dirty="0" smtClean="0"/>
              <a:t> orang </a:t>
            </a:r>
            <a:r>
              <a:rPr lang="en-US" b="1" dirty="0" err="1" smtClean="0"/>
              <a:t>dilarang</a:t>
            </a:r>
            <a:r>
              <a:rPr lang="en-US" dirty="0" smtClean="0"/>
              <a:t>, </a:t>
            </a:r>
            <a:r>
              <a:rPr lang="en-US" dirty="0" err="1" smtClean="0"/>
              <a:t>termasuk</a:t>
            </a:r>
            <a:r>
              <a:rPr lang="en-US" dirty="0" smtClean="0"/>
              <a:t> </a:t>
            </a:r>
            <a:r>
              <a:rPr lang="en-US" dirty="0" err="1" smtClean="0"/>
              <a:t>pemasangan</a:t>
            </a:r>
            <a:r>
              <a:rPr lang="en-US" dirty="0" smtClean="0"/>
              <a:t> </a:t>
            </a:r>
            <a:r>
              <a:rPr lang="en-US" dirty="0" err="1" smtClean="0"/>
              <a:t>papan</a:t>
            </a:r>
            <a:r>
              <a:rPr lang="en-US" dirty="0" smtClean="0"/>
              <a:t> </a:t>
            </a:r>
            <a:r>
              <a:rPr lang="en-US" dirty="0" err="1" smtClean="0"/>
              <a:t>nama</a:t>
            </a:r>
            <a:r>
              <a:rPr lang="en-US" dirty="0" smtClean="0"/>
              <a:t> yang </a:t>
            </a:r>
            <a:r>
              <a:rPr lang="en-US" dirty="0" err="1" smtClean="0"/>
              <a:t>berlebihan</a:t>
            </a:r>
            <a:r>
              <a:rPr lang="en-US" dirty="0" smtClean="0"/>
              <a:t>,</a:t>
            </a:r>
          </a:p>
          <a:p>
            <a:pPr algn="just">
              <a:buFont typeface="Courier New" panose="02070309020205020404" pitchFamily="49" charset="0"/>
              <a:buChar char="o"/>
            </a:pPr>
            <a:r>
              <a:rPr lang="en-US" dirty="0" smtClean="0"/>
              <a:t>Kantor </a:t>
            </a:r>
            <a:r>
              <a:rPr lang="en-US" dirty="0" err="1"/>
              <a:t>A</a:t>
            </a:r>
            <a:r>
              <a:rPr lang="en-US" dirty="0" err="1" smtClean="0"/>
              <a:t>dvokat</a:t>
            </a:r>
            <a:r>
              <a:rPr lang="en-US" dirty="0" smtClean="0"/>
              <a:t> </a:t>
            </a:r>
            <a:r>
              <a:rPr lang="en-US" dirty="0" err="1" smtClean="0"/>
              <a:t>atau</a:t>
            </a:r>
            <a:r>
              <a:rPr lang="en-US" dirty="0" smtClean="0"/>
              <a:t> </a:t>
            </a:r>
            <a:r>
              <a:rPr lang="en-US" dirty="0" err="1" smtClean="0"/>
              <a:t>cabangnya</a:t>
            </a:r>
            <a:r>
              <a:rPr lang="en-US" dirty="0" smtClean="0"/>
              <a:t> yang </a:t>
            </a:r>
            <a:r>
              <a:rPr lang="en-US" dirty="0" err="1" smtClean="0"/>
              <a:t>diadakan</a:t>
            </a:r>
            <a:r>
              <a:rPr lang="en-US" dirty="0" smtClean="0"/>
              <a:t> </a:t>
            </a:r>
            <a:r>
              <a:rPr lang="en-US" dirty="0" err="1" smtClean="0"/>
              <a:t>disuatu</a:t>
            </a:r>
            <a:r>
              <a:rPr lang="en-US" dirty="0" smtClean="0"/>
              <a:t> </a:t>
            </a:r>
            <a:r>
              <a:rPr lang="en-US" dirty="0" err="1" smtClean="0"/>
              <a:t>tempat</a:t>
            </a:r>
            <a:r>
              <a:rPr lang="en-US" dirty="0" smtClean="0"/>
              <a:t> yang </a:t>
            </a:r>
            <a:r>
              <a:rPr lang="en-US" dirty="0" err="1" smtClean="0"/>
              <a:t>dapat</a:t>
            </a:r>
            <a:r>
              <a:rPr lang="en-US" dirty="0" smtClean="0"/>
              <a:t> </a:t>
            </a:r>
            <a:r>
              <a:rPr lang="en-US" dirty="0" err="1" smtClean="0"/>
              <a:t>merugikan</a:t>
            </a:r>
            <a:r>
              <a:rPr lang="en-US" dirty="0" smtClean="0"/>
              <a:t> </a:t>
            </a:r>
            <a:r>
              <a:rPr lang="en-US" dirty="0" err="1" smtClean="0"/>
              <a:t>kedudukan</a:t>
            </a:r>
            <a:r>
              <a:rPr lang="en-US" dirty="0" smtClean="0"/>
              <a:t> </a:t>
            </a:r>
            <a:r>
              <a:rPr lang="en-US" dirty="0" err="1" smtClean="0"/>
              <a:t>dan</a:t>
            </a:r>
            <a:r>
              <a:rPr lang="en-US" dirty="0" smtClean="0"/>
              <a:t> </a:t>
            </a:r>
            <a:r>
              <a:rPr lang="en-US" dirty="0" err="1" smtClean="0"/>
              <a:t>martabat</a:t>
            </a:r>
            <a:r>
              <a:rPr lang="en-US" dirty="0" smtClean="0"/>
              <a:t> </a:t>
            </a:r>
            <a:r>
              <a:rPr lang="en-US" dirty="0" err="1" smtClean="0"/>
              <a:t>Advokat</a:t>
            </a:r>
            <a:r>
              <a:rPr lang="en-US" dirty="0" smtClean="0"/>
              <a:t>,  </a:t>
            </a:r>
            <a:r>
              <a:rPr lang="en-US" b="1" dirty="0" err="1" smtClean="0"/>
              <a:t>tidak</a:t>
            </a:r>
            <a:r>
              <a:rPr lang="en-US" b="1" dirty="0" smtClean="0"/>
              <a:t> </a:t>
            </a:r>
            <a:r>
              <a:rPr lang="en-US" b="1" dirty="0" err="1" smtClean="0"/>
              <a:t>dibenarkan</a:t>
            </a:r>
            <a:r>
              <a:rPr lang="en-US" b="1" dirty="0" smtClean="0"/>
              <a:t>,</a:t>
            </a:r>
          </a:p>
          <a:p>
            <a:pPr algn="just">
              <a:buFont typeface="Courier New" panose="02070309020205020404" pitchFamily="49" charset="0"/>
              <a:buChar char="o"/>
            </a:pPr>
            <a:endParaRPr lang="en-US"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15</a:t>
            </a:fld>
            <a:endParaRPr lang="id-ID"/>
          </a:p>
        </p:txBody>
      </p:sp>
    </p:spTree>
    <p:extLst>
      <p:ext uri="{BB962C8B-B14F-4D97-AF65-F5344CB8AC3E}">
        <p14:creationId xmlns:p14="http://schemas.microsoft.com/office/powerpoint/2010/main" val="2653128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Courier New" panose="02070309020205020404" pitchFamily="49" charset="0"/>
              <a:buChar char="o"/>
            </a:pPr>
            <a:r>
              <a:rPr lang="en-US" dirty="0" err="1" smtClean="0"/>
              <a:t>Advokat</a:t>
            </a:r>
            <a:r>
              <a:rPr lang="en-US" dirty="0" smtClean="0"/>
              <a:t> </a:t>
            </a:r>
            <a:r>
              <a:rPr lang="en-US" dirty="0" err="1" smtClean="0"/>
              <a:t>dapat</a:t>
            </a:r>
            <a:r>
              <a:rPr lang="en-US" dirty="0" smtClean="0"/>
              <a:t> </a:t>
            </a:r>
            <a:r>
              <a:rPr lang="en-US" dirty="0" err="1" smtClean="0"/>
              <a:t>mengundurkan</a:t>
            </a:r>
            <a:r>
              <a:rPr lang="en-US" dirty="0" smtClean="0"/>
              <a:t> </a:t>
            </a:r>
            <a:r>
              <a:rPr lang="en-US" dirty="0" err="1" smtClean="0"/>
              <a:t>diri</a:t>
            </a:r>
            <a:r>
              <a:rPr lang="en-US" dirty="0" smtClean="0"/>
              <a:t> </a:t>
            </a:r>
            <a:r>
              <a:rPr lang="en-US" dirty="0" err="1" smtClean="0"/>
              <a:t>dari</a:t>
            </a:r>
            <a:r>
              <a:rPr lang="en-US" dirty="0" smtClean="0"/>
              <a:t> </a:t>
            </a:r>
            <a:r>
              <a:rPr lang="en-US" dirty="0" err="1" smtClean="0"/>
              <a:t>perkara</a:t>
            </a:r>
            <a:r>
              <a:rPr lang="en-US" dirty="0" smtClean="0"/>
              <a:t> yang </a:t>
            </a:r>
            <a:r>
              <a:rPr lang="en-US" dirty="0" err="1" smtClean="0"/>
              <a:t>akan</a:t>
            </a:r>
            <a:r>
              <a:rPr lang="en-US" dirty="0" smtClean="0"/>
              <a:t> </a:t>
            </a:r>
            <a:r>
              <a:rPr lang="en-US" dirty="0" err="1" smtClean="0"/>
              <a:t>dan</a:t>
            </a:r>
            <a:r>
              <a:rPr lang="en-US" dirty="0" smtClean="0"/>
              <a:t> </a:t>
            </a:r>
            <a:r>
              <a:rPr lang="en-US" dirty="0" err="1" smtClean="0"/>
              <a:t>atau</a:t>
            </a:r>
            <a:r>
              <a:rPr lang="en-US" dirty="0" smtClean="0"/>
              <a:t> </a:t>
            </a:r>
            <a:r>
              <a:rPr lang="en-US" dirty="0" err="1" smtClean="0"/>
              <a:t>diurusnya</a:t>
            </a:r>
            <a:r>
              <a:rPr lang="en-US" dirty="0" smtClean="0"/>
              <a:t> </a:t>
            </a:r>
            <a:r>
              <a:rPr lang="en-US" dirty="0" err="1" smtClean="0"/>
              <a:t>apabila</a:t>
            </a:r>
            <a:r>
              <a:rPr lang="en-US" dirty="0" smtClean="0"/>
              <a:t> </a:t>
            </a:r>
            <a:r>
              <a:rPr lang="en-US" dirty="0" err="1" smtClean="0"/>
              <a:t>timbul</a:t>
            </a:r>
            <a:r>
              <a:rPr lang="en-US" dirty="0" smtClean="0"/>
              <a:t> </a:t>
            </a:r>
            <a:r>
              <a:rPr lang="en-US" dirty="0" err="1" smtClean="0"/>
              <a:t>perbedaan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dicapai</a:t>
            </a:r>
            <a:r>
              <a:rPr lang="en-US" dirty="0" smtClean="0"/>
              <a:t> </a:t>
            </a:r>
            <a:r>
              <a:rPr lang="en-US" dirty="0" err="1" smtClean="0"/>
              <a:t>kesepakatan</a:t>
            </a:r>
            <a:r>
              <a:rPr lang="en-US" dirty="0" smtClean="0"/>
              <a:t> </a:t>
            </a:r>
            <a:r>
              <a:rPr lang="en-US" dirty="0" err="1" smtClean="0"/>
              <a:t>tentang</a:t>
            </a:r>
            <a:r>
              <a:rPr lang="en-US" dirty="0" smtClean="0"/>
              <a:t> </a:t>
            </a:r>
            <a:r>
              <a:rPr lang="en-US" dirty="0" err="1" smtClean="0"/>
              <a:t>cara</a:t>
            </a:r>
            <a:r>
              <a:rPr lang="en-US" dirty="0" smtClean="0"/>
              <a:t> </a:t>
            </a:r>
            <a:r>
              <a:rPr lang="en-US" dirty="0" err="1" smtClean="0"/>
              <a:t>penanganan</a:t>
            </a:r>
            <a:r>
              <a:rPr lang="en-US" dirty="0" smtClean="0"/>
              <a:t> </a:t>
            </a:r>
            <a:r>
              <a:rPr lang="en-US" dirty="0" err="1" smtClean="0"/>
              <a:t>perkara</a:t>
            </a:r>
            <a:r>
              <a:rPr lang="en-US" dirty="0" smtClean="0"/>
              <a:t> </a:t>
            </a:r>
            <a:r>
              <a:rPr lang="en-US" dirty="0" err="1" smtClean="0"/>
              <a:t>dengan</a:t>
            </a:r>
            <a:r>
              <a:rPr lang="en-US" dirty="0" smtClean="0"/>
              <a:t> </a:t>
            </a:r>
            <a:r>
              <a:rPr lang="en-US" dirty="0" err="1" smtClean="0"/>
              <a:t>klien</a:t>
            </a:r>
            <a:r>
              <a:rPr lang="en-US" dirty="0" smtClean="0"/>
              <a:t>;</a:t>
            </a:r>
            <a:endParaRPr lang="en-US"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16</a:t>
            </a:fld>
            <a:endParaRPr lang="id-ID"/>
          </a:p>
        </p:txBody>
      </p:sp>
    </p:spTree>
    <p:extLst>
      <p:ext uri="{BB962C8B-B14F-4D97-AF65-F5344CB8AC3E}">
        <p14:creationId xmlns:p14="http://schemas.microsoft.com/office/powerpoint/2010/main" val="349545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700808"/>
            <a:ext cx="6196405" cy="3865694"/>
          </a:xfrm>
        </p:spPr>
        <p:txBody>
          <a:bodyPr/>
          <a:lstStyle/>
          <a:p>
            <a:pPr algn="just">
              <a:buFont typeface="Wingdings" pitchFamily="2" charset="2"/>
              <a:buChar char="q"/>
            </a:pPr>
            <a:r>
              <a:rPr lang="id-ID" dirty="0" smtClean="0"/>
              <a:t> Advokat adalah orang yang berpraktek memberi </a:t>
            </a:r>
            <a:r>
              <a:rPr lang="id-ID" i="1" dirty="0" smtClean="0"/>
              <a:t>jasa hukum, baik di dalam maupun di luar pengadilan</a:t>
            </a:r>
            <a:r>
              <a:rPr lang="id-ID" dirty="0" smtClean="0"/>
              <a:t> yang memenuhi persyaratan berdasarkan undang-undang ‘ini’,  yang berlaku, baik sebagai Advokat, Pengacara, Penasehat Hukum, Pengacara Praktek ataupun sebagai Konsultan Hukum, (K</a:t>
            </a:r>
            <a:r>
              <a:rPr lang="en-US" dirty="0" smtClean="0"/>
              <a:t>ode </a:t>
            </a:r>
            <a:r>
              <a:rPr lang="id-ID" dirty="0" smtClean="0"/>
              <a:t>E</a:t>
            </a:r>
            <a:r>
              <a:rPr lang="en-US" dirty="0" err="1" smtClean="0"/>
              <a:t>tik</a:t>
            </a:r>
            <a:r>
              <a:rPr lang="en-US" dirty="0" smtClean="0"/>
              <a:t> </a:t>
            </a:r>
            <a:r>
              <a:rPr lang="id-ID" dirty="0" smtClean="0"/>
              <a:t>A</a:t>
            </a:r>
            <a:r>
              <a:rPr lang="en-US" dirty="0" err="1" smtClean="0"/>
              <a:t>dvokat</a:t>
            </a:r>
            <a:r>
              <a:rPr lang="en-US" dirty="0" smtClean="0"/>
              <a:t> </a:t>
            </a:r>
            <a:r>
              <a:rPr lang="id-ID" dirty="0" smtClean="0"/>
              <a:t>I</a:t>
            </a:r>
            <a:r>
              <a:rPr lang="en-US" dirty="0" err="1" smtClean="0"/>
              <a:t>ndonesia</a:t>
            </a:r>
            <a:r>
              <a:rPr lang="en-US" dirty="0" smtClean="0"/>
              <a:t>, </a:t>
            </a:r>
            <a:r>
              <a:rPr lang="en-US" dirty="0" err="1" smtClean="0"/>
              <a:t>selanjutnya</a:t>
            </a:r>
            <a:r>
              <a:rPr lang="en-US" dirty="0" smtClean="0"/>
              <a:t> </a:t>
            </a:r>
            <a:r>
              <a:rPr lang="en-US" dirty="0" err="1" smtClean="0"/>
              <a:t>disebut</a:t>
            </a:r>
            <a:r>
              <a:rPr lang="en-US" dirty="0" smtClean="0"/>
              <a:t> KEAI</a:t>
            </a:r>
            <a:r>
              <a:rPr lang="id-ID" dirty="0" smtClean="0"/>
              <a:t>).</a:t>
            </a:r>
            <a:endParaRPr lang="id-ID"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2</a:t>
            </a:fld>
            <a:endParaRPr lang="id-ID"/>
          </a:p>
        </p:txBody>
      </p:sp>
    </p:spTree>
    <p:extLst>
      <p:ext uri="{BB962C8B-B14F-4D97-AF65-F5344CB8AC3E}">
        <p14:creationId xmlns:p14="http://schemas.microsoft.com/office/powerpoint/2010/main" val="61810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50" y="1556792"/>
            <a:ext cx="7128842" cy="4094269"/>
          </a:xfrm>
        </p:spPr>
        <p:txBody>
          <a:bodyPr>
            <a:normAutofit fontScale="92500"/>
          </a:bodyPr>
          <a:lstStyle/>
          <a:p>
            <a:pPr algn="just"/>
            <a:r>
              <a:rPr lang="id-ID" dirty="0" smtClean="0"/>
              <a:t>Teman sejawat adalah orang atau orang yang menjalankan praktek hukum sebagai Advokat sesuai dengan ketentuan perundang-undangan yang berlaku;</a:t>
            </a:r>
          </a:p>
          <a:p>
            <a:pPr algn="just"/>
            <a:r>
              <a:rPr lang="id-ID" dirty="0" smtClean="0"/>
              <a:t>Teman sejawat asing adalah Advokat yang bukan warga negara Indonesia yang menjalankan praktek hukum di Indonesia sesuai dengan ketentuan perundang-undangan yang berlaku;</a:t>
            </a:r>
          </a:p>
          <a:p>
            <a:pPr algn="just"/>
            <a:r>
              <a:rPr lang="id-ID" dirty="0" smtClean="0"/>
              <a:t>Advokat asing yang berdasarkan peraturan perundang-undangan yang berlaku menjalankan profesinya di Indonesia tunduk kepada serta wajib mentaati kode etik ini [Pasal 6 KEAI]; </a:t>
            </a:r>
            <a:endParaRPr lang="id-ID"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3</a:t>
            </a:fld>
            <a:endParaRPr lang="id-ID"/>
          </a:p>
        </p:txBody>
      </p:sp>
    </p:spTree>
    <p:extLst>
      <p:ext uri="{BB962C8B-B14F-4D97-AF65-F5344CB8AC3E}">
        <p14:creationId xmlns:p14="http://schemas.microsoft.com/office/powerpoint/2010/main" val="54789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Kode Etik Advokat</a:t>
            </a:r>
            <a:endParaRPr lang="id-ID" dirty="0"/>
          </a:p>
        </p:txBody>
      </p:sp>
      <p:sp>
        <p:nvSpPr>
          <p:cNvPr id="5" name="Content Placeholder 4"/>
          <p:cNvSpPr>
            <a:spLocks noGrp="1"/>
          </p:cNvSpPr>
          <p:nvPr>
            <p:ph idx="1"/>
          </p:nvPr>
        </p:nvSpPr>
        <p:spPr/>
        <p:txBody>
          <a:bodyPr>
            <a:normAutofit fontScale="92500"/>
          </a:bodyPr>
          <a:lstStyle/>
          <a:p>
            <a:pPr marL="0" indent="0" algn="just">
              <a:buNone/>
            </a:pPr>
            <a:r>
              <a:rPr lang="id-ID" dirty="0" smtClean="0"/>
              <a:t>Dalam perkembangannya di Indonesia dikenal beberapa kode etik, antara lain:</a:t>
            </a:r>
          </a:p>
          <a:p>
            <a:pPr marL="514350" indent="-514350" algn="just">
              <a:buFont typeface="+mj-lt"/>
              <a:buAutoNum type="arabicPeriod"/>
            </a:pPr>
            <a:r>
              <a:rPr lang="id-ID" dirty="0" smtClean="0"/>
              <a:t>Kode Etik Advokat Ikatan Advokat Indonesia (IKADIN) , disahkan Munas Advokat Indonesia I tanggal 10 November 1985;</a:t>
            </a:r>
          </a:p>
          <a:p>
            <a:pPr marL="514350" indent="-514350" algn="just">
              <a:buFont typeface="+mj-lt"/>
              <a:buAutoNum type="arabicPeriod"/>
            </a:pPr>
            <a:r>
              <a:rPr lang="id-ID" dirty="0" smtClean="0"/>
              <a:t>Kode Etik Bersama IKADIN, Asosiasi Advokat Indonesia (AAI), dan Ikatan Penasihat Hukum Indonesia(IPHI), ditetapkan di Jakarta tanggal 8 April 1996;</a:t>
            </a:r>
            <a:endParaRPr lang="id-ID" dirty="0"/>
          </a:p>
        </p:txBody>
      </p:sp>
      <p:sp>
        <p:nvSpPr>
          <p:cNvPr id="6" name="Slide Number Placeholder 5"/>
          <p:cNvSpPr>
            <a:spLocks noGrp="1"/>
          </p:cNvSpPr>
          <p:nvPr>
            <p:ph type="sldNum" sz="quarter" idx="12"/>
          </p:nvPr>
        </p:nvSpPr>
        <p:spPr/>
        <p:txBody>
          <a:bodyPr/>
          <a:lstStyle/>
          <a:p>
            <a:fld id="{28D9E8EC-130D-48E0-862D-D345B2685B67}"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0552" y="1196752"/>
            <a:ext cx="7442398" cy="4911741"/>
          </a:xfrm>
        </p:spPr>
        <p:txBody>
          <a:bodyPr/>
          <a:lstStyle/>
          <a:p>
            <a:pPr marL="457200" indent="-457200" algn="just">
              <a:buAutoNum type="arabicPeriod" startAt="3"/>
              <a:tabLst>
                <a:tab pos="450850" algn="l"/>
              </a:tabLst>
            </a:pPr>
            <a:r>
              <a:rPr lang="id-ID" dirty="0" smtClean="0"/>
              <a:t>Kode </a:t>
            </a:r>
            <a:r>
              <a:rPr lang="id-ID" dirty="0" smtClean="0"/>
              <a:t>Etik Advokat Indonesia, selanjutnya disebut (KEAI) dibuat bersama IKADIN, AAI, IPHI, Himpunan Advokat &amp; Pengacara Indonesia (HAPI), Serikat Pengacara Indonesia (SPI), Asosiasi Konsultan Hukum Indonesia (AKHI), Himpunan Konsultan Hukum Pasar Modal (HKHPM), </a:t>
            </a:r>
            <a:r>
              <a:rPr lang="id-ID" dirty="0" smtClean="0"/>
              <a:t>disahkan di Jakarta </a:t>
            </a:r>
            <a:r>
              <a:rPr lang="id-ID" dirty="0" smtClean="0"/>
              <a:t>tanggal 23 Mei </a:t>
            </a:r>
            <a:r>
              <a:rPr lang="id-ID" dirty="0" smtClean="0"/>
              <a:t>2002</a:t>
            </a:r>
            <a:r>
              <a:rPr lang="id-ID" dirty="0" smtClean="0"/>
              <a:t>;</a:t>
            </a:r>
          </a:p>
          <a:p>
            <a:pPr marL="457200" indent="-457200" algn="just">
              <a:buAutoNum type="arabicPeriod" startAt="3"/>
              <a:tabLst>
                <a:tab pos="450850" algn="l"/>
              </a:tabLst>
            </a:pPr>
            <a:r>
              <a:rPr lang="en-US" i="1" dirty="0" err="1" smtClean="0"/>
              <a:t>Kongres</a:t>
            </a:r>
            <a:r>
              <a:rPr lang="en-US" i="1" dirty="0" smtClean="0"/>
              <a:t> </a:t>
            </a:r>
            <a:r>
              <a:rPr lang="en-US" i="1" dirty="0" err="1"/>
              <a:t>Advokat</a:t>
            </a:r>
            <a:r>
              <a:rPr lang="en-US" i="1" dirty="0"/>
              <a:t> </a:t>
            </a:r>
            <a:r>
              <a:rPr lang="en-US" i="1" dirty="0" smtClean="0"/>
              <a:t>Indonesia</a:t>
            </a:r>
            <a:r>
              <a:rPr lang="id-ID" i="1" dirty="0" smtClean="0"/>
              <a:t> (KAI)</a:t>
            </a:r>
            <a:r>
              <a:rPr lang="en-US" i="1" dirty="0" smtClean="0"/>
              <a:t> </a:t>
            </a:r>
            <a:r>
              <a:rPr lang="en-US" i="1" dirty="0"/>
              <a:t>I </a:t>
            </a:r>
            <a:r>
              <a:rPr lang="en-US" i="1" dirty="0" err="1"/>
              <a:t>Tahun</a:t>
            </a:r>
            <a:r>
              <a:rPr lang="en-US" i="1" dirty="0"/>
              <a:t> 2008, </a:t>
            </a:r>
            <a:r>
              <a:rPr lang="en-US" i="1" dirty="0" err="1"/>
              <a:t>dengan</a:t>
            </a:r>
            <a:r>
              <a:rPr lang="en-US" i="1" dirty="0"/>
              <a:t> SK No. 08/KAI-I/V/2008, </a:t>
            </a:r>
            <a:r>
              <a:rPr lang="en-US" i="1" dirty="0" err="1"/>
              <a:t>menetapkan</a:t>
            </a:r>
            <a:r>
              <a:rPr lang="en-US" i="1" dirty="0"/>
              <a:t> </a:t>
            </a:r>
            <a:r>
              <a:rPr lang="en-US" i="1" dirty="0" err="1"/>
              <a:t>Kode</a:t>
            </a:r>
            <a:r>
              <a:rPr lang="en-US" i="1" dirty="0"/>
              <a:t> </a:t>
            </a:r>
            <a:r>
              <a:rPr lang="en-US" i="1" dirty="0" err="1"/>
              <a:t>Etik</a:t>
            </a:r>
            <a:r>
              <a:rPr lang="en-US" i="1" dirty="0"/>
              <a:t> </a:t>
            </a:r>
            <a:r>
              <a:rPr lang="en-US" i="1" dirty="0" err="1" smtClean="0"/>
              <a:t>Advokat</a:t>
            </a:r>
            <a:r>
              <a:rPr lang="id-ID" i="1" dirty="0" smtClean="0"/>
              <a:t> Indonesia</a:t>
            </a:r>
            <a:r>
              <a:rPr lang="en-US" i="1" dirty="0" smtClean="0"/>
              <a:t>, </a:t>
            </a:r>
            <a:r>
              <a:rPr lang="id-ID" i="1" dirty="0" smtClean="0"/>
              <a:t>ditetapkan di Jakarta </a:t>
            </a:r>
            <a:r>
              <a:rPr lang="en-US" i="1" dirty="0" err="1" smtClean="0"/>
              <a:t>tanggal</a:t>
            </a:r>
            <a:r>
              <a:rPr lang="en-US" i="1" dirty="0" smtClean="0"/>
              <a:t> </a:t>
            </a:r>
            <a:r>
              <a:rPr lang="en-US" i="1" dirty="0"/>
              <a:t>30 Mei </a:t>
            </a:r>
            <a:r>
              <a:rPr lang="en-US" i="1" dirty="0" smtClean="0"/>
              <a:t>2008</a:t>
            </a:r>
            <a:r>
              <a:rPr lang="id-ID" i="1" dirty="0" smtClean="0"/>
              <a:t>;</a:t>
            </a:r>
            <a:endParaRPr lang="id-ID"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268760"/>
            <a:ext cx="7416824" cy="4840303"/>
          </a:xfrm>
        </p:spPr>
        <p:txBody>
          <a:bodyPr>
            <a:normAutofit/>
          </a:bodyPr>
          <a:lstStyle/>
          <a:p>
            <a:pPr marL="531813" indent="-531813" algn="just">
              <a:buFont typeface="Wingdings" pitchFamily="2" charset="2"/>
              <a:buChar char="q"/>
              <a:tabLst>
                <a:tab pos="531813" algn="l"/>
              </a:tabLst>
            </a:pPr>
            <a:r>
              <a:rPr lang="id-ID" dirty="0" smtClean="0"/>
              <a:t>Kode Etik Advokat Indonesia adalah sebagai </a:t>
            </a:r>
            <a:r>
              <a:rPr lang="id-ID" i="1" dirty="0" smtClean="0"/>
              <a:t>hukum tertinggi </a:t>
            </a:r>
            <a:r>
              <a:rPr lang="id-ID" dirty="0" smtClean="0"/>
              <a:t>dalam menjalankan profesi, yang menjamin dan melindungi namun membebankan kewajiban kepada setiap Advokat untuk jujur dan bertanggung jawab dalam menjalankan profesinya baik kepada klien, pengadilan, negara atau masyarakat dan terutama kepada dirinya sendiri, (alinea kelima </a:t>
            </a:r>
            <a:r>
              <a:rPr lang="id-ID" i="1" dirty="0" smtClean="0"/>
              <a:t>pembukaan KEAI</a:t>
            </a:r>
            <a:r>
              <a:rPr lang="id-ID" dirty="0" smtClean="0"/>
              <a:t>).</a:t>
            </a:r>
            <a:endParaRPr lang="id-ID"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q"/>
            </a:pPr>
            <a:r>
              <a:rPr lang="id-ID" dirty="0" smtClean="0"/>
              <a:t> Kode Etik Advokat adalah pengaturan tentang perilaku anggot</a:t>
            </a:r>
            <a:r>
              <a:rPr lang="en-US" dirty="0" smtClean="0"/>
              <a:t>a</a:t>
            </a:r>
            <a:r>
              <a:rPr lang="id-ID" dirty="0" smtClean="0"/>
              <a:t>, baik dalam interaksi sesama anggota atau rekan anggota organisasi advokat lainnya maupun dalam kegiatan dimuka pengadilan, baik beracara di dalam </a:t>
            </a:r>
            <a:r>
              <a:rPr lang="id-ID" dirty="0" smtClean="0"/>
              <a:t>maupun di </a:t>
            </a:r>
            <a:r>
              <a:rPr lang="id-ID" dirty="0" smtClean="0"/>
              <a:t>luar pengadilan, (Martiman P, 2000)</a:t>
            </a:r>
            <a:endParaRPr lang="id-ID"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dirty="0" smtClean="0"/>
              <a:t>Kode Etik Advokat</a:t>
            </a:r>
            <a:r>
              <a:rPr lang="en-US" dirty="0" smtClean="0"/>
              <a:t>, </a:t>
            </a:r>
            <a:r>
              <a:rPr lang="en-US" dirty="0" err="1" smtClean="0"/>
              <a:t>dapat</a:t>
            </a:r>
            <a:r>
              <a:rPr lang="en-US" dirty="0" smtClean="0"/>
              <a:t> </a:t>
            </a:r>
            <a:r>
              <a:rPr lang="en-US" dirty="0" err="1" smtClean="0"/>
              <a:t>dikelompokkan</a:t>
            </a:r>
            <a:r>
              <a:rPr lang="en-US" dirty="0" smtClean="0"/>
              <a:t> </a:t>
            </a:r>
            <a:r>
              <a:rPr lang="en-US" dirty="0" err="1" smtClean="0"/>
              <a:t>dalam</a:t>
            </a:r>
            <a:r>
              <a:rPr lang="en-US" dirty="0" smtClean="0"/>
              <a:t>:</a:t>
            </a:r>
            <a:r>
              <a:rPr lang="id-ID" dirty="0" smtClean="0"/>
              <a:t> </a:t>
            </a:r>
            <a:endParaRPr lang="id-ID" dirty="0"/>
          </a:p>
        </p:txBody>
      </p:sp>
      <p:sp>
        <p:nvSpPr>
          <p:cNvPr id="3" name="Content Placeholder 2"/>
          <p:cNvSpPr>
            <a:spLocks noGrp="1"/>
          </p:cNvSpPr>
          <p:nvPr>
            <p:ph idx="1"/>
          </p:nvPr>
        </p:nvSpPr>
        <p:spPr>
          <a:xfrm>
            <a:off x="1463040" y="2119257"/>
            <a:ext cx="6853376" cy="3603812"/>
          </a:xfrm>
        </p:spPr>
        <p:txBody>
          <a:bodyPr>
            <a:noAutofit/>
          </a:bodyPr>
          <a:lstStyle/>
          <a:p>
            <a:pPr marL="514350" indent="-514350" algn="just">
              <a:buFont typeface="+mj-lt"/>
              <a:buAutoNum type="arabicPeriod"/>
            </a:pPr>
            <a:r>
              <a:rPr lang="id-ID" sz="2200" dirty="0" smtClean="0"/>
              <a:t>Kode etik dalam hubungan dengan kepribadian advokat umumnya;</a:t>
            </a:r>
          </a:p>
          <a:p>
            <a:pPr marL="514350" indent="-514350" algn="just">
              <a:buFont typeface="+mj-lt"/>
              <a:buAutoNum type="arabicPeriod"/>
            </a:pPr>
            <a:r>
              <a:rPr lang="id-ID" sz="2200" dirty="0" smtClean="0"/>
              <a:t>Kode etik dalam hubungan advokat dengan klien;</a:t>
            </a:r>
          </a:p>
          <a:p>
            <a:pPr marL="514350" indent="-514350" algn="just">
              <a:buFont typeface="+mj-lt"/>
              <a:buAutoNum type="arabicPeriod"/>
            </a:pPr>
            <a:r>
              <a:rPr lang="id-ID" sz="2200" dirty="0" smtClean="0"/>
              <a:t>Kode etik dalam hubungan dengan teman sejawat;</a:t>
            </a:r>
          </a:p>
          <a:p>
            <a:pPr marL="514350" indent="-514350" algn="just">
              <a:buFont typeface="+mj-lt"/>
              <a:buAutoNum type="arabicPeriod"/>
            </a:pPr>
            <a:r>
              <a:rPr lang="id-ID" sz="2200" dirty="0" smtClean="0"/>
              <a:t>Kode etik dalam cara bertindak  menangani perkara;</a:t>
            </a:r>
          </a:p>
          <a:p>
            <a:pPr marL="514350" indent="-514350" algn="just">
              <a:buFont typeface="+mj-lt"/>
              <a:buAutoNum type="arabicPeriod"/>
            </a:pPr>
            <a:r>
              <a:rPr lang="id-ID" sz="2200" dirty="0" smtClean="0"/>
              <a:t>Kode etik dalam hubungan advokat terhadap hukum, undang-undang, kekuasaan dan para pejabat pengadilan.</a:t>
            </a:r>
            <a:endParaRPr lang="id-ID" sz="2200"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571184" cy="5361459"/>
          </a:xfrm>
        </p:spPr>
        <p:txBody>
          <a:bodyPr>
            <a:normAutofit lnSpcReduction="10000"/>
          </a:bodyPr>
          <a:lstStyle/>
          <a:p>
            <a:pPr algn="just">
              <a:buFont typeface="Wingdings" pitchFamily="2" charset="2"/>
              <a:buChar char="q"/>
            </a:pPr>
            <a:r>
              <a:rPr lang="id-ID" dirty="0" smtClean="0"/>
              <a:t> </a:t>
            </a:r>
            <a:r>
              <a:rPr lang="en-US" dirty="0" err="1" smtClean="0"/>
              <a:t>Sistematika</a:t>
            </a:r>
            <a:r>
              <a:rPr lang="en-US" dirty="0" smtClean="0"/>
              <a:t> </a:t>
            </a:r>
            <a:r>
              <a:rPr lang="id-ID" dirty="0" smtClean="0"/>
              <a:t>KEAI:</a:t>
            </a:r>
          </a:p>
          <a:p>
            <a:pPr marL="914400" lvl="1" indent="-514350" algn="just">
              <a:buFont typeface="+mj-lt"/>
              <a:buAutoNum type="arabicPeriod"/>
            </a:pPr>
            <a:r>
              <a:rPr lang="en-US" sz="2400" dirty="0" smtClean="0"/>
              <a:t>(Bab I), </a:t>
            </a:r>
            <a:r>
              <a:rPr lang="en-US" sz="2400" dirty="0" err="1" smtClean="0"/>
              <a:t>Ketentuan</a:t>
            </a:r>
            <a:r>
              <a:rPr lang="en-US" sz="2400" dirty="0" smtClean="0"/>
              <a:t> </a:t>
            </a:r>
            <a:r>
              <a:rPr lang="en-US" sz="2400" dirty="0" err="1" smtClean="0"/>
              <a:t>Umum</a:t>
            </a:r>
            <a:r>
              <a:rPr lang="en-US" sz="2400" dirty="0" smtClean="0"/>
              <a:t>,</a:t>
            </a:r>
          </a:p>
          <a:p>
            <a:pPr marL="914400" lvl="1" indent="-514350" algn="just">
              <a:buFont typeface="+mj-lt"/>
              <a:buAutoNum type="arabicPeriod"/>
            </a:pPr>
            <a:r>
              <a:rPr lang="en-US" sz="2400" dirty="0" smtClean="0"/>
              <a:t>(Bab II), </a:t>
            </a:r>
            <a:r>
              <a:rPr lang="id-ID" sz="2400" dirty="0" smtClean="0"/>
              <a:t>Kepribadian Advokat</a:t>
            </a:r>
            <a:r>
              <a:rPr lang="en-US" sz="2400" dirty="0" smtClean="0"/>
              <a:t>, </a:t>
            </a:r>
            <a:endParaRPr lang="id-ID" sz="2400" dirty="0" smtClean="0"/>
          </a:p>
          <a:p>
            <a:pPr marL="914400" lvl="1" indent="-514350" algn="just">
              <a:buFont typeface="+mj-lt"/>
              <a:buAutoNum type="arabicPeriod"/>
            </a:pPr>
            <a:r>
              <a:rPr lang="en-US" sz="2400" dirty="0" smtClean="0"/>
              <a:t>(Bab III),  </a:t>
            </a:r>
            <a:r>
              <a:rPr lang="id-ID" sz="2400" dirty="0" smtClean="0"/>
              <a:t>Hubungan dengan klien</a:t>
            </a:r>
            <a:r>
              <a:rPr lang="en-US" sz="2400" dirty="0" smtClean="0"/>
              <a:t>,</a:t>
            </a:r>
            <a:endParaRPr lang="id-ID" sz="2400" dirty="0" smtClean="0"/>
          </a:p>
          <a:p>
            <a:pPr marL="914400" lvl="1" indent="-514350" algn="just">
              <a:buFont typeface="+mj-lt"/>
              <a:buAutoNum type="arabicPeriod"/>
            </a:pPr>
            <a:r>
              <a:rPr lang="en-US" sz="2400" dirty="0" smtClean="0"/>
              <a:t>(Bab IV/V), </a:t>
            </a:r>
            <a:r>
              <a:rPr lang="id-ID" sz="2400" dirty="0" smtClean="0"/>
              <a:t>Hubungan dengan teman sejawat dan sejawat asing</a:t>
            </a:r>
            <a:r>
              <a:rPr lang="en-US" sz="2400" dirty="0" smtClean="0"/>
              <a:t>, </a:t>
            </a:r>
            <a:endParaRPr lang="id-ID" sz="2400" dirty="0" smtClean="0"/>
          </a:p>
          <a:p>
            <a:pPr marL="914400" lvl="1" indent="-514350" algn="just">
              <a:buFont typeface="+mj-lt"/>
              <a:buAutoNum type="arabicPeriod"/>
            </a:pPr>
            <a:r>
              <a:rPr lang="en-US" sz="2400" dirty="0" smtClean="0"/>
              <a:t>(Bab VI), </a:t>
            </a:r>
            <a:r>
              <a:rPr lang="id-ID" sz="2400" dirty="0" smtClean="0"/>
              <a:t>Cara bertindak menangani perkara</a:t>
            </a:r>
            <a:r>
              <a:rPr lang="en-US" sz="2400" dirty="0" smtClean="0"/>
              <a:t>,</a:t>
            </a:r>
          </a:p>
          <a:p>
            <a:pPr marL="914400" lvl="1" indent="-514350" algn="just">
              <a:buFont typeface="+mj-lt"/>
              <a:buAutoNum type="arabicPeriod"/>
            </a:pPr>
            <a:r>
              <a:rPr lang="en-US" sz="2400" dirty="0" smtClean="0"/>
              <a:t>(Bab VII), </a:t>
            </a:r>
            <a:r>
              <a:rPr lang="en-US" sz="2400" dirty="0" err="1" smtClean="0"/>
              <a:t>Ketentuan-ketentuan</a:t>
            </a:r>
            <a:r>
              <a:rPr lang="en-US" sz="2400" dirty="0" smtClean="0"/>
              <a:t> lain </a:t>
            </a:r>
            <a:r>
              <a:rPr lang="en-US" sz="2400" dirty="0" err="1" smtClean="0"/>
              <a:t>tentang</a:t>
            </a:r>
            <a:r>
              <a:rPr lang="en-US" sz="2400" dirty="0" smtClean="0"/>
              <a:t> </a:t>
            </a:r>
            <a:r>
              <a:rPr lang="en-US" sz="2400" dirty="0" err="1" smtClean="0"/>
              <a:t>kode</a:t>
            </a:r>
            <a:r>
              <a:rPr lang="en-US" sz="2400" dirty="0" smtClean="0"/>
              <a:t> </a:t>
            </a:r>
            <a:r>
              <a:rPr lang="en-US" sz="2400" dirty="0" err="1" smtClean="0"/>
              <a:t>etik</a:t>
            </a:r>
            <a:r>
              <a:rPr lang="en-US" sz="2400" dirty="0" smtClean="0"/>
              <a:t>,</a:t>
            </a:r>
          </a:p>
          <a:p>
            <a:pPr marL="914400" lvl="1" indent="-514350" algn="just">
              <a:buFont typeface="+mj-lt"/>
              <a:buAutoNum type="arabicPeriod"/>
            </a:pPr>
            <a:r>
              <a:rPr lang="en-US" sz="2400" dirty="0" smtClean="0"/>
              <a:t>(Bab VIII/IX), </a:t>
            </a:r>
            <a:r>
              <a:rPr lang="en-US" sz="2400" dirty="0" err="1" smtClean="0"/>
              <a:t>pelaksanaan</a:t>
            </a:r>
            <a:r>
              <a:rPr lang="en-US" sz="2400" dirty="0" smtClean="0"/>
              <a:t> </a:t>
            </a:r>
            <a:r>
              <a:rPr lang="en-US" sz="2400" dirty="0" err="1" smtClean="0"/>
              <a:t>kode</a:t>
            </a:r>
            <a:r>
              <a:rPr lang="en-US" sz="2400" dirty="0" smtClean="0"/>
              <a:t> </a:t>
            </a:r>
            <a:r>
              <a:rPr lang="en-US" sz="2400" dirty="0" err="1" smtClean="0"/>
              <a:t>etik</a:t>
            </a:r>
            <a:r>
              <a:rPr lang="en-US" sz="2400" dirty="0" smtClean="0"/>
              <a:t> </a:t>
            </a:r>
            <a:r>
              <a:rPr lang="en-US" sz="2400" dirty="0" err="1" smtClean="0"/>
              <a:t>dan</a:t>
            </a:r>
            <a:r>
              <a:rPr lang="en-US" sz="2400" dirty="0" smtClean="0"/>
              <a:t> </a:t>
            </a:r>
            <a:r>
              <a:rPr lang="en-US" sz="2400" dirty="0" err="1" smtClean="0"/>
              <a:t>Dewan</a:t>
            </a:r>
            <a:r>
              <a:rPr lang="en-US" sz="2400" dirty="0" smtClean="0"/>
              <a:t> </a:t>
            </a:r>
            <a:r>
              <a:rPr lang="en-US" sz="2400" dirty="0" err="1" smtClean="0"/>
              <a:t>Kehormatan</a:t>
            </a:r>
            <a:r>
              <a:rPr lang="en-US" sz="2400" dirty="0" smtClean="0"/>
              <a:t>,</a:t>
            </a:r>
          </a:p>
          <a:p>
            <a:pPr marL="914400" lvl="1" indent="-514350" algn="just">
              <a:buFont typeface="+mj-lt"/>
              <a:buAutoNum type="arabicPeriod"/>
            </a:pPr>
            <a:r>
              <a:rPr lang="en-US" sz="2400" dirty="0" smtClean="0"/>
              <a:t>(Bab X/XI/XII), KE </a:t>
            </a:r>
            <a:r>
              <a:rPr lang="en-US" sz="2400" dirty="0" err="1" smtClean="0"/>
              <a:t>dan</a:t>
            </a:r>
            <a:r>
              <a:rPr lang="en-US" sz="2400" dirty="0" smtClean="0"/>
              <a:t> DK,  </a:t>
            </a:r>
            <a:r>
              <a:rPr lang="en-US" sz="2400" dirty="0" err="1" smtClean="0"/>
              <a:t>aturan</a:t>
            </a:r>
            <a:r>
              <a:rPr lang="en-US" sz="2400" dirty="0" smtClean="0"/>
              <a:t> </a:t>
            </a:r>
            <a:r>
              <a:rPr lang="en-US" sz="2400" dirty="0" err="1" smtClean="0"/>
              <a:t>peralihan</a:t>
            </a:r>
            <a:r>
              <a:rPr lang="en-US" sz="2400" dirty="0" smtClean="0"/>
              <a:t>, </a:t>
            </a:r>
            <a:r>
              <a:rPr lang="en-US" sz="2400" dirty="0" err="1" smtClean="0"/>
              <a:t>penutup</a:t>
            </a:r>
            <a:r>
              <a:rPr lang="en-US" sz="2400" dirty="0" smtClean="0"/>
              <a:t>.</a:t>
            </a:r>
            <a:endParaRPr lang="id-ID" sz="2400" dirty="0"/>
          </a:p>
        </p:txBody>
      </p:sp>
      <p:sp>
        <p:nvSpPr>
          <p:cNvPr id="4" name="Slide Number Placeholder 3"/>
          <p:cNvSpPr>
            <a:spLocks noGrp="1"/>
          </p:cNvSpPr>
          <p:nvPr>
            <p:ph type="sldNum" sz="quarter" idx="12"/>
          </p:nvPr>
        </p:nvSpPr>
        <p:spPr/>
        <p:txBody>
          <a:bodyPr/>
          <a:lstStyle/>
          <a:p>
            <a:fld id="{28D9E8EC-130D-48E0-862D-D345B2685B67}" type="slidenum">
              <a:rPr lang="id-ID" smtClean="0"/>
              <a:pPr/>
              <a:t>9</a:t>
            </a:fld>
            <a:endParaRPr lang="id-ID"/>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757</TotalTime>
  <Words>848</Words>
  <Application>Microsoft Office PowerPoint</Application>
  <PresentationFormat>On-screen Show (4:3)</PresentationFormat>
  <Paragraphs>72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Pushpin</vt:lpstr>
      <vt:lpstr>PowerPoint Presentation</vt:lpstr>
      <vt:lpstr>PowerPoint Presentation</vt:lpstr>
      <vt:lpstr>PowerPoint Presentation</vt:lpstr>
      <vt:lpstr>Kode Etik Advokat</vt:lpstr>
      <vt:lpstr>PowerPoint Presentation</vt:lpstr>
      <vt:lpstr>PowerPoint Presentation</vt:lpstr>
      <vt:lpstr>PowerPoint Presentation</vt:lpstr>
      <vt:lpstr>Kode Etik Advokat, dapat dikelompokkan dalam: </vt:lpstr>
      <vt:lpstr>PowerPoint Presentation</vt:lpstr>
      <vt:lpstr>Point-point penting dalam KEAI</vt:lpstr>
      <vt:lpstr>Hubungan  dengan klien:</vt:lpstr>
      <vt:lpstr>Hubungan dengan teman sejawat:</vt:lpstr>
      <vt:lpstr>Cara bertindak  menangani perkara:</vt:lpstr>
      <vt:lpstr>PowerPoint Presentation</vt:lpstr>
      <vt:lpstr>Ketentuan lain tentang KEAI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Kode Etik Advokat</dc:title>
  <dc:creator>UserMKRI</dc:creator>
  <cp:lastModifiedBy>Horadin Saragih</cp:lastModifiedBy>
  <cp:revision>52</cp:revision>
  <dcterms:created xsi:type="dcterms:W3CDTF">2013-05-16T07:28:08Z</dcterms:created>
  <dcterms:modified xsi:type="dcterms:W3CDTF">2010-05-30T17:54:02Z</dcterms:modified>
</cp:coreProperties>
</file>