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16"/>
  </p:notesMasterIdLst>
  <p:handoutMasterIdLst>
    <p:handoutMasterId r:id="rId17"/>
  </p:handoutMasterIdLst>
  <p:sldIdLst>
    <p:sldId id="264" r:id="rId2"/>
    <p:sldId id="263" r:id="rId3"/>
    <p:sldId id="262" r:id="rId4"/>
    <p:sldId id="256" r:id="rId5"/>
    <p:sldId id="257" r:id="rId6"/>
    <p:sldId id="258" r:id="rId7"/>
    <p:sldId id="259" r:id="rId8"/>
    <p:sldId id="260" r:id="rId9"/>
    <p:sldId id="261" r:id="rId10"/>
    <p:sldId id="267" r:id="rId11"/>
    <p:sldId id="268" r:id="rId12"/>
    <p:sldId id="269" r:id="rId13"/>
    <p:sldId id="265" r:id="rId14"/>
    <p:sldId id="266"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712" autoAdjust="0"/>
  </p:normalViewPr>
  <p:slideViewPr>
    <p:cSldViewPr>
      <p:cViewPr varScale="1">
        <p:scale>
          <a:sx n="101" d="100"/>
          <a:sy n="101" d="100"/>
        </p:scale>
        <p:origin x="-183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47237E-131D-46A1-9B0D-91BC4B7D3CD1}" type="datetimeFigureOut">
              <a:rPr lang="id-ID" smtClean="0"/>
              <a:pPr/>
              <a:t>31/05/2010</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964916-440B-4F98-9942-D1AF375263F3}" type="slidenum">
              <a:rPr lang="id-ID" smtClean="0"/>
              <a:pPr/>
              <a:t>‹#›</a:t>
            </a:fld>
            <a:endParaRPr lang="id-ID"/>
          </a:p>
        </p:txBody>
      </p:sp>
    </p:spTree>
    <p:extLst>
      <p:ext uri="{BB962C8B-B14F-4D97-AF65-F5344CB8AC3E}">
        <p14:creationId xmlns:p14="http://schemas.microsoft.com/office/powerpoint/2010/main" val="32740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C5763D-E330-491C-B924-16C03251BD33}" type="datetimeFigureOut">
              <a:rPr lang="id-ID" smtClean="0"/>
              <a:pPr/>
              <a:t>31/05/2010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433646-9589-4ED0-B413-0EBDB8D359EB}" type="slidenum">
              <a:rPr lang="id-ID" smtClean="0"/>
              <a:pPr/>
              <a:t>‹#›</a:t>
            </a:fld>
            <a:endParaRPr lang="id-ID"/>
          </a:p>
        </p:txBody>
      </p:sp>
    </p:spTree>
    <p:extLst>
      <p:ext uri="{BB962C8B-B14F-4D97-AF65-F5344CB8AC3E}">
        <p14:creationId xmlns:p14="http://schemas.microsoft.com/office/powerpoint/2010/main" val="2447464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73E6B445-E9C1-4D60-A747-3861A1C9C136}" type="datetime1">
              <a:rPr lang="id-ID" smtClean="0"/>
              <a:pPr/>
              <a:t>31/05/2010</a:t>
            </a:fld>
            <a:endParaRPr lang="id-ID"/>
          </a:p>
        </p:txBody>
      </p:sp>
      <p:sp>
        <p:nvSpPr>
          <p:cNvPr id="5" name="Footer Placeholder 4"/>
          <p:cNvSpPr>
            <a:spLocks noGrp="1"/>
          </p:cNvSpPr>
          <p:nvPr>
            <p:ph type="ftr" sz="quarter" idx="11"/>
          </p:nvPr>
        </p:nvSpPr>
        <p:spPr>
          <a:xfrm>
            <a:off x="1174044" y="5357592"/>
            <a:ext cx="5034845" cy="365125"/>
          </a:xfrm>
        </p:spPr>
        <p:txBody>
          <a:bodyPr/>
          <a:lstStyle/>
          <a:p>
            <a:endParaRPr lang="id-ID"/>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0076CBE5-00D9-478F-B500-03075920462A}"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BAF80-D6F5-4AF9-995B-7AABDE320060}" type="datetime1">
              <a:rPr lang="id-ID" smtClean="0"/>
              <a:pPr/>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076CBE5-00D9-478F-B500-03075920462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A3EB47-63BE-43FB-99FD-DACA67D89BE6}" type="datetime1">
              <a:rPr lang="id-ID" smtClean="0"/>
              <a:pPr/>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076CBE5-00D9-478F-B500-03075920462A}"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27D359-16DA-4F37-BD8B-71142539BA5B}" type="datetime1">
              <a:rPr lang="id-ID" smtClean="0"/>
              <a:pPr/>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076CBE5-00D9-478F-B500-03075920462A}"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898119-8E81-493A-BB48-01E917CE663F}" type="datetime1">
              <a:rPr lang="id-ID" smtClean="0"/>
              <a:pPr/>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076CBE5-00D9-478F-B500-03075920462A}"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91E6047-7E81-4B79-87AF-6BF4F21A2083}" type="datetime1">
              <a:rPr lang="id-ID" smtClean="0"/>
              <a:pPr/>
              <a:t>31/05/2010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076CBE5-00D9-478F-B500-03075920462A}" type="slidenum">
              <a:rPr lang="id-ID" smtClean="0"/>
              <a:pPr/>
              <a:t>‹#›</a:t>
            </a:fld>
            <a:endParaRPr lang="id-ID"/>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1543EFA-BB3B-4E2A-ADAE-1B81AE5A2903}" type="datetime1">
              <a:rPr lang="id-ID" smtClean="0"/>
              <a:pPr/>
              <a:t>31/05/2010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076CBE5-00D9-478F-B500-03075920462A}" type="slidenum">
              <a:rPr lang="id-ID" smtClean="0"/>
              <a:pPr/>
              <a:t>‹#›</a:t>
            </a:fld>
            <a:endParaRPr lang="id-ID"/>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C0EC1C-E2C8-46FD-84CE-EE0AAE5291C7}" type="datetime1">
              <a:rPr lang="id-ID" smtClean="0"/>
              <a:pPr/>
              <a:t>31/05/2010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076CBE5-00D9-478F-B500-03075920462A}"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BD9B67-9FA5-4751-8F38-7BC2A55711E5}" type="datetime1">
              <a:rPr lang="id-ID" smtClean="0"/>
              <a:pPr/>
              <a:t>31/05/2010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076CBE5-00D9-478F-B500-03075920462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2C2208E8-87A0-4081-B31E-8E339CD20C6C}" type="datetime1">
              <a:rPr lang="id-ID" smtClean="0"/>
              <a:pPr/>
              <a:t>31/05/2010</a:t>
            </a:fld>
            <a:endParaRPr lang="id-ID"/>
          </a:p>
        </p:txBody>
      </p:sp>
      <p:sp>
        <p:nvSpPr>
          <p:cNvPr id="6" name="Footer Placeholder 5"/>
          <p:cNvSpPr>
            <a:spLocks noGrp="1"/>
          </p:cNvSpPr>
          <p:nvPr>
            <p:ph type="ftr" sz="quarter" idx="11"/>
          </p:nvPr>
        </p:nvSpPr>
        <p:spPr>
          <a:xfrm rot="-60000">
            <a:off x="914554" y="5829261"/>
            <a:ext cx="3522607" cy="365125"/>
          </a:xfrm>
        </p:spPr>
        <p:txBody>
          <a:bodyPr/>
          <a:lstStyle/>
          <a:p>
            <a:endParaRPr lang="id-ID"/>
          </a:p>
        </p:txBody>
      </p:sp>
      <p:sp>
        <p:nvSpPr>
          <p:cNvPr id="7" name="Slide Number Placeholder 6"/>
          <p:cNvSpPr>
            <a:spLocks noGrp="1"/>
          </p:cNvSpPr>
          <p:nvPr>
            <p:ph type="sldNum" sz="quarter" idx="12"/>
          </p:nvPr>
        </p:nvSpPr>
        <p:spPr>
          <a:xfrm rot="60000">
            <a:off x="7557313" y="5896961"/>
            <a:ext cx="554023" cy="365125"/>
          </a:xfrm>
        </p:spPr>
        <p:txBody>
          <a:bodyPr/>
          <a:lstStyle/>
          <a:p>
            <a:fld id="{0076CBE5-00D9-478F-B500-03075920462A}"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16EEB4B6-69EB-4E7C-B05A-110CDF384ADA}" type="datetime1">
              <a:rPr lang="id-ID" smtClean="0"/>
              <a:pPr/>
              <a:t>31/05/2010</a:t>
            </a:fld>
            <a:endParaRPr lang="id-ID"/>
          </a:p>
        </p:txBody>
      </p:sp>
      <p:sp>
        <p:nvSpPr>
          <p:cNvPr id="6" name="Footer Placeholder 5"/>
          <p:cNvSpPr>
            <a:spLocks noGrp="1"/>
          </p:cNvSpPr>
          <p:nvPr>
            <p:ph type="ftr" sz="quarter" idx="11"/>
          </p:nvPr>
        </p:nvSpPr>
        <p:spPr>
          <a:xfrm rot="-60000">
            <a:off x="914569" y="5831037"/>
            <a:ext cx="3319043" cy="365125"/>
          </a:xfrm>
        </p:spPr>
        <p:txBody>
          <a:bodyPr/>
          <a:lstStyle/>
          <a:p>
            <a:endParaRPr lang="id-ID"/>
          </a:p>
        </p:txBody>
      </p:sp>
      <p:sp>
        <p:nvSpPr>
          <p:cNvPr id="7" name="Slide Number Placeholder 6"/>
          <p:cNvSpPr>
            <a:spLocks noGrp="1"/>
          </p:cNvSpPr>
          <p:nvPr>
            <p:ph type="sldNum" sz="quarter" idx="12"/>
          </p:nvPr>
        </p:nvSpPr>
        <p:spPr>
          <a:xfrm rot="60000">
            <a:off x="7562089" y="5900026"/>
            <a:ext cx="554023" cy="365125"/>
          </a:xfrm>
        </p:spPr>
        <p:txBody>
          <a:bodyPr/>
          <a:lstStyle/>
          <a:p>
            <a:fld id="{0076CBE5-00D9-478F-B500-03075920462A}"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2F618167-A7CA-4CEF-B53E-0A284458CFA9}" type="datetime1">
              <a:rPr lang="id-ID" smtClean="0"/>
              <a:pPr/>
              <a:t>31/05/2010</a:t>
            </a:fld>
            <a:endParaRPr lang="id-ID"/>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id-ID"/>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0076CBE5-00D9-478F-B500-03075920462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just"/>
            <a:r>
              <a:rPr lang="id-ID" sz="2400" dirty="0" smtClean="0"/>
              <a:t>Filsafat Hukum dan Etika Profesi</a:t>
            </a:r>
            <a:endParaRPr lang="id-ID" sz="2400" dirty="0"/>
          </a:p>
        </p:txBody>
      </p:sp>
      <p:sp>
        <p:nvSpPr>
          <p:cNvPr id="6" name="Content Placeholder 4"/>
          <p:cNvSpPr>
            <a:spLocks noGrp="1"/>
          </p:cNvSpPr>
          <p:nvPr>
            <p:ph idx="1"/>
          </p:nvPr>
        </p:nvSpPr>
        <p:spPr>
          <a:xfrm>
            <a:off x="1176865" y="2060849"/>
            <a:ext cx="6798736" cy="3874284"/>
          </a:xfrm>
        </p:spPr>
        <p:txBody>
          <a:bodyPr>
            <a:normAutofit/>
          </a:bodyPr>
          <a:lstStyle/>
          <a:p>
            <a:pPr>
              <a:buNone/>
            </a:pPr>
            <a:endParaRPr lang="id-ID" dirty="0" smtClean="0"/>
          </a:p>
          <a:p>
            <a:pPr algn="ctr">
              <a:buNone/>
            </a:pPr>
            <a:r>
              <a:rPr lang="id-ID" sz="6000" b="1" dirty="0" smtClean="0"/>
              <a:t>HAK MILIK</a:t>
            </a:r>
          </a:p>
          <a:p>
            <a:pPr algn="ctr">
              <a:buNone/>
            </a:pPr>
            <a:r>
              <a:rPr lang="id-ID" dirty="0" smtClean="0"/>
              <a:t>[Materi 12]</a:t>
            </a:r>
            <a:endParaRPr lang="id-ID" dirty="0" smtClean="0"/>
          </a:p>
          <a:p>
            <a:pPr algn="ctr">
              <a:buNone/>
            </a:pPr>
            <a:endParaRPr lang="id-ID" sz="4400" dirty="0"/>
          </a:p>
          <a:p>
            <a:pPr algn="ctr">
              <a:buNone/>
            </a:pPr>
            <a:r>
              <a:rPr lang="id-ID" sz="2800" dirty="0" smtClean="0"/>
              <a:t>Oleh  </a:t>
            </a:r>
          </a:p>
          <a:p>
            <a:pPr algn="ctr">
              <a:buNone/>
            </a:pPr>
            <a:r>
              <a:rPr lang="id-ID" sz="2800" dirty="0" smtClean="0"/>
              <a:t>Dr. Horadin Saragih, SH., MHum.</a:t>
            </a:r>
          </a:p>
          <a:p>
            <a:pPr algn="ctr">
              <a:buNone/>
            </a:pPr>
            <a:endParaRPr lang="id-ID" sz="4400" dirty="0"/>
          </a:p>
          <a:p>
            <a:pPr algn="ctr">
              <a:buNone/>
            </a:pPr>
            <a:endParaRPr lang="id-ID" sz="4400" dirty="0"/>
          </a:p>
        </p:txBody>
      </p:sp>
      <p:sp>
        <p:nvSpPr>
          <p:cNvPr id="2" name="Slide Number Placeholder 1"/>
          <p:cNvSpPr>
            <a:spLocks noGrp="1"/>
          </p:cNvSpPr>
          <p:nvPr>
            <p:ph type="sldNum" sz="quarter" idx="12"/>
          </p:nvPr>
        </p:nvSpPr>
        <p:spPr/>
        <p:txBody>
          <a:bodyPr/>
          <a:lstStyle/>
          <a:p>
            <a:fld id="{0076CBE5-00D9-478F-B500-03075920462A}" type="slidenum">
              <a:rPr lang="id-ID" smtClean="0"/>
              <a:pPr/>
              <a:t>1</a:t>
            </a:fld>
            <a:endParaRPr lang="id-ID"/>
          </a:p>
        </p:txBody>
      </p:sp>
    </p:spTree>
    <p:extLst>
      <p:ext uri="{BB962C8B-B14F-4D97-AF65-F5344CB8AC3E}">
        <p14:creationId xmlns:p14="http://schemas.microsoft.com/office/powerpoint/2010/main" val="28384115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p:cNvSpPr>
            <a:spLocks noGrp="1"/>
          </p:cNvSpPr>
          <p:nvPr>
            <p:ph idx="1"/>
          </p:nvPr>
        </p:nvSpPr>
        <p:spPr>
          <a:xfrm>
            <a:off x="827584" y="1447800"/>
            <a:ext cx="7560840" cy="4800600"/>
          </a:xfrm>
        </p:spPr>
        <p:txBody>
          <a:bodyPr>
            <a:normAutofit/>
          </a:bodyPr>
          <a:lstStyle/>
          <a:p>
            <a:pPr marL="266700" indent="-266700" algn="just">
              <a:buFont typeface="Wingdings" pitchFamily="2" charset="2"/>
              <a:buChar char="q"/>
            </a:pPr>
            <a:r>
              <a:rPr lang="id-ID" sz="2800" b="1" dirty="0" smtClean="0"/>
              <a:t>Roscoe </a:t>
            </a:r>
            <a:r>
              <a:rPr lang="id-ID" sz="2800" b="1" dirty="0" smtClean="0"/>
              <a:t>Pound</a:t>
            </a:r>
            <a:r>
              <a:rPr lang="id-ID" sz="2800" dirty="0" smtClean="0"/>
              <a:t>, </a:t>
            </a:r>
            <a:r>
              <a:rPr lang="id-ID" sz="2800" dirty="0" smtClean="0"/>
              <a:t>memberikan dasar filosofi terhadap hak milik pribadi </a:t>
            </a:r>
            <a:r>
              <a:rPr lang="id-ID" sz="2800" i="1" dirty="0" smtClean="0"/>
              <a:t>(privat) </a:t>
            </a:r>
            <a:r>
              <a:rPr lang="id-ID" sz="2800" dirty="0" smtClean="0"/>
              <a:t>melalui analisisnya atas pemikiran teoritis dari 6 aliran; </a:t>
            </a:r>
            <a:r>
              <a:rPr lang="id-ID" sz="2800" dirty="0" smtClean="0"/>
              <a:t>[</a:t>
            </a:r>
            <a:r>
              <a:rPr lang="id-ID" sz="2800" b="1" dirty="0" smtClean="0"/>
              <a:t>Darji </a:t>
            </a:r>
            <a:r>
              <a:rPr lang="id-ID" sz="2800" b="1" dirty="0" smtClean="0"/>
              <a:t>D dan Shidarta</a:t>
            </a:r>
            <a:r>
              <a:rPr lang="id-ID" sz="2800" dirty="0" smtClean="0"/>
              <a:t>, 1996: 190 – </a:t>
            </a:r>
            <a:r>
              <a:rPr lang="id-ID" sz="2800" dirty="0" smtClean="0"/>
              <a:t>191], </a:t>
            </a:r>
            <a:r>
              <a:rPr lang="id-ID" sz="2800" dirty="0" smtClean="0"/>
              <a:t>menyebutkannya, ada  enam kelompok besar teori yang digunakan untuk memberikan keterangan yang masuk akal tentang milik pribadi sebagai lembaga sosial dan hukum, dalam hal ini 4 (empat) teori yang utama, yaitu:</a:t>
            </a:r>
            <a:endParaRPr lang="id-ID" sz="2800" dirty="0"/>
          </a:p>
        </p:txBody>
      </p:sp>
      <p:sp>
        <p:nvSpPr>
          <p:cNvPr id="5" name="Slide Number Placeholder 4"/>
          <p:cNvSpPr>
            <a:spLocks noGrp="1"/>
          </p:cNvSpPr>
          <p:nvPr>
            <p:ph type="sldNum" sz="quarter" idx="12"/>
          </p:nvPr>
        </p:nvSpPr>
        <p:spPr/>
        <p:txBody>
          <a:bodyPr/>
          <a:lstStyle/>
          <a:p>
            <a:fld id="{0076CBE5-00D9-478F-B500-03075920462A}" type="slidenum">
              <a:rPr lang="id-ID" smtClean="0"/>
              <a:pPr/>
              <a:t>10</a:t>
            </a:fld>
            <a:endParaRPr lang="id-ID"/>
          </a:p>
        </p:txBody>
      </p:sp>
    </p:spTree>
    <p:extLst>
      <p:ext uri="{BB962C8B-B14F-4D97-AF65-F5344CB8AC3E}">
        <p14:creationId xmlns:p14="http://schemas.microsoft.com/office/powerpoint/2010/main" val="8817454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115616" y="1447800"/>
            <a:ext cx="7272808" cy="4800600"/>
          </a:xfrm>
        </p:spPr>
        <p:txBody>
          <a:bodyPr>
            <a:normAutofit/>
          </a:bodyPr>
          <a:lstStyle/>
          <a:p>
            <a:pPr marL="403225" indent="-403225" algn="just">
              <a:buFont typeface="+mj-lt"/>
              <a:buAutoNum type="arabicPeriod"/>
            </a:pPr>
            <a:r>
              <a:rPr lang="en-US" dirty="0" smtClean="0"/>
              <a:t>T</a:t>
            </a:r>
            <a:r>
              <a:rPr lang="id-ID" dirty="0" smtClean="0"/>
              <a:t>eori hukum alam (Grotius, Pufendorf):</a:t>
            </a:r>
          </a:p>
          <a:p>
            <a:pPr marL="914400" lvl="1" indent="-514350" algn="just">
              <a:buFont typeface="+mj-lt"/>
              <a:buAutoNum type="arabicParenR"/>
            </a:pPr>
            <a:r>
              <a:rPr lang="id-ID" sz="2400" dirty="0" smtClean="0"/>
              <a:t>Berdasarkan asas-asas alamiah dari sifat kebendaan, hak milik pribadi terjadi atas pendudukan </a:t>
            </a:r>
            <a:r>
              <a:rPr lang="id-ID" sz="2400" i="1" dirty="0" smtClean="0"/>
              <a:t>(occupation) </a:t>
            </a:r>
            <a:r>
              <a:rPr lang="id-ID" sz="2400" dirty="0" smtClean="0"/>
              <a:t>oleh seseorang atas suatu benda, atau hasil ciptaan-produk kerja </a:t>
            </a:r>
            <a:r>
              <a:rPr lang="id-ID" sz="2400" i="1" dirty="0" smtClean="0"/>
              <a:t>(production);</a:t>
            </a:r>
          </a:p>
          <a:p>
            <a:pPr marL="914400" lvl="1" indent="-514350" algn="just">
              <a:buFont typeface="+mj-lt"/>
              <a:buAutoNum type="arabicParenR"/>
            </a:pPr>
            <a:r>
              <a:rPr lang="id-ID" sz="2400" dirty="0" smtClean="0"/>
              <a:t>Berdasarkan sifat manusia, hak milik pribadi lahir dari konsepsi HAM dan Teori Perjanjian Masyarakat yang menempatkan hak milik sebagai hak dasar yang wajib dilindungi berdasarkan akal budi (moralitas).</a:t>
            </a:r>
            <a:endParaRPr lang="id-ID" sz="2400" dirty="0"/>
          </a:p>
        </p:txBody>
      </p:sp>
      <p:sp>
        <p:nvSpPr>
          <p:cNvPr id="5" name="Slide Number Placeholder 4"/>
          <p:cNvSpPr>
            <a:spLocks noGrp="1"/>
          </p:cNvSpPr>
          <p:nvPr>
            <p:ph type="sldNum" sz="quarter" idx="12"/>
          </p:nvPr>
        </p:nvSpPr>
        <p:spPr/>
        <p:txBody>
          <a:bodyPr/>
          <a:lstStyle/>
          <a:p>
            <a:fld id="{0076CBE5-00D9-478F-B500-03075920462A}" type="slidenum">
              <a:rPr lang="id-ID" smtClean="0"/>
              <a:pPr/>
              <a:t>11</a:t>
            </a:fld>
            <a:endParaRPr lang="id-ID"/>
          </a:p>
        </p:txBody>
      </p:sp>
    </p:spTree>
    <p:extLst>
      <p:ext uri="{BB962C8B-B14F-4D97-AF65-F5344CB8AC3E}">
        <p14:creationId xmlns:p14="http://schemas.microsoft.com/office/powerpoint/2010/main" val="7014269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971600" y="1447800"/>
            <a:ext cx="7416824" cy="4800600"/>
          </a:xfrm>
        </p:spPr>
        <p:txBody>
          <a:bodyPr>
            <a:normAutofit lnSpcReduction="10000"/>
          </a:bodyPr>
          <a:lstStyle/>
          <a:p>
            <a:pPr algn="just">
              <a:buNone/>
            </a:pPr>
            <a:r>
              <a:rPr lang="id-ID" dirty="0" smtClean="0"/>
              <a:t>2.	Teori Metafisik (Immanuel Kant), inti teorinya mengandung dua gagasan:</a:t>
            </a:r>
          </a:p>
          <a:p>
            <a:pPr marL="914400" lvl="1" indent="-514350" algn="just">
              <a:buFont typeface="+mj-lt"/>
              <a:buAutoNum type="arabicParenR"/>
            </a:pPr>
            <a:r>
              <a:rPr lang="id-ID" sz="2400" i="1" dirty="0" smtClean="0"/>
              <a:t>Gagasan pertama</a:t>
            </a:r>
            <a:r>
              <a:rPr lang="id-ID" sz="2400" dirty="0" smtClean="0"/>
              <a:t>, gagasan pendudukan terkandung satu transaksi yang menyangkut fakta unilateral bahwa pendudukan seseorang atas benda secara faktual tidak dapat diganggu oleh orang lain.</a:t>
            </a:r>
          </a:p>
          <a:p>
            <a:pPr marL="914400" lvl="1" indent="-514350" algn="just">
              <a:buFont typeface="+mj-lt"/>
              <a:buAutoNum type="arabicParenR"/>
            </a:pPr>
            <a:r>
              <a:rPr lang="id-ID" sz="2400" i="1" dirty="0" smtClean="0"/>
              <a:t>Gagasan kedua</a:t>
            </a:r>
            <a:r>
              <a:rPr lang="id-ID" sz="2400" dirty="0" smtClean="0"/>
              <a:t>, gagasan perjanjian, berlaku hukum universal, manusia sebagai mahluk yang bermoral harus menepati janjinya menghormati hak milik orang lain, karena perjanjian merupakan kesepakatan para pihak sehingga secara moral harus dipatuhi,</a:t>
            </a:r>
          </a:p>
          <a:p>
            <a:pPr algn="just">
              <a:buNone/>
            </a:pPr>
            <a:endParaRPr lang="id-ID" dirty="0"/>
          </a:p>
        </p:txBody>
      </p:sp>
      <p:sp>
        <p:nvSpPr>
          <p:cNvPr id="5" name="Slide Number Placeholder 4"/>
          <p:cNvSpPr>
            <a:spLocks noGrp="1"/>
          </p:cNvSpPr>
          <p:nvPr>
            <p:ph type="sldNum" sz="quarter" idx="12"/>
          </p:nvPr>
        </p:nvSpPr>
        <p:spPr/>
        <p:txBody>
          <a:bodyPr/>
          <a:lstStyle/>
          <a:p>
            <a:fld id="{0076CBE5-00D9-478F-B500-03075920462A}" type="slidenum">
              <a:rPr lang="id-ID" smtClean="0"/>
              <a:pPr/>
              <a:t>12</a:t>
            </a:fld>
            <a:endParaRPr lang="id-ID"/>
          </a:p>
        </p:txBody>
      </p:sp>
    </p:spTree>
    <p:extLst>
      <p:ext uri="{BB962C8B-B14F-4D97-AF65-F5344CB8AC3E}">
        <p14:creationId xmlns:p14="http://schemas.microsoft.com/office/powerpoint/2010/main" val="4043016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620688"/>
            <a:ext cx="7560840" cy="5505475"/>
          </a:xfrm>
        </p:spPr>
        <p:txBody>
          <a:bodyPr>
            <a:normAutofit/>
          </a:bodyPr>
          <a:lstStyle/>
          <a:p>
            <a:pPr marL="355600" indent="-355600" algn="just">
              <a:buNone/>
              <a:tabLst>
                <a:tab pos="355600" algn="l"/>
              </a:tabLst>
            </a:pPr>
            <a:r>
              <a:rPr lang="id-ID" dirty="0" smtClean="0"/>
              <a:t>3.	Teori sejarah, (Sir Henry Maine), berpendapat konsepsi milik pribadi seperti konsepsi kepribadian perorangan, mengalami perkembangan yang lambat </a:t>
            </a:r>
            <a:r>
              <a:rPr lang="id-ID" i="1" dirty="0" smtClean="0"/>
              <a:t>(evolusi)</a:t>
            </a:r>
            <a:r>
              <a:rPr lang="id-ID" dirty="0" smtClean="0"/>
              <a:t> namun tetap sejak permulaan hukum;</a:t>
            </a:r>
          </a:p>
          <a:p>
            <a:pPr marL="341313" indent="0" algn="just">
              <a:buNone/>
            </a:pPr>
            <a:r>
              <a:rPr lang="id-ID" dirty="0" smtClean="0"/>
              <a:t>Perkembangan yang lambat </a:t>
            </a:r>
            <a:r>
              <a:rPr lang="id-ID" i="1" dirty="0" smtClean="0"/>
              <a:t>(evolusi), </a:t>
            </a:r>
            <a:r>
              <a:rPr lang="id-ID" dirty="0" smtClean="0"/>
              <a:t>melalui tiga tingkatan:</a:t>
            </a:r>
          </a:p>
          <a:p>
            <a:pPr marL="914400" lvl="1" indent="-514350" algn="just">
              <a:buFont typeface="+mj-lt"/>
              <a:buAutoNum type="arabicParenR"/>
            </a:pPr>
            <a:r>
              <a:rPr lang="id-ID" dirty="0" smtClean="0"/>
              <a:t>Pertama, seseorang mengontrol secara fisik terhadap benda-benda. Hukum Romawi menamakan </a:t>
            </a:r>
            <a:r>
              <a:rPr lang="id-ID" i="1" dirty="0" smtClean="0"/>
              <a:t>possesio naturalis</a:t>
            </a:r>
            <a:r>
              <a:rPr lang="id-ID" dirty="0" smtClean="0"/>
              <a:t> (penguasaan alamiah),</a:t>
            </a:r>
          </a:p>
          <a:p>
            <a:pPr marL="914400" lvl="1" indent="-514350" algn="just">
              <a:buFont typeface="+mj-lt"/>
              <a:buAutoNum type="arabicParenR"/>
            </a:pPr>
            <a:r>
              <a:rPr lang="id-ID" dirty="0" smtClean="0"/>
              <a:t>Kedua, menurut hukum Romawi disebut </a:t>
            </a:r>
            <a:r>
              <a:rPr lang="id-ID" i="1" dirty="0" smtClean="0"/>
              <a:t>juristic possesion</a:t>
            </a:r>
            <a:r>
              <a:rPr lang="id-ID" dirty="0" smtClean="0"/>
              <a:t> (penguasaan menurut hukum), penguasaan benda-benda di luar penguasaan fisik benda-benda.</a:t>
            </a:r>
          </a:p>
          <a:p>
            <a:pPr marL="914400" lvl="1" indent="-514350" algn="just">
              <a:buFont typeface="+mj-lt"/>
              <a:buAutoNum type="arabicParenR"/>
            </a:pPr>
            <a:r>
              <a:rPr lang="id-ID" dirty="0" smtClean="0"/>
              <a:t>Ketiga, dari kepentingan kelompok berevolusi menjadi kepentingan perseorangan .</a:t>
            </a:r>
            <a:endParaRPr lang="id-ID" dirty="0"/>
          </a:p>
        </p:txBody>
      </p:sp>
      <p:sp>
        <p:nvSpPr>
          <p:cNvPr id="4" name="Slide Number Placeholder 3"/>
          <p:cNvSpPr>
            <a:spLocks noGrp="1"/>
          </p:cNvSpPr>
          <p:nvPr>
            <p:ph type="sldNum" sz="quarter" idx="12"/>
          </p:nvPr>
        </p:nvSpPr>
        <p:spPr/>
        <p:txBody>
          <a:bodyPr/>
          <a:lstStyle/>
          <a:p>
            <a:fld id="{0076CBE5-00D9-478F-B500-03075920462A}" type="slidenum">
              <a:rPr lang="id-ID" smtClean="0"/>
              <a:pPr/>
              <a:t>13</a:t>
            </a:fld>
            <a:endParaRPr lang="id-ID"/>
          </a:p>
        </p:txBody>
      </p:sp>
    </p:spTree>
    <p:extLst>
      <p:ext uri="{BB962C8B-B14F-4D97-AF65-F5344CB8AC3E}">
        <p14:creationId xmlns:p14="http://schemas.microsoft.com/office/powerpoint/2010/main" val="15806731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447800"/>
            <a:ext cx="6931993" cy="4800600"/>
          </a:xfrm>
        </p:spPr>
        <p:txBody>
          <a:bodyPr>
            <a:normAutofit/>
          </a:bodyPr>
          <a:lstStyle/>
          <a:p>
            <a:pPr marL="444500" indent="-444500" algn="just">
              <a:buNone/>
              <a:tabLst>
                <a:tab pos="403225" algn="l"/>
              </a:tabLst>
            </a:pPr>
            <a:r>
              <a:rPr lang="id-ID" sz="3200" dirty="0" smtClean="0"/>
              <a:t>4.</a:t>
            </a:r>
            <a:r>
              <a:rPr lang="en-US" sz="3200" dirty="0" smtClean="0"/>
              <a:t>	</a:t>
            </a:r>
            <a:r>
              <a:rPr lang="id-ID" sz="3200" dirty="0" smtClean="0"/>
              <a:t>Teori positivis, mengenai dasar milik pada pokoknya sama dengan teori metafisik dan sejarah, para penganut teori positif lebih menitikberatkan pengakuan atas penciptaan benda-benda baru, - hak kekayaan intelektual.</a:t>
            </a:r>
          </a:p>
          <a:p>
            <a:pPr marL="0" indent="0" algn="just">
              <a:buNone/>
            </a:pPr>
            <a:r>
              <a:rPr lang="id-ID" sz="3200" dirty="0" smtClean="0"/>
              <a:t> </a:t>
            </a:r>
            <a:endParaRPr lang="id-ID" sz="3200" dirty="0"/>
          </a:p>
        </p:txBody>
      </p:sp>
      <p:sp>
        <p:nvSpPr>
          <p:cNvPr id="4" name="Slide Number Placeholder 3"/>
          <p:cNvSpPr>
            <a:spLocks noGrp="1"/>
          </p:cNvSpPr>
          <p:nvPr>
            <p:ph type="sldNum" sz="quarter" idx="12"/>
          </p:nvPr>
        </p:nvSpPr>
        <p:spPr/>
        <p:txBody>
          <a:bodyPr/>
          <a:lstStyle/>
          <a:p>
            <a:fld id="{0076CBE5-00D9-478F-B500-03075920462A}" type="slidenum">
              <a:rPr lang="id-ID" smtClean="0"/>
              <a:pPr/>
              <a:t>14</a:t>
            </a:fld>
            <a:endParaRPr lang="id-ID"/>
          </a:p>
        </p:txBody>
      </p:sp>
    </p:spTree>
    <p:extLst>
      <p:ext uri="{BB962C8B-B14F-4D97-AF65-F5344CB8AC3E}">
        <p14:creationId xmlns:p14="http://schemas.microsoft.com/office/powerpoint/2010/main" val="4048994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899592" y="1916832"/>
            <a:ext cx="7488832" cy="3888432"/>
          </a:xfrm>
        </p:spPr>
        <p:txBody>
          <a:bodyPr>
            <a:normAutofit/>
          </a:bodyPr>
          <a:lstStyle/>
          <a:p>
            <a:pPr marL="0" indent="0" algn="just">
              <a:buNone/>
            </a:pPr>
            <a:r>
              <a:rPr lang="id-ID" b="1" dirty="0" smtClean="0"/>
              <a:t>A.PENGANTAR</a:t>
            </a:r>
          </a:p>
          <a:p>
            <a:pPr algn="just">
              <a:buFont typeface="Wingdings" pitchFamily="2" charset="2"/>
              <a:buChar char="q"/>
            </a:pPr>
            <a:r>
              <a:rPr lang="id-ID" dirty="0" smtClean="0"/>
              <a:t>Diantara hak asasi manusia yang paling banyak dibicarakan akhir-akhir ini adalah hak manusia dalam hubungannya dengan suatu benda, yang lazim disebut hak milik. </a:t>
            </a:r>
          </a:p>
          <a:p>
            <a:pPr algn="just">
              <a:buNone/>
            </a:pPr>
            <a:endParaRPr lang="id-ID" dirty="0" smtClean="0"/>
          </a:p>
          <a:p>
            <a:pPr algn="just">
              <a:buFont typeface="Wingdings" pitchFamily="2" charset="2"/>
              <a:buChar char="q"/>
            </a:pPr>
            <a:r>
              <a:rPr lang="id-ID" dirty="0" smtClean="0"/>
              <a:t>Menurut Darji Darmodiharjo, Shidarta, 1996: 180, bahwa salah satu perlindungan hak asasi manusia yang penting adalah perlindungan hak milik;</a:t>
            </a:r>
            <a:endParaRPr lang="id-ID" dirty="0"/>
          </a:p>
        </p:txBody>
      </p:sp>
      <p:sp>
        <p:nvSpPr>
          <p:cNvPr id="2" name="Slide Number Placeholder 1"/>
          <p:cNvSpPr>
            <a:spLocks noGrp="1"/>
          </p:cNvSpPr>
          <p:nvPr>
            <p:ph type="sldNum" sz="quarter" idx="12"/>
          </p:nvPr>
        </p:nvSpPr>
        <p:spPr/>
        <p:txBody>
          <a:bodyPr/>
          <a:lstStyle/>
          <a:p>
            <a:fld id="{0076CBE5-00D9-478F-B500-03075920462A}" type="slidenum">
              <a:rPr lang="id-ID" smtClean="0"/>
              <a:pPr/>
              <a:t>2</a:t>
            </a:fld>
            <a:endParaRPr lang="id-ID"/>
          </a:p>
        </p:txBody>
      </p:sp>
    </p:spTree>
    <p:extLst>
      <p:ext uri="{BB962C8B-B14F-4D97-AF65-F5344CB8AC3E}">
        <p14:creationId xmlns:p14="http://schemas.microsoft.com/office/powerpoint/2010/main" val="2208470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827584" y="1124745"/>
            <a:ext cx="7488832" cy="4810388"/>
          </a:xfrm>
        </p:spPr>
        <p:txBody>
          <a:bodyPr/>
          <a:lstStyle/>
          <a:p>
            <a:pPr algn="just">
              <a:buFont typeface="Wingdings" pitchFamily="2" charset="2"/>
              <a:buChar char="q"/>
            </a:pPr>
            <a:endParaRPr lang="en-US" dirty="0" smtClean="0"/>
          </a:p>
          <a:p>
            <a:pPr algn="just">
              <a:buFont typeface="Wingdings" pitchFamily="2" charset="2"/>
              <a:buChar char="q"/>
            </a:pPr>
            <a:endParaRPr lang="en-US" dirty="0"/>
          </a:p>
          <a:p>
            <a:pPr algn="just">
              <a:buFont typeface="Wingdings" pitchFamily="2" charset="2"/>
              <a:buChar char="q"/>
            </a:pPr>
            <a:endParaRPr lang="en-US" dirty="0" smtClean="0"/>
          </a:p>
          <a:p>
            <a:pPr algn="just">
              <a:buFont typeface="Wingdings" pitchFamily="2" charset="2"/>
              <a:buChar char="q"/>
            </a:pPr>
            <a:r>
              <a:rPr lang="id-ID" dirty="0" smtClean="0"/>
              <a:t> Hak milik tempatnya pada hak privat yang bersifat absolut dalam bidang hak kebendaan (</a:t>
            </a:r>
            <a:r>
              <a:rPr lang="id-ID" i="1" dirty="0" smtClean="0"/>
              <a:t>zakenrecht</a:t>
            </a:r>
            <a:r>
              <a:rPr lang="id-ID" dirty="0" smtClean="0"/>
              <a:t>) adalah hak yang dapat dinilai dengan uang;</a:t>
            </a:r>
          </a:p>
          <a:p>
            <a:pPr algn="just">
              <a:buNone/>
            </a:pPr>
            <a:endParaRPr lang="id-ID" dirty="0" smtClean="0"/>
          </a:p>
          <a:p>
            <a:pPr algn="just">
              <a:buFont typeface="Wingdings" pitchFamily="2" charset="2"/>
              <a:buChar char="q"/>
            </a:pPr>
            <a:r>
              <a:rPr lang="id-ID" dirty="0"/>
              <a:t> </a:t>
            </a:r>
            <a:r>
              <a:rPr lang="id-ID" dirty="0" smtClean="0"/>
              <a:t>Hak kebendaan terdiri atas, 1) berupa barang berwujud, dan 2) barang tak berwujud (hak milik intelektual).</a:t>
            </a:r>
            <a:endParaRPr lang="id-ID" dirty="0"/>
          </a:p>
        </p:txBody>
      </p:sp>
      <p:sp>
        <p:nvSpPr>
          <p:cNvPr id="2" name="Slide Number Placeholder 1"/>
          <p:cNvSpPr>
            <a:spLocks noGrp="1"/>
          </p:cNvSpPr>
          <p:nvPr>
            <p:ph type="sldNum" sz="quarter" idx="12"/>
          </p:nvPr>
        </p:nvSpPr>
        <p:spPr/>
        <p:txBody>
          <a:bodyPr/>
          <a:lstStyle/>
          <a:p>
            <a:fld id="{0076CBE5-00D9-478F-B500-03075920462A}" type="slidenum">
              <a:rPr lang="id-ID" smtClean="0"/>
              <a:pPr/>
              <a:t>3</a:t>
            </a:fld>
            <a:endParaRPr lang="id-ID"/>
          </a:p>
        </p:txBody>
      </p:sp>
    </p:spTree>
    <p:extLst>
      <p:ext uri="{BB962C8B-B14F-4D97-AF65-F5344CB8AC3E}">
        <p14:creationId xmlns:p14="http://schemas.microsoft.com/office/powerpoint/2010/main" val="886725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04973" y="1484784"/>
            <a:ext cx="7411444" cy="4641379"/>
          </a:xfrm>
        </p:spPr>
        <p:txBody>
          <a:bodyPr>
            <a:normAutofit/>
          </a:bodyPr>
          <a:lstStyle/>
          <a:p>
            <a:pPr marL="0" indent="0" algn="just">
              <a:buNone/>
            </a:pPr>
            <a:r>
              <a:rPr lang="id-ID" b="1" dirty="0" smtClean="0"/>
              <a:t>B. PENGERTIAN</a:t>
            </a:r>
          </a:p>
          <a:p>
            <a:pPr algn="just">
              <a:buFont typeface="Wingdings" pitchFamily="2" charset="2"/>
              <a:buChar char="q"/>
            </a:pPr>
            <a:endParaRPr lang="en-US" dirty="0" smtClean="0"/>
          </a:p>
          <a:p>
            <a:pPr algn="just">
              <a:buFont typeface="Wingdings" pitchFamily="2" charset="2"/>
              <a:buChar char="q"/>
            </a:pPr>
            <a:r>
              <a:rPr lang="id-ID" dirty="0" smtClean="0"/>
              <a:t>Hak milik (Lili Rasjidi, 1988:85) adalah hubungan seseorang dengan suatu benda yang membentuk hak pemilikan terhadap benda tersebut;</a:t>
            </a:r>
          </a:p>
          <a:p>
            <a:pPr algn="just">
              <a:buFont typeface="Wingdings" pitchFamily="2" charset="2"/>
              <a:buChar char="q"/>
            </a:pPr>
            <a:r>
              <a:rPr lang="id-ID" dirty="0" smtClean="0"/>
              <a:t>Seseorang, </a:t>
            </a:r>
            <a:r>
              <a:rPr lang="id-ID" i="1" dirty="0" smtClean="0"/>
              <a:t>person, </a:t>
            </a:r>
            <a:r>
              <a:rPr lang="id-ID" dirty="0" smtClean="0"/>
              <a:t>kendati secara umum di artikan sebagai seseorang, tetapi dapat pula suatu organisasi atau kumpulan orang-orang (</a:t>
            </a:r>
            <a:r>
              <a:rPr lang="id-ID" i="1" dirty="0" smtClean="0"/>
              <a:t>labour organizations, partnership, associations, corporations, etc).</a:t>
            </a:r>
            <a:endParaRPr lang="id-ID" i="1" dirty="0"/>
          </a:p>
        </p:txBody>
      </p:sp>
      <p:sp>
        <p:nvSpPr>
          <p:cNvPr id="2" name="Slide Number Placeholder 1"/>
          <p:cNvSpPr>
            <a:spLocks noGrp="1"/>
          </p:cNvSpPr>
          <p:nvPr>
            <p:ph type="sldNum" sz="quarter" idx="12"/>
          </p:nvPr>
        </p:nvSpPr>
        <p:spPr/>
        <p:txBody>
          <a:bodyPr/>
          <a:lstStyle/>
          <a:p>
            <a:fld id="{0076CBE5-00D9-478F-B500-03075920462A}" type="slidenum">
              <a:rPr lang="id-ID" smtClean="0"/>
              <a:pPr/>
              <a:t>4</a:t>
            </a:fld>
            <a:endParaRPr lang="id-ID"/>
          </a:p>
        </p:txBody>
      </p:sp>
    </p:spTree>
    <p:extLst>
      <p:ext uri="{BB962C8B-B14F-4D97-AF65-F5344CB8AC3E}">
        <p14:creationId xmlns:p14="http://schemas.microsoft.com/office/powerpoint/2010/main" val="3890261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212851"/>
            <a:ext cx="7488832" cy="4857403"/>
          </a:xfrm>
        </p:spPr>
        <p:txBody>
          <a:bodyPr>
            <a:normAutofit lnSpcReduction="10000"/>
          </a:bodyPr>
          <a:lstStyle/>
          <a:p>
            <a:pPr algn="just">
              <a:buFont typeface="Wingdings" pitchFamily="2" charset="2"/>
              <a:buChar char="q"/>
            </a:pPr>
            <a:r>
              <a:rPr lang="id-ID" dirty="0" smtClean="0"/>
              <a:t>Mengingat hak milik tidak hanya menyangkut orang, batasan diatas kiranya lebih tepat apabila dinyatakan bahwa hak milik adalah hubungan antara subyek dan benda, yang memberikan wewenang kepada subjek untuk </a:t>
            </a:r>
            <a:r>
              <a:rPr lang="id-ID" b="1" dirty="0" smtClean="0"/>
              <a:t>mendayagunakan</a:t>
            </a:r>
            <a:r>
              <a:rPr lang="id-ID" dirty="0" smtClean="0"/>
              <a:t> dan atau </a:t>
            </a:r>
            <a:r>
              <a:rPr lang="id-ID" b="1" dirty="0" smtClean="0"/>
              <a:t>mempertahankan </a:t>
            </a:r>
            <a:r>
              <a:rPr lang="id-ID" dirty="0" smtClean="0"/>
              <a:t>benda dari tuntutan pihak lain (Darji D, dan Shidarta, 1996:183)</a:t>
            </a:r>
          </a:p>
          <a:p>
            <a:pPr lvl="1" algn="just">
              <a:buFont typeface="Wingdings" pitchFamily="2" charset="2"/>
              <a:buChar char="§"/>
            </a:pPr>
            <a:r>
              <a:rPr lang="id-ID" dirty="0" smtClean="0"/>
              <a:t>Mendayagunakan mengandung arti melakukan segala tindakan berkenaan dengan benda yang dimilikinya dengan harapan mendatangkan manfaat bagi subjek ybs atau subjek lainnya,</a:t>
            </a:r>
          </a:p>
          <a:p>
            <a:pPr lvl="1" algn="just">
              <a:buFont typeface="Wingdings" pitchFamily="2" charset="2"/>
              <a:buChar char="§"/>
            </a:pPr>
            <a:r>
              <a:rPr lang="id-ID" dirty="0" smtClean="0"/>
              <a:t>Mempertahankan berarti melakukan segala tindakan untuk mencegah intervensi pihak lain yang tidak berhak atas benda tersebut.</a:t>
            </a:r>
            <a:endParaRPr lang="id-ID" dirty="0"/>
          </a:p>
        </p:txBody>
      </p:sp>
      <p:sp>
        <p:nvSpPr>
          <p:cNvPr id="2" name="Slide Number Placeholder 1"/>
          <p:cNvSpPr>
            <a:spLocks noGrp="1"/>
          </p:cNvSpPr>
          <p:nvPr>
            <p:ph type="sldNum" sz="quarter" idx="12"/>
          </p:nvPr>
        </p:nvSpPr>
        <p:spPr/>
        <p:txBody>
          <a:bodyPr/>
          <a:lstStyle/>
          <a:p>
            <a:fld id="{0076CBE5-00D9-478F-B500-03075920462A}" type="slidenum">
              <a:rPr lang="id-ID" smtClean="0"/>
              <a:pPr/>
              <a:t>5</a:t>
            </a:fld>
            <a:endParaRPr lang="id-ID"/>
          </a:p>
        </p:txBody>
      </p:sp>
    </p:spTree>
    <p:extLst>
      <p:ext uri="{BB962C8B-B14F-4D97-AF65-F5344CB8AC3E}">
        <p14:creationId xmlns:p14="http://schemas.microsoft.com/office/powerpoint/2010/main" val="3722824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080248"/>
            <a:ext cx="7560840" cy="5145435"/>
          </a:xfrm>
        </p:spPr>
        <p:txBody>
          <a:bodyPr>
            <a:normAutofit lnSpcReduction="10000"/>
          </a:bodyPr>
          <a:lstStyle/>
          <a:p>
            <a:pPr algn="just">
              <a:buFont typeface="Wingdings" pitchFamily="2" charset="2"/>
              <a:buChar char="q"/>
            </a:pPr>
            <a:r>
              <a:rPr lang="id-ID" dirty="0" smtClean="0"/>
              <a:t>Menurut Lili R </a:t>
            </a:r>
            <a:r>
              <a:rPr lang="id-ID" i="1" dirty="0" smtClean="0"/>
              <a:t>(ibid), </a:t>
            </a:r>
            <a:r>
              <a:rPr lang="id-ID" dirty="0" smtClean="0"/>
              <a:t>hak milik merupakan </a:t>
            </a:r>
            <a:r>
              <a:rPr lang="id-ID" i="1" dirty="0" smtClean="0"/>
              <a:t>hak in rem;</a:t>
            </a:r>
          </a:p>
          <a:p>
            <a:pPr algn="just">
              <a:buFont typeface="Wingdings" pitchFamily="2" charset="2"/>
              <a:buChar char="q"/>
            </a:pPr>
            <a:r>
              <a:rPr lang="id-ID" dirty="0" smtClean="0"/>
              <a:t>Hak milik pribadi (</a:t>
            </a:r>
            <a:r>
              <a:rPr lang="id-ID" i="1" dirty="0" smtClean="0"/>
              <a:t>res private</a:t>
            </a:r>
            <a:r>
              <a:rPr lang="id-ID" dirty="0" smtClean="0"/>
              <a:t>), dalam arti setiap barang dapat dimiliki oleh manusia, dikenal </a:t>
            </a:r>
            <a:r>
              <a:rPr lang="id-ID" i="1" dirty="0" smtClean="0"/>
              <a:t>hak in personam dan hak in rem</a:t>
            </a:r>
            <a:r>
              <a:rPr lang="id-ID" dirty="0" smtClean="0"/>
              <a:t>;</a:t>
            </a:r>
          </a:p>
          <a:p>
            <a:pPr algn="just">
              <a:buFont typeface="Wingdings" pitchFamily="2" charset="2"/>
              <a:buChar char="q"/>
            </a:pPr>
            <a:r>
              <a:rPr lang="id-ID" i="1" dirty="0" smtClean="0"/>
              <a:t>Hak inrem </a:t>
            </a:r>
            <a:r>
              <a:rPr lang="id-ID" dirty="0" smtClean="0"/>
              <a:t>disebut juga hak konkrit merupakan kewajiban yang dikenakan kepada semua orang, contoh hak pemilik tanah untuk dilindungi untuk melakukan usaha pertanian di atas tanahnya;</a:t>
            </a:r>
          </a:p>
          <a:p>
            <a:pPr algn="just">
              <a:buFont typeface="Wingdings" pitchFamily="2" charset="2"/>
              <a:buChar char="q"/>
            </a:pPr>
            <a:r>
              <a:rPr lang="id-ID" i="1" dirty="0" smtClean="0"/>
              <a:t>Hak inpersonam </a:t>
            </a:r>
            <a:r>
              <a:rPr lang="id-ID" dirty="0" smtClean="0"/>
              <a:t>merupakan perlindungan hukum atas hak terhadap orang atau person tertentu, contoh, pemilik tanah yang menyewakan atau mengalihkan haknya kepada seseorang yang  bernama A, maka ia hanya dapat menuntut kewajiban uang sewa atau ganti rugi pembayaran uang hanya terhadap A.</a:t>
            </a:r>
            <a:endParaRPr lang="id-ID" dirty="0"/>
          </a:p>
        </p:txBody>
      </p:sp>
      <p:sp>
        <p:nvSpPr>
          <p:cNvPr id="2" name="Slide Number Placeholder 1"/>
          <p:cNvSpPr>
            <a:spLocks noGrp="1"/>
          </p:cNvSpPr>
          <p:nvPr>
            <p:ph type="sldNum" sz="quarter" idx="12"/>
          </p:nvPr>
        </p:nvSpPr>
        <p:spPr/>
        <p:txBody>
          <a:bodyPr/>
          <a:lstStyle/>
          <a:p>
            <a:fld id="{0076CBE5-00D9-478F-B500-03075920462A}" type="slidenum">
              <a:rPr lang="id-ID" smtClean="0"/>
              <a:pPr/>
              <a:t>6</a:t>
            </a:fld>
            <a:endParaRPr lang="id-ID"/>
          </a:p>
        </p:txBody>
      </p:sp>
    </p:spTree>
    <p:extLst>
      <p:ext uri="{BB962C8B-B14F-4D97-AF65-F5344CB8AC3E}">
        <p14:creationId xmlns:p14="http://schemas.microsoft.com/office/powerpoint/2010/main" val="1019500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268760"/>
            <a:ext cx="7416824" cy="4857403"/>
          </a:xfrm>
        </p:spPr>
        <p:txBody>
          <a:bodyPr>
            <a:normAutofit/>
          </a:bodyPr>
          <a:lstStyle/>
          <a:p>
            <a:pPr marL="536575" indent="-536575" algn="just">
              <a:buNone/>
            </a:pPr>
            <a:r>
              <a:rPr lang="id-ID" b="1" dirty="0" smtClean="0"/>
              <a:t>C. HAK MILIK SECARA FILOSOFIS (IG. Dewa A.,2013: 90 -  96):</a:t>
            </a:r>
            <a:endParaRPr lang="en-US" b="1" dirty="0" smtClean="0"/>
          </a:p>
          <a:p>
            <a:pPr marL="536575" indent="-536575" algn="just">
              <a:buNone/>
            </a:pPr>
            <a:endParaRPr lang="id-ID" b="1" dirty="0" smtClean="0"/>
          </a:p>
          <a:p>
            <a:pPr algn="just">
              <a:buFont typeface="Wingdings" pitchFamily="2" charset="2"/>
              <a:buChar char="q"/>
            </a:pPr>
            <a:r>
              <a:rPr lang="id-ID" dirty="0" smtClean="0"/>
              <a:t>Dalam </a:t>
            </a:r>
            <a:r>
              <a:rPr lang="id-ID" b="1" dirty="0" smtClean="0"/>
              <a:t>filsafat liberal </a:t>
            </a:r>
            <a:r>
              <a:rPr lang="id-ID" dirty="0" smtClean="0"/>
              <a:t>yang diadop oleh sistem hukum Belanda hak milik pribadi dinamakan </a:t>
            </a:r>
            <a:r>
              <a:rPr lang="id-ID" i="1" dirty="0" smtClean="0"/>
              <a:t>eigendom,</a:t>
            </a:r>
            <a:r>
              <a:rPr lang="id-ID" dirty="0" smtClean="0"/>
              <a:t> memiliki kedudukan hak yang bersifat mutlak, sempurna dan terkuat sehingga pemilik dapat mengalihkan atau tidak haknya, dan tidak seorangpun dapat mencabut haknya kecuali atas dasar atau kuasa undang-undang;</a:t>
            </a:r>
            <a:endParaRPr lang="id-ID" dirty="0"/>
          </a:p>
        </p:txBody>
      </p:sp>
      <p:sp>
        <p:nvSpPr>
          <p:cNvPr id="2" name="Slide Number Placeholder 1"/>
          <p:cNvSpPr>
            <a:spLocks noGrp="1"/>
          </p:cNvSpPr>
          <p:nvPr>
            <p:ph type="sldNum" sz="quarter" idx="12"/>
          </p:nvPr>
        </p:nvSpPr>
        <p:spPr/>
        <p:txBody>
          <a:bodyPr/>
          <a:lstStyle/>
          <a:p>
            <a:fld id="{0076CBE5-00D9-478F-B500-03075920462A}" type="slidenum">
              <a:rPr lang="id-ID" smtClean="0"/>
              <a:pPr/>
              <a:t>7</a:t>
            </a:fld>
            <a:endParaRPr lang="id-ID"/>
          </a:p>
        </p:txBody>
      </p:sp>
    </p:spTree>
    <p:extLst>
      <p:ext uri="{BB962C8B-B14F-4D97-AF65-F5344CB8AC3E}">
        <p14:creationId xmlns:p14="http://schemas.microsoft.com/office/powerpoint/2010/main" val="11571077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140644"/>
            <a:ext cx="7416824" cy="4985520"/>
          </a:xfrm>
        </p:spPr>
        <p:txBody>
          <a:bodyPr>
            <a:normAutofit/>
          </a:bodyPr>
          <a:lstStyle/>
          <a:p>
            <a:pPr algn="just">
              <a:buFont typeface="Wingdings" pitchFamily="2" charset="2"/>
              <a:buChar char="q"/>
            </a:pPr>
            <a:endParaRPr lang="en-US" b="1" dirty="0" smtClean="0"/>
          </a:p>
          <a:p>
            <a:pPr algn="just">
              <a:buFont typeface="Wingdings" pitchFamily="2" charset="2"/>
              <a:buChar char="q"/>
            </a:pPr>
            <a:r>
              <a:rPr lang="id-ID" b="1" dirty="0" smtClean="0"/>
              <a:t>Dalam </a:t>
            </a:r>
            <a:r>
              <a:rPr lang="id-ID" b="1" u="sng" dirty="0" smtClean="0"/>
              <a:t>filsafat Pancasila</a:t>
            </a:r>
            <a:r>
              <a:rPr lang="id-ID" b="1" dirty="0" smtClean="0"/>
              <a:t> hak milik befungsi sosial, khususnya dibidang agraria sejalan dengan teori fungsi sosial dari hak sebagaimana diajarkan oleh </a:t>
            </a:r>
            <a:r>
              <a:rPr lang="id-ID" b="1" i="1" dirty="0" smtClean="0"/>
              <a:t>Leon Duguit</a:t>
            </a:r>
            <a:r>
              <a:rPr lang="id-ID" b="1" dirty="0" smtClean="0"/>
              <a:t>, hak milik atas tanah dibatasi penggunaannya oleh kepentingan masyarakat. Berarti, demi kepentingan umum hak milik atas tanah dapat dilakukan pembebasan hak bahkan dapat dicabut atas kuasa Undang-Undang tentang Pencabutan Atas Hak Tanah.</a:t>
            </a:r>
            <a:endParaRPr lang="id-ID" b="1" dirty="0"/>
          </a:p>
        </p:txBody>
      </p:sp>
      <p:sp>
        <p:nvSpPr>
          <p:cNvPr id="2" name="Slide Number Placeholder 1"/>
          <p:cNvSpPr>
            <a:spLocks noGrp="1"/>
          </p:cNvSpPr>
          <p:nvPr>
            <p:ph type="sldNum" sz="quarter" idx="12"/>
          </p:nvPr>
        </p:nvSpPr>
        <p:spPr/>
        <p:txBody>
          <a:bodyPr/>
          <a:lstStyle/>
          <a:p>
            <a:fld id="{0076CBE5-00D9-478F-B500-03075920462A}" type="slidenum">
              <a:rPr lang="id-ID" smtClean="0"/>
              <a:pPr/>
              <a:t>8</a:t>
            </a:fld>
            <a:endParaRPr lang="id-ID"/>
          </a:p>
        </p:txBody>
      </p:sp>
    </p:spTree>
    <p:extLst>
      <p:ext uri="{BB962C8B-B14F-4D97-AF65-F5344CB8AC3E}">
        <p14:creationId xmlns:p14="http://schemas.microsoft.com/office/powerpoint/2010/main" val="20533559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1447800"/>
            <a:ext cx="7488832" cy="4800600"/>
          </a:xfrm>
        </p:spPr>
        <p:txBody>
          <a:bodyPr>
            <a:normAutofit/>
          </a:bodyPr>
          <a:lstStyle/>
          <a:p>
            <a:pPr marL="266700" indent="-266700" algn="just">
              <a:buFont typeface="Wingdings" pitchFamily="2" charset="2"/>
              <a:buChar char="q"/>
            </a:pPr>
            <a:r>
              <a:rPr lang="id-ID" sz="2800" dirty="0" smtClean="0"/>
              <a:t>Dalam </a:t>
            </a:r>
            <a:r>
              <a:rPr lang="id-ID" sz="2800" b="1" dirty="0" smtClean="0"/>
              <a:t>filsafat Marxis </a:t>
            </a:r>
            <a:r>
              <a:rPr lang="id-ID" sz="2800" dirty="0" smtClean="0"/>
              <a:t>berdasarkan ajaran Historis Materilisme Karl Marx, memandang dalam ekonomi sosialis komunis hak milik individu ditolak, yang diterima hanyalah hak milik kolektif di bawah negara sebagai organisasi kelas berkuasa;</a:t>
            </a:r>
            <a:endParaRPr lang="en-US" sz="2800" dirty="0" smtClean="0"/>
          </a:p>
          <a:p>
            <a:pPr marL="0" indent="0" algn="just">
              <a:buNone/>
            </a:pPr>
            <a:endParaRPr lang="id-ID" sz="2800" dirty="0" smtClean="0"/>
          </a:p>
          <a:p>
            <a:pPr marL="513588" lvl="2" indent="-266700" algn="just">
              <a:buFont typeface="Arial" pitchFamily="34" charset="0"/>
              <a:buChar char="•"/>
            </a:pPr>
            <a:r>
              <a:rPr lang="id-ID" sz="2000" dirty="0" smtClean="0"/>
              <a:t>Menurutnya, karena penggunaan hak milik pribadi sebagai kekuatan modal atau kapital akan melahirkan kapitalisme yang menguasai pemerintahan. Negara kapitalis yang dikuasai oleh kaum borjuis kapitalis akan menindas kaum buruh.</a:t>
            </a:r>
            <a:endParaRPr lang="id-ID" sz="2000" dirty="0"/>
          </a:p>
        </p:txBody>
      </p:sp>
      <p:sp>
        <p:nvSpPr>
          <p:cNvPr id="2" name="Slide Number Placeholder 1"/>
          <p:cNvSpPr>
            <a:spLocks noGrp="1"/>
          </p:cNvSpPr>
          <p:nvPr>
            <p:ph type="sldNum" sz="quarter" idx="12"/>
          </p:nvPr>
        </p:nvSpPr>
        <p:spPr/>
        <p:txBody>
          <a:bodyPr/>
          <a:lstStyle/>
          <a:p>
            <a:fld id="{0076CBE5-00D9-478F-B500-03075920462A}" type="slidenum">
              <a:rPr lang="id-ID" smtClean="0"/>
              <a:pPr/>
              <a:t>9</a:t>
            </a:fld>
            <a:endParaRPr lang="id-ID"/>
          </a:p>
        </p:txBody>
      </p:sp>
    </p:spTree>
    <p:extLst>
      <p:ext uri="{BB962C8B-B14F-4D97-AF65-F5344CB8AC3E}">
        <p14:creationId xmlns:p14="http://schemas.microsoft.com/office/powerpoint/2010/main" val="19937934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620</TotalTime>
  <Words>724</Words>
  <Application>Microsoft Office PowerPoint</Application>
  <PresentationFormat>On-screen Show (4:3)</PresentationFormat>
  <Paragraphs>64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Pushpin</vt:lpstr>
      <vt:lpstr>Filsafat Hukum dan Etika Profesi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Horadin Saragih</dc:creator>
  <cp:lastModifiedBy>Horadin Saragih</cp:lastModifiedBy>
  <cp:revision>37</cp:revision>
  <cp:lastPrinted>2010-05-30T18:42:22Z</cp:lastPrinted>
  <dcterms:created xsi:type="dcterms:W3CDTF">2015-01-15T14:08:48Z</dcterms:created>
  <dcterms:modified xsi:type="dcterms:W3CDTF">2010-05-30T18:46:31Z</dcterms:modified>
</cp:coreProperties>
</file>