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7" r:id="rId2"/>
    <p:sldId id="258" r:id="rId3"/>
    <p:sldId id="271" r:id="rId4"/>
    <p:sldId id="272" r:id="rId5"/>
    <p:sldId id="260" r:id="rId6"/>
    <p:sldId id="261" r:id="rId7"/>
    <p:sldId id="262" r:id="rId8"/>
    <p:sldId id="263" r:id="rId9"/>
    <p:sldId id="264" r:id="rId10"/>
    <p:sldId id="270" r:id="rId11"/>
    <p:sldId id="265" r:id="rId12"/>
    <p:sldId id="266" r:id="rId13"/>
    <p:sldId id="267" r:id="rId14"/>
    <p:sldId id="268" r:id="rId15"/>
    <p:sldId id="269"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238C1D-3412-41C3-AEEE-02CEB2F8700A}" type="datetimeFigureOut">
              <a:rPr lang="id-ID" smtClean="0"/>
              <a:t>31/05/2010</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34FDB-F07E-49C6-B45E-FA798C5ABFC3}" type="slidenum">
              <a:rPr lang="id-ID" smtClean="0"/>
              <a:t>‹#›</a:t>
            </a:fld>
            <a:endParaRPr lang="id-ID"/>
          </a:p>
        </p:txBody>
      </p:sp>
    </p:spTree>
    <p:extLst>
      <p:ext uri="{BB962C8B-B14F-4D97-AF65-F5344CB8AC3E}">
        <p14:creationId xmlns:p14="http://schemas.microsoft.com/office/powerpoint/2010/main" val="788345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D099E0-8F65-492F-8845-AFDEAC68F266}" type="datetimeFigureOut">
              <a:rPr lang="id-ID" smtClean="0"/>
              <a:t>31/05/2010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82190-0279-45B9-93FF-C8B72902947D}" type="slidenum">
              <a:rPr lang="id-ID" smtClean="0"/>
              <a:t>‹#›</a:t>
            </a:fld>
            <a:endParaRPr lang="id-ID"/>
          </a:p>
        </p:txBody>
      </p:sp>
    </p:spTree>
    <p:extLst>
      <p:ext uri="{BB962C8B-B14F-4D97-AF65-F5344CB8AC3E}">
        <p14:creationId xmlns:p14="http://schemas.microsoft.com/office/powerpoint/2010/main" val="1699045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20F059D3-2C51-4E3A-A8BF-B4E41D35BA49}" type="datetime1">
              <a:rPr lang="id-ID" smtClean="0"/>
              <a:t>31/05/2010</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3EBB4CB9-1AB2-495A-A924-0A4783A5C6E9}"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1DF8-3DCC-4A9A-BBCC-A0FE35FEEE7B}"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BB4CB9-1AB2-495A-A924-0A4783A5C6E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10A97-ED07-4C1A-93FA-EC9E93FA5446}"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BB4CB9-1AB2-495A-A924-0A4783A5C6E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D01E3-ADE4-4A28-BC99-D93FB2BD8626}"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BB4CB9-1AB2-495A-A924-0A4783A5C6E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8924FA-04BF-4176-978C-A2589C253D75}"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BB4CB9-1AB2-495A-A924-0A4783A5C6E9}"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D0EF03A-31A1-42B7-8D6E-AC4C40D4FC29}" type="datetime1">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BB4CB9-1AB2-495A-A924-0A4783A5C6E9}" type="slidenum">
              <a:rPr lang="id-ID" smtClean="0"/>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64CA52B-23F6-4B9B-93C3-54DBE1CFDE81}" type="datetime1">
              <a:rPr lang="id-ID" smtClean="0"/>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EBB4CB9-1AB2-495A-A924-0A4783A5C6E9}" type="slidenum">
              <a:rPr lang="id-ID" smtClean="0"/>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CFB96A-6EA4-41AD-8C3E-236E6617669B}" type="datetime1">
              <a:rPr lang="id-ID" smtClean="0"/>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EBB4CB9-1AB2-495A-A924-0A4783A5C6E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624B7-097D-402C-88F9-34A0568E741F}" type="datetime1">
              <a:rPr lang="id-ID" smtClean="0"/>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EBB4CB9-1AB2-495A-A924-0A4783A5C6E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638FF694-28AD-4C3B-AC2D-FA98B3DCF2C3}" type="datetime1">
              <a:rPr lang="id-ID" smtClean="0"/>
              <a:t>31/05/2010</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3EBB4CB9-1AB2-495A-A924-0A4783A5C6E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C4FF1B3E-F114-4887-A81E-288287811634}" type="datetime1">
              <a:rPr lang="id-ID" smtClean="0"/>
              <a:t>31/05/2010</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3EBB4CB9-1AB2-495A-A924-0A4783A5C6E9}"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AA7B2B6-7181-41B9-8751-00F707A1D861}" type="datetime1">
              <a:rPr lang="id-ID" smtClean="0"/>
              <a:t>31/05/2010</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3EBB4CB9-1AB2-495A-A924-0A4783A5C6E9}"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196752"/>
            <a:ext cx="7416824" cy="4929411"/>
          </a:xfrm>
        </p:spPr>
        <p:txBody>
          <a:bodyPr>
            <a:normAutofit/>
          </a:bodyPr>
          <a:lstStyle/>
          <a:p>
            <a:pPr marL="541338" indent="-458788" algn="just">
              <a:buFont typeface="Wingdings" pitchFamily="2" charset="2"/>
              <a:buChar char="§"/>
            </a:pPr>
            <a:r>
              <a:rPr lang="id-ID" i="1" dirty="0" smtClean="0"/>
              <a:t>The Bangalore Principles of Justice Conduct</a:t>
            </a:r>
            <a:r>
              <a:rPr lang="id-ID" dirty="0" smtClean="0"/>
              <a:t>, merupakan suatu aturan yang dapat menjadi patokan atau ukuran tingkah laku pejabat kekuasaan kehakiman, meliputi kode etik profesi hakim, transparansi keuangan, dan akuntabilitas;</a:t>
            </a:r>
          </a:p>
          <a:p>
            <a:pPr marL="82550" indent="0" algn="just">
              <a:buNone/>
            </a:pPr>
            <a:endParaRPr lang="id-ID" dirty="0" smtClean="0"/>
          </a:p>
          <a:p>
            <a:pPr marL="541338" indent="-458788" algn="just">
              <a:buFont typeface="Wingdings" pitchFamily="2" charset="2"/>
              <a:buChar char="§"/>
            </a:pPr>
            <a:r>
              <a:rPr lang="id-ID" dirty="0" smtClean="0"/>
              <a:t>Disetujui bersama para Ketua Mahkamah Agung pada pertemuan di Den Haag dari tanggal 25 – 26 November 2002.</a:t>
            </a:r>
            <a:endParaRPr lang="id-ID" dirty="0"/>
          </a:p>
        </p:txBody>
      </p:sp>
      <p:sp>
        <p:nvSpPr>
          <p:cNvPr id="2" name="Slide Number Placeholder 1"/>
          <p:cNvSpPr>
            <a:spLocks noGrp="1"/>
          </p:cNvSpPr>
          <p:nvPr>
            <p:ph type="sldNum" sz="quarter" idx="12"/>
          </p:nvPr>
        </p:nvSpPr>
        <p:spPr/>
        <p:txBody>
          <a:bodyPr/>
          <a:lstStyle/>
          <a:p>
            <a:fld id="{3EBB4CB9-1AB2-495A-A924-0A4783A5C6E9}" type="slidenum">
              <a:rPr lang="id-ID" smtClean="0"/>
              <a:t>1</a:t>
            </a:fld>
            <a:endParaRPr lang="id-ID"/>
          </a:p>
        </p:txBody>
      </p:sp>
    </p:spTree>
    <p:extLst>
      <p:ext uri="{BB962C8B-B14F-4D97-AF65-F5344CB8AC3E}">
        <p14:creationId xmlns:p14="http://schemas.microsoft.com/office/powerpoint/2010/main" val="63545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Hakim </a:t>
            </a:r>
            <a:r>
              <a:rPr lang="en-US" dirty="0" err="1" smtClean="0"/>
              <a:t>dilarang</a:t>
            </a:r>
            <a:r>
              <a:rPr lang="en-US" dirty="0" smtClean="0"/>
              <a:t> </a:t>
            </a:r>
            <a:r>
              <a:rPr lang="en-US" dirty="0" err="1" smtClean="0"/>
              <a:t>mengadili</a:t>
            </a:r>
            <a:r>
              <a:rPr lang="en-US" dirty="0" smtClean="0"/>
              <a:t> </a:t>
            </a:r>
            <a:r>
              <a:rPr lang="en-US" dirty="0" err="1" smtClean="0"/>
              <a:t>suatu</a:t>
            </a:r>
            <a:r>
              <a:rPr lang="en-US" dirty="0" smtClean="0"/>
              <a:t> </a:t>
            </a:r>
            <a:r>
              <a:rPr lang="en-US" dirty="0" err="1" smtClean="0"/>
              <a:t>perkara</a:t>
            </a:r>
            <a:r>
              <a:rPr lang="en-US" dirty="0" smtClean="0"/>
              <a:t> </a:t>
            </a:r>
            <a:r>
              <a:rPr lang="en-US" dirty="0" err="1" smtClean="0"/>
              <a:t>apabila</a:t>
            </a:r>
            <a:r>
              <a:rPr lang="en-US" dirty="0" smtClean="0"/>
              <a:t> </a:t>
            </a:r>
            <a:r>
              <a:rPr lang="en-US" dirty="0" err="1" smtClean="0"/>
              <a:t>memiliki</a:t>
            </a:r>
            <a:r>
              <a:rPr lang="en-US" dirty="0" smtClean="0"/>
              <a:t> </a:t>
            </a:r>
            <a:r>
              <a:rPr lang="en-US" dirty="0" err="1" smtClean="0"/>
              <a:t>hubungan</a:t>
            </a:r>
            <a:r>
              <a:rPr lang="en-US" dirty="0" smtClean="0"/>
              <a:t> </a:t>
            </a:r>
            <a:r>
              <a:rPr lang="en-US" dirty="0" err="1" smtClean="0"/>
              <a:t>keluarga</a:t>
            </a:r>
            <a:r>
              <a:rPr lang="en-US" dirty="0" smtClean="0"/>
              <a:t>, KM, HA </a:t>
            </a:r>
            <a:r>
              <a:rPr lang="en-US" dirty="0" err="1" smtClean="0"/>
              <a:t>lainnya</a:t>
            </a:r>
            <a:r>
              <a:rPr lang="en-US" dirty="0" smtClean="0"/>
              <a:t>, PU, </a:t>
            </a:r>
            <a:r>
              <a:rPr lang="en-US" dirty="0" err="1" smtClean="0"/>
              <a:t>Advokat</a:t>
            </a:r>
            <a:r>
              <a:rPr lang="en-US" dirty="0" smtClean="0"/>
              <a:t> </a:t>
            </a:r>
            <a:r>
              <a:rPr lang="en-US" dirty="0" err="1" smtClean="0"/>
              <a:t>dan</a:t>
            </a:r>
            <a:r>
              <a:rPr lang="en-US" dirty="0" smtClean="0"/>
              <a:t> </a:t>
            </a:r>
            <a:r>
              <a:rPr lang="en-US" dirty="0" err="1" smtClean="0"/>
              <a:t>Panitera</a:t>
            </a:r>
            <a:r>
              <a:rPr lang="en-US" dirty="0" smtClean="0"/>
              <a:t> yang </a:t>
            </a:r>
            <a:r>
              <a:rPr lang="en-US" dirty="0" err="1" smtClean="0"/>
              <a:t>menangani</a:t>
            </a:r>
            <a:r>
              <a:rPr lang="en-US" dirty="0" smtClean="0"/>
              <a:t> </a:t>
            </a:r>
            <a:r>
              <a:rPr lang="en-US" dirty="0" err="1" smtClean="0"/>
              <a:t>perkara</a:t>
            </a:r>
            <a:r>
              <a:rPr lang="en-US" dirty="0" smtClean="0"/>
              <a:t> </a:t>
            </a:r>
            <a:r>
              <a:rPr lang="en-US" dirty="0" err="1" smtClean="0"/>
              <a:t>tersebut</a:t>
            </a:r>
            <a:r>
              <a:rPr lang="en-US" dirty="0" smtClean="0"/>
              <a:t>;</a:t>
            </a:r>
          </a:p>
          <a:p>
            <a:pPr algn="just"/>
            <a:r>
              <a:rPr lang="en-US" dirty="0" smtClean="0"/>
              <a:t>Hakim </a:t>
            </a:r>
            <a:r>
              <a:rPr lang="en-US" dirty="0" err="1" smtClean="0"/>
              <a:t>dilarang</a:t>
            </a:r>
            <a:r>
              <a:rPr lang="en-US" dirty="0" smtClean="0"/>
              <a:t> </a:t>
            </a:r>
            <a:r>
              <a:rPr lang="en-US" dirty="0" err="1" smtClean="0"/>
              <a:t>mengadili</a:t>
            </a:r>
            <a:r>
              <a:rPr lang="en-US" dirty="0" smtClean="0"/>
              <a:t> </a:t>
            </a:r>
            <a:r>
              <a:rPr lang="en-US" dirty="0" err="1" smtClean="0"/>
              <a:t>suatu</a:t>
            </a:r>
            <a:r>
              <a:rPr lang="en-US" dirty="0" smtClean="0"/>
              <a:t> </a:t>
            </a:r>
            <a:r>
              <a:rPr lang="en-US" dirty="0" err="1" smtClean="0"/>
              <a:t>perkara</a:t>
            </a:r>
            <a:r>
              <a:rPr lang="en-US" dirty="0" smtClean="0"/>
              <a:t> </a:t>
            </a:r>
            <a:r>
              <a:rPr lang="en-US" dirty="0" err="1" smtClean="0"/>
              <a:t>apabila</a:t>
            </a:r>
            <a:r>
              <a:rPr lang="en-US" dirty="0" smtClean="0"/>
              <a:t> </a:t>
            </a:r>
            <a:r>
              <a:rPr lang="en-US" dirty="0" err="1" smtClean="0"/>
              <a:t>pernah</a:t>
            </a:r>
            <a:r>
              <a:rPr lang="en-US" dirty="0" smtClean="0"/>
              <a:t> </a:t>
            </a:r>
            <a:r>
              <a:rPr lang="en-US" dirty="0" err="1" smtClean="0"/>
              <a:t>mengadili</a:t>
            </a:r>
            <a:r>
              <a:rPr lang="en-US" dirty="0" smtClean="0"/>
              <a:t>, </a:t>
            </a:r>
            <a:r>
              <a:rPr lang="en-US" dirty="0" err="1" smtClean="0"/>
              <a:t>atau</a:t>
            </a:r>
            <a:r>
              <a:rPr lang="en-US" dirty="0" smtClean="0"/>
              <a:t> </a:t>
            </a:r>
            <a:r>
              <a:rPr lang="en-US" dirty="0" err="1" smtClean="0"/>
              <a:t>menjadi</a:t>
            </a:r>
            <a:r>
              <a:rPr lang="en-US" dirty="0" smtClean="0"/>
              <a:t> PU, </a:t>
            </a:r>
            <a:r>
              <a:rPr lang="en-US" dirty="0" err="1" smtClean="0"/>
              <a:t>Advokat</a:t>
            </a:r>
            <a:r>
              <a:rPr lang="en-US" dirty="0" smtClean="0"/>
              <a:t> </a:t>
            </a:r>
            <a:r>
              <a:rPr lang="en-US" dirty="0" err="1" smtClean="0"/>
              <a:t>atau</a:t>
            </a:r>
            <a:r>
              <a:rPr lang="en-US" dirty="0" smtClean="0"/>
              <a:t> </a:t>
            </a:r>
            <a:r>
              <a:rPr lang="en-US" dirty="0" err="1" smtClean="0"/>
              <a:t>panitera</a:t>
            </a:r>
            <a:r>
              <a:rPr lang="en-US" dirty="0" smtClean="0"/>
              <a:t> </a:t>
            </a:r>
            <a:r>
              <a:rPr lang="en-US" dirty="0" err="1" smtClean="0"/>
              <a:t>dalam</a:t>
            </a:r>
            <a:r>
              <a:rPr lang="en-US" dirty="0" smtClean="0"/>
              <a:t> </a:t>
            </a:r>
            <a:r>
              <a:rPr lang="en-US" dirty="0" err="1" smtClean="0"/>
              <a:t>perkara</a:t>
            </a:r>
            <a:r>
              <a:rPr lang="en-US" dirty="0" smtClean="0"/>
              <a:t> </a:t>
            </a:r>
            <a:r>
              <a:rPr lang="en-US" dirty="0" err="1" smtClean="0"/>
              <a:t>tersebut</a:t>
            </a:r>
            <a:r>
              <a:rPr lang="en-US" dirty="0" smtClean="0"/>
              <a:t> </a:t>
            </a:r>
            <a:r>
              <a:rPr lang="en-US" dirty="0" err="1" smtClean="0"/>
              <a:t>pada</a:t>
            </a:r>
            <a:r>
              <a:rPr lang="en-US" dirty="0" smtClean="0"/>
              <a:t> </a:t>
            </a:r>
            <a:r>
              <a:rPr lang="en-US" dirty="0" err="1" smtClean="0"/>
              <a:t>pengdilan</a:t>
            </a:r>
            <a:r>
              <a:rPr lang="en-US" dirty="0" smtClean="0"/>
              <a:t> </a:t>
            </a:r>
            <a:r>
              <a:rPr lang="en-US" dirty="0" err="1" smtClean="0"/>
              <a:t>lebih</a:t>
            </a:r>
            <a:r>
              <a:rPr lang="en-US" dirty="0" smtClean="0"/>
              <a:t> </a:t>
            </a:r>
            <a:r>
              <a:rPr lang="en-US" dirty="0" err="1" smtClean="0"/>
              <a:t>rendah</a:t>
            </a:r>
            <a:r>
              <a:rPr lang="en-US" dirty="0" smtClean="0"/>
              <a:t>;</a:t>
            </a:r>
            <a:endParaRPr lang="en-US" dirty="0"/>
          </a:p>
        </p:txBody>
      </p:sp>
      <p:sp>
        <p:nvSpPr>
          <p:cNvPr id="4" name="Slide Number Placeholder 3"/>
          <p:cNvSpPr>
            <a:spLocks noGrp="1"/>
          </p:cNvSpPr>
          <p:nvPr>
            <p:ph type="sldNum" sz="quarter" idx="12"/>
          </p:nvPr>
        </p:nvSpPr>
        <p:spPr/>
        <p:txBody>
          <a:bodyPr/>
          <a:lstStyle/>
          <a:p>
            <a:fld id="{3EBB4CB9-1AB2-495A-A924-0A4783A5C6E9}" type="slidenum">
              <a:rPr lang="id-ID" smtClean="0"/>
              <a:t>10</a:t>
            </a:fld>
            <a:endParaRPr lang="id-ID"/>
          </a:p>
        </p:txBody>
      </p:sp>
    </p:spTree>
    <p:extLst>
      <p:ext uri="{BB962C8B-B14F-4D97-AF65-F5344CB8AC3E}">
        <p14:creationId xmlns:p14="http://schemas.microsoft.com/office/powerpoint/2010/main" val="1546588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447800"/>
            <a:ext cx="7128792" cy="4800600"/>
          </a:xfrm>
        </p:spPr>
        <p:txBody>
          <a:bodyPr/>
          <a:lstStyle/>
          <a:p>
            <a:pPr marL="0" indent="0" algn="just">
              <a:buNone/>
            </a:pPr>
            <a:r>
              <a:rPr lang="id-ID" dirty="0" smtClean="0"/>
              <a:t>6. </a:t>
            </a:r>
            <a:r>
              <a:rPr lang="id-ID" b="1" dirty="0" smtClean="0"/>
              <a:t>Bertanggung jawab</a:t>
            </a:r>
            <a:r>
              <a:rPr lang="id-ID" dirty="0" smtClean="0"/>
              <a:t>:</a:t>
            </a:r>
          </a:p>
          <a:p>
            <a:pPr marL="0" indent="0" algn="just">
              <a:buNone/>
            </a:pPr>
            <a:endParaRPr lang="id-ID" dirty="0" smtClean="0"/>
          </a:p>
          <a:p>
            <a:pPr lvl="1" algn="just"/>
            <a:r>
              <a:rPr lang="id-ID" i="1" dirty="0" smtClean="0"/>
              <a:t>Hakim dilarang menyalahgunakan jabatan untuk kepentingan pribadi, keluarga, atau pihak lain;</a:t>
            </a:r>
            <a:endParaRPr lang="en-US" i="1" dirty="0" smtClean="0"/>
          </a:p>
          <a:p>
            <a:pPr lvl="1" algn="just"/>
            <a:endParaRPr lang="id-ID" i="1" dirty="0" smtClean="0"/>
          </a:p>
          <a:p>
            <a:pPr lvl="1" algn="just"/>
            <a:r>
              <a:rPr lang="id-ID" dirty="0" smtClean="0"/>
              <a:t>Hakim dilarang mengungkapkan at</a:t>
            </a:r>
            <a:r>
              <a:rPr lang="en-US" dirty="0" smtClean="0"/>
              <a:t>a</a:t>
            </a:r>
            <a:r>
              <a:rPr lang="id-ID" dirty="0" smtClean="0"/>
              <a:t>u menggunakan informasi yang bersifat rahasia yang didapat dari jabatannya;</a:t>
            </a:r>
            <a:endParaRPr lang="id-ID" dirty="0"/>
          </a:p>
        </p:txBody>
      </p:sp>
      <p:sp>
        <p:nvSpPr>
          <p:cNvPr id="4" name="Slide Number Placeholder 3"/>
          <p:cNvSpPr>
            <a:spLocks noGrp="1"/>
          </p:cNvSpPr>
          <p:nvPr>
            <p:ph type="sldNum" sz="quarter" idx="12"/>
          </p:nvPr>
        </p:nvSpPr>
        <p:spPr/>
        <p:txBody>
          <a:bodyPr/>
          <a:lstStyle/>
          <a:p>
            <a:fld id="{3EBB4CB9-1AB2-495A-A924-0A4783A5C6E9}" type="slidenum">
              <a:rPr lang="id-ID" smtClean="0"/>
              <a:t>11</a:t>
            </a:fld>
            <a:endParaRPr lang="id-ID"/>
          </a:p>
        </p:txBody>
      </p:sp>
    </p:spTree>
    <p:extLst>
      <p:ext uri="{BB962C8B-B14F-4D97-AF65-F5344CB8AC3E}">
        <p14:creationId xmlns:p14="http://schemas.microsoft.com/office/powerpoint/2010/main" val="2149781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124744"/>
            <a:ext cx="7344816" cy="5123656"/>
          </a:xfrm>
        </p:spPr>
        <p:txBody>
          <a:bodyPr>
            <a:normAutofit/>
          </a:bodyPr>
          <a:lstStyle/>
          <a:p>
            <a:pPr marL="0" indent="0" algn="just">
              <a:buNone/>
            </a:pPr>
            <a:r>
              <a:rPr lang="id-ID" dirty="0" smtClean="0"/>
              <a:t>7. </a:t>
            </a:r>
            <a:r>
              <a:rPr lang="id-ID" b="1" dirty="0" smtClean="0"/>
              <a:t>Menjunjung tinggi harga diri:</a:t>
            </a:r>
          </a:p>
          <a:p>
            <a:pPr marL="0" indent="0" algn="just">
              <a:buNone/>
            </a:pPr>
            <a:endParaRPr lang="id-ID" dirty="0" smtClean="0"/>
          </a:p>
          <a:p>
            <a:pPr lvl="1" algn="just"/>
            <a:r>
              <a:rPr lang="id-ID" dirty="0" smtClean="0"/>
              <a:t>Hakim dilarang terlibat dalam transaksi keuangan, dan transaksi usaha yang berpotensi memanfaatkan posisi sebagai hakim;</a:t>
            </a:r>
          </a:p>
          <a:p>
            <a:pPr lvl="1" algn="just"/>
            <a:r>
              <a:rPr lang="id-ID" i="1" dirty="0" smtClean="0"/>
              <a:t>Hakim dilarang menjadi Advokat, atau pekerjaan lain yang berhubungan dengan perkara, kecuali memberi nasihat hukum </a:t>
            </a:r>
            <a:r>
              <a:rPr lang="en-US" i="1" dirty="0" smtClean="0"/>
              <a:t>c</a:t>
            </a:r>
            <a:r>
              <a:rPr lang="id-ID" i="1" dirty="0" smtClean="0"/>
              <a:t>uma-</a:t>
            </a:r>
            <a:r>
              <a:rPr lang="en-US" i="1" dirty="0" smtClean="0"/>
              <a:t>c</a:t>
            </a:r>
            <a:r>
              <a:rPr lang="id-ID" i="1" dirty="0" smtClean="0"/>
              <a:t>uma untuk anggota keluarga atau teman sesama hakim;</a:t>
            </a:r>
            <a:endParaRPr lang="id-ID" i="1" dirty="0"/>
          </a:p>
        </p:txBody>
      </p:sp>
      <p:sp>
        <p:nvSpPr>
          <p:cNvPr id="4" name="Slide Number Placeholder 3"/>
          <p:cNvSpPr>
            <a:spLocks noGrp="1"/>
          </p:cNvSpPr>
          <p:nvPr>
            <p:ph type="sldNum" sz="quarter" idx="12"/>
          </p:nvPr>
        </p:nvSpPr>
        <p:spPr/>
        <p:txBody>
          <a:bodyPr/>
          <a:lstStyle/>
          <a:p>
            <a:fld id="{3EBB4CB9-1AB2-495A-A924-0A4783A5C6E9}" type="slidenum">
              <a:rPr lang="id-ID" smtClean="0"/>
              <a:t>12</a:t>
            </a:fld>
            <a:endParaRPr lang="id-ID"/>
          </a:p>
        </p:txBody>
      </p:sp>
    </p:spTree>
    <p:extLst>
      <p:ext uri="{BB962C8B-B14F-4D97-AF65-F5344CB8AC3E}">
        <p14:creationId xmlns:p14="http://schemas.microsoft.com/office/powerpoint/2010/main" val="505200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412776"/>
            <a:ext cx="7540012" cy="4669979"/>
          </a:xfrm>
        </p:spPr>
        <p:txBody>
          <a:bodyPr/>
          <a:lstStyle/>
          <a:p>
            <a:pPr marL="0" indent="0" algn="just">
              <a:buNone/>
            </a:pPr>
            <a:r>
              <a:rPr lang="id-ID" dirty="0" smtClean="0"/>
              <a:t>8. </a:t>
            </a:r>
            <a:r>
              <a:rPr lang="id-ID" b="1" dirty="0" smtClean="0"/>
              <a:t>Berdisiplin tinggi</a:t>
            </a:r>
            <a:r>
              <a:rPr lang="id-ID" dirty="0" smtClean="0"/>
              <a:t>:</a:t>
            </a:r>
          </a:p>
          <a:p>
            <a:pPr marL="0" indent="0" algn="just">
              <a:buNone/>
            </a:pPr>
            <a:endParaRPr lang="id-ID" dirty="0" smtClean="0"/>
          </a:p>
          <a:p>
            <a:pPr lvl="1" algn="just"/>
            <a:r>
              <a:rPr lang="id-ID" dirty="0" smtClean="0"/>
              <a:t>Disiplin tinggi mendorong terbentuknya pribadi yang tertib di dalam melaksanakan tugas, ikhlas dalam pengabdian dan berusaha untuk menjadi teladan dalam lingkungannya, </a:t>
            </a:r>
            <a:endParaRPr lang="en-US" dirty="0" smtClean="0"/>
          </a:p>
          <a:p>
            <a:pPr lvl="1" algn="just"/>
            <a:r>
              <a:rPr lang="id-ID" dirty="0" smtClean="0"/>
              <a:t>(penerapan prinsip ini telah dicabut berdasarkan Putusan Nomor: 36 P/HUM/2011 tanggal 09 Februari 2012).</a:t>
            </a:r>
            <a:endParaRPr lang="id-ID" dirty="0"/>
          </a:p>
        </p:txBody>
      </p:sp>
      <p:sp>
        <p:nvSpPr>
          <p:cNvPr id="4" name="Slide Number Placeholder 3"/>
          <p:cNvSpPr>
            <a:spLocks noGrp="1"/>
          </p:cNvSpPr>
          <p:nvPr>
            <p:ph type="sldNum" sz="quarter" idx="12"/>
          </p:nvPr>
        </p:nvSpPr>
        <p:spPr/>
        <p:txBody>
          <a:bodyPr/>
          <a:lstStyle/>
          <a:p>
            <a:fld id="{3EBB4CB9-1AB2-495A-A924-0A4783A5C6E9}" type="slidenum">
              <a:rPr lang="id-ID" smtClean="0"/>
              <a:t>13</a:t>
            </a:fld>
            <a:endParaRPr lang="id-ID"/>
          </a:p>
        </p:txBody>
      </p:sp>
    </p:spTree>
    <p:extLst>
      <p:ext uri="{BB962C8B-B14F-4D97-AF65-F5344CB8AC3E}">
        <p14:creationId xmlns:p14="http://schemas.microsoft.com/office/powerpoint/2010/main" val="1573442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3" y="1124744"/>
            <a:ext cx="7344815" cy="5123656"/>
          </a:xfrm>
        </p:spPr>
        <p:txBody>
          <a:bodyPr>
            <a:normAutofit/>
          </a:bodyPr>
          <a:lstStyle/>
          <a:p>
            <a:pPr marL="0" indent="0" algn="just">
              <a:buNone/>
            </a:pPr>
            <a:r>
              <a:rPr lang="id-ID" dirty="0" smtClean="0"/>
              <a:t>9. </a:t>
            </a:r>
            <a:r>
              <a:rPr lang="id-ID" b="1" dirty="0" smtClean="0"/>
              <a:t>Berprilaku rendah hati</a:t>
            </a:r>
            <a:r>
              <a:rPr lang="id-ID" dirty="0" smtClean="0"/>
              <a:t>:</a:t>
            </a:r>
          </a:p>
          <a:p>
            <a:pPr marL="0" indent="0" algn="just">
              <a:buNone/>
            </a:pPr>
            <a:endParaRPr lang="id-ID" dirty="0" smtClean="0"/>
          </a:p>
          <a:p>
            <a:pPr lvl="1" algn="just"/>
            <a:r>
              <a:rPr lang="id-ID" dirty="0" smtClean="0"/>
              <a:t>Dalam melaksanakan pekerjaan bukan semata-mata sebagai mata pencaharian melainkan suatu amanat yang harus dipertanggungjawabkan kepada masyarakat dan TYME;</a:t>
            </a:r>
          </a:p>
          <a:p>
            <a:pPr lvl="1" algn="just"/>
            <a:r>
              <a:rPr lang="id-ID" i="1" dirty="0" smtClean="0"/>
              <a:t>Hakim tidak boleh bertingkah laku mencari popularitas, pujian, penghargaan dan sanjungan dari siapapun.</a:t>
            </a:r>
            <a:endParaRPr lang="id-ID" i="1" dirty="0"/>
          </a:p>
        </p:txBody>
      </p:sp>
      <p:sp>
        <p:nvSpPr>
          <p:cNvPr id="4" name="Slide Number Placeholder 3"/>
          <p:cNvSpPr>
            <a:spLocks noGrp="1"/>
          </p:cNvSpPr>
          <p:nvPr>
            <p:ph type="sldNum" sz="quarter" idx="12"/>
          </p:nvPr>
        </p:nvSpPr>
        <p:spPr/>
        <p:txBody>
          <a:bodyPr/>
          <a:lstStyle/>
          <a:p>
            <a:fld id="{3EBB4CB9-1AB2-495A-A924-0A4783A5C6E9}" type="slidenum">
              <a:rPr lang="id-ID" smtClean="0"/>
              <a:t>14</a:t>
            </a:fld>
            <a:endParaRPr lang="id-ID"/>
          </a:p>
        </p:txBody>
      </p:sp>
    </p:spTree>
    <p:extLst>
      <p:ext uri="{BB962C8B-B14F-4D97-AF65-F5344CB8AC3E}">
        <p14:creationId xmlns:p14="http://schemas.microsoft.com/office/powerpoint/2010/main" val="4212006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052736"/>
            <a:ext cx="7272808" cy="5195664"/>
          </a:xfrm>
        </p:spPr>
        <p:txBody>
          <a:bodyPr>
            <a:normAutofit/>
          </a:bodyPr>
          <a:lstStyle/>
          <a:p>
            <a:pPr marL="0" indent="0" algn="just">
              <a:buNone/>
            </a:pPr>
            <a:endParaRPr lang="id-ID" dirty="0" smtClean="0"/>
          </a:p>
          <a:p>
            <a:pPr marL="0" indent="0" algn="just">
              <a:buNone/>
            </a:pPr>
            <a:r>
              <a:rPr lang="id-ID" dirty="0" smtClean="0"/>
              <a:t>10. </a:t>
            </a:r>
            <a:r>
              <a:rPr lang="id-ID" b="1" dirty="0" smtClean="0"/>
              <a:t>Bersikap profesional</a:t>
            </a:r>
            <a:r>
              <a:rPr lang="id-ID" dirty="0" smtClean="0"/>
              <a:t>:</a:t>
            </a:r>
          </a:p>
          <a:p>
            <a:pPr marL="0" indent="0" algn="just">
              <a:buNone/>
            </a:pPr>
            <a:endParaRPr lang="id-ID" dirty="0" smtClean="0"/>
          </a:p>
          <a:p>
            <a:pPr lvl="1" algn="just"/>
            <a:r>
              <a:rPr lang="id-ID" dirty="0" smtClean="0"/>
              <a:t>Sikap profesional </a:t>
            </a:r>
            <a:r>
              <a:rPr lang="en-US" dirty="0" err="1" smtClean="0"/>
              <a:t>akan</a:t>
            </a:r>
            <a:r>
              <a:rPr lang="en-US" dirty="0" smtClean="0"/>
              <a:t> </a:t>
            </a:r>
            <a:r>
              <a:rPr lang="id-ID" dirty="0" smtClean="0"/>
              <a:t>mendorong terbentuk pribadi yang menjaga dan mempertahankan mutu pekerjaan, meningkatkan pengetahuan dan kinerja, sehingga tercapai mutu hasil pekerjaan, serta efektif dan efisien,</a:t>
            </a:r>
            <a:r>
              <a:rPr lang="en-US" dirty="0" smtClean="0"/>
              <a:t> </a:t>
            </a:r>
          </a:p>
          <a:p>
            <a:pPr lvl="1" algn="just"/>
            <a:r>
              <a:rPr lang="id-ID" dirty="0" smtClean="0"/>
              <a:t>(</a:t>
            </a:r>
            <a:r>
              <a:rPr lang="id-ID" dirty="0"/>
              <a:t>penerapan prinsip ini telah dicabut berdasarkan Putusan Nomor: 36 P/HUM/2011 tanggal 09 Februari 2012</a:t>
            </a:r>
            <a:r>
              <a:rPr lang="id-ID" dirty="0" smtClean="0"/>
              <a:t>).</a:t>
            </a:r>
            <a:endParaRPr lang="id-ID" dirty="0"/>
          </a:p>
          <a:p>
            <a:pPr lvl="1" algn="just"/>
            <a:endParaRPr lang="id-ID" dirty="0"/>
          </a:p>
        </p:txBody>
      </p:sp>
      <p:sp>
        <p:nvSpPr>
          <p:cNvPr id="4" name="Slide Number Placeholder 3"/>
          <p:cNvSpPr>
            <a:spLocks noGrp="1"/>
          </p:cNvSpPr>
          <p:nvPr>
            <p:ph type="sldNum" sz="quarter" idx="12"/>
          </p:nvPr>
        </p:nvSpPr>
        <p:spPr/>
        <p:txBody>
          <a:bodyPr/>
          <a:lstStyle/>
          <a:p>
            <a:fld id="{3EBB4CB9-1AB2-495A-A924-0A4783A5C6E9}" type="slidenum">
              <a:rPr lang="id-ID" smtClean="0"/>
              <a:t>15</a:t>
            </a:fld>
            <a:endParaRPr lang="id-ID"/>
          </a:p>
        </p:txBody>
      </p:sp>
    </p:spTree>
    <p:extLst>
      <p:ext uri="{BB962C8B-B14F-4D97-AF65-F5344CB8AC3E}">
        <p14:creationId xmlns:p14="http://schemas.microsoft.com/office/powerpoint/2010/main" val="82062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980728"/>
            <a:ext cx="7416824" cy="5145435"/>
          </a:xfrm>
        </p:spPr>
        <p:txBody>
          <a:bodyPr>
            <a:normAutofit/>
          </a:bodyPr>
          <a:lstStyle/>
          <a:p>
            <a:pPr algn="just">
              <a:buFont typeface="Wingdings" pitchFamily="2" charset="2"/>
              <a:buChar char="§"/>
            </a:pPr>
            <a:r>
              <a:rPr lang="id-ID" i="1" dirty="0" smtClean="0"/>
              <a:t>Bangalore Principles </a:t>
            </a:r>
            <a:r>
              <a:rPr lang="id-ID" dirty="0" smtClean="0"/>
              <a:t>mengandung prinsip-prinsip pedoman perilaku hakim </a:t>
            </a:r>
            <a:r>
              <a:rPr lang="id-ID" i="1" dirty="0" smtClean="0"/>
              <a:t>(code of conduct), </a:t>
            </a:r>
            <a:r>
              <a:rPr lang="id-ID" dirty="0" smtClean="0"/>
              <a:t>meliputi:</a:t>
            </a:r>
          </a:p>
          <a:p>
            <a:pPr marL="914400" lvl="1" indent="-514350" algn="just">
              <a:buFont typeface="+mj-lt"/>
              <a:buAutoNum type="arabicParenR"/>
            </a:pPr>
            <a:r>
              <a:rPr lang="id-ID" i="1" dirty="0" smtClean="0"/>
              <a:t>Berperilaku adil, 2) berperilaku jujur,  3) berperilaku arif dan bijaksana, 4) bersikap mandiri, 5) berintegritas tinggi, 6) bertanggung jawab, 7) menjunjung tinggi harga diri, 8) berdisiplin tinggi, 9) berperilaku rendah hati, dan 10) bersikap profesional;</a:t>
            </a:r>
          </a:p>
          <a:p>
            <a:pPr marL="914400" lvl="1" indent="-514350" algn="just">
              <a:buFont typeface="+mj-lt"/>
              <a:buAutoNum type="arabicParenR"/>
            </a:pPr>
            <a:r>
              <a:rPr lang="id-ID" dirty="0" smtClean="0"/>
              <a:t>Kode </a:t>
            </a:r>
            <a:r>
              <a:rPr lang="id-ID" dirty="0"/>
              <a:t>Etik dan Pedoman Perilaku Hakim (KEPPH) yang dibuat berdasarkan Keputusan Bersama Ketua MARI dan Ketua KY Nomor 047/KMA/SKB/2009-02/SKB/P.KY.IV/2009 tanggal 08 April 2009, mengandung prinsip-prinsip aturan perilaku yang sama dengan </a:t>
            </a:r>
            <a:r>
              <a:rPr lang="id-ID" i="1" dirty="0"/>
              <a:t>Bangalore Principles.</a:t>
            </a:r>
          </a:p>
          <a:p>
            <a:pPr algn="just">
              <a:buFont typeface="Wingdings" pitchFamily="2" charset="2"/>
              <a:buChar char="§"/>
            </a:pPr>
            <a:endParaRPr lang="id-ID" i="1" dirty="0"/>
          </a:p>
          <a:p>
            <a:pPr marL="914400" lvl="1" indent="-514350" algn="just">
              <a:buFont typeface="+mj-lt"/>
              <a:buAutoNum type="arabicParenR"/>
            </a:pPr>
            <a:endParaRPr lang="id-ID" i="1" dirty="0"/>
          </a:p>
        </p:txBody>
      </p:sp>
      <p:sp>
        <p:nvSpPr>
          <p:cNvPr id="2" name="Slide Number Placeholder 1"/>
          <p:cNvSpPr>
            <a:spLocks noGrp="1"/>
          </p:cNvSpPr>
          <p:nvPr>
            <p:ph type="sldNum" sz="quarter" idx="12"/>
          </p:nvPr>
        </p:nvSpPr>
        <p:spPr/>
        <p:txBody>
          <a:bodyPr/>
          <a:lstStyle/>
          <a:p>
            <a:fld id="{3EBB4CB9-1AB2-495A-A924-0A4783A5C6E9}" type="slidenum">
              <a:rPr lang="id-ID" smtClean="0"/>
              <a:t>2</a:t>
            </a:fld>
            <a:endParaRPr lang="id-ID"/>
          </a:p>
        </p:txBody>
      </p:sp>
    </p:spTree>
    <p:extLst>
      <p:ext uri="{BB962C8B-B14F-4D97-AF65-F5344CB8AC3E}">
        <p14:creationId xmlns:p14="http://schemas.microsoft.com/office/powerpoint/2010/main" val="3060731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err="1" smtClean="0"/>
              <a:t>Defenisi</a:t>
            </a:r>
            <a:r>
              <a:rPr lang="en-US" dirty="0" smtClean="0"/>
              <a:t> </a:t>
            </a:r>
            <a:r>
              <a:rPr lang="en-US" dirty="0" err="1" smtClean="0"/>
              <a:t>operasional</a:t>
            </a:r>
            <a:r>
              <a:rPr lang="id-ID" dirty="0" smtClean="0"/>
              <a:t>, </a:t>
            </a:r>
            <a:r>
              <a:rPr lang="id-ID" i="1" dirty="0" smtClean="0"/>
              <a:t>(lihat pembukaan KEPPH):</a:t>
            </a:r>
            <a:endParaRPr lang="en-US" i="1" dirty="0"/>
          </a:p>
        </p:txBody>
      </p:sp>
      <p:sp>
        <p:nvSpPr>
          <p:cNvPr id="3" name="Content Placeholder 2"/>
          <p:cNvSpPr>
            <a:spLocks noGrp="1"/>
          </p:cNvSpPr>
          <p:nvPr>
            <p:ph idx="1"/>
          </p:nvPr>
        </p:nvSpPr>
        <p:spPr/>
        <p:txBody>
          <a:bodyPr/>
          <a:lstStyle/>
          <a:p>
            <a:pPr algn="just"/>
            <a:r>
              <a:rPr lang="en-US" dirty="0" err="1" smtClean="0"/>
              <a:t>Etika</a:t>
            </a:r>
            <a:r>
              <a:rPr lang="en-US" dirty="0" smtClean="0"/>
              <a:t> </a:t>
            </a:r>
            <a:r>
              <a:rPr lang="en-US" dirty="0" err="1" smtClean="0"/>
              <a:t>adalah</a:t>
            </a:r>
            <a:r>
              <a:rPr lang="en-US" dirty="0" smtClean="0"/>
              <a:t> </a:t>
            </a:r>
            <a:r>
              <a:rPr lang="en-US" dirty="0" err="1" smtClean="0"/>
              <a:t>kumpulan</a:t>
            </a:r>
            <a:r>
              <a:rPr lang="en-US" dirty="0" smtClean="0"/>
              <a:t> </a:t>
            </a:r>
            <a:r>
              <a:rPr lang="en-US" dirty="0" err="1" smtClean="0"/>
              <a:t>asas</a:t>
            </a:r>
            <a:r>
              <a:rPr lang="en-US" dirty="0" smtClean="0"/>
              <a:t> </a:t>
            </a:r>
            <a:r>
              <a:rPr lang="en-US" dirty="0" err="1" smtClean="0"/>
              <a:t>atau</a:t>
            </a:r>
            <a:r>
              <a:rPr lang="en-US" dirty="0" smtClean="0"/>
              <a:t> </a:t>
            </a:r>
            <a:r>
              <a:rPr lang="en-US" dirty="0" err="1" smtClean="0"/>
              <a:t>nilai</a:t>
            </a:r>
            <a:r>
              <a:rPr lang="en-US" dirty="0" smtClean="0"/>
              <a:t> yang </a:t>
            </a:r>
            <a:r>
              <a:rPr lang="en-US" dirty="0" err="1" smtClean="0"/>
              <a:t>berkenaan</a:t>
            </a:r>
            <a:r>
              <a:rPr lang="en-US" dirty="0" smtClean="0"/>
              <a:t> </a:t>
            </a:r>
            <a:r>
              <a:rPr lang="en-US" dirty="0" err="1" smtClean="0"/>
              <a:t>dengan</a:t>
            </a:r>
            <a:r>
              <a:rPr lang="en-US" dirty="0" smtClean="0"/>
              <a:t> </a:t>
            </a:r>
            <a:r>
              <a:rPr lang="en-US" dirty="0" err="1" smtClean="0"/>
              <a:t>akhlak</a:t>
            </a:r>
            <a:r>
              <a:rPr lang="en-US" dirty="0" smtClean="0"/>
              <a:t> </a:t>
            </a:r>
            <a:r>
              <a:rPr lang="en-US" dirty="0" err="1" smtClean="0"/>
              <a:t>mengenai</a:t>
            </a:r>
            <a:r>
              <a:rPr lang="en-US" dirty="0" smtClean="0"/>
              <a:t> </a:t>
            </a:r>
            <a:r>
              <a:rPr lang="en-US" dirty="0" err="1" smtClean="0"/>
              <a:t>benar</a:t>
            </a:r>
            <a:r>
              <a:rPr lang="en-US" dirty="0" smtClean="0"/>
              <a:t> </a:t>
            </a:r>
            <a:r>
              <a:rPr lang="en-US" dirty="0" err="1" smtClean="0"/>
              <a:t>dan</a:t>
            </a:r>
            <a:r>
              <a:rPr lang="en-US" dirty="0" smtClean="0"/>
              <a:t> </a:t>
            </a:r>
            <a:r>
              <a:rPr lang="en-US" dirty="0" err="1" smtClean="0"/>
              <a:t>salah</a:t>
            </a:r>
            <a:r>
              <a:rPr lang="en-US" dirty="0" smtClean="0"/>
              <a:t> yang </a:t>
            </a:r>
            <a:r>
              <a:rPr lang="en-US" dirty="0" err="1" smtClean="0"/>
              <a:t>dianut</a:t>
            </a:r>
            <a:r>
              <a:rPr lang="en-US" dirty="0" smtClean="0"/>
              <a:t> </a:t>
            </a:r>
            <a:r>
              <a:rPr lang="en-US" dirty="0" err="1" smtClean="0"/>
              <a:t>suatu</a:t>
            </a:r>
            <a:r>
              <a:rPr lang="en-US" dirty="0" smtClean="0"/>
              <a:t> </a:t>
            </a:r>
            <a:r>
              <a:rPr lang="en-US" dirty="0" err="1" smtClean="0"/>
              <a:t>golongan</a:t>
            </a:r>
            <a:r>
              <a:rPr lang="en-US" dirty="0" smtClean="0"/>
              <a:t> </a:t>
            </a:r>
            <a:r>
              <a:rPr lang="en-US" dirty="0" err="1" smtClean="0"/>
              <a:t>atau</a:t>
            </a:r>
            <a:r>
              <a:rPr lang="en-US" dirty="0" smtClean="0"/>
              <a:t> </a:t>
            </a:r>
            <a:r>
              <a:rPr lang="en-US" dirty="0" err="1" smtClean="0"/>
              <a:t>masyarakat</a:t>
            </a:r>
            <a:r>
              <a:rPr lang="en-US" dirty="0" smtClean="0"/>
              <a:t>;</a:t>
            </a:r>
          </a:p>
          <a:p>
            <a:pPr algn="just"/>
            <a:r>
              <a:rPr lang="en-US" dirty="0" err="1" smtClean="0"/>
              <a:t>Perilaku</a:t>
            </a:r>
            <a:r>
              <a:rPr lang="en-US" dirty="0" smtClean="0"/>
              <a:t> </a:t>
            </a:r>
            <a:r>
              <a:rPr lang="en-US" dirty="0" err="1" smtClean="0"/>
              <a:t>dapat</a:t>
            </a:r>
            <a:r>
              <a:rPr lang="en-US" dirty="0" smtClean="0"/>
              <a:t> </a:t>
            </a:r>
            <a:r>
              <a:rPr lang="en-US" dirty="0" err="1" smtClean="0"/>
              <a:t>diartikan</a:t>
            </a:r>
            <a:r>
              <a:rPr lang="en-US" dirty="0" smtClean="0"/>
              <a:t> </a:t>
            </a:r>
            <a:r>
              <a:rPr lang="en-US" dirty="0" err="1" smtClean="0"/>
              <a:t>sebagai</a:t>
            </a:r>
            <a:r>
              <a:rPr lang="en-US" dirty="0" smtClean="0"/>
              <a:t> </a:t>
            </a:r>
            <a:r>
              <a:rPr lang="en-US" dirty="0" err="1" smtClean="0"/>
              <a:t>tanggapan</a:t>
            </a:r>
            <a:r>
              <a:rPr lang="en-US" dirty="0" smtClean="0"/>
              <a:t> </a:t>
            </a:r>
            <a:r>
              <a:rPr lang="en-US" dirty="0" err="1" smtClean="0"/>
              <a:t>atas</a:t>
            </a:r>
            <a:r>
              <a:rPr lang="en-US" dirty="0" smtClean="0"/>
              <a:t> </a:t>
            </a:r>
            <a:r>
              <a:rPr lang="en-US" dirty="0" err="1" smtClean="0"/>
              <a:t>reaksi</a:t>
            </a:r>
            <a:r>
              <a:rPr lang="en-US" dirty="0" smtClean="0"/>
              <a:t> </a:t>
            </a:r>
            <a:r>
              <a:rPr lang="en-US" dirty="0" err="1" smtClean="0"/>
              <a:t>individu</a:t>
            </a:r>
            <a:r>
              <a:rPr lang="en-US" dirty="0" smtClean="0"/>
              <a:t> yang </a:t>
            </a:r>
            <a:r>
              <a:rPr lang="en-US" dirty="0" err="1" smtClean="0"/>
              <a:t>terwujud</a:t>
            </a:r>
            <a:r>
              <a:rPr lang="en-US" dirty="0" smtClean="0"/>
              <a:t> </a:t>
            </a:r>
            <a:r>
              <a:rPr lang="en-US" dirty="0" err="1" smtClean="0"/>
              <a:t>dalam</a:t>
            </a:r>
            <a:r>
              <a:rPr lang="en-US" dirty="0" smtClean="0"/>
              <a:t> </a:t>
            </a:r>
            <a:r>
              <a:rPr lang="en-US" dirty="0" err="1" smtClean="0"/>
              <a:t>gerakan</a:t>
            </a:r>
            <a:r>
              <a:rPr lang="en-US" dirty="0" smtClean="0"/>
              <a:t> (</a:t>
            </a:r>
            <a:r>
              <a:rPr lang="en-US" dirty="0" err="1" smtClean="0"/>
              <a:t>sikap</a:t>
            </a:r>
            <a:r>
              <a:rPr lang="en-US" dirty="0" smtClean="0"/>
              <a:t>) </a:t>
            </a:r>
            <a:r>
              <a:rPr lang="en-US" dirty="0" err="1" smtClean="0"/>
              <a:t>dan</a:t>
            </a:r>
            <a:r>
              <a:rPr lang="en-US" dirty="0" smtClean="0"/>
              <a:t> </a:t>
            </a:r>
            <a:r>
              <a:rPr lang="en-US" dirty="0" err="1" smtClean="0"/>
              <a:t>ucapan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apa</a:t>
            </a:r>
            <a:r>
              <a:rPr lang="en-US" dirty="0" smtClean="0"/>
              <a:t> yang </a:t>
            </a:r>
            <a:r>
              <a:rPr lang="en-US" dirty="0" err="1" smtClean="0"/>
              <a:t>dianggap</a:t>
            </a:r>
            <a:r>
              <a:rPr lang="en-US" dirty="0" smtClean="0"/>
              <a:t> </a:t>
            </a:r>
            <a:r>
              <a:rPr lang="en-US" dirty="0" err="1" smtClean="0"/>
              <a:t>pantas</a:t>
            </a:r>
            <a:r>
              <a:rPr lang="en-US" dirty="0" smtClean="0"/>
              <a:t> </a:t>
            </a:r>
            <a:r>
              <a:rPr lang="en-US" dirty="0" err="1" smtClean="0"/>
              <a:t>oleh</a:t>
            </a:r>
            <a:r>
              <a:rPr lang="en-US" dirty="0" smtClean="0"/>
              <a:t> </a:t>
            </a:r>
            <a:r>
              <a:rPr lang="en-US" dirty="0" err="1" smtClean="0"/>
              <a:t>kaidah-kaidah</a:t>
            </a:r>
            <a:r>
              <a:rPr lang="en-US" dirty="0" smtClean="0"/>
              <a:t> </a:t>
            </a:r>
            <a:r>
              <a:rPr lang="en-US" dirty="0" err="1" smtClean="0"/>
              <a:t>hukum</a:t>
            </a:r>
            <a:r>
              <a:rPr lang="en-US" dirty="0" smtClean="0"/>
              <a:t> yang </a:t>
            </a:r>
            <a:r>
              <a:rPr lang="en-US" dirty="0" err="1" smtClean="0"/>
              <a:t>berlaku</a:t>
            </a:r>
            <a:r>
              <a:rPr lang="en-US" dirty="0" smtClean="0"/>
              <a:t>;</a:t>
            </a:r>
            <a:endParaRPr lang="en-US" dirty="0"/>
          </a:p>
        </p:txBody>
      </p:sp>
      <p:sp>
        <p:nvSpPr>
          <p:cNvPr id="4" name="Slide Number Placeholder 3"/>
          <p:cNvSpPr>
            <a:spLocks noGrp="1"/>
          </p:cNvSpPr>
          <p:nvPr>
            <p:ph type="sldNum" sz="quarter" idx="12"/>
          </p:nvPr>
        </p:nvSpPr>
        <p:spPr/>
        <p:txBody>
          <a:bodyPr/>
          <a:lstStyle/>
          <a:p>
            <a:fld id="{3EBB4CB9-1AB2-495A-A924-0A4783A5C6E9}" type="slidenum">
              <a:rPr lang="id-ID" smtClean="0"/>
              <a:t>3</a:t>
            </a:fld>
            <a:endParaRPr lang="id-ID"/>
          </a:p>
        </p:txBody>
      </p:sp>
    </p:spTree>
    <p:extLst>
      <p:ext uri="{BB962C8B-B14F-4D97-AF65-F5344CB8AC3E}">
        <p14:creationId xmlns:p14="http://schemas.microsoft.com/office/powerpoint/2010/main" val="3507690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EBB4CB9-1AB2-495A-A924-0A4783A5C6E9}" type="slidenum">
              <a:rPr lang="id-ID" smtClean="0"/>
              <a:t>4</a:t>
            </a:fld>
            <a:endParaRPr lang="id-ID"/>
          </a:p>
        </p:txBody>
      </p:sp>
      <p:sp>
        <p:nvSpPr>
          <p:cNvPr id="5" name="Title 1"/>
          <p:cNvSpPr>
            <a:spLocks noGrp="1"/>
          </p:cNvSpPr>
          <p:nvPr>
            <p:ph idx="1"/>
          </p:nvPr>
        </p:nvSpPr>
        <p:spPr/>
        <p:txBody>
          <a:bodyPr>
            <a:noAutofit/>
          </a:bodyPr>
          <a:lstStyle/>
          <a:p>
            <a:pPr marL="0" indent="0" algn="ctr">
              <a:buNone/>
            </a:pPr>
            <a:r>
              <a:rPr lang="id-ID" sz="4000" dirty="0" smtClean="0">
                <a:effectLst/>
              </a:rPr>
              <a:t>Poin-poin penting dalam </a:t>
            </a:r>
            <a:r>
              <a:rPr lang="id-ID" sz="4000" b="1" dirty="0" smtClean="0">
                <a:effectLst/>
              </a:rPr>
              <a:t>penerapan</a:t>
            </a:r>
            <a:r>
              <a:rPr lang="id-ID" sz="4000" dirty="0" smtClean="0">
                <a:effectLst/>
              </a:rPr>
              <a:t> </a:t>
            </a:r>
            <a:r>
              <a:rPr lang="en-US" sz="4000" dirty="0" err="1" smtClean="0">
                <a:effectLst/>
              </a:rPr>
              <a:t>prinsip</a:t>
            </a:r>
            <a:r>
              <a:rPr lang="en-US" sz="4000" dirty="0" smtClean="0">
                <a:effectLst/>
              </a:rPr>
              <a:t> </a:t>
            </a:r>
            <a:r>
              <a:rPr lang="id-ID" sz="4000" dirty="0" smtClean="0">
                <a:effectLst/>
              </a:rPr>
              <a:t>kode etik dan pedoman perilaku hakim: </a:t>
            </a:r>
            <a:endParaRPr lang="id-ID" sz="4000" dirty="0">
              <a:effectLst/>
            </a:endParaRPr>
          </a:p>
        </p:txBody>
      </p:sp>
    </p:spTree>
    <p:extLst>
      <p:ext uri="{BB962C8B-B14F-4D97-AF65-F5344CB8AC3E}">
        <p14:creationId xmlns:p14="http://schemas.microsoft.com/office/powerpoint/2010/main" val="334479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124744"/>
            <a:ext cx="7344816" cy="5160640"/>
          </a:xfrm>
        </p:spPr>
        <p:txBody>
          <a:bodyPr>
            <a:normAutofit/>
          </a:bodyPr>
          <a:lstStyle/>
          <a:p>
            <a:pPr marL="514350" indent="-514350" algn="just">
              <a:buFont typeface="+mj-lt"/>
              <a:buAutoNum type="arabicPeriod"/>
            </a:pPr>
            <a:r>
              <a:rPr lang="id-ID" b="1" dirty="0" smtClean="0"/>
              <a:t>Berperilaku adil: </a:t>
            </a:r>
          </a:p>
          <a:p>
            <a:pPr lvl="1" algn="just"/>
            <a:r>
              <a:rPr lang="en-US" dirty="0" err="1" smtClean="0"/>
              <a:t>Wajib</a:t>
            </a:r>
            <a:r>
              <a:rPr lang="en-US" dirty="0" smtClean="0"/>
              <a:t> </a:t>
            </a:r>
            <a:r>
              <a:rPr lang="en-US" dirty="0" err="1" smtClean="0"/>
              <a:t>melaksanakan</a:t>
            </a:r>
            <a:r>
              <a:rPr lang="en-US" dirty="0" smtClean="0"/>
              <a:t> </a:t>
            </a:r>
            <a:r>
              <a:rPr lang="en-US" dirty="0" err="1" smtClean="0"/>
              <a:t>tugas-tugas</a:t>
            </a:r>
            <a:r>
              <a:rPr lang="en-US" dirty="0" smtClean="0"/>
              <a:t> </a:t>
            </a:r>
            <a:r>
              <a:rPr lang="en-US" dirty="0" err="1" smtClean="0"/>
              <a:t>hukumnya</a:t>
            </a:r>
            <a:r>
              <a:rPr lang="en-US" dirty="0" smtClean="0"/>
              <a:t> </a:t>
            </a:r>
            <a:r>
              <a:rPr lang="en-US" dirty="0" err="1" smtClean="0"/>
              <a:t>dengan</a:t>
            </a:r>
            <a:r>
              <a:rPr lang="en-US" dirty="0" smtClean="0"/>
              <a:t> m</a:t>
            </a:r>
            <a:r>
              <a:rPr lang="id-ID" dirty="0" smtClean="0"/>
              <a:t>enghormati </a:t>
            </a:r>
            <a:r>
              <a:rPr lang="en-US" dirty="0" err="1" smtClean="0"/>
              <a:t>asas</a:t>
            </a:r>
            <a:r>
              <a:rPr lang="en-US" dirty="0" smtClean="0"/>
              <a:t> </a:t>
            </a:r>
            <a:r>
              <a:rPr lang="id-ID" dirty="0" smtClean="0"/>
              <a:t>praduga tak bersalah, </a:t>
            </a:r>
          </a:p>
          <a:p>
            <a:pPr lvl="1" algn="just"/>
            <a:r>
              <a:rPr lang="id-ID" dirty="0" smtClean="0"/>
              <a:t>dilarang memberi kesan bahwa pihak-pihak yang terlibat dalam perkara berada dalam posisi istimewa;</a:t>
            </a:r>
          </a:p>
          <a:p>
            <a:pPr lvl="1" algn="just"/>
            <a:r>
              <a:rPr lang="id-ID" i="1" dirty="0" smtClean="0"/>
              <a:t>Hakim harus memberikan keadilan, dan tidak beritikad semata-mata untuk menghukum;</a:t>
            </a:r>
          </a:p>
          <a:p>
            <a:pPr lvl="1" algn="just"/>
            <a:r>
              <a:rPr lang="id-ID" dirty="0" smtClean="0"/>
              <a:t>Memberi kesempatan yang sama kepada setiap pencari keadilan dalam suatu proses hukum di Pengadilan;</a:t>
            </a:r>
          </a:p>
          <a:p>
            <a:pPr lvl="1" algn="just"/>
            <a:r>
              <a:rPr lang="id-ID" dirty="0" smtClean="0"/>
              <a:t>Dilarang berkomunikasi dengan pihak yang berperkara diluar persidangan;</a:t>
            </a:r>
          </a:p>
          <a:p>
            <a:pPr marL="514350" indent="-514350" algn="just">
              <a:buFont typeface="+mj-lt"/>
              <a:buAutoNum type="arabicPeriod"/>
            </a:pPr>
            <a:endParaRPr lang="id-ID" dirty="0" smtClean="0"/>
          </a:p>
          <a:p>
            <a:pPr marL="0" indent="0" algn="just">
              <a:buNone/>
            </a:pPr>
            <a:endParaRPr lang="id-ID" dirty="0"/>
          </a:p>
        </p:txBody>
      </p:sp>
      <p:sp>
        <p:nvSpPr>
          <p:cNvPr id="4" name="Slide Number Placeholder 3"/>
          <p:cNvSpPr>
            <a:spLocks noGrp="1"/>
          </p:cNvSpPr>
          <p:nvPr>
            <p:ph type="sldNum" sz="quarter" idx="12"/>
          </p:nvPr>
        </p:nvSpPr>
        <p:spPr/>
        <p:txBody>
          <a:bodyPr/>
          <a:lstStyle/>
          <a:p>
            <a:fld id="{3EBB4CB9-1AB2-495A-A924-0A4783A5C6E9}" type="slidenum">
              <a:rPr lang="id-ID" smtClean="0"/>
              <a:t>5</a:t>
            </a:fld>
            <a:endParaRPr lang="id-ID"/>
          </a:p>
        </p:txBody>
      </p:sp>
    </p:spTree>
    <p:extLst>
      <p:ext uri="{BB962C8B-B14F-4D97-AF65-F5344CB8AC3E}">
        <p14:creationId xmlns:p14="http://schemas.microsoft.com/office/powerpoint/2010/main" val="378671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80728"/>
            <a:ext cx="7560840" cy="5145435"/>
          </a:xfrm>
        </p:spPr>
        <p:txBody>
          <a:bodyPr>
            <a:normAutofit/>
          </a:bodyPr>
          <a:lstStyle/>
          <a:p>
            <a:pPr marL="0" indent="0" algn="just">
              <a:buNone/>
            </a:pPr>
            <a:r>
              <a:rPr lang="id-ID" dirty="0" smtClean="0"/>
              <a:t>2. </a:t>
            </a:r>
            <a:r>
              <a:rPr lang="id-ID" b="1" dirty="0" smtClean="0"/>
              <a:t>Berperilaku jujur</a:t>
            </a:r>
            <a:r>
              <a:rPr lang="id-ID" dirty="0" smtClean="0"/>
              <a:t>:</a:t>
            </a:r>
          </a:p>
          <a:p>
            <a:pPr lvl="1" algn="just"/>
            <a:r>
              <a:rPr lang="id-ID" i="1" dirty="0" smtClean="0"/>
              <a:t>Hakim tidak boleh menerima dan mencegah suami atau isteri, orang tua, anak dan anggota keluarganya , termasuk mengizinkan pegawai pengadilan atau orang lain di bawah pengaruhnya berupa hadiah, hibah, warisan, pinjaman, dari orang yang berperkara atau mungkin berkepentingan dalam perkara, kecuali pemberian sejumlah tidak lebih dari Rp. 500.000,-  misalnya </a:t>
            </a:r>
            <a:r>
              <a:rPr lang="en-US" i="1" dirty="0" err="1" smtClean="0"/>
              <a:t>untuk</a:t>
            </a:r>
            <a:r>
              <a:rPr lang="en-US" i="1" dirty="0" smtClean="0"/>
              <a:t> </a:t>
            </a:r>
            <a:r>
              <a:rPr lang="id-ID" i="1" dirty="0" smtClean="0"/>
              <a:t>acara perkawinan, adat istiadat dll.</a:t>
            </a:r>
          </a:p>
          <a:p>
            <a:pPr marL="365760" lvl="1" indent="0" algn="just">
              <a:buNone/>
            </a:pPr>
            <a:endParaRPr lang="id-ID" i="1" dirty="0" smtClean="0"/>
          </a:p>
          <a:p>
            <a:pPr lvl="1" algn="just"/>
            <a:r>
              <a:rPr lang="id-ID" dirty="0" smtClean="0"/>
              <a:t>Melaporkan gratifikasi yang diperoleh kepada KPK, Ketua Muda Pengawasan dan Ketua KY dalam jangka waktu paling lama 30 hari kerja</a:t>
            </a:r>
          </a:p>
          <a:p>
            <a:pPr algn="just"/>
            <a:endParaRPr lang="id-ID" dirty="0"/>
          </a:p>
        </p:txBody>
      </p:sp>
      <p:sp>
        <p:nvSpPr>
          <p:cNvPr id="4" name="Slide Number Placeholder 3"/>
          <p:cNvSpPr>
            <a:spLocks noGrp="1"/>
          </p:cNvSpPr>
          <p:nvPr>
            <p:ph type="sldNum" sz="quarter" idx="12"/>
          </p:nvPr>
        </p:nvSpPr>
        <p:spPr/>
        <p:txBody>
          <a:bodyPr/>
          <a:lstStyle/>
          <a:p>
            <a:fld id="{3EBB4CB9-1AB2-495A-A924-0A4783A5C6E9}" type="slidenum">
              <a:rPr lang="id-ID" smtClean="0"/>
              <a:t>6</a:t>
            </a:fld>
            <a:endParaRPr lang="id-ID"/>
          </a:p>
        </p:txBody>
      </p:sp>
    </p:spTree>
    <p:extLst>
      <p:ext uri="{BB962C8B-B14F-4D97-AF65-F5344CB8AC3E}">
        <p14:creationId xmlns:p14="http://schemas.microsoft.com/office/powerpoint/2010/main" val="126302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7848872" cy="5073427"/>
          </a:xfrm>
        </p:spPr>
        <p:txBody>
          <a:bodyPr>
            <a:normAutofit lnSpcReduction="10000"/>
          </a:bodyPr>
          <a:lstStyle/>
          <a:p>
            <a:pPr marL="0" indent="0" algn="just">
              <a:buNone/>
            </a:pPr>
            <a:r>
              <a:rPr lang="id-ID" dirty="0" smtClean="0"/>
              <a:t>3. </a:t>
            </a:r>
            <a:r>
              <a:rPr lang="id-ID" b="1" dirty="0" smtClean="0"/>
              <a:t>Berperilaku arif dan bijaksana</a:t>
            </a:r>
            <a:r>
              <a:rPr lang="id-ID" dirty="0" smtClean="0"/>
              <a:t>:</a:t>
            </a:r>
          </a:p>
          <a:p>
            <a:pPr marL="0" indent="0" algn="just">
              <a:buNone/>
            </a:pPr>
            <a:endParaRPr lang="id-ID" dirty="0" smtClean="0"/>
          </a:p>
          <a:p>
            <a:pPr lvl="1" algn="just"/>
            <a:r>
              <a:rPr lang="id-ID" dirty="0" smtClean="0"/>
              <a:t>Dilarang mengadili perkara dimana anggota keluarga sebagai kuasa atau sebagai pihak yang memiliki kepentingan;</a:t>
            </a:r>
          </a:p>
          <a:p>
            <a:pPr lvl="1" algn="just"/>
            <a:r>
              <a:rPr lang="id-ID" i="1" dirty="0" smtClean="0"/>
              <a:t>Hakim </a:t>
            </a:r>
            <a:r>
              <a:rPr lang="en-US" i="1" dirty="0" err="1" smtClean="0"/>
              <a:t>dapat</a:t>
            </a:r>
            <a:r>
              <a:rPr lang="id-ID" i="1" dirty="0" smtClean="0"/>
              <a:t> melakukan kegiatan antara lain menulis, memberi kuliah, mengajar dan turut serta dalam kegiatan-kegiatan yang berkena</a:t>
            </a:r>
            <a:r>
              <a:rPr lang="en-US" i="1" dirty="0" smtClean="0"/>
              <a:t>a</a:t>
            </a:r>
            <a:r>
              <a:rPr lang="id-ID" i="1" dirty="0" smtClean="0"/>
              <a:t>n dengan hukum;</a:t>
            </a:r>
          </a:p>
          <a:p>
            <a:pPr lvl="1" algn="just"/>
            <a:r>
              <a:rPr lang="id-ID" i="1" dirty="0" smtClean="0"/>
              <a:t>Hakim tidak boleh memberi keterangan, pendapat, komentar, kritik atau pembenaran secara terbuka atas suatu perkara atau putusan</a:t>
            </a:r>
            <a:r>
              <a:rPr lang="en-US" i="1" dirty="0" smtClean="0"/>
              <a:t> BHT </a:t>
            </a:r>
            <a:r>
              <a:rPr lang="en-US" i="1" dirty="0" err="1" smtClean="0"/>
              <a:t>kecuali</a:t>
            </a:r>
            <a:r>
              <a:rPr lang="en-US" i="1" dirty="0" smtClean="0"/>
              <a:t> </a:t>
            </a:r>
            <a:r>
              <a:rPr lang="en-US" i="1" dirty="0" err="1" smtClean="0"/>
              <a:t>dalam</a:t>
            </a:r>
            <a:r>
              <a:rPr lang="en-US" i="1" dirty="0" smtClean="0"/>
              <a:t> forum </a:t>
            </a:r>
            <a:r>
              <a:rPr lang="en-US" i="1" dirty="0" err="1" smtClean="0"/>
              <a:t>ilmiah</a:t>
            </a:r>
            <a:r>
              <a:rPr lang="en-US" i="1" dirty="0"/>
              <a:t>;</a:t>
            </a:r>
            <a:endParaRPr lang="id-ID" i="1" dirty="0" smtClean="0"/>
          </a:p>
          <a:p>
            <a:pPr lvl="1" algn="just"/>
            <a:r>
              <a:rPr lang="id-ID" dirty="0" smtClean="0"/>
              <a:t>Hakim tidak boleh menjadi pengurus atau anggota parpol, atau secara terbuka menyatakan dukungan terbuka kepada salah satu parpol;</a:t>
            </a:r>
            <a:endParaRPr lang="id-ID" dirty="0"/>
          </a:p>
        </p:txBody>
      </p:sp>
      <p:sp>
        <p:nvSpPr>
          <p:cNvPr id="4" name="Slide Number Placeholder 3"/>
          <p:cNvSpPr>
            <a:spLocks noGrp="1"/>
          </p:cNvSpPr>
          <p:nvPr>
            <p:ph type="sldNum" sz="quarter" idx="12"/>
          </p:nvPr>
        </p:nvSpPr>
        <p:spPr/>
        <p:txBody>
          <a:bodyPr/>
          <a:lstStyle/>
          <a:p>
            <a:fld id="{3EBB4CB9-1AB2-495A-A924-0A4783A5C6E9}" type="slidenum">
              <a:rPr lang="id-ID" smtClean="0"/>
              <a:t>7</a:t>
            </a:fld>
            <a:endParaRPr lang="id-ID"/>
          </a:p>
        </p:txBody>
      </p:sp>
    </p:spTree>
    <p:extLst>
      <p:ext uri="{BB962C8B-B14F-4D97-AF65-F5344CB8AC3E}">
        <p14:creationId xmlns:p14="http://schemas.microsoft.com/office/powerpoint/2010/main" val="360023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96752"/>
            <a:ext cx="7344816" cy="4929411"/>
          </a:xfrm>
        </p:spPr>
        <p:txBody>
          <a:bodyPr>
            <a:normAutofit/>
          </a:bodyPr>
          <a:lstStyle/>
          <a:p>
            <a:pPr marL="0" indent="0" algn="just">
              <a:buNone/>
            </a:pPr>
            <a:r>
              <a:rPr lang="id-ID" dirty="0" smtClean="0"/>
              <a:t>4. </a:t>
            </a:r>
            <a:r>
              <a:rPr lang="id-ID" b="1" dirty="0" smtClean="0"/>
              <a:t>Bersikap mandiri</a:t>
            </a:r>
            <a:r>
              <a:rPr lang="id-ID" dirty="0" smtClean="0"/>
              <a:t>:</a:t>
            </a:r>
          </a:p>
          <a:p>
            <a:pPr marL="0" indent="0" algn="just">
              <a:buNone/>
            </a:pPr>
            <a:endParaRPr lang="id-ID" dirty="0" smtClean="0"/>
          </a:p>
          <a:p>
            <a:pPr lvl="1" algn="just"/>
            <a:r>
              <a:rPr lang="en-US" dirty="0" smtClean="0"/>
              <a:t>Hakim </a:t>
            </a:r>
            <a:r>
              <a:rPr lang="en-US" dirty="0" err="1" smtClean="0"/>
              <a:t>harus</a:t>
            </a:r>
            <a:r>
              <a:rPr lang="en-US" dirty="0" smtClean="0"/>
              <a:t> </a:t>
            </a:r>
            <a:r>
              <a:rPr lang="en-US" dirty="0" err="1" smtClean="0"/>
              <a:t>menjalankan</a:t>
            </a:r>
            <a:r>
              <a:rPr lang="en-US" dirty="0" smtClean="0"/>
              <a:t> </a:t>
            </a:r>
            <a:r>
              <a:rPr lang="en-US" dirty="0" err="1" smtClean="0"/>
              <a:t>fungsi</a:t>
            </a:r>
            <a:r>
              <a:rPr lang="en-US" dirty="0" smtClean="0"/>
              <a:t> </a:t>
            </a:r>
            <a:r>
              <a:rPr lang="en-US" dirty="0" err="1" smtClean="0"/>
              <a:t>peradilan</a:t>
            </a:r>
            <a:r>
              <a:rPr lang="en-US" dirty="0" smtClean="0"/>
              <a:t> </a:t>
            </a:r>
            <a:r>
              <a:rPr lang="en-US" dirty="0" err="1" smtClean="0"/>
              <a:t>secara</a:t>
            </a:r>
            <a:r>
              <a:rPr lang="en-US" dirty="0" smtClean="0"/>
              <a:t> </a:t>
            </a:r>
            <a:r>
              <a:rPr lang="en-US" dirty="0" err="1" smtClean="0"/>
              <a:t>mandiri</a:t>
            </a:r>
            <a:r>
              <a:rPr lang="en-US" dirty="0" smtClean="0"/>
              <a:t> </a:t>
            </a:r>
            <a:r>
              <a:rPr lang="en-US" dirty="0" err="1" smtClean="0"/>
              <a:t>dan</a:t>
            </a:r>
            <a:r>
              <a:rPr lang="en-US" dirty="0" smtClean="0"/>
              <a:t> </a:t>
            </a:r>
            <a:r>
              <a:rPr lang="en-US" dirty="0" err="1" smtClean="0"/>
              <a:t>bebas</a:t>
            </a:r>
            <a:r>
              <a:rPr lang="en-US" dirty="0" smtClean="0"/>
              <a:t> </a:t>
            </a:r>
            <a:r>
              <a:rPr lang="en-US" dirty="0" err="1" smtClean="0"/>
              <a:t>dari</a:t>
            </a:r>
            <a:r>
              <a:rPr lang="en-US" dirty="0" smtClean="0"/>
              <a:t> </a:t>
            </a:r>
            <a:r>
              <a:rPr lang="en-US" dirty="0" err="1" smtClean="0"/>
              <a:t>pengaruh</a:t>
            </a:r>
            <a:r>
              <a:rPr lang="en-US" dirty="0" smtClean="0"/>
              <a:t>, </a:t>
            </a:r>
            <a:r>
              <a:rPr lang="en-US" dirty="0" err="1" smtClean="0"/>
              <a:t>tekanan</a:t>
            </a:r>
            <a:r>
              <a:rPr lang="en-US" dirty="0" smtClean="0"/>
              <a:t>, </a:t>
            </a:r>
            <a:r>
              <a:rPr lang="en-US" dirty="0" err="1" smtClean="0"/>
              <a:t>ancaman</a:t>
            </a:r>
            <a:r>
              <a:rPr lang="en-US" dirty="0" smtClean="0"/>
              <a:t>, </a:t>
            </a:r>
            <a:r>
              <a:rPr lang="en-US" dirty="0" err="1" smtClean="0"/>
              <a:t>baik</a:t>
            </a:r>
            <a:r>
              <a:rPr lang="en-US" dirty="0" smtClean="0"/>
              <a:t> yang </a:t>
            </a:r>
            <a:r>
              <a:rPr lang="en-US" dirty="0" err="1" smtClean="0"/>
              <a:t>bersifat</a:t>
            </a:r>
            <a:r>
              <a:rPr lang="en-US" dirty="0" smtClean="0"/>
              <a:t> </a:t>
            </a:r>
            <a:r>
              <a:rPr lang="en-US" dirty="0" err="1" smtClean="0"/>
              <a:t>langsung</a:t>
            </a:r>
            <a:r>
              <a:rPr lang="en-US" dirty="0" smtClean="0"/>
              <a:t> </a:t>
            </a:r>
            <a:r>
              <a:rPr lang="en-US" dirty="0" err="1" smtClean="0"/>
              <a:t>maupun</a:t>
            </a:r>
            <a:r>
              <a:rPr lang="en-US" dirty="0" smtClean="0"/>
              <a:t> </a:t>
            </a:r>
            <a:r>
              <a:rPr lang="en-US" dirty="0" err="1" smtClean="0"/>
              <a:t>tidak</a:t>
            </a:r>
            <a:r>
              <a:rPr lang="en-US" dirty="0" smtClean="0"/>
              <a:t> </a:t>
            </a:r>
            <a:r>
              <a:rPr lang="en-US" dirty="0" err="1" smtClean="0"/>
              <a:t>langsung</a:t>
            </a:r>
            <a:r>
              <a:rPr lang="en-US" dirty="0" smtClean="0"/>
              <a:t>;</a:t>
            </a:r>
          </a:p>
          <a:p>
            <a:pPr lvl="1" algn="just"/>
            <a:r>
              <a:rPr lang="en-US" i="1" dirty="0" smtClean="0"/>
              <a:t>Hakim </a:t>
            </a:r>
            <a:r>
              <a:rPr lang="en-US" i="1" dirty="0" err="1" smtClean="0"/>
              <a:t>wajib</a:t>
            </a:r>
            <a:r>
              <a:rPr lang="en-US" i="1" dirty="0" smtClean="0"/>
              <a:t> </a:t>
            </a:r>
            <a:r>
              <a:rPr lang="en-US" i="1" dirty="0" err="1" smtClean="0"/>
              <a:t>bebas</a:t>
            </a:r>
            <a:r>
              <a:rPr lang="en-US" i="1" dirty="0" smtClean="0"/>
              <a:t> </a:t>
            </a:r>
            <a:r>
              <a:rPr lang="en-US" i="1" dirty="0" err="1" smtClean="0"/>
              <a:t>dari</a:t>
            </a:r>
            <a:r>
              <a:rPr lang="en-US" i="1" dirty="0" smtClean="0"/>
              <a:t> </a:t>
            </a:r>
            <a:r>
              <a:rPr lang="en-US" i="1" dirty="0" err="1" smtClean="0"/>
              <a:t>hubungan</a:t>
            </a:r>
            <a:r>
              <a:rPr lang="en-US" i="1" dirty="0" smtClean="0"/>
              <a:t> yang </a:t>
            </a:r>
            <a:r>
              <a:rPr lang="en-US" i="1" dirty="0" err="1" smtClean="0"/>
              <a:t>tidak</a:t>
            </a:r>
            <a:r>
              <a:rPr lang="en-US" i="1" dirty="0" smtClean="0"/>
              <a:t> </a:t>
            </a:r>
            <a:r>
              <a:rPr lang="en-US" i="1" dirty="0" err="1" smtClean="0"/>
              <a:t>patut</a:t>
            </a:r>
            <a:r>
              <a:rPr lang="en-US" i="1" dirty="0" smtClean="0"/>
              <a:t> </a:t>
            </a:r>
            <a:r>
              <a:rPr lang="en-US" i="1" dirty="0" err="1" smtClean="0"/>
              <a:t>dengan</a:t>
            </a:r>
            <a:r>
              <a:rPr lang="en-US" i="1" dirty="0" smtClean="0"/>
              <a:t> </a:t>
            </a:r>
            <a:r>
              <a:rPr lang="en-US" i="1" dirty="0" err="1" smtClean="0"/>
              <a:t>lembaga</a:t>
            </a:r>
            <a:r>
              <a:rPr lang="en-US" i="1" dirty="0" smtClean="0"/>
              <a:t> </a:t>
            </a:r>
            <a:r>
              <a:rPr lang="en-US" i="1" dirty="0" err="1" smtClean="0"/>
              <a:t>eksekutif</a:t>
            </a:r>
            <a:r>
              <a:rPr lang="en-US" i="1" dirty="0" smtClean="0"/>
              <a:t>, legislative </a:t>
            </a:r>
            <a:r>
              <a:rPr lang="en-US" i="1" dirty="0" err="1" smtClean="0"/>
              <a:t>serta</a:t>
            </a:r>
            <a:r>
              <a:rPr lang="en-US" i="1" dirty="0" smtClean="0"/>
              <a:t> </a:t>
            </a:r>
            <a:r>
              <a:rPr lang="en-US" i="1" dirty="0" err="1" smtClean="0"/>
              <a:t>kelompok</a:t>
            </a:r>
            <a:r>
              <a:rPr lang="en-US" i="1" dirty="0" smtClean="0"/>
              <a:t> lain yang </a:t>
            </a:r>
            <a:r>
              <a:rPr lang="en-US" i="1" dirty="0" err="1" smtClean="0"/>
              <a:t>mengancam</a:t>
            </a:r>
            <a:r>
              <a:rPr lang="en-US" i="1" dirty="0" smtClean="0"/>
              <a:t> </a:t>
            </a:r>
            <a:r>
              <a:rPr lang="en-US" i="1" dirty="0" err="1" smtClean="0"/>
              <a:t>independensi</a:t>
            </a:r>
            <a:r>
              <a:rPr lang="en-US" i="1" dirty="0" smtClean="0"/>
              <a:t>;</a:t>
            </a:r>
            <a:endParaRPr lang="id-ID" i="1" dirty="0" smtClean="0"/>
          </a:p>
          <a:p>
            <a:pPr marL="0" indent="0" algn="just">
              <a:buNone/>
            </a:pPr>
            <a:endParaRPr lang="id-ID" dirty="0"/>
          </a:p>
        </p:txBody>
      </p:sp>
      <p:sp>
        <p:nvSpPr>
          <p:cNvPr id="4" name="Slide Number Placeholder 3"/>
          <p:cNvSpPr>
            <a:spLocks noGrp="1"/>
          </p:cNvSpPr>
          <p:nvPr>
            <p:ph type="sldNum" sz="quarter" idx="12"/>
          </p:nvPr>
        </p:nvSpPr>
        <p:spPr/>
        <p:txBody>
          <a:bodyPr/>
          <a:lstStyle/>
          <a:p>
            <a:fld id="{3EBB4CB9-1AB2-495A-A924-0A4783A5C6E9}" type="slidenum">
              <a:rPr lang="id-ID" smtClean="0"/>
              <a:t>8</a:t>
            </a:fld>
            <a:endParaRPr lang="id-ID"/>
          </a:p>
        </p:txBody>
      </p:sp>
    </p:spTree>
    <p:extLst>
      <p:ext uri="{BB962C8B-B14F-4D97-AF65-F5344CB8AC3E}">
        <p14:creationId xmlns:p14="http://schemas.microsoft.com/office/powerpoint/2010/main" val="15336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268760"/>
            <a:ext cx="7560840" cy="4857403"/>
          </a:xfrm>
        </p:spPr>
        <p:txBody>
          <a:bodyPr>
            <a:normAutofit/>
          </a:bodyPr>
          <a:lstStyle/>
          <a:p>
            <a:pPr marL="0" indent="0" algn="just">
              <a:buNone/>
            </a:pPr>
            <a:r>
              <a:rPr lang="id-ID" dirty="0" smtClean="0"/>
              <a:t>5. </a:t>
            </a:r>
            <a:r>
              <a:rPr lang="id-ID" b="1" dirty="0" smtClean="0"/>
              <a:t>Berintegritas tinggi</a:t>
            </a:r>
            <a:r>
              <a:rPr lang="id-ID" dirty="0" smtClean="0"/>
              <a:t>:</a:t>
            </a:r>
          </a:p>
          <a:p>
            <a:pPr lvl="1" algn="just"/>
            <a:r>
              <a:rPr lang="id-ID" dirty="0" smtClean="0"/>
              <a:t>Hakim harus menghindari hubungan, baik langsung atau tidak langsung dengan </a:t>
            </a:r>
            <a:r>
              <a:rPr lang="id-ID" i="1" dirty="0" smtClean="0"/>
              <a:t>pihak-pihak</a:t>
            </a:r>
            <a:r>
              <a:rPr lang="id-ID" dirty="0" smtClean="0"/>
              <a:t> yang berperkara, yang perkaranya sedang diperiksa hakim ybs;</a:t>
            </a:r>
          </a:p>
          <a:p>
            <a:pPr lvl="1" algn="just"/>
            <a:r>
              <a:rPr lang="id-ID" dirty="0" smtClean="0"/>
              <a:t>Hakim dilarang melakukan tawar menawar putusan, memperlambat pemeriksaan, menunda eksekusi, atau menunjuk advokat tertentu, </a:t>
            </a:r>
            <a:r>
              <a:rPr lang="id-ID" i="1" dirty="0" smtClean="0"/>
              <a:t>kecuali ditentukan lain oleh UU;</a:t>
            </a:r>
          </a:p>
          <a:p>
            <a:pPr lvl="1" algn="just"/>
            <a:r>
              <a:rPr lang="id-ID" i="1" dirty="0" smtClean="0"/>
              <a:t>Hakim dilarang menerima janji, hadiah, pinjaman dan manfaat lain yang bersifat rutin, atau terus menerus dari PEMDA;</a:t>
            </a:r>
            <a:endParaRPr lang="id-ID" i="1" dirty="0"/>
          </a:p>
        </p:txBody>
      </p:sp>
      <p:sp>
        <p:nvSpPr>
          <p:cNvPr id="4" name="Slide Number Placeholder 3"/>
          <p:cNvSpPr>
            <a:spLocks noGrp="1"/>
          </p:cNvSpPr>
          <p:nvPr>
            <p:ph type="sldNum" sz="quarter" idx="12"/>
          </p:nvPr>
        </p:nvSpPr>
        <p:spPr/>
        <p:txBody>
          <a:bodyPr/>
          <a:lstStyle/>
          <a:p>
            <a:fld id="{3EBB4CB9-1AB2-495A-A924-0A4783A5C6E9}" type="slidenum">
              <a:rPr lang="id-ID" smtClean="0"/>
              <a:t>9</a:t>
            </a:fld>
            <a:endParaRPr lang="id-ID"/>
          </a:p>
        </p:txBody>
      </p:sp>
    </p:spTree>
    <p:extLst>
      <p:ext uri="{BB962C8B-B14F-4D97-AF65-F5344CB8AC3E}">
        <p14:creationId xmlns:p14="http://schemas.microsoft.com/office/powerpoint/2010/main" val="14174683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512</TotalTime>
  <Words>886</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Pushpin</vt:lpstr>
      <vt:lpstr>PowerPoint Presentation</vt:lpstr>
      <vt:lpstr>PowerPoint Presentation</vt:lpstr>
      <vt:lpstr>Defenisi operasional, (lihat pembukaan KEPPH):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Horadin Saragih</dc:creator>
  <cp:lastModifiedBy>Horadin Saragih</cp:lastModifiedBy>
  <cp:revision>42</cp:revision>
  <cp:lastPrinted>2010-05-30T19:12:26Z</cp:lastPrinted>
  <dcterms:created xsi:type="dcterms:W3CDTF">2014-05-31T04:08:41Z</dcterms:created>
  <dcterms:modified xsi:type="dcterms:W3CDTF">2010-05-30T17:58:28Z</dcterms:modified>
</cp:coreProperties>
</file>