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57" r:id="rId4"/>
    <p:sldId id="258" r:id="rId5"/>
    <p:sldId id="259" r:id="rId6"/>
    <p:sldId id="367" r:id="rId7"/>
    <p:sldId id="265" r:id="rId8"/>
    <p:sldId id="266" r:id="rId9"/>
    <p:sldId id="267" r:id="rId10"/>
    <p:sldId id="268" r:id="rId11"/>
    <p:sldId id="272" r:id="rId12"/>
    <p:sldId id="273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F5AF5-6DC8-48B6-9D41-FCB8453CDB99}" type="datetimeFigureOut">
              <a:rPr lang="id-ID" smtClean="0"/>
              <a:pPr/>
              <a:t>31/05/2010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5CF1C-41E2-4DFE-BC5F-4C3FB479EBE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85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C7C47-1124-4BBD-80AD-6C1F2796243A}" type="datetimeFigureOut">
              <a:rPr lang="id-ID" smtClean="0"/>
              <a:pPr/>
              <a:t>31/05/2010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B1944-14D3-4B85-AE14-AAE697CCE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548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35C03A3-131C-4A64-964A-5F66962CA3C0}" type="datetime1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4310-3D4D-4C57-835E-1494E9335DCA}" type="datetime1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7B2E-C575-41A4-8AF1-11C4BE35FC84}" type="datetime1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79E6-17D7-4504-8BA7-922F787AF1C0}" type="datetime1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CF3D-FF17-4677-BE59-593726381CFA}" type="datetime1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F6F8-F52A-4E5E-AAFC-F478E61D27F6}" type="datetime1">
              <a:rPr lang="id-ID" smtClean="0"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BF17-3E60-477F-A7C6-65D2B81F016F}" type="datetime1">
              <a:rPr lang="id-ID" smtClean="0"/>
              <a:t>31/05/2010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696-7B03-4171-84B2-7D520C19BD34}" type="datetime1">
              <a:rPr lang="id-ID" smtClean="0"/>
              <a:t>31/05/2010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E7BF-562A-4B05-8E83-12FD756323E6}" type="datetime1">
              <a:rPr lang="id-ID" smtClean="0"/>
              <a:t>31/05/2010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5C20791-6A9F-4AB5-A6BD-09DB4A752079}" type="datetime1">
              <a:rPr lang="id-ID" smtClean="0"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28A56EE-4C27-45C1-ABE5-42B0C3D379E1}" type="datetime1">
              <a:rPr lang="id-ID" smtClean="0"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CDDB192-3B48-41EA-B16E-2BD5F6C130DF}" type="datetime1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2033C24-3C42-4A93-A8D5-82512E6E209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marL="82296" indent="0">
              <a:buNone/>
            </a:pPr>
            <a:r>
              <a:rPr lang="id-ID" sz="2000" dirty="0" smtClean="0"/>
              <a:t>Filsafat Hukum dan Etika Profesi </a:t>
            </a:r>
          </a:p>
          <a:p>
            <a:endParaRPr lang="id-ID" dirty="0" smtClean="0"/>
          </a:p>
          <a:p>
            <a:pPr marL="82296" indent="0">
              <a:buNone/>
            </a:pPr>
            <a:r>
              <a:rPr lang="id-ID" sz="4400" b="1" dirty="0" smtClean="0"/>
              <a:t>KODE ETIK NOTARIS </a:t>
            </a:r>
          </a:p>
          <a:p>
            <a:endParaRPr lang="id-ID" sz="4400" dirty="0" smtClean="0"/>
          </a:p>
          <a:p>
            <a:pPr marL="82296" indent="0">
              <a:buNone/>
            </a:pPr>
            <a:r>
              <a:rPr lang="id-ID" sz="2000" dirty="0" smtClean="0"/>
              <a:t>Dosen</a:t>
            </a:r>
          </a:p>
          <a:p>
            <a:pPr marL="82296" indent="0">
              <a:buNone/>
            </a:pPr>
            <a:r>
              <a:rPr lang="id-ID" sz="2000" dirty="0" smtClean="0"/>
              <a:t>Dr. Horadin Saragih, SH.,M.Hum</a:t>
            </a:r>
          </a:p>
          <a:p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200800" cy="4800600"/>
          </a:xfrm>
        </p:spPr>
        <p:txBody>
          <a:bodyPr>
            <a:normAutofit/>
          </a:bodyPr>
          <a:lstStyle/>
          <a:p>
            <a:pPr marL="1168400" indent="-541338" algn="just">
              <a:buNone/>
              <a:tabLst>
                <a:tab pos="1168400" algn="l"/>
              </a:tabLst>
            </a:pPr>
            <a:r>
              <a:rPr lang="id-ID" dirty="0" smtClean="0"/>
              <a:t>5)	</a:t>
            </a:r>
            <a:r>
              <a:rPr lang="id-ID" i="1" dirty="0" smtClean="0"/>
              <a:t>Mengikuti pelelangan untuk mendapatkan pekerjaan/pembuatan akta;</a:t>
            </a:r>
          </a:p>
          <a:p>
            <a:pPr marL="1141413" indent="-514350" algn="just">
              <a:buAutoNum type="arabicParenR" startAt="6"/>
              <a:tabLst>
                <a:tab pos="627063" algn="l"/>
                <a:tab pos="1077913" algn="l"/>
              </a:tabLst>
            </a:pPr>
            <a:r>
              <a:rPr lang="id-ID" dirty="0" smtClean="0"/>
              <a:t>Menjelekkan</a:t>
            </a:r>
            <a:r>
              <a:rPr lang="en-US" dirty="0" smtClean="0"/>
              <a:t> </a:t>
            </a:r>
            <a:r>
              <a:rPr lang="id-ID" dirty="0" smtClean="0"/>
              <a:t>dan/atau mempersalahkan rekan Notaris atau akta yang dibuat olehnya.</a:t>
            </a:r>
          </a:p>
          <a:p>
            <a:pPr marL="1141413" indent="-514350" algn="just">
              <a:buAutoNum type="arabicParenR" startAt="6"/>
              <a:tabLst>
                <a:tab pos="627063" algn="l"/>
                <a:tab pos="1077913" algn="l"/>
              </a:tabLst>
            </a:pPr>
            <a:r>
              <a:rPr lang="id-ID" dirty="0" smtClean="0"/>
              <a:t>Membentuk kelompok sesama rekan sejawat yang bersifat ekslusif dengan tujuan untuk melayani kepentingan suatu instansi atau lembaga, apalagi menutup kemungkinan bagi Notaris lain untuk berpartisipasi;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056784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dirty="0" smtClean="0"/>
              <a:t>Pasal 5, pengecualian, terhadap larangan, al:</a:t>
            </a:r>
          </a:p>
          <a:p>
            <a:pPr marL="809625" indent="-447675" algn="just">
              <a:buFont typeface="+mj-lt"/>
              <a:buAutoNum type="arabicParenR"/>
            </a:pPr>
            <a:r>
              <a:rPr lang="id-ID" dirty="0" smtClean="0"/>
              <a:t>Pembuatan nama dan alamat, nomor telepon Notaris dalam buku panduan dari lembaga resmi dan atau PT. Telkom;</a:t>
            </a:r>
          </a:p>
          <a:p>
            <a:pPr marL="809625" indent="-447675" algn="just">
              <a:buFont typeface="+mj-lt"/>
              <a:buAutoNum type="arabicParenR"/>
            </a:pPr>
            <a:r>
              <a:rPr lang="id-ID" i="1" dirty="0" smtClean="0"/>
              <a:t>Memasang 1 tanda petunjuk jalan dengan ukuran tidak melebihi 20 x 50, cm, dalam radius 100 m dari kantor Notaris;</a:t>
            </a:r>
          </a:p>
          <a:p>
            <a:pPr marL="809625" indent="-447675" algn="just">
              <a:buFont typeface="+mj-lt"/>
              <a:buAutoNum type="arabicParenR"/>
            </a:pPr>
            <a:r>
              <a:rPr lang="id-ID" dirty="0" smtClean="0"/>
              <a:t>Memberikan ucapan selamat, duka cita dengan hanya menyebut nama.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73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§"/>
            </a:pPr>
            <a:r>
              <a:rPr lang="id-ID" dirty="0" smtClean="0"/>
              <a:t>Sanksi (Pasal 6)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781368" cy="3603812"/>
          </a:xfrm>
        </p:spPr>
        <p:txBody>
          <a:bodyPr>
            <a:normAutofit fontScale="92500" lnSpcReduction="20000"/>
          </a:bodyPr>
          <a:lstStyle/>
          <a:p>
            <a:pPr marL="596646" indent="-514350" algn="just">
              <a:buFont typeface="+mj-lt"/>
              <a:buAutoNum type="alphaLcParenR"/>
            </a:pPr>
            <a:r>
              <a:rPr lang="id-ID" dirty="0" smtClean="0"/>
              <a:t>Teguran;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id-ID" dirty="0" smtClean="0"/>
              <a:t>Peringatan;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id-ID" dirty="0" smtClean="0"/>
              <a:t>Pemberhentian sementara dari keanggotaan perkumpulan;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id-ID" dirty="0" smtClean="0"/>
              <a:t>Pemberhentian dengan hormat dari keanggotan perkumpulan;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id-ID" dirty="0" smtClean="0"/>
              <a:t>Pemberhentian dengan tidak hormat dari anggota perkumpulan;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Dewan Kehormatan merupakan alat perlengkapan perkumpulan berwenang melakukan pemeriksaan atas pelanggaran kode etik dan menjatuhkan sanksi;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88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dirty="0" smtClean="0"/>
              <a:t>Ikatan Notaris Indonesia (I.N.I) adalah perkumpulan/organisasi bagi para Notaris, berdiri semenjak tanggal 1 Juli 1908, diakui sebagai badan hukum berdasarkan </a:t>
            </a:r>
            <a:r>
              <a:rPr lang="id-ID" i="1" dirty="0" smtClean="0"/>
              <a:t>Gouvernements Besluit </a:t>
            </a:r>
            <a:r>
              <a:rPr lang="id-ID" dirty="0" smtClean="0"/>
              <a:t>(PP) tanggal 5 September 1908, Nomor 9;</a:t>
            </a:r>
          </a:p>
          <a:p>
            <a:pPr algn="just">
              <a:buFont typeface="Wingdings" pitchFamily="2" charset="2"/>
              <a:buChar char="§"/>
            </a:pPr>
            <a:r>
              <a:rPr lang="id-ID" dirty="0" smtClean="0"/>
              <a:t>Mendapat persetujuan, terakhir dengan Surat Keputusan No. AHU-03.AH.01.07 Tahun 2009 dari Menhukham tanggal 12 Januari 2009;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47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08419" cy="1232082"/>
          </a:xfrm>
        </p:spPr>
        <p:txBody>
          <a:bodyPr>
            <a:normAutofit fontScale="90000"/>
          </a:bodyPr>
          <a:lstStyle/>
          <a:p>
            <a:pPr algn="just"/>
            <a:r>
              <a:rPr lang="id-ID" dirty="0" smtClean="0"/>
              <a:t>Sejarah perkembangan </a:t>
            </a:r>
            <a:r>
              <a:rPr lang="id-ID" b="1" dirty="0" smtClean="0"/>
              <a:t>kode etik </a:t>
            </a:r>
            <a:r>
              <a:rPr lang="id-ID" dirty="0" smtClean="0"/>
              <a:t>Notaris di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 algn="just">
              <a:buFont typeface="+mj-lt"/>
              <a:buAutoNum type="romanUcPeriod"/>
            </a:pPr>
            <a:r>
              <a:rPr lang="id-ID" dirty="0" smtClean="0"/>
              <a:t>Dikenal kode etik dari hasil kongres:</a:t>
            </a:r>
          </a:p>
          <a:p>
            <a:pPr marL="571500" indent="-571500" algn="just">
              <a:buNone/>
            </a:pPr>
            <a:endParaRPr lang="id-ID" dirty="0" smtClean="0"/>
          </a:p>
          <a:p>
            <a:pPr marL="971550" lvl="1" indent="-571500" algn="just">
              <a:buFont typeface="+mj-lt"/>
              <a:buAutoNum type="arabicPeriod"/>
            </a:pPr>
            <a:r>
              <a:rPr lang="id-ID" dirty="0" smtClean="0"/>
              <a:t>Kongres Ikatan Notaris Indonesia (INI) I di Surabaya pada tanggal 13 – 16 November 1974;</a:t>
            </a:r>
          </a:p>
          <a:p>
            <a:pPr marL="971550" lvl="1" indent="-571500" algn="just">
              <a:buFont typeface="+mj-lt"/>
              <a:buAutoNum type="arabicPeriod"/>
            </a:pPr>
            <a:r>
              <a:rPr lang="id-ID" dirty="0" smtClean="0"/>
              <a:t>Kongres INI Bandung tanggal 27 Januari 2005, ;</a:t>
            </a:r>
          </a:p>
          <a:p>
            <a:pPr marL="971550" lvl="1" indent="-571500" algn="just">
              <a:buFont typeface="+mj-lt"/>
              <a:buAutoNum type="arabicPeriod"/>
            </a:pPr>
            <a:r>
              <a:rPr lang="id-ID" dirty="0" smtClean="0"/>
              <a:t>Kongres Luar Biasa INI, Banten tanggal   29 – 30 Mei 2015 tentang Perubahan Kode Etik Notaris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560840" cy="5340369"/>
          </a:xfrm>
        </p:spPr>
        <p:txBody>
          <a:bodyPr>
            <a:normAutofit/>
          </a:bodyPr>
          <a:lstStyle/>
          <a:p>
            <a:pPr marL="450850" indent="-450850" algn="just">
              <a:buNone/>
            </a:pPr>
            <a:r>
              <a:rPr lang="id-ID" dirty="0" smtClean="0"/>
              <a:t>Defenisi:</a:t>
            </a:r>
          </a:p>
          <a:p>
            <a:pPr marL="450850" indent="-450850" algn="just">
              <a:buFont typeface="Wingdings" pitchFamily="2" charset="2"/>
              <a:buChar char="q"/>
            </a:pPr>
            <a:r>
              <a:rPr lang="id-ID" dirty="0" smtClean="0"/>
              <a:t>Kode etik notaris dan untuk selanjutnya akan disebut Kode Etik adalah kaidah moral yang ditentukan oleh perkumpulan INI yang selanjutnya akan disebut “perkumpulan” berdasarkan keputusan kongres perkumpulan  dan/atau yang ditentukan oleh dan diatur dalam peraturan perundang-undangan yang mengatur tentang hal itu dan yang berlaku bagi serta wajib ditaati oleh semua anggota perkumpulan dan semua orang yang menjalankan tugas jabatan sebagai </a:t>
            </a:r>
            <a:r>
              <a:rPr lang="id-ID" u="sng" dirty="0" smtClean="0"/>
              <a:t>Notaris,</a:t>
            </a:r>
            <a:r>
              <a:rPr lang="id-ID" dirty="0" smtClean="0"/>
              <a:t> termasuk didalamnya </a:t>
            </a:r>
            <a:r>
              <a:rPr lang="id-ID" u="sng" dirty="0" smtClean="0"/>
              <a:t>Pejabat Sementara Notaris</a:t>
            </a:r>
            <a:r>
              <a:rPr lang="id-ID" dirty="0" smtClean="0"/>
              <a:t>, </a:t>
            </a:r>
            <a:r>
              <a:rPr lang="id-ID" u="sng" dirty="0" smtClean="0"/>
              <a:t>Notaris Pengganti </a:t>
            </a:r>
            <a:r>
              <a:rPr lang="id-ID" dirty="0" smtClean="0"/>
              <a:t>pada saat menjalankan jabatan, (</a:t>
            </a:r>
            <a:r>
              <a:rPr lang="id-ID" i="1" dirty="0" smtClean="0"/>
              <a:t>Pasal 1 angka 2 KEN INI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>
            <a:normAutofit fontScale="92500" lnSpcReduction="20000"/>
          </a:bodyPr>
          <a:lstStyle/>
          <a:p>
            <a:pPr marL="266700" indent="-266700" algn="just">
              <a:buFont typeface="Wingdings" pitchFamily="2" charset="2"/>
              <a:buChar char="§"/>
            </a:pPr>
            <a:r>
              <a:rPr lang="id-ID" dirty="0" smtClean="0"/>
              <a:t>Notaris adalah pejabat umum yang berwenang untuk membuat akta autentik dan memiliki kewenangan lainnya,  sebagaimana yang dimaksud dalam UU Jabatan Notaris         [pasal 1 ayat (1) </a:t>
            </a:r>
            <a:r>
              <a:rPr lang="en-US" dirty="0" smtClean="0"/>
              <a:t>UU 2/2014 </a:t>
            </a:r>
            <a:r>
              <a:rPr lang="id-ID" dirty="0" smtClean="0"/>
              <a:t>tentang Jabatan Notaris</a:t>
            </a:r>
            <a:r>
              <a:rPr lang="id-ID" dirty="0"/>
              <a:t> </a:t>
            </a:r>
            <a:r>
              <a:rPr lang="id-ID" dirty="0" smtClean="0"/>
              <a:t>jo.  pa</a:t>
            </a:r>
            <a:r>
              <a:rPr lang="id-ID" i="1" dirty="0" smtClean="0"/>
              <a:t>sal 1 angka 4 KEN INI</a:t>
            </a:r>
            <a:r>
              <a:rPr lang="id-ID" dirty="0" smtClean="0"/>
              <a:t>];</a:t>
            </a:r>
          </a:p>
          <a:p>
            <a:pPr marL="266700" indent="-266700" algn="just">
              <a:buFont typeface="Wingdings" pitchFamily="2" charset="2"/>
              <a:buChar char="§"/>
            </a:pPr>
            <a:r>
              <a:rPr lang="id-ID" dirty="0" smtClean="0"/>
              <a:t>Pejabat sementara Notaris adalah seorang yang untuk sementara menjabat sebagai Notaris untuk menjalankan jabatan dari Notaris yang meninggal dunia, (ayat 2);</a:t>
            </a:r>
          </a:p>
          <a:p>
            <a:pPr marL="266700" indent="-266700" algn="just">
              <a:buFont typeface="Wingdings" pitchFamily="2" charset="2"/>
              <a:buChar char="§"/>
            </a:pPr>
            <a:r>
              <a:rPr lang="id-ID" dirty="0" smtClean="0"/>
              <a:t>Notaris pengganti adalah seseorang yang untuk sementara diangkat sebagai Notaris untuk menggantikan Notaris yang sedang cuti, sakit, atau untuk sementara berhalangan menjalankan jabatan sebagai Notaris, (ayat 3);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d-ID" sz="4000" dirty="0" smtClean="0"/>
              <a:t>Poin-poin penting dari KEN, khususnya terkait dengan kewajiban,larangan,penge cualian, (BAB III);</a:t>
            </a:r>
            <a:endParaRPr lang="id-ID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544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718" y="836712"/>
            <a:ext cx="7607430" cy="5411688"/>
          </a:xfrm>
        </p:spPr>
        <p:txBody>
          <a:bodyPr>
            <a:normAutofit/>
          </a:bodyPr>
          <a:lstStyle/>
          <a:p>
            <a:pPr marL="893763" indent="-893763" algn="just">
              <a:buNone/>
              <a:tabLst>
                <a:tab pos="893763" algn="l"/>
              </a:tabLst>
            </a:pPr>
            <a:r>
              <a:rPr lang="id-ID" dirty="0" smtClean="0"/>
              <a:t>Pasal 3, kewajiban, antara lain:</a:t>
            </a:r>
          </a:p>
          <a:p>
            <a:pPr marL="893763" indent="-893763" algn="just">
              <a:buNone/>
              <a:tabLst>
                <a:tab pos="893763" algn="l"/>
              </a:tabLst>
            </a:pPr>
            <a:endParaRPr lang="id-ID" dirty="0" smtClean="0"/>
          </a:p>
          <a:p>
            <a:pPr marL="914400" lvl="1" indent="-514350" algn="just">
              <a:buFont typeface="+mj-lt"/>
              <a:buAutoNum type="arabicParenR"/>
            </a:pPr>
            <a:r>
              <a:rPr lang="id-ID" dirty="0" smtClean="0"/>
              <a:t>Berintindak jujur , mandiri, tidak berpihak, amanah, seksama, penuh rasa tanggung jawab berdasarikan per-UU-an dan isi sumpah jabatan Notaris;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id-ID" dirty="0" smtClean="0"/>
              <a:t>Memberikan jasa pembuatan akta dan kewenangan lainnya untuk masyarakat yang tidak mampu tanpa memungut honorarium;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id-ID" b="1" i="1" dirty="0" smtClean="0"/>
              <a:t>Menetapkan satu kantor di tempat kedudukan dan kantor tersebut merupakan satu-satunya kantor bagi Notaris ybs dalam melaksanakan  tugas jabatan sehari-hari;</a:t>
            </a:r>
          </a:p>
          <a:p>
            <a:pPr marL="514350" indent="-514350" algn="just">
              <a:buFont typeface="+mj-lt"/>
              <a:buAutoNum type="alphaLcParenR"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7715200" cy="4911741"/>
          </a:xfrm>
        </p:spPr>
        <p:txBody>
          <a:bodyPr>
            <a:normAutofit/>
          </a:bodyPr>
          <a:lstStyle/>
          <a:p>
            <a:pPr marL="1319213" lvl="1" indent="-514350" algn="just">
              <a:spcBef>
                <a:spcPts val="600"/>
              </a:spcBef>
              <a:buSzPct val="80000"/>
              <a:buAutoNum type="arabicParenR" startAt="4"/>
              <a:tabLst>
                <a:tab pos="804863" algn="l"/>
                <a:tab pos="1255713" algn="l"/>
              </a:tabLst>
            </a:pPr>
            <a:r>
              <a:rPr lang="id-ID" dirty="0" smtClean="0"/>
              <a:t>Melaksanakan dan mematuhi semua ketentuan tentang honorarium ditetapkan perkumpulan;</a:t>
            </a:r>
          </a:p>
          <a:p>
            <a:pPr marL="1319213" lvl="1" indent="-514350" algn="just">
              <a:spcBef>
                <a:spcPts val="600"/>
              </a:spcBef>
              <a:buSzPct val="80000"/>
              <a:buAutoNum type="arabicParenR" startAt="4"/>
              <a:tabLst>
                <a:tab pos="804863" algn="l"/>
                <a:tab pos="1255713" algn="l"/>
              </a:tabLst>
            </a:pPr>
            <a:r>
              <a:rPr lang="id-ID" dirty="0" smtClean="0"/>
              <a:t>Memasang 1 (satu) buah papan nama di depan/ di lingkungan kantornya dengan pilihan ukuran yaitu 100 x 40 cm, 150 x 60 cm, 200 x 80 cm;</a:t>
            </a:r>
          </a:p>
          <a:p>
            <a:pPr marL="1319213" lvl="1" indent="-514350" algn="just">
              <a:spcBef>
                <a:spcPts val="600"/>
              </a:spcBef>
              <a:buSzPct val="80000"/>
              <a:buAutoNum type="arabicParenR" startAt="4"/>
              <a:tabLst>
                <a:tab pos="804863" algn="l"/>
                <a:tab pos="1255713" algn="l"/>
              </a:tabLst>
            </a:pPr>
            <a:r>
              <a:rPr lang="id-ID" dirty="0" smtClean="0"/>
              <a:t>Menjalankan jabatan Notaris terutama dalam pembuatan, pembacaan, dan penandatanganan akta dilakukan di kantornya, kecuali alasan-alasan yang sah;</a:t>
            </a:r>
          </a:p>
          <a:p>
            <a:pPr marL="1255713" indent="-450850" algn="just">
              <a:buNone/>
              <a:tabLst>
                <a:tab pos="804863" algn="l"/>
                <a:tab pos="1255713" algn="l"/>
              </a:tabLst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200800" cy="4800600"/>
          </a:xfrm>
        </p:spPr>
        <p:txBody>
          <a:bodyPr>
            <a:normAutofit/>
          </a:bodyPr>
          <a:lstStyle/>
          <a:p>
            <a:pPr marL="984250" indent="-901700" algn="just">
              <a:buNone/>
              <a:tabLst>
                <a:tab pos="984250" algn="l"/>
              </a:tabLst>
            </a:pPr>
            <a:r>
              <a:rPr lang="id-ID" dirty="0" smtClean="0"/>
              <a:t>Pasal 4, dalam kelompok larangan,  antara lain: 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id-ID" dirty="0" smtClean="0"/>
              <a:t>Dilarang </a:t>
            </a:r>
            <a:r>
              <a:rPr lang="id-ID" dirty="0"/>
              <a:t>bekerjasama dengan biro jasa/orang/badan hukum yang pada hakekatnya bertindak sebagai perantara untuk mencari klien;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id-ID" i="1" dirty="0"/>
              <a:t>Menetapkan honorarium yang harus dibayar klie</a:t>
            </a:r>
            <a:r>
              <a:rPr lang="en-US" i="1" dirty="0"/>
              <a:t>n</a:t>
            </a:r>
            <a:r>
              <a:rPr lang="id-ID" i="1" dirty="0"/>
              <a:t> </a:t>
            </a:r>
            <a:r>
              <a:rPr lang="id-ID" i="1" dirty="0" smtClean="0"/>
              <a:t>dalam jumlah lebih </a:t>
            </a:r>
            <a:r>
              <a:rPr lang="id-ID" i="1" dirty="0"/>
              <a:t>rendah dari honorarium yang </a:t>
            </a:r>
            <a:r>
              <a:rPr lang="id-ID" i="1" dirty="0" smtClean="0"/>
              <a:t>telah ditetapkan perkumpulan;</a:t>
            </a:r>
            <a:endParaRPr lang="id-ID" i="1" dirty="0"/>
          </a:p>
          <a:p>
            <a:pPr marL="914400" lvl="1" indent="-514350" algn="just">
              <a:buFont typeface="+mj-lt"/>
              <a:buAutoNum type="arabicParenR"/>
            </a:pPr>
            <a:r>
              <a:rPr lang="id-ID" dirty="0" smtClean="0"/>
              <a:t>Menandatangani akta yang proses pembuatan minutanya telah dipersiapkan oleh pihak lain;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id-ID" dirty="0" smtClean="0"/>
              <a:t>Mengirimkan minuta kepada klien untuk ditandatangani;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C24-3C42-4A93-A8D5-82512E6E2098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743</TotalTime>
  <Words>653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PowerPoint Presentation</vt:lpstr>
      <vt:lpstr>PowerPoint Presentation</vt:lpstr>
      <vt:lpstr>Sejarah perkembangan kode etik Notaris di Indonesia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Sanksi (Pasal 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UserMKRI</dc:creator>
  <cp:lastModifiedBy>Horadin Saragih</cp:lastModifiedBy>
  <cp:revision>57</cp:revision>
  <cp:lastPrinted>2010-05-30T19:15:51Z</cp:lastPrinted>
  <dcterms:created xsi:type="dcterms:W3CDTF">2013-05-25T07:21:02Z</dcterms:created>
  <dcterms:modified xsi:type="dcterms:W3CDTF">2010-05-31T00:40:22Z</dcterms:modified>
</cp:coreProperties>
</file>