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handoutMasterIdLst>
    <p:handoutMasterId r:id="rId17"/>
  </p:handoutMasterIdLst>
  <p:sldIdLst>
    <p:sldId id="269" r:id="rId2"/>
    <p:sldId id="257" r:id="rId3"/>
    <p:sldId id="258" r:id="rId4"/>
    <p:sldId id="259" r:id="rId5"/>
    <p:sldId id="271" r:id="rId6"/>
    <p:sldId id="272" r:id="rId7"/>
    <p:sldId id="260" r:id="rId8"/>
    <p:sldId id="267" r:id="rId9"/>
    <p:sldId id="268" r:id="rId10"/>
    <p:sldId id="261" r:id="rId11"/>
    <p:sldId id="262" r:id="rId12"/>
    <p:sldId id="263" r:id="rId13"/>
    <p:sldId id="266" r:id="rId14"/>
    <p:sldId id="27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712" autoAdjust="0"/>
  </p:normalViewPr>
  <p:slideViewPr>
    <p:cSldViewPr>
      <p:cViewPr varScale="1">
        <p:scale>
          <a:sx n="101" d="100"/>
          <a:sy n="101" d="100"/>
        </p:scale>
        <p:origin x="-183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3CC48E0-5254-4377-A6E1-AB9F746787BA}" type="datetimeFigureOut">
              <a:rPr lang="id-ID" smtClean="0"/>
              <a:pPr/>
              <a:t>31/05/2010</a:t>
            </a:fld>
            <a:endParaRPr lang="id-ID"/>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18D7589-4DBF-4BBE-A261-8568A49DA8ED}" type="slidenum">
              <a:rPr lang="id-ID" smtClean="0"/>
              <a:pPr/>
              <a:t>‹#›</a:t>
            </a:fld>
            <a:endParaRPr lang="id-ID"/>
          </a:p>
        </p:txBody>
      </p:sp>
    </p:spTree>
    <p:extLst>
      <p:ext uri="{BB962C8B-B14F-4D97-AF65-F5344CB8AC3E}">
        <p14:creationId xmlns:p14="http://schemas.microsoft.com/office/powerpoint/2010/main" val="2498217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A1967C-4BED-43CA-906E-548236E8F9BF}" type="datetimeFigureOut">
              <a:rPr lang="id-ID" smtClean="0"/>
              <a:pPr/>
              <a:t>31/05/2010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61A5CC-6921-4080-9651-80AF23BBD4EF}" type="slidenum">
              <a:rPr lang="id-ID" smtClean="0"/>
              <a:pPr/>
              <a:t>‹#›</a:t>
            </a:fld>
            <a:endParaRPr lang="id-ID"/>
          </a:p>
        </p:txBody>
      </p:sp>
    </p:spTree>
    <p:extLst>
      <p:ext uri="{BB962C8B-B14F-4D97-AF65-F5344CB8AC3E}">
        <p14:creationId xmlns:p14="http://schemas.microsoft.com/office/powerpoint/2010/main" val="32602559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8A8EA7C4-B472-4F4D-8E80-29D0476FE43B}" type="datetime1">
              <a:rPr lang="id-ID" smtClean="0"/>
              <a:pPr/>
              <a:t>31/05/2010</a:t>
            </a:fld>
            <a:endParaRPr lang="id-ID"/>
          </a:p>
        </p:txBody>
      </p:sp>
      <p:sp>
        <p:nvSpPr>
          <p:cNvPr id="5" name="Footer Placeholder 4"/>
          <p:cNvSpPr>
            <a:spLocks noGrp="1"/>
          </p:cNvSpPr>
          <p:nvPr>
            <p:ph type="ftr" sz="quarter" idx="11"/>
          </p:nvPr>
        </p:nvSpPr>
        <p:spPr>
          <a:xfrm>
            <a:off x="1174044" y="5357592"/>
            <a:ext cx="5034845" cy="365125"/>
          </a:xfrm>
        </p:spPr>
        <p:txBody>
          <a:bodyPr/>
          <a:lstStyle/>
          <a:p>
            <a:endParaRPr lang="id-ID"/>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440B31D-A255-4B62-A64C-A57F14123CA8}"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14A808-8078-402B-8AB2-B0CFA803E6C4}"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0B31D-A255-4B62-A64C-A57F14123CA8}"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E4F0E9-8DC6-4383-9390-BF76DE7C70D0}"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0B31D-A255-4B62-A64C-A57F14123CA8}"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3BEAE-7819-4FE8-B652-6C57E7AA1CD3}"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0B31D-A255-4B62-A64C-A57F14123CA8}"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3827D4-2841-4F33-A57B-2610D08E3830}" type="datetime1">
              <a:rPr lang="id-ID" smtClean="0"/>
              <a:pPr/>
              <a:t>31/05/2010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F440B31D-A255-4B62-A64C-A57F14123CA8}"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495CF1A-5E75-4ED9-8CD8-E5D0C0C96012}" type="datetime1">
              <a:rPr lang="id-ID" smtClean="0"/>
              <a:pPr/>
              <a:t>31/05/2010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F440B31D-A255-4B62-A64C-A57F14123CA8}" type="slidenum">
              <a:rPr lang="id-ID" smtClean="0"/>
              <a:pPr/>
              <a:t>‹#›</a:t>
            </a:fld>
            <a:endParaRPr lang="id-ID"/>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148B0250-A642-4159-A0B1-4A3066BF9AA4}" type="datetime1">
              <a:rPr lang="id-ID" smtClean="0"/>
              <a:pPr/>
              <a:t>31/05/2010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F440B31D-A255-4B62-A64C-A57F14123CA8}" type="slidenum">
              <a:rPr lang="id-ID" smtClean="0"/>
              <a:pPr/>
              <a:t>‹#›</a:t>
            </a:fld>
            <a:endParaRPr lang="id-ID"/>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16A29C-7F70-4AEB-A004-A94B7A5FCE17}" type="datetime1">
              <a:rPr lang="id-ID" smtClean="0"/>
              <a:pPr/>
              <a:t>31/05/2010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F440B31D-A255-4B62-A64C-A57F14123CA8}"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4D830E-3710-4F30-A05C-A12F38F5EAFE}" type="datetime1">
              <a:rPr lang="id-ID" smtClean="0"/>
              <a:pPr/>
              <a:t>31/05/2010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F440B31D-A255-4B62-A64C-A57F14123CA8}"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0CB8DA21-3DF1-459B-B53A-D0844EBEE2F3}" type="datetime1">
              <a:rPr lang="id-ID" smtClean="0"/>
              <a:pPr/>
              <a:t>31/05/2010</a:t>
            </a:fld>
            <a:endParaRPr lang="id-ID"/>
          </a:p>
        </p:txBody>
      </p:sp>
      <p:sp>
        <p:nvSpPr>
          <p:cNvPr id="6" name="Footer Placeholder 5"/>
          <p:cNvSpPr>
            <a:spLocks noGrp="1"/>
          </p:cNvSpPr>
          <p:nvPr>
            <p:ph type="ftr" sz="quarter" idx="11"/>
          </p:nvPr>
        </p:nvSpPr>
        <p:spPr>
          <a:xfrm rot="-60000">
            <a:off x="914554" y="5829261"/>
            <a:ext cx="3522607" cy="365125"/>
          </a:xfrm>
        </p:spPr>
        <p:txBody>
          <a:bodyPr/>
          <a:lstStyle/>
          <a:p>
            <a:endParaRPr lang="id-ID"/>
          </a:p>
        </p:txBody>
      </p:sp>
      <p:sp>
        <p:nvSpPr>
          <p:cNvPr id="7" name="Slide Number Placeholder 6"/>
          <p:cNvSpPr>
            <a:spLocks noGrp="1"/>
          </p:cNvSpPr>
          <p:nvPr>
            <p:ph type="sldNum" sz="quarter" idx="12"/>
          </p:nvPr>
        </p:nvSpPr>
        <p:spPr>
          <a:xfrm rot="60000">
            <a:off x="7557313" y="5896961"/>
            <a:ext cx="554023" cy="365125"/>
          </a:xfrm>
        </p:spPr>
        <p:txBody>
          <a:bodyPr/>
          <a:lstStyle/>
          <a:p>
            <a:fld id="{F440B31D-A255-4B62-A64C-A57F14123CA8}"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6353A1-6FEB-470D-9ABE-1FE78438C77A}" type="datetime1">
              <a:rPr lang="id-ID" smtClean="0"/>
              <a:pPr/>
              <a:t>31/05/2010</a:t>
            </a:fld>
            <a:endParaRPr lang="id-ID"/>
          </a:p>
        </p:txBody>
      </p:sp>
      <p:sp>
        <p:nvSpPr>
          <p:cNvPr id="6" name="Footer Placeholder 5"/>
          <p:cNvSpPr>
            <a:spLocks noGrp="1"/>
          </p:cNvSpPr>
          <p:nvPr>
            <p:ph type="ftr" sz="quarter" idx="11"/>
          </p:nvPr>
        </p:nvSpPr>
        <p:spPr>
          <a:xfrm rot="-60000">
            <a:off x="914569" y="5831037"/>
            <a:ext cx="3319043" cy="365125"/>
          </a:xfrm>
        </p:spPr>
        <p:txBody>
          <a:bodyPr/>
          <a:lstStyle/>
          <a:p>
            <a:endParaRPr lang="id-ID"/>
          </a:p>
        </p:txBody>
      </p:sp>
      <p:sp>
        <p:nvSpPr>
          <p:cNvPr id="7" name="Slide Number Placeholder 6"/>
          <p:cNvSpPr>
            <a:spLocks noGrp="1"/>
          </p:cNvSpPr>
          <p:nvPr>
            <p:ph type="sldNum" sz="quarter" idx="12"/>
          </p:nvPr>
        </p:nvSpPr>
        <p:spPr>
          <a:xfrm rot="60000">
            <a:off x="7562089" y="5900026"/>
            <a:ext cx="554023" cy="365125"/>
          </a:xfrm>
        </p:spPr>
        <p:txBody>
          <a:bodyPr/>
          <a:lstStyle/>
          <a:p>
            <a:fld id="{F440B31D-A255-4B62-A64C-A57F14123CA8}"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8034724-87E5-4C6C-80BA-06D91ABBF455}" type="datetime1">
              <a:rPr lang="id-ID" smtClean="0"/>
              <a:pPr/>
              <a:t>31/05/2010</a:t>
            </a:fld>
            <a:endParaRPr lang="id-ID"/>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id-ID"/>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440B31D-A255-4B62-A64C-A57F14123CA8}"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idx="1"/>
          </p:nvPr>
        </p:nvSpPr>
        <p:spPr>
          <a:xfrm>
            <a:off x="1463040" y="1196752"/>
            <a:ext cx="6196405" cy="4526317"/>
          </a:xfrm>
        </p:spPr>
        <p:txBody>
          <a:bodyPr>
            <a:normAutofit/>
          </a:bodyPr>
          <a:lstStyle/>
          <a:p>
            <a:pPr marL="82296" indent="0">
              <a:buNone/>
            </a:pPr>
            <a:endParaRPr lang="en-US" dirty="0" smtClean="0"/>
          </a:p>
          <a:p>
            <a:pPr marL="82296" indent="0">
              <a:buNone/>
            </a:pPr>
            <a:r>
              <a:rPr lang="en-US" sz="4800" dirty="0" err="1" smtClean="0"/>
              <a:t>Sejarah</a:t>
            </a:r>
            <a:r>
              <a:rPr lang="en-US" sz="4800" dirty="0" smtClean="0"/>
              <a:t> </a:t>
            </a:r>
            <a:r>
              <a:rPr lang="en-US" sz="4800" dirty="0" err="1" smtClean="0"/>
              <a:t>Perkembangan</a:t>
            </a:r>
            <a:r>
              <a:rPr lang="en-US" sz="4800" dirty="0" smtClean="0"/>
              <a:t> </a:t>
            </a:r>
            <a:r>
              <a:rPr lang="en-US" sz="4800" dirty="0" err="1" smtClean="0"/>
              <a:t>Etika</a:t>
            </a:r>
            <a:r>
              <a:rPr lang="en-US" sz="4800" dirty="0" smtClean="0"/>
              <a:t/>
            </a:r>
            <a:br>
              <a:rPr lang="en-US" sz="4800" dirty="0" smtClean="0"/>
            </a:br>
            <a:r>
              <a:rPr lang="id-ID" dirty="0" smtClean="0"/>
              <a:t>[Kuliah 3]</a:t>
            </a:r>
            <a:endParaRPr lang="id-ID" dirty="0" smtClean="0">
              <a:latin typeface="Arial" panose="020B0604020202020204" pitchFamily="34" charset="0"/>
              <a:cs typeface="Arial" panose="020B0604020202020204" pitchFamily="34" charset="0"/>
            </a:endParaRPr>
          </a:p>
          <a:p>
            <a:pPr marL="82296" indent="0">
              <a:buNone/>
            </a:pPr>
            <a:endParaRPr lang="id-ID" sz="2600" dirty="0">
              <a:latin typeface="Arial" panose="020B0604020202020204" pitchFamily="34" charset="0"/>
              <a:cs typeface="Arial" panose="020B0604020202020204" pitchFamily="34" charset="0"/>
            </a:endParaRPr>
          </a:p>
          <a:p>
            <a:pPr marL="82296" indent="0">
              <a:buNone/>
            </a:pPr>
            <a:r>
              <a:rPr lang="en-US" sz="2000" dirty="0" err="1" smtClean="0">
                <a:latin typeface="Arial" panose="020B0604020202020204" pitchFamily="34" charset="0"/>
                <a:cs typeface="Arial" panose="020B0604020202020204" pitchFamily="34" charset="0"/>
              </a:rPr>
              <a:t>Oleh</a:t>
            </a:r>
            <a:r>
              <a:rPr lang="en-US" sz="2000" dirty="0" smtClean="0">
                <a:latin typeface="Arial" panose="020B0604020202020204" pitchFamily="34" charset="0"/>
                <a:cs typeface="Arial" panose="020B0604020202020204" pitchFamily="34" charset="0"/>
              </a:rPr>
              <a:t>: </a:t>
            </a:r>
          </a:p>
          <a:p>
            <a:pPr marL="82296" indent="0">
              <a:buNone/>
            </a:pPr>
            <a:r>
              <a:rPr lang="en-US" sz="2000" dirty="0" smtClean="0">
                <a:latin typeface="Arial" panose="020B0604020202020204" pitchFamily="34" charset="0"/>
                <a:cs typeface="Arial" panose="020B0604020202020204" pitchFamily="34" charset="0"/>
              </a:rPr>
              <a:t>Dr. </a:t>
            </a:r>
            <a:r>
              <a:rPr lang="en-US" sz="2000" dirty="0" err="1" smtClean="0">
                <a:latin typeface="Arial" panose="020B0604020202020204" pitchFamily="34" charset="0"/>
                <a:cs typeface="Arial" panose="020B0604020202020204" pitchFamily="34" charset="0"/>
              </a:rPr>
              <a:t>Horadin</a:t>
            </a:r>
            <a:r>
              <a:rPr lang="en-US" sz="2000" dirty="0" smtClean="0">
                <a:latin typeface="Arial" panose="020B0604020202020204" pitchFamily="34" charset="0"/>
                <a:cs typeface="Arial" panose="020B0604020202020204" pitchFamily="34" charset="0"/>
              </a:rPr>
              <a:t> </a:t>
            </a:r>
            <a:r>
              <a:rPr lang="en-US" sz="2000" dirty="0" err="1" smtClean="0">
                <a:latin typeface="Arial" panose="020B0604020202020204" pitchFamily="34" charset="0"/>
                <a:cs typeface="Arial" panose="020B0604020202020204" pitchFamily="34" charset="0"/>
              </a:rPr>
              <a:t>Saragih</a:t>
            </a:r>
            <a:r>
              <a:rPr lang="en-US" sz="2000" dirty="0" smtClean="0">
                <a:latin typeface="Arial" panose="020B0604020202020204" pitchFamily="34" charset="0"/>
                <a:cs typeface="Arial" panose="020B0604020202020204" pitchFamily="34" charset="0"/>
              </a:rPr>
              <a:t>, S.H., </a:t>
            </a:r>
            <a:r>
              <a:rPr lang="en-US" sz="2000" dirty="0" err="1" smtClean="0">
                <a:latin typeface="Arial" panose="020B0604020202020204" pitchFamily="34" charset="0"/>
                <a:cs typeface="Arial" panose="020B0604020202020204" pitchFamily="34" charset="0"/>
              </a:rPr>
              <a:t>M.Hum</a:t>
            </a:r>
            <a:r>
              <a:rPr lang="en-US" sz="2000" dirty="0" smtClean="0">
                <a:latin typeface="Arial" panose="020B0604020202020204" pitchFamily="34" charset="0"/>
                <a:cs typeface="Arial" panose="020B0604020202020204" pitchFamily="34" charset="0"/>
              </a:rPr>
              <a:t>.</a:t>
            </a:r>
          </a:p>
          <a:p>
            <a:pPr marL="82296" indent="0">
              <a:buNone/>
            </a:pPr>
            <a:endParaRPr lang="id-ID"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F440B31D-A255-4B62-A64C-A57F14123CA8}" type="slidenum">
              <a:rPr lang="id-ID" smtClean="0"/>
              <a:pPr/>
              <a:t>1</a:t>
            </a:fld>
            <a:endParaRPr lang="id-ID"/>
          </a:p>
        </p:txBody>
      </p:sp>
    </p:spTree>
    <p:extLst>
      <p:ext uri="{BB962C8B-B14F-4D97-AF65-F5344CB8AC3E}">
        <p14:creationId xmlns:p14="http://schemas.microsoft.com/office/powerpoint/2010/main" val="1732936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785794"/>
            <a:ext cx="7344816" cy="5340369"/>
          </a:xfrm>
        </p:spPr>
        <p:txBody>
          <a:bodyPr>
            <a:normAutofit/>
          </a:bodyPr>
          <a:lstStyle/>
          <a:p>
            <a:pPr algn="just">
              <a:buFont typeface="Wingdings" pitchFamily="2" charset="2"/>
              <a:buChar char="q"/>
            </a:pPr>
            <a:r>
              <a:rPr lang="en-US" b="1" dirty="0" err="1" smtClean="0"/>
              <a:t>Perkembangan</a:t>
            </a:r>
            <a:r>
              <a:rPr lang="en-US" b="1" dirty="0" smtClean="0"/>
              <a:t> </a:t>
            </a:r>
            <a:r>
              <a:rPr lang="id-ID" b="1" dirty="0" smtClean="0"/>
              <a:t>etika </a:t>
            </a:r>
            <a:r>
              <a:rPr lang="en-US" b="1" dirty="0" err="1" smtClean="0"/>
              <a:t>dalam</a:t>
            </a:r>
            <a:r>
              <a:rPr lang="id-ID" b="1" dirty="0" smtClean="0"/>
              <a:t> dunia </a:t>
            </a:r>
            <a:r>
              <a:rPr lang="en-US" b="1" dirty="0" smtClean="0"/>
              <a:t> </a:t>
            </a:r>
            <a:r>
              <a:rPr lang="id-ID" b="1" dirty="0" smtClean="0"/>
              <a:t>pendidikan hukum:</a:t>
            </a:r>
          </a:p>
          <a:p>
            <a:pPr algn="just">
              <a:buNone/>
            </a:pPr>
            <a:endParaRPr lang="id-ID" dirty="0" smtClean="0"/>
          </a:p>
          <a:p>
            <a:pPr marL="914400" lvl="1" indent="-514350" algn="just">
              <a:buFont typeface="+mj-lt"/>
              <a:buAutoNum type="arabicParenR"/>
            </a:pPr>
            <a:r>
              <a:rPr lang="id-ID" dirty="0"/>
              <a:t>Gejala akhir-akhir ini memperlihatkan adanya penurunan etika dikalangan aparat penegak hukum; </a:t>
            </a:r>
          </a:p>
          <a:p>
            <a:pPr marL="914400" lvl="1" indent="-514350" algn="just">
              <a:buFont typeface="+mj-lt"/>
              <a:buAutoNum type="arabicParenR"/>
            </a:pPr>
            <a:r>
              <a:rPr lang="id-ID" dirty="0" smtClean="0"/>
              <a:t>Mendasarkan TAP </a:t>
            </a:r>
            <a:r>
              <a:rPr lang="id-ID" dirty="0"/>
              <a:t>MPR No. </a:t>
            </a:r>
            <a:r>
              <a:rPr lang="id-ID" dirty="0" smtClean="0"/>
              <a:t>II/MPR/1993, sasaran </a:t>
            </a:r>
            <a:r>
              <a:rPr lang="id-ID" dirty="0"/>
              <a:t>bidang pembangunan hukum </a:t>
            </a:r>
            <a:r>
              <a:rPr lang="id-ID" dirty="0" smtClean="0"/>
              <a:t> </a:t>
            </a:r>
            <a:r>
              <a:rPr lang="id-ID" dirty="0"/>
              <a:t>dapat dicapai </a:t>
            </a:r>
            <a:r>
              <a:rPr lang="id-ID" dirty="0" smtClean="0"/>
              <a:t>dengan  </a:t>
            </a:r>
            <a:r>
              <a:rPr lang="id-ID" dirty="0"/>
              <a:t>membutuhkan </a:t>
            </a:r>
            <a:r>
              <a:rPr lang="id-ID" dirty="0" smtClean="0"/>
              <a:t>tenaga </a:t>
            </a:r>
            <a:r>
              <a:rPr lang="id-ID" dirty="0"/>
              <a:t>aparatur hukum yang beretika dan </a:t>
            </a:r>
            <a:r>
              <a:rPr lang="id-ID" dirty="0" smtClean="0"/>
              <a:t>profesional. Merupakan tugas pendidikan tinggi </a:t>
            </a:r>
            <a:r>
              <a:rPr lang="id-ID" dirty="0"/>
              <a:t>hukum untuk melahirkan para lulusan sarjana hukum yang memiliki etika sehingga dapat berperan positif mendorong  pembangunan nasional.</a:t>
            </a:r>
          </a:p>
          <a:p>
            <a:pPr marL="514350" indent="-514350" algn="just">
              <a:buFont typeface="+mj-lt"/>
              <a:buAutoNum type="arabicParenR"/>
            </a:pPr>
            <a:endParaRPr lang="id-ID"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10</a:t>
            </a:fld>
            <a:endParaRPr lang="id-ID"/>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8412" y="1071546"/>
            <a:ext cx="7395996" cy="5054617"/>
          </a:xfrm>
        </p:spPr>
        <p:txBody>
          <a:bodyPr>
            <a:normAutofit/>
          </a:bodyPr>
          <a:lstStyle/>
          <a:p>
            <a:pPr lvl="0" algn="just">
              <a:buNone/>
              <a:tabLst>
                <a:tab pos="273050" algn="l"/>
              </a:tabLst>
            </a:pPr>
            <a:r>
              <a:rPr lang="id-ID" dirty="0" smtClean="0"/>
              <a:t>3)Tujuan </a:t>
            </a:r>
            <a:r>
              <a:rPr lang="id-ID" dirty="0"/>
              <a:t>pendidikan </a:t>
            </a:r>
            <a:r>
              <a:rPr lang="id-ID" dirty="0" smtClean="0"/>
              <a:t>tinggi, </a:t>
            </a:r>
            <a:r>
              <a:rPr lang="id-ID" dirty="0"/>
              <a:t>dalam Pasal 1 Keputusan Mendikbud No. 17/0/1993 tentang Kurikulum yang Berlaku Secara Nasional Pendidikan Tinggi Program Sarjana Ilmu Hukum pada Fakultas Hukum, </a:t>
            </a:r>
            <a:r>
              <a:rPr lang="id-ID" dirty="0" smtClean="0"/>
              <a:t>antara lain adalah</a:t>
            </a:r>
            <a:r>
              <a:rPr lang="id-ID" dirty="0"/>
              <a:t>:</a:t>
            </a:r>
          </a:p>
          <a:p>
            <a:pPr lvl="1" algn="just"/>
            <a:r>
              <a:rPr lang="id-ID" dirty="0" smtClean="0"/>
              <a:t>mengenal </a:t>
            </a:r>
            <a:r>
              <a:rPr lang="id-ID" dirty="0"/>
              <a:t>dan peka akan masalah-masalah keadilan dan masalah-masalah kemasyarakatan;</a:t>
            </a:r>
          </a:p>
          <a:p>
            <a:pPr lvl="1" algn="just"/>
            <a:r>
              <a:rPr lang="id-ID" dirty="0" smtClean="0"/>
              <a:t>Mampu </a:t>
            </a:r>
            <a:r>
              <a:rPr lang="id-ID" dirty="0"/>
              <a:t>menggunakan hukum sebagai sarana untuk memecahkan masalah-masalah kemasyarakatan dengan bijaksana dan tetap berdasar pada prinsip-prinsip hukum.</a:t>
            </a:r>
          </a:p>
          <a:p>
            <a:pPr algn="just"/>
            <a:endParaRPr lang="id-ID" dirty="0"/>
          </a:p>
          <a:p>
            <a:pPr marL="514350" indent="-514350" algn="just">
              <a:buFont typeface="+mj-lt"/>
              <a:buAutoNum type="arabicParenR"/>
            </a:pPr>
            <a:endParaRPr lang="id-ID"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11</a:t>
            </a:fld>
            <a:endParaRPr lang="id-ID"/>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1000100" y="1447800"/>
            <a:ext cx="7172300" cy="4800600"/>
          </a:xfrm>
        </p:spPr>
        <p:txBody>
          <a:bodyPr>
            <a:normAutofit/>
          </a:bodyPr>
          <a:lstStyle/>
          <a:p>
            <a:pPr marL="365125" indent="-365125" algn="just">
              <a:buFont typeface="Wingdings" pitchFamily="2" charset="2"/>
              <a:buChar char="q"/>
            </a:pPr>
            <a:r>
              <a:rPr lang="id-ID" dirty="0" smtClean="0"/>
              <a:t> </a:t>
            </a:r>
            <a:r>
              <a:rPr lang="id-ID" sz="3500" dirty="0" smtClean="0"/>
              <a:t>Mochtar Kusumaatmadja (1975:18) dalam dunia pendidikan,  berpendapat </a:t>
            </a:r>
            <a:r>
              <a:rPr lang="id-ID" sz="3600" dirty="0" smtClean="0"/>
              <a:t>:</a:t>
            </a:r>
          </a:p>
          <a:p>
            <a:pPr lvl="1" algn="just">
              <a:buFont typeface="Wingdings" pitchFamily="2" charset="2"/>
              <a:buChar char="§"/>
            </a:pPr>
            <a:endParaRPr lang="id-ID" dirty="0" smtClean="0"/>
          </a:p>
          <a:p>
            <a:pPr lvl="1" algn="just">
              <a:buFont typeface="Wingdings" pitchFamily="2" charset="2"/>
              <a:buChar char="§"/>
            </a:pPr>
            <a:r>
              <a:rPr lang="id-ID" sz="3200" dirty="0" smtClean="0"/>
              <a:t>Pendidikan profesional tanpa pendidikan mengenai tanggung  jawab dan etika profesional tidak lengkap.</a:t>
            </a:r>
          </a:p>
          <a:p>
            <a:pPr lvl="1" algn="just">
              <a:buNone/>
            </a:pPr>
            <a:endParaRPr lang="id-ID" dirty="0"/>
          </a:p>
        </p:txBody>
      </p:sp>
      <p:sp>
        <p:nvSpPr>
          <p:cNvPr id="5" name="Slide Number Placeholder 4"/>
          <p:cNvSpPr>
            <a:spLocks noGrp="1"/>
          </p:cNvSpPr>
          <p:nvPr>
            <p:ph type="sldNum" sz="quarter" idx="12"/>
          </p:nvPr>
        </p:nvSpPr>
        <p:spPr/>
        <p:txBody>
          <a:bodyPr/>
          <a:lstStyle/>
          <a:p>
            <a:fld id="{F440B31D-A255-4B62-A64C-A57F14123CA8}" type="slidenum">
              <a:rPr lang="id-ID" smtClean="0"/>
              <a:pPr/>
              <a:t>12</a:t>
            </a:fld>
            <a:endParaRPr lang="id-ID"/>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1463040" y="1628800"/>
            <a:ext cx="6196405" cy="4094269"/>
          </a:xfrm>
        </p:spPr>
        <p:txBody>
          <a:bodyPr>
            <a:normAutofit/>
          </a:bodyPr>
          <a:lstStyle/>
          <a:p>
            <a:pPr marL="365760" lvl="1" indent="-283464" algn="just">
              <a:spcBef>
                <a:spcPts val="600"/>
              </a:spcBef>
              <a:buSzPct val="80000"/>
              <a:buFont typeface="Wingdings" pitchFamily="2" charset="2"/>
              <a:buChar char="q"/>
            </a:pPr>
            <a:endParaRPr lang="id-ID" dirty="0" smtClean="0"/>
          </a:p>
          <a:p>
            <a:pPr marL="365760" lvl="1" indent="-283464" algn="just">
              <a:spcBef>
                <a:spcPts val="600"/>
              </a:spcBef>
              <a:buSzPct val="80000"/>
              <a:buFont typeface="Wingdings" pitchFamily="2" charset="2"/>
              <a:buChar char="q"/>
            </a:pPr>
            <a:r>
              <a:rPr lang="id-ID" dirty="0" smtClean="0"/>
              <a:t>Ia mencontohkan di bidang hukum. Terampil secara teknis di bidang hukum yang mengabaikan segi yang menyangkut tanggung jawab seseorang terhadap orang yang dipercayakan kepadanya dan profesinya pada umumnya, serta nilai-nilai dan ukuran etika yang harus menjadi pedoman dalam menjalankan profesinya hanya akan menghasilkan tukang-tukang yang terampil belaka di bidang hukum dan profesinya</a:t>
            </a:r>
          </a:p>
          <a:p>
            <a:pPr algn="just"/>
            <a:endParaRPr lang="id-ID"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13</a:t>
            </a:fld>
            <a:endParaRPr lang="id-ID"/>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 E. </a:t>
            </a:r>
            <a:r>
              <a:rPr lang="en-US" dirty="0" err="1" smtClean="0"/>
              <a:t>Sahetapy</a:t>
            </a:r>
            <a:r>
              <a:rPr lang="en-US" dirty="0" smtClean="0"/>
              <a:t>:</a:t>
            </a:r>
            <a:endParaRPr lang="en-US" dirty="0"/>
          </a:p>
        </p:txBody>
      </p:sp>
      <p:sp>
        <p:nvSpPr>
          <p:cNvPr id="5" name="Content Placeholder 2"/>
          <p:cNvSpPr>
            <a:spLocks noGrp="1"/>
          </p:cNvSpPr>
          <p:nvPr>
            <p:ph idx="1"/>
          </p:nvPr>
        </p:nvSpPr>
        <p:spPr/>
        <p:txBody>
          <a:bodyPr>
            <a:normAutofit fontScale="92500" lnSpcReduction="10000"/>
          </a:bodyPr>
          <a:lstStyle/>
          <a:p>
            <a:pPr marL="82296" indent="0" algn="just">
              <a:buNone/>
            </a:pPr>
            <a:r>
              <a:rPr lang="id-ID" sz="2800" dirty="0" smtClean="0"/>
              <a:t>J.E. Sahetapy, 2009, berpendapat:</a:t>
            </a:r>
          </a:p>
          <a:p>
            <a:pPr marL="263525" algn="just"/>
            <a:r>
              <a:rPr lang="id-ID" sz="2800" b="0" dirty="0" smtClean="0"/>
              <a:t>Etik profesi sebagai mata kuliah maksudnya agar para calon atau sarjana hukum dapat mendeteksi bom-bom waktu serta dapat mengindarkan diri dari ranjau-ranjau tersembunyi, sehingga hal-hal yang diperkirakan wajar pada dasarnya merupakan suatu konflik kepentingan.</a:t>
            </a:r>
            <a:endParaRPr lang="id-ID" sz="2800" b="0" dirty="0"/>
          </a:p>
          <a:p>
            <a:pPr marL="263525" algn="just"/>
            <a:endParaRPr lang="id-ID" sz="2800"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14</a:t>
            </a:fld>
            <a:endParaRPr lang="id-ID"/>
          </a:p>
        </p:txBody>
      </p:sp>
    </p:spTree>
    <p:extLst>
      <p:ext uri="{BB962C8B-B14F-4D97-AF65-F5344CB8AC3E}">
        <p14:creationId xmlns:p14="http://schemas.microsoft.com/office/powerpoint/2010/main" val="4167817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214422"/>
            <a:ext cx="7488832" cy="4911741"/>
          </a:xfrm>
        </p:spPr>
        <p:txBody>
          <a:bodyPr>
            <a:normAutofit/>
          </a:bodyPr>
          <a:lstStyle/>
          <a:p>
            <a:pPr algn="just">
              <a:buFont typeface="Wingdings" pitchFamily="2" charset="2"/>
              <a:buChar char="q"/>
            </a:pPr>
            <a:r>
              <a:rPr lang="id-ID" dirty="0" smtClean="0"/>
              <a:t> Etika diawali pada abad 5 BC/SM, ditandai dengan beberapa mazhab di Yunani;</a:t>
            </a:r>
          </a:p>
          <a:p>
            <a:pPr algn="just">
              <a:buNone/>
            </a:pPr>
            <a:endParaRPr lang="id-ID" dirty="0" smtClean="0"/>
          </a:p>
          <a:p>
            <a:pPr marL="914400" lvl="1" indent="-514350" algn="just">
              <a:buFont typeface="+mj-lt"/>
              <a:buAutoNum type="arabicParenR"/>
            </a:pPr>
            <a:r>
              <a:rPr lang="id-ID" b="1" dirty="0"/>
              <a:t>Socrates</a:t>
            </a:r>
            <a:r>
              <a:rPr lang="id-ID" dirty="0"/>
              <a:t> (469-399 BC) </a:t>
            </a:r>
            <a:r>
              <a:rPr lang="id-ID" dirty="0" smtClean="0"/>
              <a:t>mengatakan </a:t>
            </a:r>
            <a:r>
              <a:rPr lang="id-ID" dirty="0"/>
              <a:t>bahwa </a:t>
            </a:r>
            <a:r>
              <a:rPr lang="id-ID" b="1" dirty="0"/>
              <a:t>kebajikan</a:t>
            </a:r>
            <a:r>
              <a:rPr lang="id-ID" dirty="0"/>
              <a:t> </a:t>
            </a:r>
            <a:r>
              <a:rPr lang="id-ID" i="1" dirty="0"/>
              <a:t>(virtue; arete</a:t>
            </a:r>
            <a:r>
              <a:rPr lang="id-ID" dirty="0"/>
              <a:t>) adalah </a:t>
            </a:r>
            <a:r>
              <a:rPr lang="id-ID" dirty="0" smtClean="0"/>
              <a:t>pengetahuan, </a:t>
            </a:r>
            <a:r>
              <a:rPr lang="id-ID" dirty="0"/>
              <a:t>dan keduanya berada seiring jalan. Seseorang yang memahami kebenaran akan mampu mengambil kebajikan dari pengetahuannya tentang hal yang benar, untuk berbuat juga yang benar.</a:t>
            </a:r>
          </a:p>
        </p:txBody>
      </p:sp>
      <p:sp>
        <p:nvSpPr>
          <p:cNvPr id="4" name="Slide Number Placeholder 3"/>
          <p:cNvSpPr>
            <a:spLocks noGrp="1"/>
          </p:cNvSpPr>
          <p:nvPr>
            <p:ph type="sldNum" sz="quarter" idx="12"/>
          </p:nvPr>
        </p:nvSpPr>
        <p:spPr/>
        <p:txBody>
          <a:bodyPr/>
          <a:lstStyle/>
          <a:p>
            <a:fld id="{F440B31D-A255-4B62-A64C-A57F14123CA8}" type="slidenum">
              <a:rPr lang="id-ID" smtClean="0"/>
              <a:pPr/>
              <a:t>2</a:t>
            </a:fld>
            <a:endParaRPr lang="id-ID"/>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857232"/>
            <a:ext cx="7416824" cy="5268931"/>
          </a:xfrm>
        </p:spPr>
        <p:txBody>
          <a:bodyPr>
            <a:normAutofit/>
          </a:bodyPr>
          <a:lstStyle/>
          <a:p>
            <a:pPr marL="914400" lvl="1" indent="-514350" algn="just">
              <a:buNone/>
            </a:pPr>
            <a:endParaRPr lang="id-ID" b="1" dirty="0" smtClean="0"/>
          </a:p>
          <a:p>
            <a:pPr marL="914400" lvl="1" indent="-514350" algn="just">
              <a:buNone/>
            </a:pPr>
            <a:r>
              <a:rPr lang="id-ID" b="1" dirty="0" smtClean="0"/>
              <a:t>2) Plato</a:t>
            </a:r>
            <a:r>
              <a:rPr lang="id-ID" dirty="0" smtClean="0"/>
              <a:t> </a:t>
            </a:r>
            <a:r>
              <a:rPr lang="id-ID" dirty="0"/>
              <a:t>(427-347 BC) berpendapat bahwa yang baik itu apabila ia dikuasai oleh </a:t>
            </a:r>
            <a:r>
              <a:rPr lang="id-ID" b="1" dirty="0"/>
              <a:t>akal budi</a:t>
            </a:r>
            <a:r>
              <a:rPr lang="id-ID" dirty="0"/>
              <a:t>, sedangkan yang buruk apabila ia dikuasai oleh keinginan hawa </a:t>
            </a:r>
            <a:r>
              <a:rPr lang="id-ID" dirty="0" smtClean="0"/>
              <a:t>nafsu;</a:t>
            </a:r>
          </a:p>
          <a:p>
            <a:pPr marL="914400" lvl="1" indent="-514350" algn="just">
              <a:buNone/>
            </a:pPr>
            <a:endParaRPr lang="id-ID" dirty="0" smtClean="0"/>
          </a:p>
          <a:p>
            <a:pPr marL="914400" lvl="1" indent="-514350" algn="just">
              <a:buNone/>
            </a:pPr>
            <a:r>
              <a:rPr lang="id-ID" b="1" dirty="0" smtClean="0"/>
              <a:t>3) Aristoteles</a:t>
            </a:r>
            <a:r>
              <a:rPr lang="id-ID" dirty="0" smtClean="0"/>
              <a:t> </a:t>
            </a:r>
            <a:r>
              <a:rPr lang="id-ID" dirty="0"/>
              <a:t>(382 – 322 BC), untuk mencapai kebahagiaan bukan dengan mengejar nikmat dan menghindari perasaan sakit atau mengharapkan pemenuhan segala keinginan, melainkan melalui tindakan </a:t>
            </a:r>
            <a:r>
              <a:rPr lang="id-ID" b="1" dirty="0"/>
              <a:t>pengaktualisasian atau </a:t>
            </a:r>
            <a:r>
              <a:rPr lang="id-ID" b="1" dirty="0" smtClean="0"/>
              <a:t>perealisasian </a:t>
            </a:r>
            <a:r>
              <a:rPr lang="id-ID" b="1" dirty="0"/>
              <a:t>potensi-potensi yang ada dalam diri manusia</a:t>
            </a:r>
          </a:p>
        </p:txBody>
      </p:sp>
      <p:sp>
        <p:nvSpPr>
          <p:cNvPr id="4" name="Slide Number Placeholder 3"/>
          <p:cNvSpPr>
            <a:spLocks noGrp="1"/>
          </p:cNvSpPr>
          <p:nvPr>
            <p:ph type="sldNum" sz="quarter" idx="12"/>
          </p:nvPr>
        </p:nvSpPr>
        <p:spPr/>
        <p:txBody>
          <a:bodyPr/>
          <a:lstStyle/>
          <a:p>
            <a:fld id="{F440B31D-A255-4B62-A64C-A57F14123CA8}" type="slidenum">
              <a:rPr lang="id-ID" smtClean="0"/>
              <a:pPr/>
              <a:t>3</a:t>
            </a:fld>
            <a:endParaRPr lang="id-ID"/>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1214422"/>
            <a:ext cx="7200800" cy="4911741"/>
          </a:xfrm>
        </p:spPr>
        <p:txBody>
          <a:bodyPr>
            <a:normAutofit/>
          </a:bodyPr>
          <a:lstStyle/>
          <a:p>
            <a:pPr algn="just">
              <a:buFont typeface="Wingdings" pitchFamily="2" charset="2"/>
              <a:buChar char="q"/>
            </a:pPr>
            <a:endParaRPr lang="id-ID" dirty="0" smtClean="0"/>
          </a:p>
          <a:p>
            <a:pPr algn="just">
              <a:buFont typeface="Wingdings" pitchFamily="2" charset="2"/>
              <a:buChar char="q"/>
            </a:pPr>
            <a:r>
              <a:rPr lang="id-ID" b="1" dirty="0" smtClean="0"/>
              <a:t>Abu </a:t>
            </a:r>
            <a:r>
              <a:rPr lang="id-ID" b="1" dirty="0"/>
              <a:t>Bakar</a:t>
            </a:r>
            <a:r>
              <a:rPr lang="id-ID" dirty="0"/>
              <a:t> Muhammad Zakariya Ar-Razi dan Abu Ali Ahmad ibn Muhammad ibn Miskawaih, filsuf muslim yang khusus berbicara dalam bidang </a:t>
            </a:r>
            <a:r>
              <a:rPr lang="id-ID" b="1" dirty="0"/>
              <a:t>akhlak (etika</a:t>
            </a:r>
            <a:r>
              <a:rPr lang="id-ID" dirty="0" smtClean="0"/>
              <a:t>).</a:t>
            </a:r>
            <a:r>
              <a:rPr lang="id-ID" dirty="0"/>
              <a:t> </a:t>
            </a:r>
            <a:r>
              <a:rPr lang="id-ID" dirty="0" smtClean="0"/>
              <a:t>Menggunakan </a:t>
            </a:r>
            <a:r>
              <a:rPr lang="id-ID" dirty="0"/>
              <a:t>Al-Quran dan Hadis Muhammad SAW yang bertujuan menanamkan dalam diri manusia kualitas-kualitas moral serta melaksanakannya dalam </a:t>
            </a:r>
            <a:r>
              <a:rPr lang="id-ID" dirty="0" smtClean="0"/>
              <a:t>tindakan.</a:t>
            </a:r>
            <a:endParaRPr lang="id-ID"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4</a:t>
            </a:fld>
            <a:endParaRPr lang="id-ID"/>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id-ID" sz="2800" dirty="0" smtClean="0"/>
              <a:t>Jimly Asshiddiqie, 2014:98-99, menguraikan perkembangan etika dalam bentuk tulisan berupa buku dan code:</a:t>
            </a:r>
            <a:endParaRPr lang="id-ID" sz="2800" dirty="0"/>
          </a:p>
        </p:txBody>
      </p:sp>
      <p:sp>
        <p:nvSpPr>
          <p:cNvPr id="3" name="Content Placeholder 2"/>
          <p:cNvSpPr>
            <a:spLocks noGrp="1"/>
          </p:cNvSpPr>
          <p:nvPr>
            <p:ph idx="1"/>
          </p:nvPr>
        </p:nvSpPr>
        <p:spPr/>
        <p:txBody>
          <a:bodyPr>
            <a:normAutofit fontScale="92500"/>
          </a:bodyPr>
          <a:lstStyle/>
          <a:p>
            <a:pPr algn="just">
              <a:buFont typeface="Wingdings" pitchFamily="2" charset="2"/>
              <a:buChar char="§"/>
            </a:pPr>
            <a:r>
              <a:rPr lang="id-ID" dirty="0" smtClean="0"/>
              <a:t>Ishaq ibn Ali al-Ruhawi, pemikir Muslim sekitar tahun 1200 M., menulis tentang </a:t>
            </a:r>
            <a:r>
              <a:rPr lang="id-ID" i="1" dirty="0" smtClean="0"/>
              <a:t>medical ethics </a:t>
            </a:r>
            <a:r>
              <a:rPr lang="id-ID" dirty="0" smtClean="0"/>
              <a:t>dalam buku Adab al-Tabib membahas tentang ide-ide tentang adab dan standar-standar perilaku dokter;</a:t>
            </a:r>
          </a:p>
          <a:p>
            <a:pPr algn="just">
              <a:buFont typeface="Wingdings" pitchFamily="2" charset="2"/>
              <a:buChar char="§"/>
            </a:pPr>
            <a:r>
              <a:rPr lang="id-ID" dirty="0" smtClean="0"/>
              <a:t>Thomas Percival, Inggris tahun 1794 menulis kode etik perawat-code of medical ethics;</a:t>
            </a:r>
          </a:p>
          <a:p>
            <a:pPr algn="just">
              <a:buFont typeface="Wingdings" pitchFamily="2" charset="2"/>
              <a:buChar char="§"/>
            </a:pPr>
            <a:r>
              <a:rPr lang="id-ID" dirty="0" smtClean="0"/>
              <a:t>American Medical Association, tahun 1846 menyusun suatu kode etik organisasi yang berisi kewajiban-kewajiban dah hak-hak physician.</a:t>
            </a:r>
            <a:endParaRPr lang="id-ID"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5</a:t>
            </a:fld>
            <a:endParaRPr lang="id-ID"/>
          </a:p>
        </p:txBody>
      </p:sp>
    </p:spTree>
    <p:extLst>
      <p:ext uri="{BB962C8B-B14F-4D97-AF65-F5344CB8AC3E}">
        <p14:creationId xmlns:p14="http://schemas.microsoft.com/office/powerpoint/2010/main" val="27359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buFont typeface="Wingdings" pitchFamily="2" charset="2"/>
              <a:buChar char="§"/>
            </a:pPr>
            <a:r>
              <a:rPr lang="id-ID" dirty="0" smtClean="0"/>
              <a:t>Di bidang hukum, Hakim George Sharswood tahun 1854 menulis Legal </a:t>
            </a:r>
            <a:r>
              <a:rPr lang="id-ID" dirty="0"/>
              <a:t>E</a:t>
            </a:r>
            <a:r>
              <a:rPr lang="id-ID" dirty="0" smtClean="0"/>
              <a:t>thics, dari buku ini muncul ide untuk menyusun kode etik hukum di pelbagai negara bagian. Negara bagian pertama US yang pertama menyusun kode etik adalah Alabama.  American Bar Association (ABA) tahun 1908 mengesahkan kode etik profesioanl yang disebut pertama kali sebagai Canons of Pfofessional Ethics. Kode etik ini merujuk kepada tulisan George Sharswood tentang Legal Ethic.</a:t>
            </a:r>
            <a:endParaRPr lang="id-ID"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6</a:t>
            </a:fld>
            <a:endParaRPr lang="id-ID"/>
          </a:p>
        </p:txBody>
      </p:sp>
    </p:spTree>
    <p:extLst>
      <p:ext uri="{BB962C8B-B14F-4D97-AF65-F5344CB8AC3E}">
        <p14:creationId xmlns:p14="http://schemas.microsoft.com/office/powerpoint/2010/main" val="250489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p:txBody>
          <a:bodyPr>
            <a:normAutofit fontScale="92500" lnSpcReduction="20000"/>
          </a:bodyPr>
          <a:lstStyle/>
          <a:p>
            <a:pPr marL="82296" indent="0" algn="just">
              <a:buNone/>
            </a:pPr>
            <a:r>
              <a:rPr lang="en-US" sz="2800" dirty="0" err="1" smtClean="0"/>
              <a:t>Dalam</a:t>
            </a:r>
            <a:r>
              <a:rPr lang="en-US" sz="2800" dirty="0" smtClean="0"/>
              <a:t> </a:t>
            </a:r>
            <a:r>
              <a:rPr lang="id-ID" sz="2800" dirty="0" smtClean="0"/>
              <a:t>Tap MPR No. VI/MPR/2001 tentang Etika Kehidupan Bangsa, pada sub bab, etika penegakan hukum yang berkeadilan, menguraikan:</a:t>
            </a:r>
          </a:p>
          <a:p>
            <a:pPr marL="536575" algn="just"/>
            <a:r>
              <a:rPr lang="id-ID" sz="2800" dirty="0" smtClean="0"/>
              <a:t>“... </a:t>
            </a:r>
            <a:r>
              <a:rPr lang="id-ID" sz="2800" b="0" dirty="0" smtClean="0"/>
              <a:t>Keseluruhan aturan hukum yang menjamin tegaknya supremasi hukum dan kepastian hukum sejalan dengan upaya pemenuhan rasa keadilan yang hidup dan berkembang dalam masyarakat...”.</a:t>
            </a:r>
            <a:endParaRPr lang="id-ID" sz="2800" b="0"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7</a:t>
            </a:fld>
            <a:endParaRPr lang="id-ID"/>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571500" indent="-571500" algn="just">
              <a:buFont typeface="Wingdings" panose="05000000000000000000" pitchFamily="2" charset="2"/>
              <a:buChar char="q"/>
            </a:pPr>
            <a:r>
              <a:rPr lang="id-ID" b="1" dirty="0" smtClean="0"/>
              <a:t>Perkembangan Penegakan Etika, dewasa ini:</a:t>
            </a:r>
            <a:endParaRPr lang="id-ID" b="1" dirty="0"/>
          </a:p>
        </p:txBody>
      </p:sp>
      <p:sp>
        <p:nvSpPr>
          <p:cNvPr id="3" name="Content Placeholder 2"/>
          <p:cNvSpPr>
            <a:spLocks noGrp="1"/>
          </p:cNvSpPr>
          <p:nvPr>
            <p:ph idx="1"/>
          </p:nvPr>
        </p:nvSpPr>
        <p:spPr/>
        <p:txBody>
          <a:bodyPr>
            <a:normAutofit/>
          </a:bodyPr>
          <a:lstStyle/>
          <a:p>
            <a:pPr algn="just">
              <a:buFont typeface="Arial" pitchFamily="34" charset="0"/>
              <a:buChar char="•"/>
            </a:pPr>
            <a:endParaRPr lang="id-ID" dirty="0" smtClean="0"/>
          </a:p>
          <a:p>
            <a:pPr algn="just">
              <a:buFont typeface="Arial" pitchFamily="34" charset="0"/>
              <a:buChar char="•"/>
            </a:pPr>
            <a:r>
              <a:rPr lang="id-ID" dirty="0" smtClean="0"/>
              <a:t>Dewan Kehormatan Penyelenggara Pemilu (DKPP) selaku peradilan etika terhadap pelanggaran etika oleh KPU dan Pengawas Pemilu/Badan Pengawas Pemilu;</a:t>
            </a:r>
          </a:p>
          <a:p>
            <a:pPr algn="just">
              <a:buFont typeface="Arial" pitchFamily="34" charset="0"/>
              <a:buChar char="•"/>
            </a:pPr>
            <a:r>
              <a:rPr lang="id-ID" dirty="0" smtClean="0"/>
              <a:t>Dalam menyelenggarakan penegakan hukum berlangsung “pemeriksaan” seperti di peradilan;</a:t>
            </a:r>
            <a:endParaRPr lang="id-ID"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8</a:t>
            </a:fld>
            <a:endParaRPr lang="id-ID"/>
          </a:p>
        </p:txBody>
      </p:sp>
    </p:spTree>
    <p:extLst>
      <p:ext uri="{BB962C8B-B14F-4D97-AF65-F5344CB8AC3E}">
        <p14:creationId xmlns:p14="http://schemas.microsoft.com/office/powerpoint/2010/main" val="1859417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1196752"/>
            <a:ext cx="7344816" cy="5051648"/>
          </a:xfrm>
        </p:spPr>
        <p:txBody>
          <a:bodyPr>
            <a:normAutofit/>
          </a:bodyPr>
          <a:lstStyle/>
          <a:p>
            <a:pPr marL="82296" indent="0" algn="just">
              <a:buNone/>
            </a:pPr>
            <a:r>
              <a:rPr lang="id-ID" b="1" dirty="0" smtClean="0"/>
              <a:t>Jimly</a:t>
            </a:r>
            <a:r>
              <a:rPr lang="id-ID" dirty="0" smtClean="0"/>
              <a:t> </a:t>
            </a:r>
            <a:r>
              <a:rPr lang="id-ID" b="1" dirty="0" smtClean="0"/>
              <a:t>Asshiddiqie</a:t>
            </a:r>
            <a:r>
              <a:rPr lang="id-ID" dirty="0" smtClean="0"/>
              <a:t>:</a:t>
            </a:r>
          </a:p>
          <a:p>
            <a:pPr algn="just"/>
            <a:r>
              <a:rPr lang="id-ID" dirty="0" smtClean="0"/>
              <a:t>Komisi Yudisial Republik Indonesia (KYRI) sebagai Pengadilan Etik, karena pada dasarnya fungsinya sangat erat dengan pelaksanaan kekuasaan kehakiman “peradilan”. MARI dan peradilan dibawahnya, dan MARI mengadili perkara hukum </a:t>
            </a:r>
            <a:r>
              <a:rPr lang="id-ID" i="1" dirty="0" smtClean="0"/>
              <a:t>(court of law),</a:t>
            </a:r>
            <a:r>
              <a:rPr lang="id-ID" dirty="0" smtClean="0"/>
              <a:t> maka KY sebagai pengadilan etika </a:t>
            </a:r>
            <a:r>
              <a:rPr lang="id-ID" i="1" dirty="0" smtClean="0"/>
              <a:t>(court of ethics);</a:t>
            </a:r>
          </a:p>
          <a:p>
            <a:pPr algn="just"/>
            <a:r>
              <a:rPr lang="id-ID" i="1" dirty="0" smtClean="0"/>
              <a:t>Terhadap hakim yang terancam pelanggaran berat (mis, pemecatan) dilakukan pemeriksaan seperti di peradilan, bersama antara KY dan MA membentuk Majelis Kehormatan Hakim;</a:t>
            </a:r>
            <a:endParaRPr lang="id-ID" i="1" dirty="0"/>
          </a:p>
        </p:txBody>
      </p:sp>
      <p:sp>
        <p:nvSpPr>
          <p:cNvPr id="4" name="Slide Number Placeholder 3"/>
          <p:cNvSpPr>
            <a:spLocks noGrp="1"/>
          </p:cNvSpPr>
          <p:nvPr>
            <p:ph type="sldNum" sz="quarter" idx="12"/>
          </p:nvPr>
        </p:nvSpPr>
        <p:spPr/>
        <p:txBody>
          <a:bodyPr/>
          <a:lstStyle/>
          <a:p>
            <a:fld id="{F440B31D-A255-4B62-A64C-A57F14123CA8}" type="slidenum">
              <a:rPr lang="id-ID" smtClean="0"/>
              <a:pPr/>
              <a:t>9</a:t>
            </a:fld>
            <a:endParaRPr lang="id-ID"/>
          </a:p>
        </p:txBody>
      </p:sp>
    </p:spTree>
    <p:extLst>
      <p:ext uri="{BB962C8B-B14F-4D97-AF65-F5344CB8AC3E}">
        <p14:creationId xmlns:p14="http://schemas.microsoft.com/office/powerpoint/2010/main" val="9174818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809</TotalTime>
  <Words>759</Words>
  <Application>Microsoft Office PowerPoint</Application>
  <PresentationFormat>On-screen Show (4:3)</PresentationFormat>
  <Paragraphs>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Pushpin</vt:lpstr>
      <vt:lpstr>PowerPoint Presentation</vt:lpstr>
      <vt:lpstr>PowerPoint Presentation</vt:lpstr>
      <vt:lpstr>PowerPoint Presentation</vt:lpstr>
      <vt:lpstr>PowerPoint Presentation</vt:lpstr>
      <vt:lpstr>Jimly Asshiddiqie, 2014:98-99, menguraikan perkembangan etika dalam bentuk tulisan berupa buku dan code:</vt:lpstr>
      <vt:lpstr>PowerPoint Presentation</vt:lpstr>
      <vt:lpstr>PowerPoint Presentation</vt:lpstr>
      <vt:lpstr>Perkembangan Penegakan Etika, dewasa ini:</vt:lpstr>
      <vt:lpstr>PowerPoint Presentation</vt:lpstr>
      <vt:lpstr>PowerPoint Presentation</vt:lpstr>
      <vt:lpstr>PowerPoint Presentation</vt:lpstr>
      <vt:lpstr>PowerPoint Presentation</vt:lpstr>
      <vt:lpstr>PowerPoint Presentation</vt:lpstr>
      <vt:lpstr>J. E. Sahetapy: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UserMKRI</dc:creator>
  <cp:lastModifiedBy>Horadin Saragih</cp:lastModifiedBy>
  <cp:revision>51</cp:revision>
  <cp:lastPrinted>2010-05-30T17:21:39Z</cp:lastPrinted>
  <dcterms:created xsi:type="dcterms:W3CDTF">2014-02-27T03:06:47Z</dcterms:created>
  <dcterms:modified xsi:type="dcterms:W3CDTF">2010-05-30T21:58:01Z</dcterms:modified>
</cp:coreProperties>
</file>