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handoutMasterIdLst>
    <p:handoutMasterId r:id="rId15"/>
  </p:handoutMasterIdLst>
  <p:sldIdLst>
    <p:sldId id="256" r:id="rId2"/>
    <p:sldId id="257" r:id="rId3"/>
    <p:sldId id="266" r:id="rId4"/>
    <p:sldId id="258" r:id="rId5"/>
    <p:sldId id="259" r:id="rId6"/>
    <p:sldId id="260" r:id="rId7"/>
    <p:sldId id="267" r:id="rId8"/>
    <p:sldId id="268" r:id="rId9"/>
    <p:sldId id="261" r:id="rId10"/>
    <p:sldId id="262" r:id="rId11"/>
    <p:sldId id="263" r:id="rId12"/>
    <p:sldId id="264"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15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D998-16E1-477F-BACC-63E1DA658CDD}" type="datetimeFigureOut">
              <a:rPr lang="id-ID" smtClean="0"/>
              <a:t>31/05/2010</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B55E4E-F662-4335-9D4B-88573E74FA63}" type="slidenum">
              <a:rPr lang="id-ID" smtClean="0"/>
              <a:t>‹#›</a:t>
            </a:fld>
            <a:endParaRPr lang="id-ID"/>
          </a:p>
        </p:txBody>
      </p:sp>
    </p:spTree>
    <p:extLst>
      <p:ext uri="{BB962C8B-B14F-4D97-AF65-F5344CB8AC3E}">
        <p14:creationId xmlns:p14="http://schemas.microsoft.com/office/powerpoint/2010/main" val="4060982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7D498A-46A6-497F-B324-D283FAD89A19}" type="datetimeFigureOut">
              <a:rPr lang="id-ID" smtClean="0"/>
              <a:t>31/05/2010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166093-B986-493A-80B5-DE0B14F444F1}" type="slidenum">
              <a:rPr lang="id-ID" smtClean="0"/>
              <a:t>‹#›</a:t>
            </a:fld>
            <a:endParaRPr lang="id-ID"/>
          </a:p>
        </p:txBody>
      </p:sp>
    </p:spTree>
    <p:extLst>
      <p:ext uri="{BB962C8B-B14F-4D97-AF65-F5344CB8AC3E}">
        <p14:creationId xmlns:p14="http://schemas.microsoft.com/office/powerpoint/2010/main" val="1763409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6B0375F7-BEA7-4AA4-A6A6-793EAB52D961}" type="datetime1">
              <a:rPr lang="id-ID" smtClean="0"/>
              <a:t>31/05/2010</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2EDE4F9-2E6B-4994-849E-91F730EB1221}"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735EB-373C-4385-9096-B8D5ED905BAA}"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EDE4F9-2E6B-4994-849E-91F730EB122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28F33-44D2-4AA0-909D-AD0ECA41975A}"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EDE4F9-2E6B-4994-849E-91F730EB122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BD831-F7B4-43DA-9EA7-97F3ED4D343A}"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EDE4F9-2E6B-4994-849E-91F730EB122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EF3B39-FAF0-4CA5-8EEA-AFE2BB38A8F6}" type="datetime1">
              <a:rPr lang="id-ID" smtClean="0"/>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2EDE4F9-2E6B-4994-849E-91F730EB122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F6D16D7-1E07-49B3-981F-DC1B133BEDA3}" type="datetime1">
              <a:rPr lang="id-ID" smtClean="0"/>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2EDE4F9-2E6B-4994-849E-91F730EB1221}" type="slidenum">
              <a:rPr lang="id-ID" smtClean="0"/>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7118697-23A5-44DD-AAB6-BAA0897FA10E}" type="datetime1">
              <a:rPr lang="id-ID" smtClean="0"/>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2EDE4F9-2E6B-4994-849E-91F730EB1221}" type="slidenum">
              <a:rPr lang="id-ID" smtClean="0"/>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BDF134-D530-4BFE-B699-DF3ABE54952D}" type="datetime1">
              <a:rPr lang="id-ID" smtClean="0"/>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2EDE4F9-2E6B-4994-849E-91F730EB122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FB304-9ACD-4491-AF58-44C8C2194810}" type="datetime1">
              <a:rPr lang="id-ID" smtClean="0"/>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2EDE4F9-2E6B-4994-849E-91F730EB122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DE831FB8-5DB8-40D1-ACD8-73A2455695DA}" type="datetime1">
              <a:rPr lang="id-ID" smtClean="0"/>
              <a:t>31/05/2010</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F2EDE4F9-2E6B-4994-849E-91F730EB122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2859D42-1841-4B0C-B392-2B2B5E41328F}" type="datetime1">
              <a:rPr lang="id-ID" smtClean="0"/>
              <a:t>31/05/2010</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F2EDE4F9-2E6B-4994-849E-91F730EB122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29C3EA6A-C42A-485F-974E-4A64E8F26FD4}" type="datetime1">
              <a:rPr lang="id-ID" smtClean="0"/>
              <a:t>31/05/2010</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2EDE4F9-2E6B-4994-849E-91F730EB122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pPr algn="l"/>
            <a:r>
              <a:rPr lang="id-ID" sz="1600" b="1" dirty="0" smtClean="0"/>
              <a:t>FILSAFAT HUKUM  dan ETIKA PROFESI</a:t>
            </a:r>
            <a:br>
              <a:rPr lang="id-ID" sz="1600" b="1" dirty="0" smtClean="0"/>
            </a:br>
            <a:endParaRPr lang="id-ID" sz="1600" b="1" dirty="0"/>
          </a:p>
        </p:txBody>
      </p:sp>
      <p:sp>
        <p:nvSpPr>
          <p:cNvPr id="5" name="Content Placeholder 4"/>
          <p:cNvSpPr>
            <a:spLocks noGrp="1"/>
          </p:cNvSpPr>
          <p:nvPr>
            <p:ph idx="1"/>
          </p:nvPr>
        </p:nvSpPr>
        <p:spPr/>
        <p:txBody>
          <a:bodyPr>
            <a:normAutofit/>
          </a:bodyPr>
          <a:lstStyle/>
          <a:p>
            <a:pPr marL="0" indent="0" algn="ctr">
              <a:buNone/>
            </a:pPr>
            <a:r>
              <a:rPr lang="id-ID" sz="4000" b="1" dirty="0" smtClean="0"/>
              <a:t>BEBERAPA  ALIRAN </a:t>
            </a:r>
          </a:p>
          <a:p>
            <a:pPr marL="0" indent="0" algn="ctr">
              <a:buNone/>
            </a:pPr>
            <a:r>
              <a:rPr lang="id-ID" sz="4000" b="1" dirty="0" smtClean="0"/>
              <a:t>DALAM FILSAFAT HUKUM</a:t>
            </a:r>
          </a:p>
          <a:p>
            <a:pPr marL="0" indent="0" algn="ctr">
              <a:buNone/>
            </a:pPr>
            <a:endParaRPr lang="id-ID" b="1" dirty="0"/>
          </a:p>
          <a:p>
            <a:pPr marL="0" indent="0" algn="ctr">
              <a:buNone/>
            </a:pPr>
            <a:endParaRPr lang="id-ID" b="1" dirty="0" smtClean="0"/>
          </a:p>
          <a:p>
            <a:pPr algn="ctr">
              <a:buNone/>
            </a:pPr>
            <a:r>
              <a:rPr lang="id-ID" sz="2400" dirty="0" smtClean="0"/>
              <a:t>Oleh:  </a:t>
            </a:r>
          </a:p>
          <a:p>
            <a:pPr algn="ctr">
              <a:buNone/>
            </a:pPr>
            <a:r>
              <a:rPr lang="id-ID" sz="2400" dirty="0" smtClean="0"/>
              <a:t>Dr. Horadin Saragih, SH., M.Hum</a:t>
            </a:r>
          </a:p>
          <a:p>
            <a:pPr algn="ctr">
              <a:buNone/>
            </a:pPr>
            <a:endParaRPr lang="id-ID" sz="2400" dirty="0"/>
          </a:p>
        </p:txBody>
      </p:sp>
      <p:sp>
        <p:nvSpPr>
          <p:cNvPr id="7" name="Slide Number Placeholder 6"/>
          <p:cNvSpPr>
            <a:spLocks noGrp="1"/>
          </p:cNvSpPr>
          <p:nvPr>
            <p:ph type="sldNum" sz="quarter" idx="12"/>
          </p:nvPr>
        </p:nvSpPr>
        <p:spPr/>
        <p:txBody>
          <a:bodyPr/>
          <a:lstStyle/>
          <a:p>
            <a:fld id="{F2EDE4F9-2E6B-4994-849E-91F730EB1221}" type="slidenum">
              <a:rPr lang="id-ID" smtClean="0"/>
              <a:t>1</a:t>
            </a:fld>
            <a:endParaRPr lang="id-ID"/>
          </a:p>
        </p:txBody>
      </p:sp>
    </p:spTree>
    <p:extLst>
      <p:ext uri="{BB962C8B-B14F-4D97-AF65-F5344CB8AC3E}">
        <p14:creationId xmlns:p14="http://schemas.microsoft.com/office/powerpoint/2010/main" val="3602270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4. Mazhab Sejarah</a:t>
            </a:r>
            <a:endParaRPr lang="id-ID" dirty="0"/>
          </a:p>
        </p:txBody>
      </p:sp>
      <p:sp>
        <p:nvSpPr>
          <p:cNvPr id="3" name="Content Placeholder 2"/>
          <p:cNvSpPr>
            <a:spLocks noGrp="1"/>
          </p:cNvSpPr>
          <p:nvPr>
            <p:ph idx="1"/>
          </p:nvPr>
        </p:nvSpPr>
        <p:spPr/>
        <p:txBody>
          <a:bodyPr>
            <a:normAutofit/>
          </a:bodyPr>
          <a:lstStyle/>
          <a:p>
            <a:pPr algn="just">
              <a:buFont typeface="Wingdings" pitchFamily="2" charset="2"/>
              <a:buChar char="q"/>
            </a:pPr>
            <a:r>
              <a:rPr lang="id-ID" dirty="0" smtClean="0"/>
              <a:t>Berpendapat, hukum tiada yang universal, hukum timbul bukan karena perintah penguasa atau karena kebiasaan, tetapi karena perasaan keadilan yang terletak di dalam jiwa bangsa. Jiwa bangsa </a:t>
            </a:r>
            <a:r>
              <a:rPr lang="id-ID" i="1" dirty="0" smtClean="0"/>
              <a:t>(volkgeist) </a:t>
            </a:r>
            <a:r>
              <a:rPr lang="id-ID" dirty="0" smtClean="0"/>
              <a:t>menjadi sumber hukum. Hukum tidak dibuat tetapi ia tumbuh dan berkembang bersama masyarakat. Penganutnya, </a:t>
            </a:r>
            <a:r>
              <a:rPr lang="id-ID" b="1" dirty="0" smtClean="0"/>
              <a:t>Friedrich Karl von Savigny. </a:t>
            </a:r>
            <a:endParaRPr lang="id-ID" b="1" dirty="0"/>
          </a:p>
        </p:txBody>
      </p:sp>
      <p:sp>
        <p:nvSpPr>
          <p:cNvPr id="4" name="Slide Number Placeholder 3"/>
          <p:cNvSpPr>
            <a:spLocks noGrp="1"/>
          </p:cNvSpPr>
          <p:nvPr>
            <p:ph type="sldNum" sz="quarter" idx="12"/>
          </p:nvPr>
        </p:nvSpPr>
        <p:spPr/>
        <p:txBody>
          <a:bodyPr/>
          <a:lstStyle/>
          <a:p>
            <a:fld id="{F2EDE4F9-2E6B-4994-849E-91F730EB1221}" type="slidenum">
              <a:rPr lang="id-ID" smtClean="0"/>
              <a:t>10</a:t>
            </a:fld>
            <a:endParaRPr lang="id-ID"/>
          </a:p>
        </p:txBody>
      </p:sp>
    </p:spTree>
    <p:extLst>
      <p:ext uri="{BB962C8B-B14F-4D97-AF65-F5344CB8AC3E}">
        <p14:creationId xmlns:p14="http://schemas.microsoft.com/office/powerpoint/2010/main" val="4176532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5. Aliran </a:t>
            </a:r>
            <a:r>
              <a:rPr lang="id-ID" i="1" dirty="0" smtClean="0"/>
              <a:t>Socioligical Jurisprudence</a:t>
            </a:r>
            <a:endParaRPr lang="id-ID" i="1" dirty="0"/>
          </a:p>
        </p:txBody>
      </p:sp>
      <p:sp>
        <p:nvSpPr>
          <p:cNvPr id="3" name="Content Placeholder 2"/>
          <p:cNvSpPr>
            <a:spLocks noGrp="1"/>
          </p:cNvSpPr>
          <p:nvPr>
            <p:ph idx="1"/>
          </p:nvPr>
        </p:nvSpPr>
        <p:spPr/>
        <p:txBody>
          <a:bodyPr/>
          <a:lstStyle/>
          <a:p>
            <a:pPr marL="0" indent="0" algn="just">
              <a:buNone/>
            </a:pPr>
            <a:endParaRPr lang="id-ID" dirty="0" smtClean="0"/>
          </a:p>
          <a:p>
            <a:pPr algn="just">
              <a:buFont typeface="Wingdings" pitchFamily="2" charset="2"/>
              <a:buChar char="q"/>
            </a:pPr>
            <a:r>
              <a:rPr lang="id-ID" dirty="0" smtClean="0"/>
              <a:t>Berpendapat, hukum yang baik haruslah hukum yang sesuai dengan hukum yang hidup dalam masyarakat, aliran ini memisahkan secara tegas antara </a:t>
            </a:r>
            <a:r>
              <a:rPr lang="id-ID" i="1" dirty="0" smtClean="0"/>
              <a:t>the positive law </a:t>
            </a:r>
            <a:r>
              <a:rPr lang="id-ID" dirty="0" smtClean="0"/>
              <a:t>dengan the </a:t>
            </a:r>
            <a:r>
              <a:rPr lang="id-ID" i="1" dirty="0" smtClean="0"/>
              <a:t>living law</a:t>
            </a:r>
            <a:r>
              <a:rPr lang="id-ID" dirty="0" smtClean="0"/>
              <a:t>. Penganutnya, al. </a:t>
            </a:r>
            <a:r>
              <a:rPr lang="id-ID" b="1" dirty="0" smtClean="0"/>
              <a:t>Eugen Ehrlich</a:t>
            </a:r>
            <a:r>
              <a:rPr lang="id-ID" dirty="0" smtClean="0"/>
              <a:t>.</a:t>
            </a:r>
            <a:endParaRPr lang="id-ID" dirty="0"/>
          </a:p>
        </p:txBody>
      </p:sp>
      <p:sp>
        <p:nvSpPr>
          <p:cNvPr id="4" name="Slide Number Placeholder 3"/>
          <p:cNvSpPr>
            <a:spLocks noGrp="1"/>
          </p:cNvSpPr>
          <p:nvPr>
            <p:ph type="sldNum" sz="quarter" idx="12"/>
          </p:nvPr>
        </p:nvSpPr>
        <p:spPr/>
        <p:txBody>
          <a:bodyPr/>
          <a:lstStyle/>
          <a:p>
            <a:fld id="{F2EDE4F9-2E6B-4994-849E-91F730EB1221}" type="slidenum">
              <a:rPr lang="id-ID" smtClean="0"/>
              <a:t>11</a:t>
            </a:fld>
            <a:endParaRPr lang="id-ID"/>
          </a:p>
        </p:txBody>
      </p:sp>
    </p:spTree>
    <p:extLst>
      <p:ext uri="{BB962C8B-B14F-4D97-AF65-F5344CB8AC3E}">
        <p14:creationId xmlns:p14="http://schemas.microsoft.com/office/powerpoint/2010/main" val="4051979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6. Aliran Realisme Hukum</a:t>
            </a:r>
            <a:endParaRPr lang="id-ID" dirty="0"/>
          </a:p>
        </p:txBody>
      </p:sp>
      <p:sp>
        <p:nvSpPr>
          <p:cNvPr id="3" name="Content Placeholder 2"/>
          <p:cNvSpPr>
            <a:spLocks noGrp="1"/>
          </p:cNvSpPr>
          <p:nvPr>
            <p:ph idx="1"/>
          </p:nvPr>
        </p:nvSpPr>
        <p:spPr/>
        <p:txBody>
          <a:bodyPr>
            <a:normAutofit fontScale="85000" lnSpcReduction="20000"/>
          </a:bodyPr>
          <a:lstStyle/>
          <a:p>
            <a:pPr algn="just">
              <a:buFont typeface="Wingdings" pitchFamily="2" charset="2"/>
              <a:buChar char="q"/>
            </a:pPr>
            <a:r>
              <a:rPr lang="id-ID" dirty="0" smtClean="0"/>
              <a:t> Berpendapat, hukum adalah hasil dari kekuatan-kekuatan sosial dan alat kontrol sosial. Kepribadian manusia, lingkungan sosial, keadaan ekonomi, kepentingan bisnis, gagasan yang sedang berlaku, emosi-emosi yang umum, semuanya itu pembentuk hukum, dan menghasilkan hukum dalam kehidupan. Bahwa tidak ada hukum yang mengatur suatu perkara sampai ada putusan hakim terhadap perkara itu, apa yang dianggap sebagai hukum dalam buku-buku baru merupakan taksiran tentang bagaimana hakim akan memutuskan. Penganutnya al. </a:t>
            </a:r>
            <a:r>
              <a:rPr lang="id-ID" b="1" dirty="0" smtClean="0"/>
              <a:t>Oliver Wendell Holmes Jr, Benyamin Natan Cardozo, Alf Ross,.</a:t>
            </a:r>
            <a:endParaRPr lang="id-ID" b="1" dirty="0"/>
          </a:p>
        </p:txBody>
      </p:sp>
      <p:sp>
        <p:nvSpPr>
          <p:cNvPr id="4" name="Slide Number Placeholder 3"/>
          <p:cNvSpPr>
            <a:spLocks noGrp="1"/>
          </p:cNvSpPr>
          <p:nvPr>
            <p:ph type="sldNum" sz="quarter" idx="12"/>
          </p:nvPr>
        </p:nvSpPr>
        <p:spPr/>
        <p:txBody>
          <a:bodyPr/>
          <a:lstStyle/>
          <a:p>
            <a:fld id="{F2EDE4F9-2E6B-4994-849E-91F730EB1221}" type="slidenum">
              <a:rPr lang="id-ID" smtClean="0"/>
              <a:t>12</a:t>
            </a:fld>
            <a:endParaRPr lang="id-ID"/>
          </a:p>
        </p:txBody>
      </p:sp>
    </p:spTree>
    <p:extLst>
      <p:ext uri="{BB962C8B-B14F-4D97-AF65-F5344CB8AC3E}">
        <p14:creationId xmlns:p14="http://schemas.microsoft.com/office/powerpoint/2010/main" val="2836886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772816"/>
            <a:ext cx="6196405" cy="3950253"/>
          </a:xfrm>
        </p:spPr>
        <p:txBody>
          <a:bodyPr>
            <a:normAutofit fontScale="92500"/>
          </a:bodyPr>
          <a:lstStyle/>
          <a:p>
            <a:pPr algn="just">
              <a:buFont typeface="Wingdings" pitchFamily="2" charset="2"/>
              <a:buChar char="q"/>
            </a:pPr>
            <a:r>
              <a:rPr lang="id-ID" dirty="0" smtClean="0"/>
              <a:t>Darji D dan Shidarta, 1996:101, mengemukakan, bahwa pembahasan tentang aliran-aliran filsafat hukum merupakan inti dari MK Filsafat Hukum, karena menyadarkan kita betapa kompleksnya hukum dengan  berbagai sudut pandang. </a:t>
            </a:r>
          </a:p>
          <a:p>
            <a:pPr algn="just">
              <a:buFont typeface="Wingdings" pitchFamily="2" charset="2"/>
              <a:buChar char="q"/>
            </a:pPr>
            <a:r>
              <a:rPr lang="id-ID" dirty="0" smtClean="0"/>
              <a:t>Setiap aliran berangkat dari argumentasinya sendiri, yang akhirnya pemahaman terhadap aliran itu membuat wawasan kita semakin kaya dan terbuka dalam memandang hukum dan masalah-masalahnya.</a:t>
            </a:r>
            <a:endParaRPr lang="id-ID" dirty="0"/>
          </a:p>
        </p:txBody>
      </p:sp>
      <p:sp>
        <p:nvSpPr>
          <p:cNvPr id="4" name="Slide Number Placeholder 3"/>
          <p:cNvSpPr>
            <a:spLocks noGrp="1"/>
          </p:cNvSpPr>
          <p:nvPr>
            <p:ph type="sldNum" sz="quarter" idx="12"/>
          </p:nvPr>
        </p:nvSpPr>
        <p:spPr/>
        <p:txBody>
          <a:bodyPr/>
          <a:lstStyle/>
          <a:p>
            <a:fld id="{F2EDE4F9-2E6B-4994-849E-91F730EB1221}" type="slidenum">
              <a:rPr lang="id-ID" smtClean="0"/>
              <a:t>2</a:t>
            </a:fld>
            <a:endParaRPr lang="id-ID"/>
          </a:p>
        </p:txBody>
      </p:sp>
    </p:spTree>
    <p:extLst>
      <p:ext uri="{BB962C8B-B14F-4D97-AF65-F5344CB8AC3E}">
        <p14:creationId xmlns:p14="http://schemas.microsoft.com/office/powerpoint/2010/main" val="214417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844824"/>
            <a:ext cx="6196405" cy="3878245"/>
          </a:xfrm>
        </p:spPr>
        <p:txBody>
          <a:bodyPr>
            <a:normAutofit/>
          </a:bodyPr>
          <a:lstStyle/>
          <a:p>
            <a:pPr algn="just">
              <a:buFont typeface="Wingdings" pitchFamily="2" charset="2"/>
              <a:buChar char="q"/>
            </a:pPr>
            <a:r>
              <a:rPr lang="id-ID" dirty="0" smtClean="0"/>
              <a:t>Keberadaan berbagai aliran dalam filsafat hukum menunjukkan pergulatan pemikiran yang tidak henti-hentinya dalam lapangan ilmu hukum;</a:t>
            </a:r>
          </a:p>
          <a:p>
            <a:pPr algn="just">
              <a:buFont typeface="Wingdings" pitchFamily="2" charset="2"/>
              <a:buChar char="q"/>
            </a:pPr>
            <a:r>
              <a:rPr lang="id-ID" dirty="0" smtClean="0"/>
              <a:t>Bahwa suatu pemikiran pada saat tertentu terasa tidak sesuai lagi dengan zamannya, dan segera disangkal oleh pemikiran berikutnya, sekalipun demikian pemikiran yang lama menjadi karya yang berharga untuk dikaji ulang secara terus menerus; </a:t>
            </a:r>
            <a:endParaRPr lang="id-ID" dirty="0"/>
          </a:p>
        </p:txBody>
      </p:sp>
      <p:sp>
        <p:nvSpPr>
          <p:cNvPr id="4" name="Slide Number Placeholder 3"/>
          <p:cNvSpPr>
            <a:spLocks noGrp="1"/>
          </p:cNvSpPr>
          <p:nvPr>
            <p:ph type="sldNum" sz="quarter" idx="12"/>
          </p:nvPr>
        </p:nvSpPr>
        <p:spPr/>
        <p:txBody>
          <a:bodyPr/>
          <a:lstStyle/>
          <a:p>
            <a:fld id="{F2EDE4F9-2E6B-4994-849E-91F730EB1221}" type="slidenum">
              <a:rPr lang="id-ID" smtClean="0"/>
              <a:t>3</a:t>
            </a:fld>
            <a:endParaRPr lang="id-ID"/>
          </a:p>
        </p:txBody>
      </p:sp>
    </p:spTree>
    <p:extLst>
      <p:ext uri="{BB962C8B-B14F-4D97-AF65-F5344CB8AC3E}">
        <p14:creationId xmlns:p14="http://schemas.microsoft.com/office/powerpoint/2010/main" val="357600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700808"/>
            <a:ext cx="6196405" cy="4022261"/>
          </a:xfrm>
        </p:spPr>
        <p:txBody>
          <a:bodyPr>
            <a:normAutofit/>
          </a:bodyPr>
          <a:lstStyle/>
          <a:p>
            <a:pPr algn="just">
              <a:buFont typeface="Wingdings" pitchFamily="2" charset="2"/>
              <a:buChar char="q"/>
            </a:pPr>
            <a:r>
              <a:rPr lang="id-ID" dirty="0" smtClean="0"/>
              <a:t> Aliran-aliran Filsafat Hukum meliputi        </a:t>
            </a:r>
            <a:r>
              <a:rPr lang="id-ID" i="1" dirty="0" smtClean="0"/>
              <a:t>(Ibid, 102):</a:t>
            </a:r>
          </a:p>
          <a:p>
            <a:pPr marL="914400" lvl="1" indent="-514350" algn="just">
              <a:buFont typeface="+mj-lt"/>
              <a:buAutoNum type="arabicPeriod"/>
            </a:pPr>
            <a:r>
              <a:rPr lang="id-ID" dirty="0" smtClean="0"/>
              <a:t>Aliran hukum alam,</a:t>
            </a:r>
          </a:p>
          <a:p>
            <a:pPr marL="914400" lvl="1" indent="-514350" algn="just">
              <a:buFont typeface="+mj-lt"/>
              <a:buAutoNum type="arabicPeriod"/>
            </a:pPr>
            <a:r>
              <a:rPr lang="id-ID" dirty="0" smtClean="0"/>
              <a:t>Positivisme hukum, </a:t>
            </a:r>
          </a:p>
          <a:p>
            <a:pPr marL="914400" lvl="1" indent="-514350" algn="just">
              <a:buFont typeface="+mj-lt"/>
              <a:buAutoNum type="arabicPeriod"/>
            </a:pPr>
            <a:r>
              <a:rPr lang="id-ID" dirty="0" smtClean="0"/>
              <a:t>Utilitarianisme,</a:t>
            </a:r>
          </a:p>
          <a:p>
            <a:pPr marL="914400" lvl="1" indent="-514350" algn="just">
              <a:buFont typeface="+mj-lt"/>
              <a:buAutoNum type="arabicPeriod"/>
            </a:pPr>
            <a:r>
              <a:rPr lang="id-ID" dirty="0" smtClean="0"/>
              <a:t>Mazhab sejarah,</a:t>
            </a:r>
          </a:p>
          <a:p>
            <a:pPr marL="914400" lvl="1" indent="-514350" algn="just">
              <a:buFont typeface="+mj-lt"/>
              <a:buAutoNum type="arabicPeriod"/>
            </a:pPr>
            <a:r>
              <a:rPr lang="id-ID" i="1" dirty="0" smtClean="0"/>
              <a:t>Sociological jurisprudence,</a:t>
            </a:r>
          </a:p>
          <a:p>
            <a:pPr marL="914400" lvl="1" indent="-514350" algn="just">
              <a:buFont typeface="+mj-lt"/>
              <a:buAutoNum type="arabicPeriod"/>
            </a:pPr>
            <a:r>
              <a:rPr lang="id-ID" dirty="0" smtClean="0"/>
              <a:t>Realisme hukum</a:t>
            </a:r>
          </a:p>
          <a:p>
            <a:pPr marL="914400" lvl="1" indent="-514350" algn="just">
              <a:buFont typeface="+mj-lt"/>
              <a:buAutoNum type="arabicPeriod"/>
            </a:pPr>
            <a:r>
              <a:rPr lang="id-ID" i="1" dirty="0" smtClean="0"/>
              <a:t>Freirechtslehre.</a:t>
            </a:r>
            <a:endParaRPr lang="id-ID" i="1" dirty="0"/>
          </a:p>
        </p:txBody>
      </p:sp>
      <p:sp>
        <p:nvSpPr>
          <p:cNvPr id="4" name="Slide Number Placeholder 3"/>
          <p:cNvSpPr>
            <a:spLocks noGrp="1"/>
          </p:cNvSpPr>
          <p:nvPr>
            <p:ph type="sldNum" sz="quarter" idx="12"/>
          </p:nvPr>
        </p:nvSpPr>
        <p:spPr/>
        <p:txBody>
          <a:bodyPr/>
          <a:lstStyle/>
          <a:p>
            <a:fld id="{F2EDE4F9-2E6B-4994-849E-91F730EB1221}" type="slidenum">
              <a:rPr lang="id-ID" smtClean="0"/>
              <a:t>4</a:t>
            </a:fld>
            <a:endParaRPr lang="id-ID"/>
          </a:p>
        </p:txBody>
      </p:sp>
    </p:spTree>
    <p:extLst>
      <p:ext uri="{BB962C8B-B14F-4D97-AF65-F5344CB8AC3E}">
        <p14:creationId xmlns:p14="http://schemas.microsoft.com/office/powerpoint/2010/main" val="3546394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Aliran Hukum Alam</a:t>
            </a:r>
            <a:endParaRPr lang="id-ID"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q"/>
            </a:pPr>
            <a:r>
              <a:rPr lang="id-ID" dirty="0" smtClean="0"/>
              <a:t> Aliran hukum alam </a:t>
            </a:r>
            <a:r>
              <a:rPr lang="id-ID" b="1" dirty="0" smtClean="0"/>
              <a:t>irrasional</a:t>
            </a:r>
            <a:r>
              <a:rPr lang="id-ID" dirty="0" smtClean="0"/>
              <a:t> berpendapat, bahwa hukum yang berlaku universal dan abadi bersumber secara langsung dari Tuhan. Penganutnya, al. Thomas Aquinas, John Salisbury, Dante, Piere Dubois;</a:t>
            </a:r>
          </a:p>
          <a:p>
            <a:pPr algn="just">
              <a:buFont typeface="Wingdings" pitchFamily="2" charset="2"/>
              <a:buChar char="q"/>
            </a:pPr>
            <a:r>
              <a:rPr lang="id-ID" dirty="0" smtClean="0"/>
              <a:t>Aliran hukum alam </a:t>
            </a:r>
            <a:r>
              <a:rPr lang="id-ID" b="1" dirty="0" smtClean="0"/>
              <a:t>rasional</a:t>
            </a:r>
            <a:r>
              <a:rPr lang="id-ID" dirty="0" smtClean="0"/>
              <a:t>, berpendapat bahwa hukum muncul dari pikiran manusia sendiri tentang apa yang baik dan buruk, yang penilaiannya diserahkan kepada kesusilaan (moral) alam. Penganutnya, al. Grotius, Christian Thomasius, Immanuel Kant.</a:t>
            </a:r>
            <a:endParaRPr lang="id-ID" dirty="0"/>
          </a:p>
        </p:txBody>
      </p:sp>
      <p:sp>
        <p:nvSpPr>
          <p:cNvPr id="4" name="Slide Number Placeholder 3"/>
          <p:cNvSpPr>
            <a:spLocks noGrp="1"/>
          </p:cNvSpPr>
          <p:nvPr>
            <p:ph type="sldNum" sz="quarter" idx="12"/>
          </p:nvPr>
        </p:nvSpPr>
        <p:spPr/>
        <p:txBody>
          <a:bodyPr/>
          <a:lstStyle/>
          <a:p>
            <a:fld id="{F2EDE4F9-2E6B-4994-849E-91F730EB1221}" type="slidenum">
              <a:rPr lang="id-ID" smtClean="0"/>
              <a:t>5</a:t>
            </a:fld>
            <a:endParaRPr lang="id-ID"/>
          </a:p>
        </p:txBody>
      </p:sp>
    </p:spTree>
    <p:extLst>
      <p:ext uri="{BB962C8B-B14F-4D97-AF65-F5344CB8AC3E}">
        <p14:creationId xmlns:p14="http://schemas.microsoft.com/office/powerpoint/2010/main" val="3740616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2. Aliran Positivisme Hukum</a:t>
            </a:r>
            <a:endParaRPr lang="id-ID" dirty="0"/>
          </a:p>
        </p:txBody>
      </p:sp>
      <p:sp>
        <p:nvSpPr>
          <p:cNvPr id="3" name="Content Placeholder 2"/>
          <p:cNvSpPr>
            <a:spLocks noGrp="1"/>
          </p:cNvSpPr>
          <p:nvPr>
            <p:ph idx="1"/>
          </p:nvPr>
        </p:nvSpPr>
        <p:spPr/>
        <p:txBody>
          <a:bodyPr/>
          <a:lstStyle/>
          <a:p>
            <a:pPr algn="just">
              <a:buFont typeface="Wingdings" pitchFamily="2" charset="2"/>
              <a:buChar char="q"/>
            </a:pPr>
            <a:endParaRPr lang="id-ID" dirty="0" smtClean="0"/>
          </a:p>
          <a:p>
            <a:pPr algn="just">
              <a:buFont typeface="Wingdings" pitchFamily="2" charset="2"/>
              <a:buChar char="q"/>
            </a:pPr>
            <a:r>
              <a:rPr lang="id-ID" dirty="0" smtClean="0"/>
              <a:t>Menurut aliran ini, perlu memisahkan hukum dengan moral, tiada hukum kecuali perintah penguasa, dan </a:t>
            </a:r>
            <a:r>
              <a:rPr lang="id-ID" b="1" dirty="0" smtClean="0"/>
              <a:t>hukum itu identik dengan undang-undang </a:t>
            </a:r>
            <a:r>
              <a:rPr lang="id-ID" b="1" i="1" dirty="0" smtClean="0"/>
              <a:t>(legisme</a:t>
            </a:r>
            <a:r>
              <a:rPr lang="id-ID" i="1" dirty="0" smtClean="0"/>
              <a:t>)</a:t>
            </a:r>
            <a:r>
              <a:rPr lang="id-ID" dirty="0" smtClean="0"/>
              <a:t>. Penganutnya, </a:t>
            </a:r>
            <a:r>
              <a:rPr lang="id-ID" b="1" dirty="0" smtClean="0"/>
              <a:t>John Austin dan Hans Kelsen. </a:t>
            </a:r>
            <a:endParaRPr lang="id-ID" b="1" dirty="0"/>
          </a:p>
        </p:txBody>
      </p:sp>
      <p:sp>
        <p:nvSpPr>
          <p:cNvPr id="4" name="Slide Number Placeholder 3"/>
          <p:cNvSpPr>
            <a:spLocks noGrp="1"/>
          </p:cNvSpPr>
          <p:nvPr>
            <p:ph type="sldNum" sz="quarter" idx="12"/>
          </p:nvPr>
        </p:nvSpPr>
        <p:spPr/>
        <p:txBody>
          <a:bodyPr/>
          <a:lstStyle/>
          <a:p>
            <a:fld id="{F2EDE4F9-2E6B-4994-849E-91F730EB1221}" type="slidenum">
              <a:rPr lang="id-ID" smtClean="0"/>
              <a:t>6</a:t>
            </a:fld>
            <a:endParaRPr lang="id-ID"/>
          </a:p>
        </p:txBody>
      </p:sp>
    </p:spTree>
    <p:extLst>
      <p:ext uri="{BB962C8B-B14F-4D97-AF65-F5344CB8AC3E}">
        <p14:creationId xmlns:p14="http://schemas.microsoft.com/office/powerpoint/2010/main" val="230767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pPr marL="511175" indent="-511175" algn="just"/>
            <a:r>
              <a:rPr lang="id-ID" dirty="0" smtClean="0"/>
              <a:t>2.1. Hukum adalah komando</a:t>
            </a:r>
            <a:r>
              <a:rPr lang="en-US" dirty="0" smtClean="0"/>
              <a:t> (</a:t>
            </a:r>
            <a:r>
              <a:rPr lang="id-ID" dirty="0" smtClean="0"/>
              <a:t>John </a:t>
            </a:r>
            <a:r>
              <a:rPr lang="id-ID" dirty="0"/>
              <a:t>Austin </a:t>
            </a:r>
            <a:r>
              <a:rPr lang="en-US" dirty="0" smtClean="0"/>
              <a:t>, </a:t>
            </a:r>
            <a:r>
              <a:rPr lang="id-ID" dirty="0" smtClean="0"/>
              <a:t>1790-1859)</a:t>
            </a:r>
            <a:r>
              <a:rPr lang="en-US" dirty="0" smtClean="0"/>
              <a:t>:</a:t>
            </a:r>
            <a:endParaRPr lang="id-ID" dirty="0"/>
          </a:p>
        </p:txBody>
      </p:sp>
      <p:sp>
        <p:nvSpPr>
          <p:cNvPr id="6"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endParaRPr lang="id-ID" sz="2400" i="1" dirty="0" smtClean="0"/>
          </a:p>
          <a:p>
            <a:pPr>
              <a:buFont typeface="Wingdings" panose="05000000000000000000" pitchFamily="2" charset="2"/>
              <a:buChar char="§"/>
            </a:pPr>
            <a:r>
              <a:rPr lang="id-ID" sz="2400" i="1" dirty="0" smtClean="0"/>
              <a:t>Sebagai </a:t>
            </a:r>
            <a:r>
              <a:rPr lang="id-ID" sz="2400" i="1" dirty="0"/>
              <a:t>komando maka hukum seharusnya tidak memberi ruang untuk dipatuhi atau tidak dipatuhi.</a:t>
            </a:r>
          </a:p>
          <a:p>
            <a:pPr algn="just">
              <a:buFont typeface="Wingdings" panose="05000000000000000000" pitchFamily="2" charset="2"/>
              <a:buChar char="§"/>
            </a:pPr>
            <a:r>
              <a:rPr lang="id-ID" sz="2400" i="1" dirty="0"/>
              <a:t> Oleh karenanya, hukum memiliki dua elemen dasar:</a:t>
            </a:r>
          </a:p>
          <a:p>
            <a:pPr lvl="1" algn="just">
              <a:buFont typeface="Arial" panose="020B0604020202020204" pitchFamily="34" charset="0"/>
              <a:buChar char="•"/>
            </a:pPr>
            <a:r>
              <a:rPr lang="id-ID" sz="2400" i="1" dirty="0" smtClean="0"/>
              <a:t>Pertama</a:t>
            </a:r>
            <a:r>
              <a:rPr lang="id-ID" sz="2400" i="1" dirty="0"/>
              <a:t>, hukum merupakan </a:t>
            </a:r>
            <a:r>
              <a:rPr lang="id-ID" sz="2400" b="1" i="1" dirty="0"/>
              <a:t>keinginan dari penguasa</a:t>
            </a:r>
            <a:r>
              <a:rPr lang="id-ID" sz="2400" i="1" dirty="0"/>
              <a:t> agar orang lain harus melakukan atau menahan diri untuk tidak melakukan sesuatu, dengan ancaman.</a:t>
            </a:r>
          </a:p>
          <a:p>
            <a:pPr lvl="1" algn="just">
              <a:buFont typeface="Arial" panose="020B0604020202020204" pitchFamily="34" charset="0"/>
              <a:buChar char="•"/>
            </a:pPr>
            <a:r>
              <a:rPr lang="id-ID" sz="2400" i="1" dirty="0"/>
              <a:t>Kedua, hukum memiliki kemampuan untuk menciptakan sesuatu yang tidak menyenangkan atau bahkan membahayakan subjek yang melanggarnya. </a:t>
            </a:r>
          </a:p>
          <a:p>
            <a:pPr>
              <a:buFont typeface="Wingdings" panose="05000000000000000000" pitchFamily="2" charset="2"/>
              <a:buChar char="§"/>
            </a:pPr>
            <a:endParaRPr lang="en-US" sz="2400" i="1" dirty="0"/>
          </a:p>
        </p:txBody>
      </p:sp>
      <p:sp>
        <p:nvSpPr>
          <p:cNvPr id="4" name="Slide Number Placeholder 3"/>
          <p:cNvSpPr>
            <a:spLocks noGrp="1"/>
          </p:cNvSpPr>
          <p:nvPr>
            <p:ph type="sldNum" sz="quarter" idx="12"/>
          </p:nvPr>
        </p:nvSpPr>
        <p:spPr/>
        <p:txBody>
          <a:bodyPr/>
          <a:lstStyle/>
          <a:p>
            <a:fld id="{F2EDE4F9-2E6B-4994-849E-91F730EB1221}" type="slidenum">
              <a:rPr lang="id-ID" smtClean="0"/>
              <a:t>7</a:t>
            </a:fld>
            <a:endParaRPr lang="id-ID"/>
          </a:p>
        </p:txBody>
      </p:sp>
    </p:spTree>
    <p:extLst>
      <p:ext uri="{BB962C8B-B14F-4D97-AF65-F5344CB8AC3E}">
        <p14:creationId xmlns:p14="http://schemas.microsoft.com/office/powerpoint/2010/main" val="978621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pPr marL="465138" indent="-465138"/>
            <a:r>
              <a:rPr lang="id-ID" dirty="0" smtClean="0"/>
              <a:t>2. 2. Hukum adalah norma</a:t>
            </a:r>
            <a:r>
              <a:rPr lang="en-US" dirty="0" smtClean="0"/>
              <a:t>, (</a:t>
            </a:r>
            <a:r>
              <a:rPr lang="id-ID" dirty="0" smtClean="0"/>
              <a:t>Hans </a:t>
            </a:r>
            <a:r>
              <a:rPr lang="id-ID" dirty="0"/>
              <a:t>Kelsen </a:t>
            </a:r>
            <a:r>
              <a:rPr lang="id-ID" dirty="0" smtClean="0"/>
              <a:t>1881-1973</a:t>
            </a:r>
            <a:r>
              <a:rPr lang="en-US" dirty="0" smtClean="0"/>
              <a:t>);</a:t>
            </a:r>
            <a:endParaRPr lang="id-ID" dirty="0"/>
          </a:p>
        </p:txBody>
      </p:sp>
      <p:sp>
        <p:nvSpPr>
          <p:cNvPr id="6" name="Content Placeholder 2"/>
          <p:cNvSpPr>
            <a:spLocks noGrp="1"/>
          </p:cNvSpPr>
          <p:nvPr>
            <p:ph idx="1"/>
          </p:nvPr>
        </p:nvSpPr>
        <p:spPr/>
        <p:txBody>
          <a:bodyPr>
            <a:normAutofit fontScale="92500" lnSpcReduction="20000"/>
          </a:bodyPr>
          <a:lstStyle/>
          <a:p>
            <a:pPr algn="just"/>
            <a:endParaRPr lang="id-ID" sz="2400" i="1" dirty="0" smtClean="0"/>
          </a:p>
          <a:p>
            <a:pPr algn="just"/>
            <a:r>
              <a:rPr lang="id-ID" sz="2400" i="1" dirty="0" smtClean="0"/>
              <a:t>Menurutnya</a:t>
            </a:r>
            <a:r>
              <a:rPr lang="id-ID" sz="2400" i="1" dirty="0"/>
              <a:t>, Hukum merupakan </a:t>
            </a:r>
            <a:r>
              <a:rPr lang="id-ID" sz="2400" b="1" i="1" dirty="0"/>
              <a:t>kehendak dari manusia </a:t>
            </a:r>
            <a:r>
              <a:rPr lang="id-ID" sz="2400" i="1" dirty="0"/>
              <a:t>berdasarkan ratio menciptakan </a:t>
            </a:r>
            <a:r>
              <a:rPr lang="id-ID" sz="2400" b="1" i="1" dirty="0"/>
              <a:t>norma</a:t>
            </a:r>
            <a:r>
              <a:rPr lang="id-ID" sz="2400" i="1" dirty="0"/>
              <a:t> (rasional) yang harus diperhatikan manusia demi menata hidupnya sebagai manusia,  karenanya hukum tidak dibuat untuk memenuhi keinginan penguasa melainkan untuk mengatur perilaku masyarakat demi kebaikan masyarakat secara keseluruhan.</a:t>
            </a:r>
          </a:p>
          <a:p>
            <a:pPr algn="just"/>
            <a:r>
              <a:rPr lang="id-ID" sz="2400" i="1" dirty="0"/>
              <a:t>Teori Kelsen disebut teori hukum murni karena hukum harus dilepaskan dari  moral  dan campur tangan </a:t>
            </a:r>
            <a:r>
              <a:rPr lang="id-ID" sz="2400" i="1" dirty="0" smtClean="0"/>
              <a:t>politik</a:t>
            </a:r>
            <a:r>
              <a:rPr lang="en-US" sz="2400" i="1" dirty="0" smtClean="0"/>
              <a:t>;</a:t>
            </a:r>
            <a:endParaRPr lang="en-US" sz="2400" i="1" dirty="0"/>
          </a:p>
        </p:txBody>
      </p:sp>
      <p:sp>
        <p:nvSpPr>
          <p:cNvPr id="4" name="Slide Number Placeholder 3"/>
          <p:cNvSpPr>
            <a:spLocks noGrp="1"/>
          </p:cNvSpPr>
          <p:nvPr>
            <p:ph type="sldNum" sz="quarter" idx="12"/>
          </p:nvPr>
        </p:nvSpPr>
        <p:spPr/>
        <p:txBody>
          <a:bodyPr/>
          <a:lstStyle/>
          <a:p>
            <a:fld id="{F2EDE4F9-2E6B-4994-849E-91F730EB1221}" type="slidenum">
              <a:rPr lang="id-ID" smtClean="0"/>
              <a:t>8</a:t>
            </a:fld>
            <a:endParaRPr lang="id-ID"/>
          </a:p>
        </p:txBody>
      </p:sp>
    </p:spTree>
    <p:extLst>
      <p:ext uri="{BB962C8B-B14F-4D97-AF65-F5344CB8AC3E}">
        <p14:creationId xmlns:p14="http://schemas.microsoft.com/office/powerpoint/2010/main" val="1531935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Aliran Utilitarianisme</a:t>
            </a:r>
            <a:endParaRPr lang="id-ID" dirty="0"/>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q"/>
            </a:pPr>
            <a:r>
              <a:rPr lang="id-ID" dirty="0" smtClean="0"/>
              <a:t> Berpendapat bahwa tujuan hukum yang utama adalah </a:t>
            </a:r>
            <a:r>
              <a:rPr lang="id-ID" b="1" dirty="0" smtClean="0"/>
              <a:t>kemanfaatan, yaitu kebahagiaan</a:t>
            </a:r>
            <a:r>
              <a:rPr lang="id-ID" dirty="0" smtClean="0"/>
              <a:t>. Baik, buruk atau adil tidaknya hukum bergantung kepada apakah hukum itu memberikan kebahagiaan kepada manusia atau tidak. Kebahagiaan selayaknya harus diperoleh setiap individu, namun hal itu tidak mungkin sehingga diupayakan kebahagiaan itu diperoleh sebanyak mungkin individu dalam masyarakat. Penganutnya, </a:t>
            </a:r>
            <a:r>
              <a:rPr lang="id-ID" b="1" dirty="0" smtClean="0"/>
              <a:t>Jeremy Bentham, John Stuart Mill, Rudolf von Jhering.</a:t>
            </a:r>
            <a:endParaRPr lang="id-ID" b="1" dirty="0"/>
          </a:p>
        </p:txBody>
      </p:sp>
      <p:sp>
        <p:nvSpPr>
          <p:cNvPr id="4" name="Slide Number Placeholder 3"/>
          <p:cNvSpPr>
            <a:spLocks noGrp="1"/>
          </p:cNvSpPr>
          <p:nvPr>
            <p:ph type="sldNum" sz="quarter" idx="12"/>
          </p:nvPr>
        </p:nvSpPr>
        <p:spPr/>
        <p:txBody>
          <a:bodyPr/>
          <a:lstStyle/>
          <a:p>
            <a:fld id="{F2EDE4F9-2E6B-4994-849E-91F730EB1221}" type="slidenum">
              <a:rPr lang="id-ID" smtClean="0"/>
              <a:t>9</a:t>
            </a:fld>
            <a:endParaRPr lang="id-ID"/>
          </a:p>
        </p:txBody>
      </p:sp>
    </p:spTree>
    <p:extLst>
      <p:ext uri="{BB962C8B-B14F-4D97-AF65-F5344CB8AC3E}">
        <p14:creationId xmlns:p14="http://schemas.microsoft.com/office/powerpoint/2010/main" val="41334069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437</TotalTime>
  <Words>714</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Pushpin</vt:lpstr>
      <vt:lpstr>FILSAFAT HUKUM  dan ETIKA PROFESI </vt:lpstr>
      <vt:lpstr>PowerPoint Presentation</vt:lpstr>
      <vt:lpstr>PowerPoint Presentation</vt:lpstr>
      <vt:lpstr>PowerPoint Presentation</vt:lpstr>
      <vt:lpstr>1. Aliran Hukum Alam</vt:lpstr>
      <vt:lpstr>2. Aliran Positivisme Hukum</vt:lpstr>
      <vt:lpstr>2.1. Hukum adalah komando (John Austin , 1790-1859):</vt:lpstr>
      <vt:lpstr>2. 2. Hukum adalah norma, (Hans Kelsen 1881-1973);</vt:lpstr>
      <vt:lpstr>3. Aliran Utilitarianisme</vt:lpstr>
      <vt:lpstr>4. Mazhab Sejarah</vt:lpstr>
      <vt:lpstr>5. Aliran Socioligical Jurisprudence</vt:lpstr>
      <vt:lpstr>6. Aliran Realisme Hukum</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Horadin Saragih</dc:creator>
  <cp:lastModifiedBy>Horadin Saragih</cp:lastModifiedBy>
  <cp:revision>21</cp:revision>
  <cp:lastPrinted>2015-01-17T12:30:16Z</cp:lastPrinted>
  <dcterms:created xsi:type="dcterms:W3CDTF">2015-01-17T10:55:47Z</dcterms:created>
  <dcterms:modified xsi:type="dcterms:W3CDTF">2010-05-30T18:04:22Z</dcterms:modified>
</cp:coreProperties>
</file>