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3" r:id="rId1"/>
  </p:sldMasterIdLst>
  <p:notesMasterIdLst>
    <p:notesMasterId r:id="rId16"/>
  </p:notesMasterIdLst>
  <p:handoutMasterIdLst>
    <p:handoutMasterId r:id="rId17"/>
  </p:handoutMasterIdLst>
  <p:sldIdLst>
    <p:sldId id="271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70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9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-570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F16ECC-A39C-4FE9-A2E8-2EE610CACE17}" type="datetimeFigureOut">
              <a:rPr lang="id-ID" smtClean="0"/>
              <a:t>31/05/2010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0F291A-1A9D-48C1-885C-D84F1E6F8CC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2974342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8ED2D7-885F-4EA4-B40E-160D6F54E41C}" type="datetimeFigureOut">
              <a:rPr lang="en-US" smtClean="0"/>
              <a:t>5/31/2010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88FBA8-4226-484D-813F-2B0563B4EF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3719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12192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1189096" y="5617774"/>
            <a:ext cx="9843913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319937" y="1016990"/>
            <a:ext cx="9572977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320801" y="1009651"/>
            <a:ext cx="9572977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1026029" y="702069"/>
            <a:ext cx="757108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10568399" y="655232"/>
            <a:ext cx="566928" cy="755904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02934" y="1794935"/>
            <a:ext cx="7631291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02934" y="3736622"/>
            <a:ext cx="761623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027569" y="5357593"/>
            <a:ext cx="1618428" cy="365125"/>
          </a:xfrm>
        </p:spPr>
        <p:txBody>
          <a:bodyPr/>
          <a:lstStyle/>
          <a:p>
            <a:fld id="{E5499AC8-6344-422A-A5D1-88DBF6AFC7EE}" type="datetime1">
              <a:rPr lang="en-US" smtClean="0"/>
              <a:t>5/31/2010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565393" y="5357593"/>
            <a:ext cx="671312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85241" y="5357593"/>
            <a:ext cx="738697" cy="365125"/>
          </a:xfrm>
        </p:spPr>
        <p:txBody>
          <a:bodyPr/>
          <a:lstStyle>
            <a:lvl1pPr algn="ctr">
              <a:defRPr/>
            </a:lvl1pPr>
          </a:lstStyle>
          <a:p>
            <a:fld id="{C94B5E7B-015C-41C8-B0A9-B20324A0B8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1AC8F-953F-450E-B440-8C0EC41278AE}" type="datetime1">
              <a:rPr lang="en-US" smtClean="0"/>
              <a:t>5/31/2010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B5E7B-015C-41C8-B0A9-B20324A0B8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2" y="925691"/>
            <a:ext cx="1907823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30962" y="1106313"/>
            <a:ext cx="6905039" cy="440266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2D550-6552-4E38-8BA0-10FEE75198DF}" type="datetime1">
              <a:rPr lang="en-US" smtClean="0"/>
              <a:t>5/31/2010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B5E7B-015C-41C8-B0A9-B20324A0B8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73FC9-6B1A-4002-AED6-E94241E8D0C4}" type="datetime1">
              <a:rPr lang="en-US" smtClean="0"/>
              <a:t>5/31/2010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B5E7B-015C-41C8-B0A9-B20324A0B8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6639" y="2239431"/>
            <a:ext cx="8338725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690" y="3725335"/>
            <a:ext cx="8308623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81F76-4922-4CD7-8795-12A48D4F2C27}" type="datetime1">
              <a:rPr lang="en-US" smtClean="0"/>
              <a:t>5/31/2010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B5E7B-015C-41C8-B0A9-B20324A0B8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B414A-1952-4AE3-A990-859D795AF7B6}" type="datetime1">
              <a:rPr lang="en-US" smtClean="0"/>
              <a:t>5/31/2010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B5E7B-015C-41C8-B0A9-B20324A0B81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731264" y="2121407"/>
            <a:ext cx="4267200" cy="360273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6217920" y="2119313"/>
            <a:ext cx="4267200" cy="36052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77160" y="2122312"/>
            <a:ext cx="391936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47559" y="2122311"/>
            <a:ext cx="3925824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5875A-8D09-4FCA-9D75-FA4E448E7685}" type="datetime1">
              <a:rPr lang="en-US" smtClean="0"/>
              <a:t>5/31/2010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B5E7B-015C-41C8-B0A9-B20324A0B813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731264" y="2944368"/>
            <a:ext cx="4303776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6193535" y="2944813"/>
            <a:ext cx="4303776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F17CE-74DA-4EC5-95C1-7349E15837DB}" type="datetime1">
              <a:rPr lang="en-US" smtClean="0"/>
              <a:t>5/31/2010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B5E7B-015C-41C8-B0A9-B20324A0B8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C725D-C09B-467E-A559-4B51ACF0B9C1}" type="datetime1">
              <a:rPr lang="en-US" smtClean="0"/>
              <a:t>5/31/2010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B5E7B-015C-41C8-B0A9-B20324A0B8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12192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842903" y="6058038"/>
            <a:ext cx="10295468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5958497" y="605163"/>
            <a:ext cx="505192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5961889" y="603504"/>
            <a:ext cx="505192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998940" y="576868"/>
            <a:ext cx="505192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999745" y="576072"/>
            <a:ext cx="505192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3161475" y="293953"/>
            <a:ext cx="757108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8467351" y="238675"/>
            <a:ext cx="566928" cy="755904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478635" y="2020043"/>
            <a:ext cx="4086436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6472388" y="1150993"/>
            <a:ext cx="4027723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530834" y="3623748"/>
            <a:ext cx="4065188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8455598" y="5885673"/>
            <a:ext cx="1618428" cy="365125"/>
          </a:xfrm>
        </p:spPr>
        <p:txBody>
          <a:bodyPr/>
          <a:lstStyle/>
          <a:p>
            <a:fld id="{678B35CC-B143-4E00-80E5-85EFBDA7F5B2}" type="datetime1">
              <a:rPr lang="en-US" smtClean="0"/>
              <a:t>5/31/2010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1219406" y="5829262"/>
            <a:ext cx="4696809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10076418" y="5896962"/>
            <a:ext cx="738697" cy="365125"/>
          </a:xfrm>
        </p:spPr>
        <p:txBody>
          <a:bodyPr/>
          <a:lstStyle/>
          <a:p>
            <a:fld id="{C94B5E7B-015C-41C8-B0A9-B20324A0B8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12192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842903" y="6058038"/>
            <a:ext cx="10295468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998940" y="576868"/>
            <a:ext cx="505192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993412" y="575769"/>
            <a:ext cx="505192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5958497" y="605163"/>
            <a:ext cx="505192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5953025" y="603920"/>
            <a:ext cx="505192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3161475" y="293953"/>
            <a:ext cx="757108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8467351" y="238675"/>
            <a:ext cx="566928" cy="755904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475232" y="2020824"/>
            <a:ext cx="408432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6531487" y="1207272"/>
            <a:ext cx="3885151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536192" y="3621024"/>
            <a:ext cx="4059936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8461249" y="5888738"/>
            <a:ext cx="1618428" cy="365125"/>
          </a:xfrm>
        </p:spPr>
        <p:txBody>
          <a:bodyPr/>
          <a:lstStyle/>
          <a:p>
            <a:fld id="{16167F79-65F9-4623-B2CE-A4CF45B812B5}" type="datetime1">
              <a:rPr lang="en-US" smtClean="0"/>
              <a:t>5/31/2010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1219426" y="5831038"/>
            <a:ext cx="442539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10082786" y="5900027"/>
            <a:ext cx="738697" cy="365125"/>
          </a:xfrm>
        </p:spPr>
        <p:txBody>
          <a:bodyPr/>
          <a:lstStyle/>
          <a:p>
            <a:fld id="{C94B5E7B-015C-41C8-B0A9-B20324A0B8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12192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38201" y="6069330"/>
            <a:ext cx="1056132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75360" y="575310"/>
            <a:ext cx="102616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75360" y="576072"/>
            <a:ext cx="102616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724989" y="273091"/>
            <a:ext cx="757108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10914593" y="203675"/>
            <a:ext cx="566928" cy="755904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60031" y="817583"/>
            <a:ext cx="9286993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50721" y="2119257"/>
            <a:ext cx="8261873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06118" y="5809153"/>
            <a:ext cx="161842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F34B2104-270F-47C6-A865-A58A187E77BB}" type="datetime1">
              <a:rPr lang="en-US" smtClean="0"/>
              <a:t>5/31/2010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19202" y="5809153"/>
            <a:ext cx="73869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26937" y="5809153"/>
            <a:ext cx="7386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C94B5E7B-015C-41C8-B0A9-B20324A0B81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4" r:id="rId1"/>
    <p:sldLayoutId id="2147483815" r:id="rId2"/>
    <p:sldLayoutId id="2147483816" r:id="rId3"/>
    <p:sldLayoutId id="2147483817" r:id="rId4"/>
    <p:sldLayoutId id="2147483818" r:id="rId5"/>
    <p:sldLayoutId id="2147483819" r:id="rId6"/>
    <p:sldLayoutId id="2147483820" r:id="rId7"/>
    <p:sldLayoutId id="2147483821" r:id="rId8"/>
    <p:sldLayoutId id="2147483822" r:id="rId9"/>
    <p:sldLayoutId id="2147483823" r:id="rId10"/>
    <p:sldLayoutId id="2147483824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id-ID" sz="2000" dirty="0" smtClean="0"/>
              <a:t>Filsafat Hukum dan Etika Profesi</a:t>
            </a:r>
            <a:endParaRPr lang="id-ID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B5E7B-015C-41C8-B0A9-B20324A0B813}" type="slidenum">
              <a:rPr lang="en-US" smtClean="0"/>
              <a:t>1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id-ID" sz="2800" b="1" dirty="0" smtClean="0"/>
          </a:p>
          <a:p>
            <a:pPr marL="0" indent="0" algn="ctr">
              <a:buNone/>
            </a:pPr>
            <a:r>
              <a:rPr lang="id-ID" sz="2800" b="1" dirty="0" smtClean="0"/>
              <a:t>PERANAN  </a:t>
            </a:r>
            <a:r>
              <a:rPr lang="id-ID" sz="2800" b="1" dirty="0"/>
              <a:t>ETIKA  DALAM     MASYARAKAT</a:t>
            </a:r>
          </a:p>
          <a:p>
            <a:pPr marL="0" indent="0" algn="ctr">
              <a:buNone/>
            </a:pPr>
            <a:r>
              <a:rPr lang="en-US" sz="2800" b="1" dirty="0" smtClean="0"/>
              <a:t>Dan</a:t>
            </a:r>
          </a:p>
          <a:p>
            <a:pPr marL="0" indent="0" algn="ctr">
              <a:buNone/>
            </a:pPr>
            <a:r>
              <a:rPr lang="id-ID" sz="2800" b="1" dirty="0"/>
              <a:t>MORALITAS PROFESI </a:t>
            </a:r>
            <a:r>
              <a:rPr lang="id-ID" sz="2800" b="1" dirty="0" smtClean="0"/>
              <a:t>HUKUM</a:t>
            </a:r>
            <a:endParaRPr lang="en-US" sz="2800" b="1" dirty="0" smtClean="0"/>
          </a:p>
          <a:p>
            <a:pPr marL="0" indent="0" algn="ctr">
              <a:buNone/>
            </a:pPr>
            <a:r>
              <a:rPr lang="en-US" dirty="0" smtClean="0"/>
              <a:t>(</a:t>
            </a:r>
            <a:r>
              <a:rPr lang="id-ID" dirty="0" smtClean="0"/>
              <a:t>Materi 5</a:t>
            </a:r>
            <a:r>
              <a:rPr lang="en-US" dirty="0" smtClean="0"/>
              <a:t>)</a:t>
            </a:r>
          </a:p>
          <a:p>
            <a:pPr marL="0" indent="0" algn="ctr">
              <a:buNone/>
            </a:pPr>
            <a:endParaRPr lang="en-US" sz="2800" dirty="0"/>
          </a:p>
          <a:p>
            <a:pPr marL="0" indent="0" algn="ctr">
              <a:buNone/>
            </a:pPr>
            <a:r>
              <a:rPr lang="en-US" sz="1600" dirty="0" err="1" smtClean="0"/>
              <a:t>Oleh</a:t>
            </a:r>
            <a:r>
              <a:rPr lang="en-US" sz="1600" dirty="0" smtClean="0"/>
              <a:t>:</a:t>
            </a:r>
          </a:p>
          <a:p>
            <a:pPr marL="0" indent="0" algn="ctr">
              <a:buNone/>
            </a:pPr>
            <a:r>
              <a:rPr lang="en-US" sz="1600" dirty="0" smtClean="0"/>
              <a:t>Dr. </a:t>
            </a:r>
            <a:r>
              <a:rPr lang="en-US" sz="1600" dirty="0" err="1" smtClean="0"/>
              <a:t>Horadin</a:t>
            </a:r>
            <a:r>
              <a:rPr lang="en-US" sz="1600" dirty="0" smtClean="0"/>
              <a:t> </a:t>
            </a:r>
            <a:r>
              <a:rPr lang="en-US" sz="1600" dirty="0" err="1" smtClean="0"/>
              <a:t>Saragih</a:t>
            </a:r>
            <a:r>
              <a:rPr lang="en-US" sz="1600" dirty="0" smtClean="0"/>
              <a:t>, SH., </a:t>
            </a:r>
            <a:r>
              <a:rPr lang="en-US" sz="1600" dirty="0" err="1" smtClean="0"/>
              <a:t>M.Hum</a:t>
            </a:r>
            <a:r>
              <a:rPr lang="en-US" sz="1600" dirty="0" smtClean="0"/>
              <a:t>.</a:t>
            </a:r>
            <a:endParaRPr lang="id-ID" sz="16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91936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491450" y="1132764"/>
            <a:ext cx="9401452" cy="4778458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q"/>
              <a:tabLst>
                <a:tab pos="355600" algn="l"/>
              </a:tabLst>
            </a:pPr>
            <a:r>
              <a:rPr lang="id-ID" sz="2000" dirty="0" smtClean="0"/>
              <a:t>Merujuk pendapat Notohamidjoyo,1975:  bahwa pemangku profesi hukum harus memiliki </a:t>
            </a:r>
            <a:r>
              <a:rPr lang="id-ID" sz="2000" b="1" dirty="0" smtClean="0"/>
              <a:t>moralitas</a:t>
            </a:r>
            <a:r>
              <a:rPr lang="id-ID" sz="2000" dirty="0" smtClean="0"/>
              <a:t> yang meliputi:</a:t>
            </a:r>
          </a:p>
          <a:p>
            <a:pPr algn="just">
              <a:buNone/>
            </a:pPr>
            <a:endParaRPr lang="id-ID" sz="2000" dirty="0" smtClean="0"/>
          </a:p>
          <a:p>
            <a:pPr marL="914400" lvl="1" indent="-514350" algn="just">
              <a:buFont typeface="+mj-lt"/>
              <a:buAutoNum type="arabicParenR"/>
            </a:pPr>
            <a:r>
              <a:rPr lang="id-ID" sz="2000" dirty="0" smtClean="0"/>
              <a:t>Sikap manusiawi, artinya tidak memahami hukum secara formal belaka, melainkan sesuai dengan hati nurani;</a:t>
            </a:r>
          </a:p>
          <a:p>
            <a:pPr marL="914400" lvl="1" indent="-514350" algn="just">
              <a:buFont typeface="+mj-lt"/>
              <a:buAutoNum type="arabicParenR"/>
            </a:pPr>
            <a:r>
              <a:rPr lang="id-ID" sz="2000" dirty="0" smtClean="0"/>
              <a:t>Sikap adil, artinya mencari kelayakan yang sesuai dengan perasaan masyarakat;</a:t>
            </a:r>
          </a:p>
          <a:p>
            <a:pPr marL="914400" lvl="1" indent="-514350" algn="just">
              <a:buFont typeface="+mj-lt"/>
              <a:buAutoNum type="arabicParenR"/>
            </a:pPr>
            <a:r>
              <a:rPr lang="id-ID" sz="2000" dirty="0" smtClean="0"/>
              <a:t>Sikap patut, artinya mencari pertimbangan untuk menentukan keadilan dalam suatu perkara konkrit;</a:t>
            </a:r>
          </a:p>
          <a:p>
            <a:pPr marL="914400" lvl="1" indent="-514350" algn="just">
              <a:buFont typeface="+mj-lt"/>
              <a:buAutoNum type="arabicParenR"/>
            </a:pPr>
            <a:r>
              <a:rPr lang="id-ID" sz="2000" dirty="0" smtClean="0"/>
              <a:t>Sikap jujur, artinya menyatakan sesuatu itu benar menurut apa adanya, dan menjauhi yang tidak benar;</a:t>
            </a:r>
          </a:p>
          <a:p>
            <a:pPr algn="just">
              <a:buNone/>
            </a:pPr>
            <a:r>
              <a:rPr lang="id-ID" sz="2000" dirty="0" smtClean="0"/>
              <a:t> </a:t>
            </a:r>
            <a:endParaRPr lang="id-ID" sz="2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B5E7B-015C-41C8-B0A9-B20324A0B81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2291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615736" y="1091821"/>
            <a:ext cx="9383697" cy="4819401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§"/>
            </a:pPr>
            <a:r>
              <a:rPr lang="id-ID" sz="2400" dirty="0"/>
              <a:t>F. Magnis Suseno, dalam A. Muhammad, 2006:63 mengemukakan: </a:t>
            </a:r>
            <a:endParaRPr lang="en-US" sz="2400" dirty="0" smtClean="0"/>
          </a:p>
          <a:p>
            <a:pPr marL="0" indent="0" algn="just">
              <a:buNone/>
            </a:pPr>
            <a:r>
              <a:rPr lang="en-US" sz="2400" dirty="0" smtClean="0"/>
              <a:t>    </a:t>
            </a:r>
            <a:r>
              <a:rPr lang="id-ID" sz="2400" dirty="0" smtClean="0"/>
              <a:t>Lima kriteria nilai moral kepribadian profesional hukum:</a:t>
            </a:r>
          </a:p>
          <a:p>
            <a:pPr marL="804863" indent="-273050" algn="just">
              <a:buFont typeface="+mj-lt"/>
              <a:buAutoNum type="arabicPeriod"/>
            </a:pPr>
            <a:r>
              <a:rPr lang="id-ID" sz="2400" dirty="0" smtClean="0"/>
              <a:t>Kejujuran; (sikap terbuka dan wajar);</a:t>
            </a:r>
          </a:p>
          <a:p>
            <a:pPr marL="804863" indent="-273050" algn="just">
              <a:buFont typeface="+mj-lt"/>
              <a:buAutoNum type="arabicPeriod"/>
            </a:pPr>
            <a:r>
              <a:rPr lang="id-ID" sz="2400" dirty="0" smtClean="0"/>
              <a:t>Otentik; (tidak sewenang-wenang,  mendahulukan klien, tidak tercela);</a:t>
            </a:r>
          </a:p>
          <a:p>
            <a:pPr marL="804863" indent="-273050" algn="just">
              <a:buFont typeface="+mj-lt"/>
              <a:buAutoNum type="arabicPeriod"/>
            </a:pPr>
            <a:r>
              <a:rPr lang="id-ID" sz="2400" dirty="0" smtClean="0"/>
              <a:t>Bertanggung jawab; (proporsional dan tidak membeda-bedakan pelayanan);</a:t>
            </a:r>
          </a:p>
          <a:p>
            <a:pPr marL="804863" indent="-273050" algn="just">
              <a:buFont typeface="+mj-lt"/>
              <a:buAutoNum type="arabicPeriod"/>
            </a:pPr>
            <a:r>
              <a:rPr lang="id-ID" sz="2400" dirty="0" smtClean="0"/>
              <a:t>Kemandirian moral; (tidak dapat dibeli oleh pendapat mayoritas);</a:t>
            </a:r>
          </a:p>
          <a:p>
            <a:pPr marL="804863" indent="-273050" algn="just">
              <a:buFont typeface="+mj-lt"/>
              <a:buAutoNum type="arabicPeriod"/>
            </a:pPr>
            <a:r>
              <a:rPr lang="id-ID" sz="2400" dirty="0" smtClean="0"/>
              <a:t>Keberanian moral; (sesuai dengan hati nurani).</a:t>
            </a:r>
            <a:endParaRPr lang="id-ID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B5E7B-015C-41C8-B0A9-B20324A0B813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3196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597980" y="1752601"/>
            <a:ext cx="9171619" cy="4373563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§"/>
            </a:pPr>
            <a:r>
              <a:rPr lang="id-ID" sz="2800" dirty="0" smtClean="0"/>
              <a:t>Sedangkan menurut J.E. Sahetapy, 2009 moralitas yang harus dimiliki dan yang paling essensial adalah: a) kejujuran, b) kebenaran, c) serta kepekaan untuk segala permasalahan sosial yang ada, dimana bukan saja hukum harus diterapkan  melainkan juga keadilan harus ditegakkan.</a:t>
            </a:r>
            <a:endParaRPr lang="id-ID" sz="2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B5E7B-015C-41C8-B0A9-B20324A0B813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3406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9608" y="1752601"/>
            <a:ext cx="9579992" cy="4373563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§"/>
            </a:pPr>
            <a:r>
              <a:rPr lang="id-ID" sz="3600" dirty="0"/>
              <a:t>Ketiga </a:t>
            </a:r>
            <a:r>
              <a:rPr lang="id-ID" sz="3600" dirty="0" smtClean="0"/>
              <a:t>pakar, Notohamidjojo, Magnis Suseno, Sahetapy berpendapat </a:t>
            </a:r>
            <a:r>
              <a:rPr lang="id-ID" sz="3600" dirty="0"/>
              <a:t>sama mengenai kualitas moral profesional hukum yaitu </a:t>
            </a:r>
            <a:r>
              <a:rPr lang="id-ID" sz="3600" b="1" dirty="0"/>
              <a:t>kejujuran </a:t>
            </a:r>
            <a:r>
              <a:rPr lang="id-ID" sz="3600" i="1" dirty="0"/>
              <a:t>(honesty</a:t>
            </a:r>
            <a:r>
              <a:rPr lang="id-ID" sz="3600" dirty="0"/>
              <a:t>), yaitu sikap terbuka dan wajar, apa adanya, menjauhi yang tidak benar.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C2C2F-BA0D-4511-8651-97DEB0CA62E1}" type="slidenum">
              <a:rPr lang="id-ID" smtClean="0"/>
              <a:pPr/>
              <a:t>13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864208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491449" y="1296537"/>
            <a:ext cx="9481351" cy="4614685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§"/>
            </a:pPr>
            <a:r>
              <a:rPr lang="id-ID" sz="2800" dirty="0" smtClean="0"/>
              <a:t>Moralitas sangat penting, misalnya bagi Hakim; Hakim dalam mewujudkan rasa keadilan ketika undang-undang tidak jelas, atau terjadi kekosongan perundang-undangan. Hakim sendiri bertindak selaku pencipta hukum melalui putusan yang ia jatuhkan, perundang-undangan dan sebagainya hanya pedoman dan inspirasi bagi hakim untuk membentuk hukumnya sendiri, sehingga faktor subjektivitas hakim sangat menentukan.</a:t>
            </a:r>
          </a:p>
          <a:p>
            <a:pPr algn="just">
              <a:buFont typeface="Wingdings" pitchFamily="2" charset="2"/>
              <a:buChar char="§"/>
            </a:pPr>
            <a:endParaRPr lang="id-ID" sz="2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B5E7B-015C-41C8-B0A9-B20324A0B813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6101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606858" y="1091821"/>
            <a:ext cx="9072979" cy="4891593"/>
          </a:xfr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q"/>
              <a:tabLst>
                <a:tab pos="341313" algn="l"/>
              </a:tabLst>
            </a:pPr>
            <a:r>
              <a:rPr lang="en-US" sz="2400" b="1" dirty="0" smtClean="0"/>
              <a:t>D</a:t>
            </a:r>
            <a:r>
              <a:rPr lang="id-ID" sz="2400" b="1" dirty="0" smtClean="0"/>
              <a:t>alam masyarakat </a:t>
            </a:r>
            <a:r>
              <a:rPr lang="en-US" sz="2400" b="1" dirty="0" err="1" smtClean="0"/>
              <a:t>secara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umum</a:t>
            </a:r>
            <a:r>
              <a:rPr lang="en-US" sz="2400" b="1" dirty="0" smtClean="0"/>
              <a:t> </a:t>
            </a:r>
            <a:r>
              <a:rPr lang="id-ID" sz="2400" dirty="0" smtClean="0"/>
              <a:t>etika mempunyai </a:t>
            </a:r>
            <a:r>
              <a:rPr lang="en-US" sz="2400" dirty="0" smtClean="0"/>
              <a:t> </a:t>
            </a:r>
            <a:r>
              <a:rPr lang="id-ID" sz="2400" dirty="0" smtClean="0"/>
              <a:t>peranan atau fungsi  yang sangat penting,  yaitu:</a:t>
            </a:r>
          </a:p>
          <a:p>
            <a:pPr marL="870966" lvl="1" indent="-514350" algn="just">
              <a:buFont typeface="+mj-lt"/>
              <a:buAutoNum type="arabicParenR"/>
            </a:pPr>
            <a:r>
              <a:rPr lang="id-ID" sz="2400" dirty="0" smtClean="0"/>
              <a:t>Sebagai pembimbing tingkah laku manusia agar dalam mengelola kehidupan ini tidak sampai bersifat tragis.  </a:t>
            </a:r>
            <a:r>
              <a:rPr lang="en-US" sz="2400" dirty="0" err="1" smtClean="0"/>
              <a:t>Rach</a:t>
            </a:r>
            <a:r>
              <a:rPr lang="id-ID" sz="2400" dirty="0" smtClean="0"/>
              <a:t>mat, 1992:6)</a:t>
            </a:r>
            <a:r>
              <a:rPr lang="en-US" sz="2400" dirty="0" smtClean="0"/>
              <a:t>;</a:t>
            </a:r>
          </a:p>
          <a:p>
            <a:pPr marL="870966" lvl="1" indent="-514350" algn="just">
              <a:buFont typeface="+mj-lt"/>
              <a:buAutoNum type="arabicParenR"/>
            </a:pPr>
            <a:r>
              <a:rPr lang="id-ID" sz="2400" dirty="0" smtClean="0"/>
              <a:t>Magnis </a:t>
            </a:r>
            <a:r>
              <a:rPr lang="id-ID" sz="2400" dirty="0"/>
              <a:t>Suseno (1991:15) menyebutkan  untuk membantu kita mencari orientasi secara kritis dalam berhadapan dengan moralitas yang membingungkan, karena:</a:t>
            </a:r>
          </a:p>
          <a:p>
            <a:pPr lvl="3" algn="just">
              <a:buFont typeface="Courier New" pitchFamily="49" charset="0"/>
              <a:buChar char="o"/>
            </a:pPr>
            <a:r>
              <a:rPr lang="id-ID" sz="2200" dirty="0" smtClean="0"/>
              <a:t>Moral </a:t>
            </a:r>
            <a:r>
              <a:rPr lang="id-ID" sz="2200" dirty="0"/>
              <a:t>dalam kehidupan semakin kompleks sehingga kita bingung harus mengikuti moralitas yang mana;</a:t>
            </a:r>
          </a:p>
          <a:p>
            <a:pPr marL="870966" lvl="1" indent="-514350" algn="just">
              <a:buFont typeface="+mj-lt"/>
              <a:buAutoNum type="arabicParenR"/>
            </a:pPr>
            <a:endParaRPr lang="id-ID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B5E7B-015C-41C8-B0A9-B20324A0B81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6721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55434" y="1514901"/>
            <a:ext cx="9001956" cy="4396321"/>
          </a:xfrm>
        </p:spPr>
        <p:txBody>
          <a:bodyPr>
            <a:normAutofit fontScale="92500" lnSpcReduction="20000"/>
          </a:bodyPr>
          <a:lstStyle/>
          <a:p>
            <a:pPr lvl="1" algn="just">
              <a:buFont typeface="Courier New" panose="02070309020205020404" pitchFamily="49" charset="0"/>
              <a:buChar char="o"/>
            </a:pPr>
            <a:r>
              <a:rPr lang="id-ID" sz="3200" dirty="0"/>
              <a:t>Modernisasi membawa perubahan sehingga mempengaruhi kebutuhan dan nilai masyarakat terhadap pandangan moral tradisional;</a:t>
            </a:r>
          </a:p>
          <a:p>
            <a:pPr lvl="1" algn="just">
              <a:buFont typeface="Courier New" panose="02070309020205020404" pitchFamily="49" charset="0"/>
              <a:buChar char="o"/>
            </a:pPr>
            <a:endParaRPr lang="en-US" sz="3200" dirty="0" smtClean="0"/>
          </a:p>
          <a:p>
            <a:pPr lvl="1" algn="just">
              <a:buFont typeface="Courier New" panose="02070309020205020404" pitchFamily="49" charset="0"/>
              <a:buChar char="o"/>
            </a:pPr>
            <a:r>
              <a:rPr lang="id-ID" sz="3200" dirty="0" smtClean="0"/>
              <a:t>Adanya pelbagai ideologi yang menawarkan diri sebagai penuntun hidup, yang masing-masing menganut ajaran yang berbeda-beda;</a:t>
            </a:r>
          </a:p>
          <a:p>
            <a:pPr lvl="1" algn="just">
              <a:buNone/>
            </a:pPr>
            <a:endParaRPr lang="id-ID" sz="3200" dirty="0" smtClean="0"/>
          </a:p>
          <a:p>
            <a:pPr lvl="1" algn="just">
              <a:buFont typeface="Courier New" panose="02070309020205020404" pitchFamily="49" charset="0"/>
              <a:buChar char="o"/>
            </a:pPr>
            <a:r>
              <a:rPr lang="id-ID" sz="3200" dirty="0" smtClean="0"/>
              <a:t>Etika juga diperlukan kaum agama agar dapat memberikan orientasi bukan sekedar indoktrinasi.</a:t>
            </a:r>
            <a:endParaRPr lang="id-ID" sz="3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B5E7B-015C-41C8-B0A9-B20324A0B81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6054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464817" y="1705970"/>
            <a:ext cx="9286042" cy="4205252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q"/>
            </a:pPr>
            <a:r>
              <a:rPr lang="id-ID" sz="2400" dirty="0" smtClean="0"/>
              <a:t> Mendasarkan kepada Keiser dalam Suhrawardi (2012:7). </a:t>
            </a:r>
            <a:r>
              <a:rPr lang="id-ID" sz="2400" b="1" dirty="0" smtClean="0"/>
              <a:t>Etika dalam profesi hukum </a:t>
            </a:r>
            <a:r>
              <a:rPr lang="id-ID" sz="2400" dirty="0" smtClean="0"/>
              <a:t>memiliki peranan:</a:t>
            </a:r>
          </a:p>
          <a:p>
            <a:pPr marL="870966" lvl="1" indent="-514350" algn="just">
              <a:buFont typeface="+mj-lt"/>
              <a:buAutoNum type="arabicParenR"/>
            </a:pPr>
            <a:r>
              <a:rPr lang="id-ID" sz="2400" dirty="0" smtClean="0"/>
              <a:t>Agar profesional di bidang hukum memahami profesinya sebagai suatu pelayanan, yang berorientasi pada kepentingan klien dan kepentingan umum,</a:t>
            </a:r>
          </a:p>
          <a:p>
            <a:pPr marL="870966" lvl="1" indent="-514350" algn="just">
              <a:buFont typeface="+mj-lt"/>
              <a:buAutoNum type="arabicParenR"/>
            </a:pPr>
            <a:r>
              <a:rPr lang="id-ID" sz="2400" dirty="0" smtClean="0"/>
              <a:t>Dalam memberikan pelayanan pengemban profesi berlangsung persaingan secara sehat,  dengan mutu pelayanan yang terjamin secara profesional.</a:t>
            </a:r>
            <a:endParaRPr lang="id-ID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B5E7B-015C-41C8-B0A9-B20324A0B81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470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225117" y="1686890"/>
            <a:ext cx="9658057" cy="4259843"/>
          </a:xfrm>
        </p:spPr>
        <p:txBody>
          <a:bodyPr>
            <a:noAutofit/>
          </a:bodyPr>
          <a:lstStyle/>
          <a:p>
            <a:pPr marL="742950" indent="-742950" algn="just">
              <a:buAutoNum type="arabicParenR" startAt="3"/>
              <a:tabLst>
                <a:tab pos="450850" algn="l"/>
              </a:tabLst>
            </a:pPr>
            <a:r>
              <a:rPr lang="id-ID" sz="3000" dirty="0" smtClean="0"/>
              <a:t>Pelayanan profesional dalam mendahulukan pelayanan mengacu kepada kepentingan atau nilai-nilai luhur sebagai norma kritik yang memotivasi perbuatan;</a:t>
            </a:r>
          </a:p>
          <a:p>
            <a:pPr marL="742950" indent="-742950" algn="just">
              <a:buAutoNum type="arabicParenR" startAt="3"/>
              <a:tabLst>
                <a:tab pos="723900" algn="l"/>
              </a:tabLst>
            </a:pPr>
            <a:r>
              <a:rPr lang="id-ID" sz="3000" dirty="0" smtClean="0"/>
              <a:t>Pengemban profesi harus selalu berorientasi pada masyarakat sebagai keseluruhan.</a:t>
            </a:r>
            <a:endParaRPr lang="id-ID" sz="3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B5E7B-015C-41C8-B0A9-B20324A0B81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33379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793289" y="1078173"/>
            <a:ext cx="9072979" cy="4833049"/>
          </a:xfrm>
        </p:spPr>
        <p:txBody>
          <a:bodyPr>
            <a:normAutofit/>
          </a:bodyPr>
          <a:lstStyle/>
          <a:p>
            <a:pPr marL="355600" indent="-355600" algn="just">
              <a:buFont typeface="Wingdings" pitchFamily="2" charset="2"/>
              <a:buChar char="q"/>
            </a:pPr>
            <a:r>
              <a:rPr lang="id-ID" sz="2800" dirty="0" smtClean="0"/>
              <a:t>A. Muhammad, 2006 secara </a:t>
            </a:r>
            <a:r>
              <a:rPr lang="id-ID" sz="2800" b="1" dirty="0" smtClean="0"/>
              <a:t>etimologis</a:t>
            </a:r>
            <a:r>
              <a:rPr lang="id-ID" sz="2800" dirty="0" smtClean="0"/>
              <a:t> kata moral sama dengan etika;</a:t>
            </a:r>
          </a:p>
          <a:p>
            <a:pPr marL="519113" indent="0" algn="just">
              <a:buNone/>
            </a:pPr>
            <a:r>
              <a:rPr lang="id-ID" sz="2800" dirty="0" smtClean="0"/>
              <a:t>Moral yaitu nilai-nilai dan norma-norma yang menjadi pegangan seseorang atau suatu kelompok dalam mengatur tingkah lakunya;</a:t>
            </a:r>
          </a:p>
          <a:p>
            <a:pPr lvl="1" algn="just">
              <a:buFont typeface="Wingdings" pitchFamily="2" charset="2"/>
              <a:buChar char="§"/>
            </a:pPr>
            <a:r>
              <a:rPr lang="id-ID" sz="2400" i="1" dirty="0" smtClean="0"/>
              <a:t>Contoh: Advokat yang membela perkara itu tidak bermoral, artinya artinya perbuatan advokat itu melanggar nilai-nilai dan norma-norma etis yang berlaku dalam profesinya.</a:t>
            </a:r>
            <a:endParaRPr lang="id-ID" sz="2400" i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B5E7B-015C-41C8-B0A9-B20324A0B81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48131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722268" y="1282890"/>
            <a:ext cx="9135122" cy="4628332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§"/>
            </a:pPr>
            <a:r>
              <a:rPr lang="id-ID" sz="2400" dirty="0" smtClean="0"/>
              <a:t>Oleh karena itu, moral berfungsi untuk  secara tegas membedakan dan memisahkan antara : a) baik dan buruk, b) benar dan salah, c) layak dan tidak layak, d) wajar dan ganjil, e) halal dan haram, f) sah/legal  dan tidak sah/illegal, dst.</a:t>
            </a:r>
          </a:p>
          <a:p>
            <a:pPr algn="just">
              <a:buNone/>
            </a:pPr>
            <a:endParaRPr lang="id-ID" sz="2400" dirty="0" smtClean="0"/>
          </a:p>
          <a:p>
            <a:pPr algn="just">
              <a:buFont typeface="Wingdings" pitchFamily="2" charset="2"/>
              <a:buChar char="§"/>
            </a:pPr>
            <a:r>
              <a:rPr lang="id-ID" sz="2400" dirty="0" smtClean="0"/>
              <a:t>Moral juga berfungsi membedakan baik, dengan lebih baik, dan paling baik, atau sebaliknya;</a:t>
            </a:r>
            <a:endParaRPr lang="id-ID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B5E7B-015C-41C8-B0A9-B20324A0B81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5605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660124" y="1160060"/>
            <a:ext cx="9268288" cy="4751162"/>
          </a:xfrm>
        </p:spPr>
        <p:txBody>
          <a:bodyPr>
            <a:noAutofit/>
          </a:bodyPr>
          <a:lstStyle/>
          <a:p>
            <a:pPr algn="just">
              <a:buFont typeface="Wingdings" pitchFamily="2" charset="2"/>
              <a:buChar char="q"/>
            </a:pPr>
            <a:r>
              <a:rPr lang="id-ID" dirty="0" smtClean="0"/>
              <a:t>Sumaryono (1995), </a:t>
            </a:r>
            <a:r>
              <a:rPr lang="id-ID" b="1" dirty="0" smtClean="0"/>
              <a:t>mengklasifikasi moralitas</a:t>
            </a:r>
            <a:r>
              <a:rPr lang="id-ID" dirty="0" smtClean="0"/>
              <a:t> menjadi 2(dua) golongan:</a:t>
            </a:r>
          </a:p>
          <a:p>
            <a:pPr marL="514350" indent="-514350" algn="just">
              <a:buNone/>
            </a:pPr>
            <a:endParaRPr lang="id-ID" dirty="0" smtClean="0"/>
          </a:p>
          <a:p>
            <a:pPr marL="1314450" lvl="2" indent="-514350" algn="just">
              <a:buFont typeface="+mj-lt"/>
              <a:buAutoNum type="arabicParenR"/>
            </a:pPr>
            <a:r>
              <a:rPr lang="id-ID" sz="2000" dirty="0" smtClean="0"/>
              <a:t>Moralitas objektif, dan</a:t>
            </a:r>
          </a:p>
          <a:p>
            <a:pPr marL="1314450" lvl="2" indent="-514350" algn="just">
              <a:buFont typeface="+mj-lt"/>
              <a:buAutoNum type="arabicParenR"/>
            </a:pPr>
            <a:r>
              <a:rPr lang="id-ID" sz="2000" dirty="0" smtClean="0"/>
              <a:t>Moralitas subjektif</a:t>
            </a:r>
          </a:p>
          <a:p>
            <a:pPr marL="1314450" lvl="2" indent="-514350" algn="just">
              <a:buFont typeface="+mj-lt"/>
              <a:buAutoNum type="arabicParenR"/>
            </a:pPr>
            <a:endParaRPr lang="id-ID" sz="2000" dirty="0" smtClean="0"/>
          </a:p>
          <a:p>
            <a:pPr marL="355600" lvl="1" indent="0" algn="just">
              <a:buNone/>
            </a:pPr>
            <a:r>
              <a:rPr lang="id-ID" dirty="0" smtClean="0"/>
              <a:t>Moralitas objektif adalah moralitas yang melihat perbuatan sebagaimana adanya, terlepas dari segala bentuk modifikasi kehendak bebas pelakunya;</a:t>
            </a:r>
          </a:p>
          <a:p>
            <a:pPr marL="355600" lvl="1" indent="0" algn="just">
              <a:buNone/>
            </a:pPr>
            <a:endParaRPr lang="id-ID" dirty="0" smtClean="0"/>
          </a:p>
          <a:p>
            <a:pPr marL="355600" lvl="1" indent="0" algn="just">
              <a:buNone/>
            </a:pPr>
            <a:r>
              <a:rPr lang="id-ID" i="1" dirty="0" smtClean="0"/>
              <a:t>Contoh: kondisi emosional yang mungkin menyebabkan pelaku lepas kontrol.</a:t>
            </a:r>
          </a:p>
          <a:p>
            <a:pPr marL="355600" lvl="1" indent="0" algn="just">
              <a:buFontTx/>
              <a:buChar char="-"/>
            </a:pPr>
            <a:endParaRPr lang="id-ID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B5E7B-015C-41C8-B0A9-B20324A0B81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3132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713390" y="1173707"/>
            <a:ext cx="9303798" cy="4737515"/>
          </a:xfrm>
        </p:spPr>
        <p:txBody>
          <a:bodyPr>
            <a:normAutofit/>
          </a:bodyPr>
          <a:lstStyle/>
          <a:p>
            <a:pPr marL="355600" lvl="1" indent="0" algn="just">
              <a:buNone/>
            </a:pPr>
            <a:r>
              <a:rPr lang="id-ID" sz="2400" dirty="0" smtClean="0"/>
              <a:t>Moralitas subjektif adalah moralitas yang melihat perbuatan sebagai dipengaruhi oleh pengetahuan  dan perhatian pelakunya , latar belakang, stabilitas emosional, dan perlakuan personal  lainnya. Moralitas ini  mempertanyakan apakah perbuatan itu sesuai atau tidak dengan suara hati nurani pelakunya.</a:t>
            </a:r>
          </a:p>
          <a:p>
            <a:pPr marL="355600" lvl="1" indent="0" algn="just">
              <a:buNone/>
            </a:pPr>
            <a:endParaRPr lang="id-ID" sz="2400" dirty="0" smtClean="0"/>
          </a:p>
          <a:p>
            <a:pPr marL="355600" lvl="1" indent="0" algn="just">
              <a:buNone/>
            </a:pPr>
            <a:r>
              <a:rPr lang="id-ID" sz="1800" i="1" dirty="0" smtClean="0"/>
              <a:t>Contoh:  terhadap korban kebakaran banyak orang-orang yang menolong, jika tujuan menolong untuk menyelamatkan barang-barang itu baik; jika tujuannya mencuri itu jahat.</a:t>
            </a:r>
          </a:p>
          <a:p>
            <a:endParaRPr lang="id-ID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B5E7B-015C-41C8-B0A9-B20324A0B81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92595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ushpin">
  <a:themeElements>
    <a:clrScheme name="Pushpin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Pushpin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ushpi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280</TotalTime>
  <Words>767</Words>
  <Application>Microsoft Office PowerPoint</Application>
  <PresentationFormat>Custom</PresentationFormat>
  <Paragraphs>71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Pushpin</vt:lpstr>
      <vt:lpstr>Filsafat Hukum dan Etika Profesi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ETIKA PROFESI</dc:title>
  <dc:creator>PRIVACY</dc:creator>
  <cp:lastModifiedBy>Horadin Saragih</cp:lastModifiedBy>
  <cp:revision>17</cp:revision>
  <cp:lastPrinted>2010-05-30T17:13:43Z</cp:lastPrinted>
  <dcterms:created xsi:type="dcterms:W3CDTF">2016-10-19T07:34:59Z</dcterms:created>
  <dcterms:modified xsi:type="dcterms:W3CDTF">2010-05-30T18:05:18Z</dcterms:modified>
</cp:coreProperties>
</file>