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64" r:id="rId4"/>
    <p:sldId id="257" r:id="rId5"/>
    <p:sldId id="261" r:id="rId6"/>
    <p:sldId id="262"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0EF6896-8AEA-4784-9E20-BB8DE58B323F}" type="datetimeFigureOut">
              <a:rPr lang="id-ID" smtClean="0"/>
              <a:t>31/05/2010</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BE70156-97FE-4225-9EA5-A46BACE85090}"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F6896-8AEA-4784-9E20-BB8DE58B323F}" type="datetimeFigureOut">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E70156-97FE-4225-9EA5-A46BACE85090}"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F6896-8AEA-4784-9E20-BB8DE58B323F}" type="datetimeFigureOut">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E70156-97FE-4225-9EA5-A46BACE85090}"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F6896-8AEA-4784-9E20-BB8DE58B323F}" type="datetimeFigureOut">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E70156-97FE-4225-9EA5-A46BACE85090}"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EF6896-8AEA-4784-9E20-BB8DE58B323F}" type="datetimeFigureOut">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BE70156-97FE-4225-9EA5-A46BACE85090}"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0EF6896-8AEA-4784-9E20-BB8DE58B323F}" type="datetimeFigureOut">
              <a:rPr lang="id-ID" smtClean="0"/>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BE70156-97FE-4225-9EA5-A46BACE85090}" type="slidenum">
              <a:rPr lang="id-ID" smtClean="0"/>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0EF6896-8AEA-4784-9E20-BB8DE58B323F}" type="datetimeFigureOut">
              <a:rPr lang="id-ID" smtClean="0"/>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BE70156-97FE-4225-9EA5-A46BACE85090}" type="slidenum">
              <a:rPr lang="id-ID" smtClean="0"/>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EF6896-8AEA-4784-9E20-BB8DE58B323F}" type="datetimeFigureOut">
              <a:rPr lang="id-ID" smtClean="0"/>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BE70156-97FE-4225-9EA5-A46BACE85090}"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F6896-8AEA-4784-9E20-BB8DE58B323F}" type="datetimeFigureOut">
              <a:rPr lang="id-ID" smtClean="0"/>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BE70156-97FE-4225-9EA5-A46BACE85090}"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0EF6896-8AEA-4784-9E20-BB8DE58B323F}" type="datetimeFigureOut">
              <a:rPr lang="id-ID" smtClean="0"/>
              <a:t>31/05/2010</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DBE70156-97FE-4225-9EA5-A46BACE85090}"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0EF6896-8AEA-4784-9E20-BB8DE58B323F}" type="datetimeFigureOut">
              <a:rPr lang="id-ID" smtClean="0"/>
              <a:t>31/05/2010</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DBE70156-97FE-4225-9EA5-A46BACE85090}"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0EF6896-8AEA-4784-9E20-BB8DE58B323F}" type="datetimeFigureOut">
              <a:rPr lang="id-ID" smtClean="0"/>
              <a:t>31/05/2010</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BE70156-97FE-4225-9EA5-A46BACE85090}"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id-ID" sz="2400" dirty="0" smtClean="0"/>
              <a:t>Filsafat Hukum dan Etika Profesi</a:t>
            </a:r>
            <a:endParaRPr lang="id-ID" sz="2400" dirty="0"/>
          </a:p>
        </p:txBody>
      </p:sp>
      <p:sp>
        <p:nvSpPr>
          <p:cNvPr id="5" name="Content Placeholder 4"/>
          <p:cNvSpPr>
            <a:spLocks noGrp="1"/>
          </p:cNvSpPr>
          <p:nvPr>
            <p:ph idx="1"/>
          </p:nvPr>
        </p:nvSpPr>
        <p:spPr/>
        <p:txBody>
          <a:bodyPr/>
          <a:lstStyle/>
          <a:p>
            <a:pPr marL="0" indent="0" algn="ctr">
              <a:buNone/>
            </a:pPr>
            <a:endParaRPr lang="id-ID" dirty="0" smtClean="0"/>
          </a:p>
          <a:p>
            <a:pPr marL="0" indent="0" algn="ctr">
              <a:buNone/>
            </a:pPr>
            <a:r>
              <a:rPr lang="id-ID" sz="4000" dirty="0" smtClean="0"/>
              <a:t>Hukum dan Moralitas</a:t>
            </a:r>
          </a:p>
          <a:p>
            <a:pPr marL="0" indent="0" algn="ctr">
              <a:buNone/>
            </a:pPr>
            <a:r>
              <a:rPr lang="id-ID" dirty="0" smtClean="0"/>
              <a:t>[Materi 6]</a:t>
            </a:r>
          </a:p>
          <a:p>
            <a:pPr marL="0" indent="0" algn="ctr">
              <a:buNone/>
            </a:pPr>
            <a:endParaRPr lang="id-ID" dirty="0"/>
          </a:p>
          <a:p>
            <a:pPr marL="0" indent="0" algn="ctr">
              <a:buNone/>
            </a:pPr>
            <a:r>
              <a:rPr lang="id-ID" sz="2000" dirty="0" smtClean="0"/>
              <a:t>Oleh:</a:t>
            </a:r>
          </a:p>
          <a:p>
            <a:pPr marL="0" indent="0" algn="ctr">
              <a:buNone/>
            </a:pPr>
            <a:r>
              <a:rPr lang="id-ID" sz="2000" dirty="0" smtClean="0"/>
              <a:t>Dr. Horadin Saragih, S.H., M.Hum</a:t>
            </a:r>
            <a:endParaRPr lang="id-ID" sz="2000" dirty="0"/>
          </a:p>
        </p:txBody>
      </p:sp>
    </p:spTree>
    <p:extLst>
      <p:ext uri="{BB962C8B-B14F-4D97-AF65-F5344CB8AC3E}">
        <p14:creationId xmlns:p14="http://schemas.microsoft.com/office/powerpoint/2010/main" val="703161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id-ID" sz="3200" dirty="0" smtClean="0"/>
              <a:t>Frans Magnis Suseno, 1994:100:</a:t>
            </a:r>
            <a:endParaRPr lang="id-ID" sz="3200" dirty="0"/>
          </a:p>
        </p:txBody>
      </p:sp>
      <p:sp>
        <p:nvSpPr>
          <p:cNvPr id="3" name="Content Placeholder 2"/>
          <p:cNvSpPr>
            <a:spLocks noGrp="1"/>
          </p:cNvSpPr>
          <p:nvPr>
            <p:ph idx="1"/>
          </p:nvPr>
        </p:nvSpPr>
        <p:spPr/>
        <p:txBody>
          <a:bodyPr/>
          <a:lstStyle/>
          <a:p>
            <a:pPr algn="just"/>
            <a:r>
              <a:rPr lang="id-ID" dirty="0" smtClean="0"/>
              <a:t>Menyebutkan dua unsur yang ada dalam positivisme hukum adalah, </a:t>
            </a:r>
            <a:r>
              <a:rPr lang="id-ID" i="1" dirty="0" smtClean="0"/>
              <a:t>pertama, </a:t>
            </a:r>
            <a:r>
              <a:rPr lang="id-ID" dirty="0" smtClean="0"/>
              <a:t>hanyalah hukum positif  adalah hukum</a:t>
            </a:r>
            <a:r>
              <a:rPr lang="id-ID" i="1" dirty="0" smtClean="0"/>
              <a:t>, kedua, </a:t>
            </a:r>
            <a:r>
              <a:rPr lang="id-ID" dirty="0" smtClean="0"/>
              <a:t>walaupun suatu isi hukum ditolak (karena melanggar nilai moral) ia tetap belaku sebagai hukum</a:t>
            </a:r>
            <a:r>
              <a:rPr lang="id-ID" i="1" dirty="0" smtClean="0"/>
              <a:t>.</a:t>
            </a:r>
            <a:endParaRPr lang="id-ID" i="1" dirty="0"/>
          </a:p>
        </p:txBody>
      </p:sp>
    </p:spTree>
    <p:extLst>
      <p:ext uri="{BB962C8B-B14F-4D97-AF65-F5344CB8AC3E}">
        <p14:creationId xmlns:p14="http://schemas.microsoft.com/office/powerpoint/2010/main" val="475221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id-ID" sz="3600" dirty="0" smtClean="0"/>
              <a:t>Hubungan hukum dan moral menurut HLA. Hart (1907 - 1992</a:t>
            </a:r>
            <a:endParaRPr lang="id-ID" sz="3600" dirty="0"/>
          </a:p>
        </p:txBody>
      </p:sp>
      <p:sp>
        <p:nvSpPr>
          <p:cNvPr id="3" name="Content Placeholder 2"/>
          <p:cNvSpPr>
            <a:spLocks noGrp="1"/>
          </p:cNvSpPr>
          <p:nvPr>
            <p:ph idx="1"/>
          </p:nvPr>
        </p:nvSpPr>
        <p:spPr/>
        <p:txBody>
          <a:bodyPr/>
          <a:lstStyle/>
          <a:p>
            <a:pPr algn="just"/>
            <a:r>
              <a:rPr lang="id-ID" dirty="0" smtClean="0"/>
              <a:t>Herbert Lionel Adolphus Hart, salah satu tokoh kontemporer positivisme hukum, dikenal sebagai tokoh yang memperbarui kelemahan doktrin klasik positivisme hukum yang oleh Austin dan Bentham lebih banyak didasarkan pada toeri imperatif </a:t>
            </a:r>
            <a:r>
              <a:rPr lang="id-ID" i="1" dirty="0" smtClean="0"/>
              <a:t>(the command theory of law</a:t>
            </a:r>
            <a:r>
              <a:rPr lang="id-ID" dirty="0" smtClean="0"/>
              <a:t>);</a:t>
            </a:r>
            <a:endParaRPr lang="id-ID" dirty="0"/>
          </a:p>
        </p:txBody>
      </p:sp>
    </p:spTree>
    <p:extLst>
      <p:ext uri="{BB962C8B-B14F-4D97-AF65-F5344CB8AC3E}">
        <p14:creationId xmlns:p14="http://schemas.microsoft.com/office/powerpoint/2010/main" val="1561617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700808"/>
            <a:ext cx="6196405" cy="4022261"/>
          </a:xfrm>
        </p:spPr>
        <p:txBody>
          <a:bodyPr/>
          <a:lstStyle/>
          <a:p>
            <a:pPr algn="just"/>
            <a:endParaRPr lang="id-ID" dirty="0" smtClean="0"/>
          </a:p>
          <a:p>
            <a:pPr algn="just"/>
            <a:r>
              <a:rPr lang="id-ID" dirty="0" smtClean="0"/>
              <a:t>Dalam memandang hubungan hukum dengan moralitas, ia menempatkan diri pada posisi tetap mengakui adanya hubungan relatif antara hukum dan moralitas dengan  tanpa meniadakan pemilahan antara hukum dan moralitas,  (ia sebagai moralitas kritis dan juga penganut positivisme hukum sejati);</a:t>
            </a:r>
            <a:endParaRPr lang="id-ID" dirty="0"/>
          </a:p>
        </p:txBody>
      </p:sp>
    </p:spTree>
    <p:extLst>
      <p:ext uri="{BB962C8B-B14F-4D97-AF65-F5344CB8AC3E}">
        <p14:creationId xmlns:p14="http://schemas.microsoft.com/office/powerpoint/2010/main" val="4102430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id-ID" sz="3600" dirty="0" smtClean="0"/>
              <a:t>Unsur moralitas yang diterimanya dalam hukum, antara lain:</a:t>
            </a:r>
            <a:endParaRPr lang="id-ID" sz="3600" dirty="0"/>
          </a:p>
        </p:txBody>
      </p:sp>
      <p:sp>
        <p:nvSpPr>
          <p:cNvPr id="3" name="Content Placeholder 2"/>
          <p:cNvSpPr>
            <a:spLocks noGrp="1"/>
          </p:cNvSpPr>
          <p:nvPr>
            <p:ph idx="1"/>
          </p:nvPr>
        </p:nvSpPr>
        <p:spPr/>
        <p:txBody>
          <a:bodyPr/>
          <a:lstStyle/>
          <a:p>
            <a:pPr algn="just"/>
            <a:r>
              <a:rPr lang="id-ID" dirty="0" smtClean="0"/>
              <a:t>Perkembangan hukum disegala tempat dan waktu pada kenyataannya dipengaruhi moralitas konvensional dan ide-ide kelompok sosial secara teratur ataupun bentuk-bentuk kritisme moral yang mencerahkan yang diusung beberapa individu yang dimana horison moralnya melampau moralitas yang pada saat itu diterima.</a:t>
            </a:r>
            <a:endParaRPr lang="id-ID" dirty="0"/>
          </a:p>
        </p:txBody>
      </p:sp>
    </p:spTree>
    <p:extLst>
      <p:ext uri="{BB962C8B-B14F-4D97-AF65-F5344CB8AC3E}">
        <p14:creationId xmlns:p14="http://schemas.microsoft.com/office/powerpoint/2010/main" val="2376626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id-ID" sz="3600" dirty="0" smtClean="0"/>
              <a:t>Pengaruh moralitas pada hukum</a:t>
            </a:r>
            <a:endParaRPr lang="id-ID" sz="3600" dirty="0"/>
          </a:p>
        </p:txBody>
      </p:sp>
      <p:sp>
        <p:nvSpPr>
          <p:cNvPr id="3" name="Content Placeholder 2"/>
          <p:cNvSpPr>
            <a:spLocks noGrp="1"/>
          </p:cNvSpPr>
          <p:nvPr>
            <p:ph idx="1"/>
          </p:nvPr>
        </p:nvSpPr>
        <p:spPr/>
        <p:txBody>
          <a:bodyPr/>
          <a:lstStyle/>
          <a:p>
            <a:pPr algn="just"/>
            <a:r>
              <a:rPr lang="id-ID" dirty="0" smtClean="0"/>
              <a:t>Faktanya perkembangan hukum dipengaruhi oleh cita-cita moral, baik yang masuk lewat legislasi ataupun secara tidak langsung dimasukkan tahap demi tahap melalui proses yudisial; Nilai-nilai moral substantif tentu ada dalam aturan hukum, </a:t>
            </a:r>
            <a:r>
              <a:rPr lang="id-ID" i="1" dirty="0" smtClean="0"/>
              <a:t>tetapi bukan hukum harus tunduk pada moral</a:t>
            </a:r>
            <a:r>
              <a:rPr lang="id-ID" dirty="0" smtClean="0"/>
              <a:t>.</a:t>
            </a:r>
            <a:endParaRPr lang="id-ID" dirty="0"/>
          </a:p>
        </p:txBody>
      </p:sp>
    </p:spTree>
    <p:extLst>
      <p:ext uri="{BB962C8B-B14F-4D97-AF65-F5344CB8AC3E}">
        <p14:creationId xmlns:p14="http://schemas.microsoft.com/office/powerpoint/2010/main" val="3971610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id-ID" sz="3600" dirty="0" smtClean="0"/>
              <a:t>Nilai-nilai moral dalam proses yudisial, </a:t>
            </a:r>
            <a:r>
              <a:rPr lang="id-ID" sz="3600" b="1" dirty="0" smtClean="0"/>
              <a:t>dapat</a:t>
            </a:r>
            <a:r>
              <a:rPr lang="id-ID" sz="3600" dirty="0" smtClean="0"/>
              <a:t> dicontohkan pada:</a:t>
            </a:r>
            <a:endParaRPr lang="id-ID" sz="3600" dirty="0"/>
          </a:p>
        </p:txBody>
      </p:sp>
      <p:sp>
        <p:nvSpPr>
          <p:cNvPr id="3" name="Content Placeholder 2"/>
          <p:cNvSpPr>
            <a:spLocks noGrp="1"/>
          </p:cNvSpPr>
          <p:nvPr>
            <p:ph idx="1"/>
          </p:nvPr>
        </p:nvSpPr>
        <p:spPr/>
        <p:txBody>
          <a:bodyPr>
            <a:normAutofit lnSpcReduction="10000"/>
          </a:bodyPr>
          <a:lstStyle/>
          <a:p>
            <a:pPr algn="just"/>
            <a:endParaRPr lang="id-ID" dirty="0" smtClean="0"/>
          </a:p>
          <a:p>
            <a:pPr algn="just"/>
            <a:r>
              <a:rPr lang="id-ID" dirty="0" smtClean="0"/>
              <a:t>Hakim dalam menerapkan hukum melakukan interpretasi, dengan tujuan mewujudkan keadilan dan prinsip-prinsip moral yang mapan. Hakim tidak melakukan penerapan hukum dengan sekehendak hatinya; Ketidakberpihakan dan </a:t>
            </a:r>
            <a:r>
              <a:rPr lang="id-ID" smtClean="0"/>
              <a:t>netralitas (‘sikap moral’, </a:t>
            </a:r>
            <a:r>
              <a:rPr lang="id-ID" i="1" dirty="0" smtClean="0"/>
              <a:t>pen</a:t>
            </a:r>
            <a:r>
              <a:rPr lang="id-ID" dirty="0" smtClean="0"/>
              <a:t>.) dalam meneliti berbagai alternatif yang mungkin </a:t>
            </a:r>
            <a:r>
              <a:rPr lang="id-ID" smtClean="0"/>
              <a:t>adalah langkah dalam </a:t>
            </a:r>
            <a:r>
              <a:rPr lang="id-ID" dirty="0" smtClean="0"/>
              <a:t>mengambil keputusan.</a:t>
            </a:r>
            <a:endParaRPr lang="id-ID" dirty="0"/>
          </a:p>
        </p:txBody>
      </p:sp>
    </p:spTree>
    <p:extLst>
      <p:ext uri="{BB962C8B-B14F-4D97-AF65-F5344CB8AC3E}">
        <p14:creationId xmlns:p14="http://schemas.microsoft.com/office/powerpoint/2010/main" val="97308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smtClean="0"/>
              <a:t>Terkait dengan hukum dan moralitas, dalam aliran-aliran filsafat hukum dikenal dua aliran yang sangat relevan untuk dipelajari, yaitu:</a:t>
            </a:r>
          </a:p>
          <a:p>
            <a:pPr marL="822960" lvl="1" indent="-457200" algn="just">
              <a:buFont typeface="+mj-lt"/>
              <a:buAutoNum type="arabicParenR"/>
            </a:pPr>
            <a:r>
              <a:rPr lang="id-ID" dirty="0" smtClean="0"/>
              <a:t>Aliran atau teori hukum kodrat/alam,</a:t>
            </a:r>
          </a:p>
          <a:p>
            <a:pPr marL="822960" lvl="1" indent="-457200" algn="just">
              <a:buFont typeface="+mj-lt"/>
              <a:buAutoNum type="arabicParenR"/>
            </a:pPr>
            <a:r>
              <a:rPr lang="id-ID" dirty="0" smtClean="0"/>
              <a:t>Positivisme hukum;</a:t>
            </a:r>
            <a:endParaRPr lang="id-ID" dirty="0"/>
          </a:p>
        </p:txBody>
      </p:sp>
    </p:spTree>
    <p:extLst>
      <p:ext uri="{BB962C8B-B14F-4D97-AF65-F5344CB8AC3E}">
        <p14:creationId xmlns:p14="http://schemas.microsoft.com/office/powerpoint/2010/main" val="2805162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id-ID" sz="4400" dirty="0" smtClean="0"/>
          </a:p>
          <a:p>
            <a:pPr marL="0" indent="0" algn="ctr">
              <a:buNone/>
            </a:pPr>
            <a:r>
              <a:rPr lang="id-ID" sz="4400" dirty="0" smtClean="0"/>
              <a:t>Aliran atau Teori Hukum Kodrat/Alam</a:t>
            </a:r>
            <a:endParaRPr lang="id-ID" sz="4400" dirty="0"/>
          </a:p>
        </p:txBody>
      </p:sp>
    </p:spTree>
    <p:extLst>
      <p:ext uri="{BB962C8B-B14F-4D97-AF65-F5344CB8AC3E}">
        <p14:creationId xmlns:p14="http://schemas.microsoft.com/office/powerpoint/2010/main" val="369098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475656" y="980728"/>
            <a:ext cx="6196405" cy="4896544"/>
          </a:xfrm>
        </p:spPr>
        <p:txBody>
          <a:bodyPr>
            <a:noAutofit/>
          </a:bodyPr>
          <a:lstStyle/>
          <a:p>
            <a:pPr algn="just"/>
            <a:r>
              <a:rPr lang="id-ID" sz="2800" dirty="0" smtClean="0"/>
              <a:t>Filsuf Thomas Aquinas </a:t>
            </a:r>
            <a:r>
              <a:rPr lang="en-US" sz="2800" dirty="0"/>
              <a:t>(1225 – 1274</a:t>
            </a:r>
            <a:r>
              <a:rPr lang="en-US" sz="2800" dirty="0" smtClean="0"/>
              <a:t>)</a:t>
            </a:r>
            <a:r>
              <a:rPr lang="id-ID" sz="2800" dirty="0" smtClean="0"/>
              <a:t>: </a:t>
            </a:r>
            <a:r>
              <a:rPr lang="id-ID" sz="2800" b="1" dirty="0"/>
              <a:t>Hukum adalah positivasi prinsip </a:t>
            </a:r>
            <a:r>
              <a:rPr lang="id-ID" sz="2800" b="1" dirty="0" smtClean="0"/>
              <a:t>moral:</a:t>
            </a:r>
            <a:endParaRPr lang="id-ID" sz="2800" b="1" dirty="0"/>
          </a:p>
          <a:p>
            <a:pPr marL="852488" lvl="2" indent="-395288" algn="just">
              <a:buFont typeface="Arial" panose="020B0604020202020204" pitchFamily="34" charset="0"/>
              <a:buChar char="•"/>
            </a:pPr>
            <a:r>
              <a:rPr lang="id-ID" sz="2400" dirty="0"/>
              <a:t>Hukum abadi oleh Tuhan ditanamkan dalam manusia berupa prinsip atau norma moral </a:t>
            </a:r>
            <a:r>
              <a:rPr lang="id-ID" sz="2400" dirty="0" smtClean="0"/>
              <a:t>umum</a:t>
            </a:r>
            <a:r>
              <a:rPr lang="en-US" sz="2400" dirty="0" smtClean="0"/>
              <a:t> yang </a:t>
            </a:r>
            <a:r>
              <a:rPr lang="en-US" sz="2400" dirty="0" err="1" smtClean="0"/>
              <a:t>berfungsi</a:t>
            </a:r>
            <a:r>
              <a:rPr lang="en-US" sz="2400" dirty="0" smtClean="0"/>
              <a:t> </a:t>
            </a:r>
            <a:r>
              <a:rPr lang="en-US" sz="2400" dirty="0" err="1" smtClean="0"/>
              <a:t>membimbing</a:t>
            </a:r>
            <a:r>
              <a:rPr lang="en-US" sz="2400" dirty="0" smtClean="0"/>
              <a:t> </a:t>
            </a:r>
            <a:r>
              <a:rPr lang="en-US" sz="2400" dirty="0" err="1" smtClean="0"/>
              <a:t>perilaku</a:t>
            </a:r>
            <a:r>
              <a:rPr lang="en-US" sz="2400" dirty="0" smtClean="0"/>
              <a:t> </a:t>
            </a:r>
            <a:r>
              <a:rPr lang="en-US" sz="2400" dirty="0" err="1" smtClean="0"/>
              <a:t>manusia</a:t>
            </a:r>
            <a:r>
              <a:rPr lang="id-ID" sz="2400" dirty="0" smtClean="0"/>
              <a:t>; </a:t>
            </a:r>
          </a:p>
          <a:p>
            <a:pPr marL="852488" lvl="2" indent="-395288" algn="just">
              <a:buFont typeface="Arial" panose="020B0604020202020204" pitchFamily="34" charset="0"/>
              <a:buChar char="•"/>
            </a:pPr>
            <a:r>
              <a:rPr lang="id-ID" sz="2400" dirty="0" smtClean="0"/>
              <a:t>Kemudian </a:t>
            </a:r>
            <a:r>
              <a:rPr lang="id-ID" sz="2400" dirty="0"/>
              <a:t>oleh ratio praktis yang memberi perhatian pada hal-hal konkrit dan partikular, prinsip umum diterapkan secara konkrit dan terbatas dalam bentuk hukum buatan manusia;</a:t>
            </a:r>
          </a:p>
          <a:p>
            <a:pPr marL="852488" lvl="2" indent="-395288" algn="just">
              <a:buFont typeface="Arial" panose="020B0604020202020204" pitchFamily="34" charset="0"/>
              <a:buChar char="•"/>
            </a:pPr>
            <a:endParaRPr lang="id-ID" sz="2400" dirty="0"/>
          </a:p>
          <a:p>
            <a:pPr marL="0" indent="0" algn="just">
              <a:buNone/>
            </a:pPr>
            <a:endParaRPr lang="en-US" sz="2800" dirty="0"/>
          </a:p>
        </p:txBody>
      </p:sp>
    </p:spTree>
    <p:extLst>
      <p:ext uri="{BB962C8B-B14F-4D97-AF65-F5344CB8AC3E}">
        <p14:creationId xmlns:p14="http://schemas.microsoft.com/office/powerpoint/2010/main" val="1896955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id-ID" sz="2800" dirty="0" smtClean="0"/>
              <a:t>Aquinas</a:t>
            </a:r>
            <a:r>
              <a:rPr lang="id-ID" sz="2800" dirty="0"/>
              <a:t>, mengemukakan beberapa alasan mengapa hukum ilahi penting:</a:t>
            </a:r>
            <a:br>
              <a:rPr lang="id-ID" sz="2800" dirty="0"/>
            </a:br>
            <a:endParaRPr lang="id-ID" sz="28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lvl="1" algn="just">
              <a:buFont typeface="Arial" panose="020B0604020202020204" pitchFamily="34" charset="0"/>
              <a:buChar char="•"/>
            </a:pPr>
            <a:r>
              <a:rPr lang="id-ID" sz="2800" i="1" dirty="0"/>
              <a:t>Pertama,</a:t>
            </a:r>
            <a:r>
              <a:rPr lang="id-ID" sz="2800" dirty="0"/>
              <a:t> manusia dalam mencapai tujuan hidupnya yaitu kemuliaan dan kebahagiaan memerlukan tuntunan hukum yang lebih tinggi daripada sekadar hukum manusia </a:t>
            </a:r>
            <a:endParaRPr lang="en-US" sz="2800" dirty="0"/>
          </a:p>
          <a:p>
            <a:pPr lvl="1" algn="just">
              <a:buFont typeface="Arial" panose="020B0604020202020204" pitchFamily="34" charset="0"/>
              <a:buChar char="•"/>
            </a:pPr>
            <a:r>
              <a:rPr lang="id-ID" sz="2800" i="1" dirty="0"/>
              <a:t>Kedua,</a:t>
            </a:r>
            <a:r>
              <a:rPr lang="id-ID" sz="2800" dirty="0"/>
              <a:t> manusia karena keterbatasannya dapat membuat hukum yang berbeda-beda mengenai apa yang harus dilakukan dan tidak dilakukan. Untuk menghilangkan keragu-raguan manusia membutuhkan hukum illahi</a:t>
            </a:r>
            <a:endParaRPr lang="id-ID" dirty="0"/>
          </a:p>
        </p:txBody>
      </p:sp>
    </p:spTree>
    <p:extLst>
      <p:ext uri="{BB962C8B-B14F-4D97-AF65-F5344CB8AC3E}">
        <p14:creationId xmlns:p14="http://schemas.microsoft.com/office/powerpoint/2010/main" val="1926130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fontScale="85000" lnSpcReduction="10000"/>
          </a:bodyPr>
          <a:lstStyle/>
          <a:p>
            <a:pPr marL="342900" lvl="1" indent="-342900" algn="just">
              <a:buFont typeface="Arial" panose="020B0604020202020204" pitchFamily="34" charset="0"/>
              <a:buChar char="•"/>
            </a:pPr>
            <a:r>
              <a:rPr lang="id-ID" sz="2800" i="1" dirty="0"/>
              <a:t>Ketiga,</a:t>
            </a:r>
            <a:r>
              <a:rPr lang="id-ID" sz="2800" dirty="0"/>
              <a:t> hukum ilahi diperlukan untuk melengkapi hukum manusia, hukum manusia  tidak dapat menjangkau segi batiniah atau tidak mampu mengatur tindakan batiniah manusia.</a:t>
            </a:r>
          </a:p>
          <a:p>
            <a:pPr algn="just">
              <a:buFont typeface="Arial" panose="020B0604020202020204" pitchFamily="34" charset="0"/>
              <a:buChar char="•"/>
            </a:pPr>
            <a:r>
              <a:rPr lang="id-ID" sz="2800" i="1" dirty="0"/>
              <a:t>Keempat,</a:t>
            </a:r>
            <a:r>
              <a:rPr lang="id-ID" sz="2800" dirty="0"/>
              <a:t> bahwa hukum manusia tidak dapat menghukum atau melarang semua bentuk perbuatan jahat, diperlukan hukum illahi untuk melarang semua bentuk tindakan yang bersifat pelanggaran moral;</a:t>
            </a:r>
          </a:p>
          <a:p>
            <a:pPr marL="0" indent="0" algn="just">
              <a:buNone/>
            </a:pPr>
            <a:endParaRPr lang="en-US" sz="2800" dirty="0"/>
          </a:p>
        </p:txBody>
      </p:sp>
    </p:spTree>
    <p:extLst>
      <p:ext uri="{BB962C8B-B14F-4D97-AF65-F5344CB8AC3E}">
        <p14:creationId xmlns:p14="http://schemas.microsoft.com/office/powerpoint/2010/main" val="1608539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Positivisme Hukum</a:t>
            </a:r>
            <a:endParaRPr lang="id-ID" dirty="0"/>
          </a:p>
        </p:txBody>
      </p:sp>
      <p:sp>
        <p:nvSpPr>
          <p:cNvPr id="4" name="Content Placeholder 2"/>
          <p:cNvSpPr>
            <a:spLocks noGrp="1"/>
          </p:cNvSpPr>
          <p:nvPr>
            <p:ph idx="1"/>
          </p:nvPr>
        </p:nvSpPr>
        <p:spPr/>
        <p:txBody>
          <a:bodyPr>
            <a:normAutofit fontScale="92500" lnSpcReduction="20000"/>
          </a:bodyPr>
          <a:lstStyle/>
          <a:p>
            <a:pPr algn="just"/>
            <a:r>
              <a:rPr lang="id-ID" sz="2600" dirty="0"/>
              <a:t>Pada abad ini pemikir  hukum berusaha menjadikan hukum sebagai produk ilmiah, karenanya hukum positif memiliki sifat dasar:  </a:t>
            </a:r>
            <a:endParaRPr lang="en-US" sz="2600" dirty="0" smtClean="0"/>
          </a:p>
          <a:p>
            <a:pPr marL="573088" indent="-231775" algn="just">
              <a:buNone/>
              <a:tabLst>
                <a:tab pos="573088" algn="l"/>
              </a:tabLst>
            </a:pPr>
            <a:r>
              <a:rPr lang="en-US" sz="2600" dirty="0" smtClean="0"/>
              <a:t>1</a:t>
            </a:r>
            <a:r>
              <a:rPr lang="id-ID" sz="2600" dirty="0" smtClean="0"/>
              <a:t>) </a:t>
            </a:r>
            <a:r>
              <a:rPr lang="id-ID" sz="2600" dirty="0"/>
              <a:t>hukum adalah karya atau ciptaan manusia</a:t>
            </a:r>
            <a:r>
              <a:rPr lang="id-ID" sz="2600" dirty="0" smtClean="0"/>
              <a:t>,</a:t>
            </a:r>
            <a:endParaRPr lang="en-US" sz="2600" dirty="0" smtClean="0"/>
          </a:p>
          <a:p>
            <a:pPr marL="573088" indent="-231775" algn="just">
              <a:buNone/>
              <a:tabLst>
                <a:tab pos="573088" algn="l"/>
              </a:tabLst>
            </a:pPr>
            <a:r>
              <a:rPr lang="id-ID" sz="2600" dirty="0" smtClean="0"/>
              <a:t>2</a:t>
            </a:r>
            <a:r>
              <a:rPr lang="id-ID" sz="2600" dirty="0"/>
              <a:t>) hukum dibangun atas basis </a:t>
            </a:r>
            <a:r>
              <a:rPr lang="id-ID" sz="2600" dirty="0" smtClean="0"/>
              <a:t>ilmiah</a:t>
            </a:r>
            <a:r>
              <a:rPr lang="en-US" sz="2600" dirty="0" smtClean="0"/>
              <a:t>,</a:t>
            </a:r>
          </a:p>
          <a:p>
            <a:pPr marL="573088" indent="-231775" algn="just">
              <a:buNone/>
              <a:tabLst>
                <a:tab pos="573088" algn="l"/>
              </a:tabLst>
            </a:pPr>
            <a:r>
              <a:rPr lang="en-US" sz="2600" dirty="0" smtClean="0"/>
              <a:t>3)</a:t>
            </a:r>
            <a:r>
              <a:rPr lang="en-US" sz="2600" dirty="0" err="1" smtClean="0"/>
              <a:t>Penilaian</a:t>
            </a:r>
            <a:r>
              <a:rPr lang="en-US" sz="2600" dirty="0" smtClean="0"/>
              <a:t> moral </a:t>
            </a:r>
            <a:r>
              <a:rPr lang="en-US" sz="2600" dirty="0" err="1" smtClean="0"/>
              <a:t>kalau</a:t>
            </a:r>
            <a:r>
              <a:rPr lang="en-US" sz="2600" dirty="0" smtClean="0"/>
              <a:t> </a:t>
            </a:r>
            <a:r>
              <a:rPr lang="en-US" sz="2600" dirty="0" err="1" smtClean="0"/>
              <a:t>dipandang</a:t>
            </a:r>
            <a:r>
              <a:rPr lang="en-US" sz="2600" dirty="0" smtClean="0"/>
              <a:t> </a:t>
            </a:r>
            <a:r>
              <a:rPr lang="en-US" sz="2600" dirty="0" err="1" smtClean="0"/>
              <a:t>perlu</a:t>
            </a:r>
            <a:r>
              <a:rPr lang="en-US" sz="2600" dirty="0" smtClean="0"/>
              <a:t> </a:t>
            </a:r>
            <a:r>
              <a:rPr lang="en-US" sz="2600" dirty="0" err="1" smtClean="0"/>
              <a:t>harus</a:t>
            </a:r>
            <a:r>
              <a:rPr lang="en-US" sz="2600" dirty="0" smtClean="0"/>
              <a:t> </a:t>
            </a:r>
            <a:r>
              <a:rPr lang="en-US" sz="2600" dirty="0" err="1" smtClean="0"/>
              <a:t>dapat</a:t>
            </a:r>
            <a:r>
              <a:rPr lang="en-US" sz="2600" dirty="0" smtClean="0"/>
              <a:t> </a:t>
            </a:r>
            <a:r>
              <a:rPr lang="en-US" sz="2600" dirty="0" err="1" smtClean="0"/>
              <a:t>dilakukan</a:t>
            </a:r>
            <a:r>
              <a:rPr lang="en-US" sz="2600" dirty="0" smtClean="0"/>
              <a:t> </a:t>
            </a:r>
            <a:r>
              <a:rPr lang="en-US" sz="2600" dirty="0" err="1" smtClean="0"/>
              <a:t>dengan</a:t>
            </a:r>
            <a:r>
              <a:rPr lang="en-US" sz="2600" dirty="0" smtClean="0"/>
              <a:t> </a:t>
            </a:r>
            <a:r>
              <a:rPr lang="en-US" sz="2600" dirty="0" err="1" smtClean="0"/>
              <a:t>menunjukkan</a:t>
            </a:r>
            <a:r>
              <a:rPr lang="en-US" sz="2600" dirty="0" smtClean="0"/>
              <a:t> </a:t>
            </a:r>
            <a:r>
              <a:rPr lang="en-US" sz="2600" dirty="0" err="1" smtClean="0"/>
              <a:t>bukti-bukti</a:t>
            </a:r>
            <a:r>
              <a:rPr lang="en-US" sz="2600" dirty="0" smtClean="0"/>
              <a:t> </a:t>
            </a:r>
            <a:r>
              <a:rPr lang="en-US" sz="2600" dirty="0" err="1" smtClean="0"/>
              <a:t>faktual</a:t>
            </a:r>
            <a:r>
              <a:rPr lang="en-US" sz="2600" dirty="0" smtClean="0"/>
              <a:t> </a:t>
            </a:r>
            <a:r>
              <a:rPr lang="en-US" sz="2600" dirty="0" err="1" smtClean="0"/>
              <a:t>atau</a:t>
            </a:r>
            <a:r>
              <a:rPr lang="en-US" sz="2600" dirty="0" smtClean="0"/>
              <a:t> argument </a:t>
            </a:r>
            <a:r>
              <a:rPr lang="en-US" sz="2600" dirty="0" err="1" smtClean="0"/>
              <a:t>rasional</a:t>
            </a:r>
            <a:r>
              <a:rPr lang="en-US" sz="2600" dirty="0" smtClean="0"/>
              <a:t>.</a:t>
            </a:r>
            <a:endParaRPr lang="en-US" sz="2600" dirty="0"/>
          </a:p>
        </p:txBody>
      </p:sp>
    </p:spTree>
    <p:extLst>
      <p:ext uri="{BB962C8B-B14F-4D97-AF65-F5344CB8AC3E}">
        <p14:creationId xmlns:p14="http://schemas.microsoft.com/office/powerpoint/2010/main" val="4265138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id-ID" sz="3200" dirty="0" smtClean="0"/>
              <a:t>Perbedaan mendasar teori hukum kodrat dan positivisme hukum menyangkut doktrin utama yang dianut:</a:t>
            </a:r>
            <a:endParaRPr lang="id-ID" sz="3200" dirty="0"/>
          </a:p>
        </p:txBody>
      </p:sp>
      <p:sp>
        <p:nvSpPr>
          <p:cNvPr id="3" name="Content Placeholder 2"/>
          <p:cNvSpPr>
            <a:spLocks noGrp="1"/>
          </p:cNvSpPr>
          <p:nvPr>
            <p:ph idx="1"/>
          </p:nvPr>
        </p:nvSpPr>
        <p:spPr/>
        <p:txBody>
          <a:bodyPr/>
          <a:lstStyle/>
          <a:p>
            <a:pPr algn="just"/>
            <a:endParaRPr lang="id-ID" b="1" dirty="0" smtClean="0"/>
          </a:p>
          <a:p>
            <a:pPr algn="just"/>
            <a:r>
              <a:rPr lang="id-ID" b="1" dirty="0" smtClean="0"/>
              <a:t>Doktrin hukum kodrat </a:t>
            </a:r>
            <a:r>
              <a:rPr lang="id-ID" dirty="0" smtClean="0"/>
              <a:t>meyakini bahwa valid tidaknya hukum tergantung dari kualitas moral dari hukum tersebut, artinya bahwa hukum moral dipahami sebagai hukum kodrat sehingga antara keduanya ada hubungan mutlak yang tidak bisa dipisahkan;</a:t>
            </a:r>
            <a:endParaRPr lang="id-ID" dirty="0"/>
          </a:p>
        </p:txBody>
      </p:sp>
    </p:spTree>
    <p:extLst>
      <p:ext uri="{BB962C8B-B14F-4D97-AF65-F5344CB8AC3E}">
        <p14:creationId xmlns:p14="http://schemas.microsoft.com/office/powerpoint/2010/main" val="117729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725105"/>
            <a:ext cx="6196405" cy="3997964"/>
          </a:xfrm>
        </p:spPr>
        <p:txBody>
          <a:bodyPr>
            <a:normAutofit/>
          </a:bodyPr>
          <a:lstStyle/>
          <a:p>
            <a:pPr algn="just"/>
            <a:r>
              <a:rPr lang="id-ID" dirty="0" smtClean="0"/>
              <a:t>Sedangkan </a:t>
            </a:r>
            <a:r>
              <a:rPr lang="id-ID" b="1" dirty="0" smtClean="0"/>
              <a:t>doktrin utama positivisme </a:t>
            </a:r>
            <a:r>
              <a:rPr lang="id-ID" dirty="0" smtClean="0"/>
              <a:t>hukum adalah tiadanya hubungan mutlak perlu antara hukum dan moralitas sehingga filsafat hukum harus terkonsentrasi penuh pada analisis hukum sebagaimana telah diundangkan </a:t>
            </a:r>
            <a:r>
              <a:rPr lang="id-ID" i="1" dirty="0" smtClean="0"/>
              <a:t>(law as it is</a:t>
            </a:r>
            <a:r>
              <a:rPr lang="id-ID" dirty="0" smtClean="0"/>
              <a:t>), dan bukan hukum yang seharusnya (</a:t>
            </a:r>
            <a:r>
              <a:rPr lang="id-ID" i="1" dirty="0" smtClean="0"/>
              <a:t>law as it ought be</a:t>
            </a:r>
            <a:r>
              <a:rPr lang="id-ID" dirty="0" smtClean="0"/>
              <a:t>);</a:t>
            </a:r>
          </a:p>
          <a:p>
            <a:pPr algn="just"/>
            <a:r>
              <a:rPr lang="id-ID" dirty="0" smtClean="0"/>
              <a:t>Positivisme hukum menolak keberlakuan (validitas) norma-norma hukum bergantung dari norma-norma moral;</a:t>
            </a:r>
            <a:endParaRPr lang="id-ID" dirty="0"/>
          </a:p>
        </p:txBody>
      </p:sp>
    </p:spTree>
    <p:extLst>
      <p:ext uri="{BB962C8B-B14F-4D97-AF65-F5344CB8AC3E}">
        <p14:creationId xmlns:p14="http://schemas.microsoft.com/office/powerpoint/2010/main" val="25050080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165</TotalTime>
  <Words>677</Words>
  <Application>Microsoft Office PowerPoint</Application>
  <PresentationFormat>On-screen Show (4:3)</PresentationFormat>
  <Paragraphs>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Pushpin</vt:lpstr>
      <vt:lpstr>Filsafat Hukum dan Etika Profesi</vt:lpstr>
      <vt:lpstr>PowerPoint Presentation</vt:lpstr>
      <vt:lpstr>PowerPoint Presentation</vt:lpstr>
      <vt:lpstr>PowerPoint Presentation</vt:lpstr>
      <vt:lpstr>Aquinas, mengemukakan beberapa alasan mengapa hukum ilahi penting: </vt:lpstr>
      <vt:lpstr>PowerPoint Presentation</vt:lpstr>
      <vt:lpstr>Positivisme Hukum</vt:lpstr>
      <vt:lpstr>Perbedaan mendasar teori hukum kodrat dan positivisme hukum menyangkut doktrin utama yang dianut:</vt:lpstr>
      <vt:lpstr>PowerPoint Presentation</vt:lpstr>
      <vt:lpstr>Frans Magnis Suseno, 1994:100:</vt:lpstr>
      <vt:lpstr>Hubungan hukum dan moral menurut HLA. Hart (1907 - 1992</vt:lpstr>
      <vt:lpstr>PowerPoint Presentation</vt:lpstr>
      <vt:lpstr>Unsur moralitas yang diterimanya dalam hukum, antara lain:</vt:lpstr>
      <vt:lpstr>Pengaruh moralitas pada hukum</vt:lpstr>
      <vt:lpstr>Nilai-nilai moral dalam proses yudisial, dapat dicontohkan pada: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Filsafat Hukum dan Etika Profesi</dc:title>
  <dc:creator>Horadin Saragih</dc:creator>
  <cp:lastModifiedBy>Horadin Saragih</cp:lastModifiedBy>
  <cp:revision>14</cp:revision>
  <dcterms:created xsi:type="dcterms:W3CDTF">2010-05-30T22:01:14Z</dcterms:created>
  <dcterms:modified xsi:type="dcterms:W3CDTF">2010-05-30T17:46:28Z</dcterms:modified>
</cp:coreProperties>
</file>