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68" r:id="rId2"/>
    <p:sldId id="257" r:id="rId3"/>
    <p:sldId id="258" r:id="rId4"/>
    <p:sldId id="259" r:id="rId5"/>
    <p:sldId id="260" r:id="rId6"/>
    <p:sldId id="270" r:id="rId7"/>
    <p:sldId id="261" r:id="rId8"/>
    <p:sldId id="263" r:id="rId9"/>
    <p:sldId id="264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712" autoAdjust="0"/>
  </p:normalViewPr>
  <p:slideViewPr>
    <p:cSldViewPr>
      <p:cViewPr varScale="1">
        <p:scale>
          <a:sx n="101" d="100"/>
          <a:sy n="101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DD1AC-8AFD-4ACF-9E7F-DADC6F19E5FB}" type="datetimeFigureOut">
              <a:rPr lang="id-ID" smtClean="0"/>
              <a:pPr/>
              <a:t>31/05/2010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2BA3C-ED3E-4789-80F1-2C6DABBFD4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5890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B2ADB-B876-458B-A05F-C7F2742E12D3}" type="datetimeFigureOut">
              <a:rPr lang="id-ID" smtClean="0"/>
              <a:pPr/>
              <a:t>31/05/2010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E60B5-5FEA-41C0-8D22-E308047F980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9258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E60B5-5FEA-41C0-8D22-E308047F9800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2182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0B09BC6-2703-40CC-83AC-2E52409D2998}" type="datetime1">
              <a:rPr lang="id-ID" smtClean="0"/>
              <a:pPr/>
              <a:t>31/05/2010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646D563-7A5A-45FF-A25C-EF6345FECA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892A-0FB6-4C39-8975-ACDE496AAF97}" type="datetime1">
              <a:rPr lang="id-ID" smtClean="0"/>
              <a:pPr/>
              <a:t>31/05/2010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D563-7A5A-45FF-A25C-EF6345FECA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9CE9-9950-4327-A8E4-21AA822A2295}" type="datetime1">
              <a:rPr lang="id-ID" smtClean="0"/>
              <a:pPr/>
              <a:t>31/05/2010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D563-7A5A-45FF-A25C-EF6345FECA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3FEF-0D20-4003-A29D-29F068A8ACF9}" type="datetime1">
              <a:rPr lang="id-ID" smtClean="0"/>
              <a:pPr/>
              <a:t>31/05/2010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D563-7A5A-45FF-A25C-EF6345FECA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E4A6-5590-4471-A683-CFB588976729}" type="datetime1">
              <a:rPr lang="id-ID" smtClean="0"/>
              <a:pPr/>
              <a:t>31/05/2010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D563-7A5A-45FF-A25C-EF6345FECA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AA24-2C25-4021-A9C1-4E3E68EB57BF}" type="datetime1">
              <a:rPr lang="id-ID" smtClean="0"/>
              <a:pPr/>
              <a:t>31/05/2010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D563-7A5A-45FF-A25C-EF6345FECAE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29E2-648E-4E2B-A2B7-378C7F4EEA41}" type="datetime1">
              <a:rPr lang="id-ID" smtClean="0"/>
              <a:pPr/>
              <a:t>31/05/2010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D563-7A5A-45FF-A25C-EF6345FECAE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9FF6-1ECA-4301-8271-2EE239CD7CC6}" type="datetime1">
              <a:rPr lang="id-ID" smtClean="0"/>
              <a:pPr/>
              <a:t>31/05/2010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D563-7A5A-45FF-A25C-EF6345FECA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517E-9735-4463-A8D1-EE3123D34D7C}" type="datetime1">
              <a:rPr lang="id-ID" smtClean="0"/>
              <a:pPr/>
              <a:t>31/05/2010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D563-7A5A-45FF-A25C-EF6345FECA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5E29D98-AFD4-4ACE-B032-295B49E21476}" type="datetime1">
              <a:rPr lang="id-ID" smtClean="0"/>
              <a:pPr/>
              <a:t>31/05/2010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646D563-7A5A-45FF-A25C-EF6345FECA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55C06DC-0D8F-4B55-998F-912038A5F0BE}" type="datetime1">
              <a:rPr lang="id-ID" smtClean="0"/>
              <a:pPr/>
              <a:t>31/05/2010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646D563-7A5A-45FF-A25C-EF6345FECA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0D1AD06-9668-44CE-9595-97B1A7139D42}" type="datetime1">
              <a:rPr lang="id-ID" smtClean="0"/>
              <a:pPr/>
              <a:t>31/05/2010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646D563-7A5A-45FF-A25C-EF6345FECAE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000" dirty="0" smtClean="0"/>
              <a:t>Filsafat Hukum dan Etika Profesi</a:t>
            </a:r>
            <a:endParaRPr lang="id-ID" sz="2000" dirty="0"/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/>
        <p:txBody>
          <a:bodyPr>
            <a:normAutofit fontScale="75000" lnSpcReduction="20000"/>
          </a:bodyPr>
          <a:lstStyle/>
          <a:p>
            <a:pPr marL="257874" indent="0">
              <a:buNone/>
            </a:pPr>
            <a:r>
              <a:rPr lang="id-ID" dirty="0" smtClean="0"/>
              <a:t/>
            </a:r>
            <a:br>
              <a:rPr lang="id-ID" dirty="0" smtClean="0"/>
            </a:br>
            <a:r>
              <a:rPr lang="id-ID" sz="5300" b="1" dirty="0" smtClean="0"/>
              <a:t>Profesi dan </a:t>
            </a:r>
            <a:r>
              <a:rPr lang="id-ID" sz="5300" b="1" dirty="0" smtClean="0"/>
              <a:t>Profesi Hukum</a:t>
            </a:r>
            <a:r>
              <a:rPr lang="id-ID" sz="5300" dirty="0" smtClean="0"/>
              <a:t/>
            </a:r>
            <a:br>
              <a:rPr lang="id-ID" sz="5300" dirty="0" smtClean="0"/>
            </a:br>
            <a:r>
              <a:rPr lang="id-ID" sz="2700" dirty="0" smtClean="0"/>
              <a:t>[Materi 7]</a:t>
            </a:r>
            <a:r>
              <a:rPr lang="id-ID" sz="2700" dirty="0" smtClean="0"/>
              <a:t/>
            </a:r>
            <a:br>
              <a:rPr lang="id-ID" sz="2700" dirty="0" smtClean="0"/>
            </a:br>
            <a:endParaRPr lang="id-ID" sz="2700" dirty="0" smtClean="0"/>
          </a:p>
          <a:p>
            <a:pPr marL="257874" indent="0">
              <a:buNone/>
            </a:pPr>
            <a:endParaRPr lang="id-ID" sz="2700" dirty="0"/>
          </a:p>
          <a:p>
            <a:pPr marL="257874" indent="0">
              <a:buNone/>
            </a:pPr>
            <a:endParaRPr lang="id-ID" sz="2700" dirty="0" smtClean="0"/>
          </a:p>
          <a:p>
            <a:pPr marL="257874" indent="0">
              <a:buNone/>
            </a:pPr>
            <a:r>
              <a:rPr lang="id-ID" sz="2700" dirty="0" smtClean="0"/>
              <a:t>Oleh;</a:t>
            </a:r>
            <a:endParaRPr lang="id-ID" sz="2700" dirty="0"/>
          </a:p>
          <a:p>
            <a:pPr marL="257874" indent="0">
              <a:buNone/>
            </a:pPr>
            <a:r>
              <a:rPr lang="id-ID" sz="2700" dirty="0" smtClean="0"/>
              <a:t/>
            </a:r>
            <a:br>
              <a:rPr lang="id-ID" sz="2700" dirty="0" smtClean="0"/>
            </a:br>
            <a:r>
              <a:rPr lang="id-ID" sz="2700" dirty="0" smtClean="0"/>
              <a:t>Dr. Horadin Saragih, SH., M.Hum</a:t>
            </a:r>
            <a:br>
              <a:rPr lang="id-ID" sz="2700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D563-7A5A-45FF-A25C-EF6345FECAEF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4437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764704"/>
            <a:ext cx="7128792" cy="546260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id-ID" dirty="0" smtClean="0"/>
              <a:t>Yang termasuk profesi hukum, A. Muhammad, 2006:65, adalah:</a:t>
            </a:r>
          </a:p>
          <a:p>
            <a:pPr marL="870966" lvl="1" indent="-514350" algn="just">
              <a:buFont typeface="+mj-lt"/>
              <a:buAutoNum type="arabicParenR"/>
            </a:pPr>
            <a:r>
              <a:rPr lang="id-ID" dirty="0" smtClean="0"/>
              <a:t>Profesi legislator, </a:t>
            </a:r>
          </a:p>
          <a:p>
            <a:pPr marL="870966" lvl="1" indent="-514350" algn="just">
              <a:buFont typeface="+mj-lt"/>
              <a:buAutoNum type="arabicParenR"/>
            </a:pPr>
            <a:r>
              <a:rPr lang="id-ID" dirty="0" smtClean="0"/>
              <a:t>Profesi administrator hukum;</a:t>
            </a:r>
          </a:p>
          <a:p>
            <a:pPr marL="870966" lvl="1" indent="-514350" algn="just">
              <a:buFont typeface="+mj-lt"/>
              <a:buAutoNum type="arabicParenR"/>
            </a:pPr>
            <a:r>
              <a:rPr lang="id-ID" dirty="0" smtClean="0"/>
              <a:t>Profesi notaris;</a:t>
            </a:r>
          </a:p>
          <a:p>
            <a:pPr marL="870966" lvl="1" indent="-514350" algn="just">
              <a:buFont typeface="+mj-lt"/>
              <a:buAutoNum type="arabicParenR"/>
            </a:pPr>
            <a:r>
              <a:rPr lang="id-ID" dirty="0" smtClean="0"/>
              <a:t>Profesi polisi;</a:t>
            </a:r>
          </a:p>
          <a:p>
            <a:pPr marL="870966" lvl="1" indent="-514350" algn="just">
              <a:buFont typeface="+mj-lt"/>
              <a:buAutoNum type="arabicParenR"/>
            </a:pPr>
            <a:r>
              <a:rPr lang="id-ID" dirty="0" smtClean="0"/>
              <a:t>Profesi jaksa</a:t>
            </a:r>
          </a:p>
          <a:p>
            <a:pPr marL="870966" lvl="1" indent="-514350" algn="just">
              <a:buFont typeface="+mj-lt"/>
              <a:buAutoNum type="arabicParenR"/>
            </a:pPr>
            <a:r>
              <a:rPr lang="id-ID" dirty="0" smtClean="0"/>
              <a:t>Profesi advokat</a:t>
            </a:r>
          </a:p>
          <a:p>
            <a:pPr marL="870966" lvl="1" indent="-514350" algn="just">
              <a:buFont typeface="+mj-lt"/>
              <a:buAutoNum type="arabicParenR"/>
            </a:pPr>
            <a:r>
              <a:rPr lang="id-ID" dirty="0" smtClean="0"/>
              <a:t>Profesi hakim;</a:t>
            </a:r>
          </a:p>
          <a:p>
            <a:pPr marL="870966" lvl="1" indent="-514350" algn="just">
              <a:buFont typeface="+mj-lt"/>
              <a:buAutoNum type="arabicParenR"/>
            </a:pPr>
            <a:r>
              <a:rPr lang="id-ID" dirty="0" smtClean="0"/>
              <a:t>Profesi hukum bisnis;</a:t>
            </a:r>
          </a:p>
          <a:p>
            <a:pPr marL="870966" lvl="1" indent="-514350" algn="just">
              <a:buFont typeface="+mj-lt"/>
              <a:buAutoNum type="arabicParenR"/>
            </a:pPr>
            <a:r>
              <a:rPr lang="id-ID" dirty="0" smtClean="0"/>
              <a:t>Profesi konsultan hukum</a:t>
            </a:r>
          </a:p>
          <a:p>
            <a:pPr marL="870966" lvl="1" indent="-514350" algn="just">
              <a:buFont typeface="+mj-lt"/>
              <a:buAutoNum type="arabicParenR"/>
            </a:pPr>
            <a:r>
              <a:rPr lang="id-ID" dirty="0" smtClean="0"/>
              <a:t>Profesi dosen hukum.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D563-7A5A-45FF-A25C-EF6345FECAEF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id-ID" dirty="0" smtClean="0"/>
              <a:t>Sedangkan menurut J.E. Sahetapy, 2009 profesi hukum adalah orang yang sarjana hukum profesional atau ahli hukum profesional yaitu memenuhi kriteria sebagai </a:t>
            </a:r>
            <a:r>
              <a:rPr lang="id-ID" i="1" dirty="0" smtClean="0"/>
              <a:t>profesional school </a:t>
            </a:r>
            <a:r>
              <a:rPr lang="id-ID" dirty="0" smtClean="0"/>
              <a:t>dan aktif dalam praktik hukum. </a:t>
            </a:r>
            <a:r>
              <a:rPr lang="id-ID" i="1" dirty="0" smtClean="0"/>
              <a:t>Dosen hukum lebih tepat disebut ilmuwan hukum</a:t>
            </a:r>
            <a:r>
              <a:rPr lang="id-ID" dirty="0" smtClean="0"/>
              <a:t>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D563-7A5A-45FF-A25C-EF6345FECAEF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63040" y="1700808"/>
            <a:ext cx="6196405" cy="4022261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en-US" b="1" dirty="0" err="1" smtClean="0"/>
              <a:t>Sanksi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profesional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:</a:t>
            </a:r>
          </a:p>
          <a:p>
            <a:pPr marL="692150" lvl="1" indent="0" algn="just">
              <a:buNone/>
            </a:pPr>
            <a:r>
              <a:rPr lang="id-ID" b="1" dirty="0" smtClean="0"/>
              <a:t>Romli </a:t>
            </a:r>
            <a:r>
              <a:rPr lang="id-ID" b="1" dirty="0"/>
              <a:t>Atmasasmita </a:t>
            </a:r>
            <a:r>
              <a:rPr lang="id-ID" dirty="0" smtClean="0"/>
              <a:t>berpendapat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  <a:r>
              <a:rPr lang="id-ID" dirty="0"/>
              <a:t>Merujuk pada hasil kesepakatan </a:t>
            </a:r>
            <a:r>
              <a:rPr lang="id-ID" dirty="0" smtClean="0"/>
              <a:t>dalam Kongres </a:t>
            </a:r>
            <a:r>
              <a:rPr lang="id-ID" dirty="0"/>
              <a:t>PBB kesepuluh, </a:t>
            </a:r>
            <a:r>
              <a:rPr lang="id-ID" i="1" dirty="0"/>
              <a:t>“The Prevention of Crime and the Treatment of </a:t>
            </a:r>
            <a:r>
              <a:rPr lang="id-ID" i="1" dirty="0" smtClean="0"/>
              <a:t>Offenders</a:t>
            </a:r>
            <a:r>
              <a:rPr lang="en-US" i="1" dirty="0"/>
              <a:t>,</a:t>
            </a:r>
            <a:r>
              <a:rPr lang="id-ID" dirty="0" smtClean="0"/>
              <a:t> bahwa </a:t>
            </a:r>
            <a:r>
              <a:rPr lang="id-ID" dirty="0"/>
              <a:t>tidak ada sama sekali kehendak untuk memberikan ancaman hukuman atau sanksi pidana terhadap pelaku kekuasaan kehakiman termasuk hakim, kecuali sanksi atas pelanggaran kode etik selama menjalankan tugas dan wewenangnya.</a:t>
            </a:r>
          </a:p>
          <a:p>
            <a:pPr lvl="1" algn="just">
              <a:buFont typeface="Wingdings" pitchFamily="2" charset="2"/>
              <a:buChar char="§"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D563-7A5A-45FF-A25C-EF6345FECAEF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8463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Pengertian profesi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d-ID" b="1" dirty="0" smtClean="0"/>
              <a:t>1.Dr. J. Splanne SJ, dalam Suhrawardi Lubis, 2012</a:t>
            </a:r>
            <a:r>
              <a:rPr lang="id-ID" dirty="0" smtClean="0"/>
              <a:t>:10:</a:t>
            </a:r>
          </a:p>
          <a:p>
            <a:pPr algn="just">
              <a:buNone/>
            </a:pPr>
            <a:endParaRPr lang="id-ID" dirty="0" smtClean="0"/>
          </a:p>
          <a:p>
            <a:pPr marL="990600" indent="-274638" algn="just">
              <a:buFont typeface="Wingdings" pitchFamily="2" charset="2"/>
              <a:buChar char="§"/>
            </a:pPr>
            <a:r>
              <a:rPr lang="id-ID" dirty="0" smtClean="0"/>
              <a:t>Profesi sebagai jabatan seseorang kalau profesi tersebut tidak bersifat komersial, mekanis, pertanian, dsb.</a:t>
            </a:r>
          </a:p>
          <a:p>
            <a:pPr marL="990600" indent="-274638" algn="just">
              <a:buFont typeface="Wingdings" pitchFamily="2" charset="2"/>
              <a:buChar char="§"/>
            </a:pPr>
            <a:r>
              <a:rPr lang="id-ID" dirty="0" smtClean="0"/>
              <a:t>Secara tradisional ada empat profesi yaitu kedokteran, hukum, pendidikan dan kependetaan;</a:t>
            </a:r>
          </a:p>
          <a:p>
            <a:pPr marL="900113" indent="-900113" algn="just">
              <a:buNone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D563-7A5A-45FF-A25C-EF6345FECAEF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74638"/>
            <a:ext cx="7962138" cy="1143000"/>
          </a:xfrm>
        </p:spPr>
        <p:txBody>
          <a:bodyPr/>
          <a:lstStyle/>
          <a:p>
            <a:r>
              <a:rPr lang="id-ID" dirty="0" smtClean="0"/>
              <a:t>Ciri-ciri khas Profesi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272808" cy="4525963"/>
          </a:xfrm>
        </p:spPr>
        <p:txBody>
          <a:bodyPr>
            <a:normAutofit/>
          </a:bodyPr>
          <a:lstStyle/>
          <a:p>
            <a:pPr marL="714375" indent="-266700" algn="just">
              <a:buFont typeface="+mj-lt"/>
              <a:buAutoNum type="arabicPeriod"/>
              <a:tabLst>
                <a:tab pos="714375" algn="l"/>
              </a:tabLst>
            </a:pPr>
            <a:r>
              <a:rPr lang="id-ID" dirty="0" smtClean="0"/>
              <a:t>Suatu bidang yang terorganisir dari jenis intelektual yang terus menerus dan berkembang dan diperluas;</a:t>
            </a:r>
          </a:p>
          <a:p>
            <a:pPr marL="714375" indent="-266700" algn="just">
              <a:buFont typeface="+mj-lt"/>
              <a:buAutoNum type="arabicPeriod"/>
              <a:tabLst>
                <a:tab pos="714375" algn="l"/>
              </a:tabLst>
            </a:pPr>
            <a:r>
              <a:rPr lang="id-ID" dirty="0" smtClean="0"/>
              <a:t>Suatu teknik intelektual;</a:t>
            </a:r>
          </a:p>
          <a:p>
            <a:pPr marL="714375" indent="-266700" algn="just">
              <a:buFont typeface="+mj-lt"/>
              <a:buAutoNum type="arabicPeriod"/>
              <a:tabLst>
                <a:tab pos="714375" algn="l"/>
              </a:tabLst>
            </a:pPr>
            <a:r>
              <a:rPr lang="id-ID" dirty="0" smtClean="0"/>
              <a:t>Penerapan praktis dari teknis intelektual pada urusan praktis;</a:t>
            </a:r>
          </a:p>
          <a:p>
            <a:pPr marL="714375" indent="-266700" algn="just">
              <a:buFont typeface="+mj-lt"/>
              <a:buAutoNum type="arabicPeriod"/>
              <a:tabLst>
                <a:tab pos="714375" algn="l"/>
              </a:tabLst>
            </a:pPr>
            <a:r>
              <a:rPr lang="id-ID" dirty="0" smtClean="0"/>
              <a:t>Suatu periode panjang untuk pelatihan dan sertifikasi;</a:t>
            </a:r>
          </a:p>
          <a:p>
            <a:pPr marL="714375" indent="-266700" algn="just">
              <a:buFont typeface="+mj-lt"/>
              <a:buAutoNum type="arabicPeriod"/>
              <a:tabLst>
                <a:tab pos="714375" algn="l"/>
              </a:tabLst>
            </a:pPr>
            <a:r>
              <a:rPr lang="id-ID" dirty="0" smtClean="0"/>
              <a:t>beberapa </a:t>
            </a:r>
            <a:r>
              <a:rPr lang="id-ID" dirty="0"/>
              <a:t>standar dan pernyataan etika yang dapat diselenggarakan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D563-7A5A-45FF-A25C-EF6345FECAEF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357166"/>
            <a:ext cx="7416824" cy="6143668"/>
          </a:xfrm>
        </p:spPr>
        <p:txBody>
          <a:bodyPr>
            <a:normAutofit/>
          </a:bodyPr>
          <a:lstStyle/>
          <a:p>
            <a:pPr marL="809625" indent="-361950" algn="just">
              <a:buNone/>
              <a:tabLst>
                <a:tab pos="809625" algn="l"/>
              </a:tabLst>
            </a:pPr>
            <a:endParaRPr lang="id-ID" dirty="0" smtClean="0"/>
          </a:p>
          <a:p>
            <a:pPr marL="809625" indent="-361950" algn="just">
              <a:buNone/>
              <a:tabLst>
                <a:tab pos="809625" algn="l"/>
              </a:tabLst>
            </a:pPr>
            <a:r>
              <a:rPr lang="id-ID" dirty="0" smtClean="0"/>
              <a:t>6.	kemampuan memberi kepemimpinan pada profesi sendiri ;</a:t>
            </a:r>
          </a:p>
          <a:p>
            <a:pPr marL="809625" indent="-361950" algn="just">
              <a:buNone/>
              <a:tabLst>
                <a:tab pos="809625" algn="l"/>
              </a:tabLst>
            </a:pPr>
            <a:r>
              <a:rPr lang="id-ID" dirty="0" smtClean="0"/>
              <a:t>7.	asosiasi dari anggota-anggota menjadi kelompok yang akrab dengan kualitas komunikasi yang tinggi antar anggota;</a:t>
            </a:r>
          </a:p>
          <a:p>
            <a:pPr marL="809625" indent="-361950" algn="just">
              <a:buNone/>
              <a:tabLst>
                <a:tab pos="809625" algn="l"/>
              </a:tabLst>
            </a:pPr>
            <a:r>
              <a:rPr lang="id-ID" dirty="0" smtClean="0"/>
              <a:t>8.	pengakuan sebagai profesi;</a:t>
            </a:r>
          </a:p>
          <a:p>
            <a:pPr marL="809625" indent="-361950" algn="just">
              <a:buNone/>
              <a:tabLst>
                <a:tab pos="809625" algn="l"/>
              </a:tabLst>
            </a:pPr>
            <a:r>
              <a:rPr lang="id-ID" dirty="0" smtClean="0"/>
              <a:t>9.	perhatiaan yang profesional terhadap penggunaan yang bertanggung jawab dari pekerjaan profesi;</a:t>
            </a:r>
          </a:p>
          <a:p>
            <a:pPr marL="809625" indent="-361950" algn="just">
              <a:buNone/>
              <a:tabLst>
                <a:tab pos="809625" algn="l"/>
              </a:tabLst>
            </a:pPr>
            <a:r>
              <a:rPr lang="id-ID" dirty="0" smtClean="0"/>
              <a:t>10. hubungan yang erat dengan profesi lain;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D563-7A5A-45FF-A25C-EF6345FECAEF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9" y="1124744"/>
            <a:ext cx="7272807" cy="51236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b="1" dirty="0" smtClean="0"/>
              <a:t>2. Abdulkadir Muhammad, 2006:58</a:t>
            </a:r>
          </a:p>
          <a:p>
            <a:pPr algn="just">
              <a:buNone/>
            </a:pPr>
            <a:endParaRPr lang="id-ID" b="1" dirty="0" smtClean="0"/>
          </a:p>
          <a:p>
            <a:pPr marL="822960" indent="-457200" algn="just">
              <a:buFont typeface="Wingdings" pitchFamily="2" charset="2"/>
              <a:buChar char="§"/>
            </a:pPr>
            <a:r>
              <a:rPr lang="id-ID" dirty="0" smtClean="0"/>
              <a:t>Profesi merupakan salah satu dari tiga jenis pekerjaan, yaitu </a:t>
            </a:r>
            <a:r>
              <a:rPr lang="id-ID" b="1" dirty="0" smtClean="0"/>
              <a:t>pekerjaan dalam arti khusus </a:t>
            </a:r>
            <a:r>
              <a:rPr lang="id-ID" dirty="0" smtClean="0"/>
              <a:t>pada bidang tertentu yang mengutamakan kemampuan fisik dan intelektual, bersifat tetap, dengan tujuan memperoleh pendapatan.</a:t>
            </a:r>
          </a:p>
          <a:p>
            <a:pPr marL="822960" indent="-457200" algn="just">
              <a:buFont typeface="Wingdings" pitchFamily="2" charset="2"/>
              <a:buChar char="§"/>
            </a:pPr>
            <a:r>
              <a:rPr lang="id-ID" dirty="0" smtClean="0"/>
              <a:t>Pekerja yang menjalankan profesi disebut profesional.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D563-7A5A-45FF-A25C-EF6345FECAEF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3200" dirty="0" smtClean="0"/>
              <a:t>Selain profesi sebagai pekerjaan dalam arti khusus, pekerjaan lain adalah: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id-ID" dirty="0" smtClean="0"/>
              <a:t>Pekerjaan dalam arti umum yaitu pekerjaan apa saja yang mengutamakan kemampuan pisik, baik sementara atau tetap dengan tujuan memperoleh pendapatan (upah);</a:t>
            </a:r>
          </a:p>
          <a:p>
            <a:pPr algn="just">
              <a:buFont typeface="Wingdings" pitchFamily="2" charset="2"/>
              <a:buChar char="§"/>
            </a:pPr>
            <a:r>
              <a:rPr lang="id-ID" dirty="0" smtClean="0"/>
              <a:t>Pekerjaan dalam arti tertentu, yaitu pekerjaan yang mengutamakan kemampuan pisik atau intelektual baik sementara atau tetap dengan tujuan pengadian;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D563-7A5A-45FF-A25C-EF6345FECAEF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7681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620688"/>
            <a:ext cx="7488832" cy="555468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id-ID" dirty="0" smtClean="0"/>
          </a:p>
          <a:p>
            <a:pPr algn="just">
              <a:buNone/>
            </a:pPr>
            <a:r>
              <a:rPr lang="id-ID" dirty="0" smtClean="0"/>
              <a:t>Kriteria Profesi: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Spesialisasi atau bidang tetentu saja; (tidak merangkap dengan jabatan lain, dokter # apoteker);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Berdasarkan keahlian dan keterampilan khusus; (diperoleh dari pendidikan dan pelatihan secara resmi yang diakui pemerintah berdasarkan UU);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Bersifat tetap atau terus menerus;                  (berprofesi notaris maka selamanya tetap selaku notaris);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D563-7A5A-45FF-A25C-EF6345FECAEF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052736"/>
            <a:ext cx="7272808" cy="5073427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id-ID" dirty="0" smtClean="0"/>
              <a:t>4. Lebih mendahulukan pelayanan daripada imbalan; (mendahulukan apa yang seharusnya dikerjakan bukan tergantung bayaran yang diperoleh).</a:t>
            </a:r>
          </a:p>
          <a:p>
            <a:pPr marL="514350" indent="-514350" algn="just">
              <a:buNone/>
            </a:pPr>
            <a:r>
              <a:rPr lang="id-ID" dirty="0" smtClean="0"/>
              <a:t>5. Bertanggung jawab terhadap diri sendiri dan masyarakat; (internal: bekerja dengan integritas moral, intelektual, dan profesional; external: memberikan pelayanan yang sama secara profesional tanpa membeda-bedakan orang)</a:t>
            </a:r>
          </a:p>
          <a:p>
            <a:pPr marL="514350" indent="-514350" algn="just">
              <a:buNone/>
            </a:pPr>
            <a:r>
              <a:rPr lang="id-ID" dirty="0" smtClean="0"/>
              <a:t>6. Terkelompok dalam suatu organisasi (IKAHI, INI, IDI , dst.)</a:t>
            </a:r>
          </a:p>
          <a:p>
            <a:pPr marL="514350" indent="-514350" algn="just">
              <a:buFont typeface="+mj-lt"/>
              <a:buAutoNum type="arabicPeriod"/>
            </a:pPr>
            <a:endParaRPr lang="id-ID" dirty="0" smtClean="0"/>
          </a:p>
          <a:p>
            <a:pPr marL="514350" indent="-514350" algn="just">
              <a:buFont typeface="+mj-lt"/>
              <a:buAutoNum type="arabicPeriod"/>
            </a:pP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D563-7A5A-45FF-A25C-EF6345FECAEF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Profesi Hukum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id-ID" dirty="0" smtClean="0"/>
              <a:t>Profesi yang berkenan dengan hukum atau segala pekerjaan yang ada kaitannya dengan masalah hukum, maka kelompok itu disebut kelompok profesi hukum (A. Muhammad, 2006; Suhrawardi. L, 2012).</a:t>
            </a:r>
            <a:endParaRPr lang="id-ID" dirty="0"/>
          </a:p>
          <a:p>
            <a:pPr algn="just">
              <a:buFont typeface="Wingdings" pitchFamily="2" charset="2"/>
              <a:buChar char="§"/>
            </a:pPr>
            <a:r>
              <a:rPr lang="id-ID" dirty="0" smtClean="0"/>
              <a:t>Profesi hukum merupakan salah satu pofesi yang menuntut pemenuhan nilai moral dari pengembannya;</a:t>
            </a:r>
          </a:p>
          <a:p>
            <a:pPr indent="12700" algn="just">
              <a:buNone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D563-7A5A-45FF-A25C-EF6345FECAEF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761</TotalTime>
  <Words>535</Words>
  <Application>Microsoft Office PowerPoint</Application>
  <PresentationFormat>On-screen Show (4:3)</PresentationFormat>
  <Paragraphs>69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Pushpin</vt:lpstr>
      <vt:lpstr>Filsafat Hukum dan Etika Profesi</vt:lpstr>
      <vt:lpstr>Pengertian profesi</vt:lpstr>
      <vt:lpstr>Ciri-ciri khas Profesi</vt:lpstr>
      <vt:lpstr>PowerPoint Presentation</vt:lpstr>
      <vt:lpstr>PowerPoint Presentation</vt:lpstr>
      <vt:lpstr>Selain profesi sebagai pekerjaan dalam arti khusus, pekerjaan lain adalah:</vt:lpstr>
      <vt:lpstr>PowerPoint Presentation</vt:lpstr>
      <vt:lpstr>PowerPoint Presentation</vt:lpstr>
      <vt:lpstr>Profesi Hukum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Profesi dan Perkembanganya Dalam Kehidupan Manusia (kuliah III)</dc:title>
  <dc:creator>UserMKRI</dc:creator>
  <cp:lastModifiedBy>Horadin Saragih</cp:lastModifiedBy>
  <cp:revision>53</cp:revision>
  <cp:lastPrinted>2010-05-30T17:15:40Z</cp:lastPrinted>
  <dcterms:created xsi:type="dcterms:W3CDTF">2013-03-02T07:49:55Z</dcterms:created>
  <dcterms:modified xsi:type="dcterms:W3CDTF">2010-05-30T17:49:01Z</dcterms:modified>
</cp:coreProperties>
</file>