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69" r:id="rId2"/>
    <p:sldId id="264" r:id="rId3"/>
    <p:sldId id="257" r:id="rId4"/>
    <p:sldId id="256" r:id="rId5"/>
    <p:sldId id="270" r:id="rId6"/>
    <p:sldId id="258" r:id="rId7"/>
    <p:sldId id="259" r:id="rId8"/>
    <p:sldId id="261" r:id="rId9"/>
    <p:sldId id="272" r:id="rId10"/>
    <p:sldId id="262" r:id="rId11"/>
    <p:sldId id="271" r:id="rId12"/>
    <p:sldId id="265" r:id="rId13"/>
    <p:sldId id="273" r:id="rId14"/>
  </p:sldIdLst>
  <p:sldSz cx="9144000" cy="6858000" type="screen4x3"/>
  <p:notesSz cx="9144000" cy="6858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591" autoAdjust="0"/>
  </p:normalViewPr>
  <p:slideViewPr>
    <p:cSldViewPr>
      <p:cViewPr varScale="1">
        <p:scale>
          <a:sx n="101" d="100"/>
          <a:sy n="101" d="100"/>
        </p:scale>
        <p:origin x="-18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FBC6214-B2F3-4D07-B787-8E004CFD650C}" type="datetimeFigureOut">
              <a:rPr lang="id-ID" smtClean="0"/>
              <a:pPr/>
              <a:t>31/05/2010</a:t>
            </a:fld>
            <a:endParaRPr lang="id-ID"/>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D868AC9-6A6F-4982-BF49-23CB1DC45A65}" type="slidenum">
              <a:rPr lang="id-ID" smtClean="0"/>
              <a:pPr/>
              <a:t>‹#›</a:t>
            </a:fld>
            <a:endParaRPr lang="id-ID"/>
          </a:p>
        </p:txBody>
      </p:sp>
    </p:spTree>
    <p:extLst>
      <p:ext uri="{BB962C8B-B14F-4D97-AF65-F5344CB8AC3E}">
        <p14:creationId xmlns:p14="http://schemas.microsoft.com/office/powerpoint/2010/main" val="3032720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214EB009-0AB3-4F13-B9C6-330AB99D868B}" type="datetimeFigureOut">
              <a:rPr lang="id-ID" smtClean="0"/>
              <a:pPr/>
              <a:t>31/05/2010</a:t>
            </a:fld>
            <a:endParaRPr lang="id-ID"/>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DC83554-9522-448C-BDD7-5197BC2CA2F9}" type="slidenum">
              <a:rPr lang="id-ID" smtClean="0"/>
              <a:pPr/>
              <a:t>‹#›</a:t>
            </a:fld>
            <a:endParaRPr lang="id-ID"/>
          </a:p>
        </p:txBody>
      </p:sp>
    </p:spTree>
    <p:extLst>
      <p:ext uri="{BB962C8B-B14F-4D97-AF65-F5344CB8AC3E}">
        <p14:creationId xmlns:p14="http://schemas.microsoft.com/office/powerpoint/2010/main" val="4288703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8DC83554-9522-448C-BDD7-5197BC2CA2F9}" type="slidenum">
              <a:rPr lang="id-ID" smtClean="0"/>
              <a:pPr/>
              <a:t>1</a:t>
            </a:fld>
            <a:endParaRPr lang="id-ID"/>
          </a:p>
        </p:txBody>
      </p:sp>
    </p:spTree>
    <p:extLst>
      <p:ext uri="{BB962C8B-B14F-4D97-AF65-F5344CB8AC3E}">
        <p14:creationId xmlns:p14="http://schemas.microsoft.com/office/powerpoint/2010/main" val="1155786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28BE4EC8-0788-4405-8B0B-6F7403E4E963}" type="datetime1">
              <a:rPr lang="id-ID" smtClean="0"/>
              <a:pPr/>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DE1ED0-1140-4ECB-9ACB-283D3998274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664D3-E215-4B4B-8C3E-B9617BCBF150}"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2A011D-5D13-4419-9570-900BD9F6DED8}"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510B3-3D3B-4413-9FC2-F8DA956B6C55}"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79BFA-41F2-434B-8005-8C67BE5C774A}"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2E2C4A7-7688-4E8C-9AD8-0A06B75E6872}"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DE1ED0-1140-4ECB-9ACB-283D39982742}" type="slidenum">
              <a:rPr lang="id-ID" smtClean="0"/>
              <a:pPr/>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32B6DFB-D8D7-440E-9244-C004D356498A}"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DE1ED0-1140-4ECB-9ACB-283D39982742}" type="slidenum">
              <a:rPr lang="id-ID" smtClean="0"/>
              <a:pPr/>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E93388-B84F-4B5D-B023-A7C4C956F5F4}"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B7CC3-9465-4E72-A82E-D004C56F6332}"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DE1ED0-1140-4ECB-9ACB-283D3998274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C80349F-2A3C-48D7-8D6C-1851104593CE}" type="datetime1">
              <a:rPr lang="id-ID" smtClean="0"/>
              <a:pPr/>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F3DE1ED0-1140-4ECB-9ACB-283D3998274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D1E77914-77B9-4719-B82B-A3876CB42D70}" type="datetime1">
              <a:rPr lang="id-ID" smtClean="0"/>
              <a:pPr/>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F3DE1ED0-1140-4ECB-9ACB-283D3998274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ECFEE5F-9955-4873-9BB5-005C181E099F}" type="datetime1">
              <a:rPr lang="id-ID" smtClean="0"/>
              <a:pPr/>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DE1ED0-1140-4ECB-9ACB-283D3998274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2"/>
          <p:cNvSpPr>
            <a:spLocks noGrp="1"/>
          </p:cNvSpPr>
          <p:nvPr>
            <p:ph idx="1"/>
          </p:nvPr>
        </p:nvSpPr>
        <p:spPr>
          <a:xfrm>
            <a:off x="457200" y="1071546"/>
            <a:ext cx="8229600" cy="5054617"/>
          </a:xfrm>
        </p:spPr>
        <p:txBody>
          <a:bodyPr>
            <a:normAutofit/>
          </a:bodyPr>
          <a:lstStyle/>
          <a:p>
            <a:pPr marL="531813" indent="0">
              <a:buNone/>
            </a:pPr>
            <a:r>
              <a:rPr lang="id-ID" b="1" dirty="0" smtClean="0"/>
              <a:t>Filsafat Hukum dan Etika Profesi</a:t>
            </a:r>
            <a:r>
              <a:rPr lang="id-ID" dirty="0" smtClean="0"/>
              <a:t/>
            </a:r>
            <a:br>
              <a:rPr lang="id-ID" dirty="0" smtClean="0"/>
            </a:br>
            <a:r>
              <a:rPr lang="id-ID" sz="3600" dirty="0" smtClean="0"/>
              <a:t/>
            </a:r>
            <a:br>
              <a:rPr lang="id-ID" sz="3600" dirty="0" smtClean="0"/>
            </a:br>
            <a:endParaRPr lang="en-US" sz="3600" dirty="0" smtClean="0"/>
          </a:p>
          <a:p>
            <a:pPr marL="531813" indent="0">
              <a:buNone/>
            </a:pPr>
            <a:r>
              <a:rPr lang="id-ID" sz="3800" b="1" dirty="0" smtClean="0"/>
              <a:t>Kode Etik Profesi Hukum</a:t>
            </a:r>
            <a:r>
              <a:rPr lang="id-ID" sz="3600" smtClean="0"/>
              <a:t/>
            </a:r>
            <a:br>
              <a:rPr lang="id-ID" sz="3600" smtClean="0"/>
            </a:br>
            <a:r>
              <a:rPr lang="id-ID" sz="1600" smtClean="0"/>
              <a:t>[Materi 9]</a:t>
            </a:r>
            <a:endParaRPr lang="en-US" sz="3100" dirty="0" smtClean="0"/>
          </a:p>
          <a:p>
            <a:pPr indent="12700">
              <a:buNone/>
            </a:pPr>
            <a:endParaRPr lang="id-ID" sz="3100" dirty="0"/>
          </a:p>
          <a:p>
            <a:pPr indent="12700">
              <a:buNone/>
            </a:pPr>
            <a:endParaRPr lang="id-ID" sz="3100"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1</a:t>
            </a:fld>
            <a:endParaRPr lang="id-ID"/>
          </a:p>
        </p:txBody>
      </p:sp>
      <p:sp>
        <p:nvSpPr>
          <p:cNvPr id="7" name="Subtitle 13"/>
          <p:cNvSpPr txBox="1">
            <a:spLocks/>
          </p:cNvSpPr>
          <p:nvPr/>
        </p:nvSpPr>
        <p:spPr>
          <a:xfrm>
            <a:off x="1428728" y="4000504"/>
            <a:ext cx="7406640" cy="228601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Dosen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id-ID" sz="2400" b="0" i="0" u="none" strike="noStrike" kern="1200" cap="none" spc="0" normalizeH="0" baseline="0" noProof="0" dirty="0" smtClean="0">
                <a:ln>
                  <a:noFill/>
                </a:ln>
                <a:solidFill>
                  <a:schemeClr val="tx1"/>
                </a:solidFill>
                <a:effectLst/>
                <a:uLnTx/>
                <a:uFillTx/>
                <a:latin typeface="+mn-lt"/>
                <a:ea typeface="+mn-ea"/>
                <a:cs typeface="+mn-cs"/>
              </a:rPr>
              <a:t>Dr. Horadin Saragih, SH.,M.Hum</a:t>
            </a:r>
            <a:endParaRPr kumimoji="0" lang="id-ID"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755576" y="1214422"/>
            <a:ext cx="7587146" cy="4911741"/>
          </a:xfrm>
        </p:spPr>
        <p:txBody>
          <a:bodyPr>
            <a:normAutofit lnSpcReduction="10000"/>
          </a:bodyPr>
          <a:lstStyle/>
          <a:p>
            <a:pPr marL="457200" indent="-457200" algn="just">
              <a:buFont typeface="Wingdings" pitchFamily="2" charset="2"/>
              <a:buChar char="q"/>
            </a:pPr>
            <a:r>
              <a:rPr lang="id-ID" sz="3600" dirty="0" smtClean="0"/>
              <a:t>Melalui kode etik, para profesional hukum (Hakim, Advokat, Notaris, Dosen Hukum, dll)  diharapkan </a:t>
            </a:r>
            <a:r>
              <a:rPr lang="id-ID" sz="3600" u="sng" dirty="0" smtClean="0"/>
              <a:t>memiliki kualitas moral</a:t>
            </a:r>
            <a:r>
              <a:rPr lang="id-ID" sz="3600" dirty="0" smtClean="0"/>
              <a:t>: </a:t>
            </a:r>
          </a:p>
          <a:p>
            <a:pPr marL="0" indent="0" algn="just">
              <a:buNone/>
            </a:pPr>
            <a:endParaRPr lang="id-ID" sz="3600" dirty="0" smtClean="0"/>
          </a:p>
          <a:p>
            <a:pPr marL="723900" indent="-368300" algn="just">
              <a:buFont typeface="+mj-lt"/>
              <a:buAutoNum type="arabicPeriod"/>
            </a:pPr>
            <a:r>
              <a:rPr lang="id-ID" sz="3600" dirty="0" smtClean="0"/>
              <a:t>Jujur kepada hati nuraninya;</a:t>
            </a:r>
          </a:p>
          <a:p>
            <a:pPr marL="723900" indent="-368300" algn="just">
              <a:buFont typeface="+mj-lt"/>
              <a:buAutoNum type="arabicPeriod"/>
            </a:pPr>
            <a:r>
              <a:rPr lang="id-ID" sz="3600" dirty="0" smtClean="0"/>
              <a:t>Jujur kepada Tuhan; </a:t>
            </a:r>
          </a:p>
          <a:p>
            <a:pPr marL="723900" indent="-368300" algn="just">
              <a:buFont typeface="+mj-lt"/>
              <a:buAutoNum type="arabicPeriod"/>
            </a:pPr>
            <a:r>
              <a:rPr lang="id-ID" sz="3600" dirty="0" smtClean="0"/>
              <a:t>Jujur kepada klien;</a:t>
            </a:r>
            <a:endParaRPr lang="id-ID" sz="3600"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6865" y="990600"/>
            <a:ext cx="6798736" cy="4944533"/>
          </a:xfrm>
        </p:spPr>
        <p:txBody>
          <a:bodyPr>
            <a:noAutofit/>
          </a:bodyPr>
          <a:lstStyle/>
          <a:p>
            <a:pPr algn="just">
              <a:buFontTx/>
              <a:buChar char="-"/>
            </a:pPr>
            <a:r>
              <a:rPr lang="en-US" sz="2800" dirty="0" err="1" smtClean="0"/>
              <a:t>Jujur</a:t>
            </a:r>
            <a:r>
              <a:rPr lang="en-US" sz="2800" dirty="0" smtClean="0"/>
              <a:t> </a:t>
            </a:r>
            <a:r>
              <a:rPr lang="en-US" sz="2800" dirty="0" err="1" smtClean="0"/>
              <a:t>kepada</a:t>
            </a:r>
            <a:r>
              <a:rPr lang="en-US" sz="2800" dirty="0" smtClean="0"/>
              <a:t> </a:t>
            </a:r>
            <a:r>
              <a:rPr lang="en-US" sz="2800" dirty="0" err="1" smtClean="0"/>
              <a:t>hati</a:t>
            </a:r>
            <a:r>
              <a:rPr lang="en-US" sz="2800" dirty="0" smtClean="0"/>
              <a:t> </a:t>
            </a:r>
            <a:r>
              <a:rPr lang="en-US" sz="2800" dirty="0" err="1" smtClean="0"/>
              <a:t>nurani</a:t>
            </a:r>
            <a:r>
              <a:rPr lang="en-US" sz="2800" dirty="0" smtClean="0"/>
              <a:t>, </a:t>
            </a:r>
            <a:r>
              <a:rPr lang="en-US" sz="2800" dirty="0" err="1" smtClean="0"/>
              <a:t>berarti</a:t>
            </a:r>
            <a:r>
              <a:rPr lang="en-US" sz="2800" dirty="0" smtClean="0"/>
              <a:t> </a:t>
            </a:r>
            <a:r>
              <a:rPr lang="en-US" sz="2800" dirty="0" err="1" smtClean="0"/>
              <a:t>sikap</a:t>
            </a:r>
            <a:r>
              <a:rPr lang="en-US" sz="2800" dirty="0" smtClean="0"/>
              <a:t> </a:t>
            </a:r>
            <a:r>
              <a:rPr lang="en-US" sz="2800" dirty="0" err="1" smtClean="0"/>
              <a:t>terbuka</a:t>
            </a:r>
            <a:r>
              <a:rPr lang="en-US" sz="2800" dirty="0" smtClean="0"/>
              <a:t> yang </a:t>
            </a:r>
            <a:r>
              <a:rPr lang="en-US" sz="2800" dirty="0" err="1" smtClean="0"/>
              <a:t>tercermin</a:t>
            </a:r>
            <a:r>
              <a:rPr lang="en-US" sz="2800" dirty="0" smtClean="0"/>
              <a:t> </a:t>
            </a:r>
            <a:r>
              <a:rPr lang="en-US" sz="2800" dirty="0" err="1" smtClean="0"/>
              <a:t>dalam</a:t>
            </a:r>
            <a:r>
              <a:rPr lang="en-US" sz="2800" dirty="0" smtClean="0"/>
              <a:t> </a:t>
            </a:r>
            <a:r>
              <a:rPr lang="en-US" sz="2800" dirty="0" err="1" smtClean="0"/>
              <a:t>pelayanan</a:t>
            </a:r>
            <a:r>
              <a:rPr lang="en-US" sz="2800" dirty="0" smtClean="0"/>
              <a:t> </a:t>
            </a:r>
            <a:r>
              <a:rPr lang="en-US" sz="2800" dirty="0" err="1" smtClean="0"/>
              <a:t>kepada</a:t>
            </a:r>
            <a:r>
              <a:rPr lang="en-US" sz="2800" dirty="0" smtClean="0"/>
              <a:t> </a:t>
            </a:r>
            <a:r>
              <a:rPr lang="en-US" sz="2800" dirty="0" err="1" smtClean="0"/>
              <a:t>klien</a:t>
            </a:r>
            <a:r>
              <a:rPr lang="en-US" sz="2800" dirty="0" smtClean="0"/>
              <a:t> yang </a:t>
            </a:r>
            <a:r>
              <a:rPr lang="en-US" sz="2800" dirty="0" err="1" smtClean="0"/>
              <a:t>tidak</a:t>
            </a:r>
            <a:r>
              <a:rPr lang="en-US" sz="2800" dirty="0" smtClean="0"/>
              <a:t> </a:t>
            </a:r>
            <a:r>
              <a:rPr lang="en-US" sz="2800" dirty="0" err="1" smtClean="0"/>
              <a:t>mampu</a:t>
            </a:r>
            <a:r>
              <a:rPr lang="en-US" sz="2800" dirty="0" smtClean="0"/>
              <a:t> </a:t>
            </a:r>
            <a:r>
              <a:rPr lang="en-US" sz="2800" dirty="0" err="1" smtClean="0"/>
              <a:t>secara</a:t>
            </a:r>
            <a:r>
              <a:rPr lang="en-US" sz="2800" dirty="0" smtClean="0"/>
              <a:t> </a:t>
            </a:r>
            <a:r>
              <a:rPr lang="en-US" sz="2800" dirty="0" err="1" smtClean="0"/>
              <a:t>finansial</a:t>
            </a:r>
            <a:r>
              <a:rPr lang="en-US" sz="2800" dirty="0" smtClean="0"/>
              <a:t>;</a:t>
            </a:r>
          </a:p>
          <a:p>
            <a:pPr algn="just">
              <a:buFontTx/>
              <a:buChar char="-"/>
            </a:pPr>
            <a:r>
              <a:rPr lang="en-US" sz="2800" dirty="0" err="1" smtClean="0"/>
              <a:t>Jujur</a:t>
            </a:r>
            <a:r>
              <a:rPr lang="en-US" sz="2800" dirty="0" smtClean="0"/>
              <a:t> </a:t>
            </a:r>
            <a:r>
              <a:rPr lang="en-US" sz="2800" dirty="0" err="1" smtClean="0"/>
              <a:t>kepada</a:t>
            </a:r>
            <a:r>
              <a:rPr lang="en-US" sz="2800" dirty="0" smtClean="0"/>
              <a:t> </a:t>
            </a:r>
            <a:r>
              <a:rPr lang="en-US" sz="2800" dirty="0" err="1" smtClean="0"/>
              <a:t>Tuhan</a:t>
            </a:r>
            <a:r>
              <a:rPr lang="en-US" sz="2800" dirty="0" smtClean="0"/>
              <a:t>, </a:t>
            </a:r>
            <a:r>
              <a:rPr lang="en-US" sz="2800" dirty="0" err="1" smtClean="0"/>
              <a:t>berarti</a:t>
            </a:r>
            <a:r>
              <a:rPr lang="en-US" sz="2800" dirty="0" smtClean="0"/>
              <a:t> </a:t>
            </a:r>
            <a:r>
              <a:rPr lang="en-US" sz="2800" dirty="0" err="1" smtClean="0"/>
              <a:t>sikap</a:t>
            </a:r>
            <a:r>
              <a:rPr lang="en-US" sz="2800" dirty="0" smtClean="0"/>
              <a:t> fair </a:t>
            </a:r>
            <a:r>
              <a:rPr lang="en-US" sz="2800" dirty="0" err="1" smtClean="0"/>
              <a:t>dan</a:t>
            </a:r>
            <a:r>
              <a:rPr lang="en-US" sz="2800" dirty="0" smtClean="0"/>
              <a:t> </a:t>
            </a:r>
            <a:r>
              <a:rPr lang="en-US" sz="2800" dirty="0" err="1" smtClean="0"/>
              <a:t>wajar</a:t>
            </a:r>
            <a:r>
              <a:rPr lang="en-US" sz="2800" dirty="0" smtClean="0"/>
              <a:t> </a:t>
            </a:r>
            <a:r>
              <a:rPr lang="en-US" sz="2800" dirty="0" err="1" smtClean="0"/>
              <a:t>dan</a:t>
            </a:r>
            <a:r>
              <a:rPr lang="en-US" sz="2800" dirty="0" smtClean="0"/>
              <a:t> </a:t>
            </a:r>
            <a:r>
              <a:rPr lang="en-US" sz="2800" dirty="0" err="1" smtClean="0"/>
              <a:t>memandang</a:t>
            </a:r>
            <a:r>
              <a:rPr lang="en-US" sz="2800" dirty="0" smtClean="0"/>
              <a:t> </a:t>
            </a:r>
            <a:r>
              <a:rPr lang="en-US" sz="2800" dirty="0" err="1" smtClean="0"/>
              <a:t>klien</a:t>
            </a:r>
            <a:r>
              <a:rPr lang="en-US" sz="2800" dirty="0" smtClean="0"/>
              <a:t> </a:t>
            </a:r>
            <a:r>
              <a:rPr lang="en-US" sz="2800" dirty="0" err="1" smtClean="0"/>
              <a:t>sebagai</a:t>
            </a:r>
            <a:r>
              <a:rPr lang="en-US" sz="2800" dirty="0" smtClean="0"/>
              <a:t> </a:t>
            </a:r>
            <a:r>
              <a:rPr lang="en-US" sz="2800" dirty="0" err="1" smtClean="0"/>
              <a:t>sesama</a:t>
            </a:r>
            <a:r>
              <a:rPr lang="en-US" sz="2800" dirty="0" smtClean="0"/>
              <a:t> </a:t>
            </a:r>
            <a:r>
              <a:rPr lang="en-US" sz="2800" dirty="0" err="1" smtClean="0"/>
              <a:t>manusia</a:t>
            </a:r>
            <a:r>
              <a:rPr lang="en-US" sz="2800" dirty="0" smtClean="0"/>
              <a:t> </a:t>
            </a:r>
            <a:r>
              <a:rPr lang="en-US" sz="2800" dirty="0" err="1" smtClean="0"/>
              <a:t>ciptaan</a:t>
            </a:r>
            <a:r>
              <a:rPr lang="en-US" sz="2800" dirty="0" smtClean="0"/>
              <a:t> </a:t>
            </a:r>
            <a:r>
              <a:rPr lang="en-US" sz="2800" dirty="0" err="1" smtClean="0"/>
              <a:t>Tuhan</a:t>
            </a:r>
            <a:r>
              <a:rPr lang="en-US" sz="2800" dirty="0" smtClean="0"/>
              <a:t>;</a:t>
            </a:r>
          </a:p>
          <a:p>
            <a:pPr algn="just">
              <a:buFontTx/>
              <a:buChar char="-"/>
            </a:pPr>
            <a:r>
              <a:rPr lang="en-US" sz="2800" dirty="0" err="1" smtClean="0"/>
              <a:t>Jujur</a:t>
            </a:r>
            <a:r>
              <a:rPr lang="en-US" sz="2800" dirty="0" smtClean="0"/>
              <a:t> </a:t>
            </a:r>
            <a:r>
              <a:rPr lang="en-US" sz="2800" dirty="0" err="1" smtClean="0"/>
              <a:t>kepada</a:t>
            </a:r>
            <a:r>
              <a:rPr lang="en-US" sz="2800" dirty="0" smtClean="0"/>
              <a:t> </a:t>
            </a:r>
            <a:r>
              <a:rPr lang="en-US" sz="2800" dirty="0" err="1" smtClean="0"/>
              <a:t>klien</a:t>
            </a:r>
            <a:r>
              <a:rPr lang="en-US" sz="2800" dirty="0" smtClean="0"/>
              <a:t>, </a:t>
            </a:r>
            <a:r>
              <a:rPr lang="en-US" sz="2800" dirty="0" err="1" smtClean="0"/>
              <a:t>berarti</a:t>
            </a:r>
            <a:r>
              <a:rPr lang="en-US" sz="2800" dirty="0" smtClean="0"/>
              <a:t> </a:t>
            </a:r>
            <a:r>
              <a:rPr lang="en-US" sz="2800" dirty="0" err="1" smtClean="0"/>
              <a:t>klien</a:t>
            </a:r>
            <a:r>
              <a:rPr lang="en-US" sz="2800" dirty="0" smtClean="0"/>
              <a:t> </a:t>
            </a:r>
            <a:r>
              <a:rPr lang="en-US" sz="2800" dirty="0" err="1" smtClean="0"/>
              <a:t>harus</a:t>
            </a:r>
            <a:r>
              <a:rPr lang="en-US" sz="2800" dirty="0" smtClean="0"/>
              <a:t> </a:t>
            </a:r>
            <a:r>
              <a:rPr lang="en-US" sz="2800" dirty="0" err="1" smtClean="0"/>
              <a:t>dipandang</a:t>
            </a:r>
            <a:r>
              <a:rPr lang="en-US" sz="2800" dirty="0" smtClean="0"/>
              <a:t> </a:t>
            </a:r>
            <a:r>
              <a:rPr lang="en-US" sz="2800" dirty="0" err="1" smtClean="0"/>
              <a:t>sebagai</a:t>
            </a:r>
            <a:r>
              <a:rPr lang="en-US" sz="2800" dirty="0" smtClean="0"/>
              <a:t> </a:t>
            </a:r>
            <a:r>
              <a:rPr lang="en-US" sz="2800" dirty="0" err="1" smtClean="0"/>
              <a:t>subjek</a:t>
            </a:r>
            <a:r>
              <a:rPr lang="en-US" sz="2800" dirty="0" smtClean="0"/>
              <a:t> yang </a:t>
            </a:r>
            <a:r>
              <a:rPr lang="en-US" sz="2800" dirty="0" err="1" smtClean="0"/>
              <a:t>perlu</a:t>
            </a:r>
            <a:r>
              <a:rPr lang="en-US" sz="2800" dirty="0" smtClean="0"/>
              <a:t> </a:t>
            </a:r>
            <a:r>
              <a:rPr lang="en-US" sz="2800" dirty="0" err="1" smtClean="0"/>
              <a:t>dihormati</a:t>
            </a:r>
            <a:r>
              <a:rPr lang="en-US" sz="2800" dirty="0" smtClean="0"/>
              <a:t> </a:t>
            </a:r>
            <a:r>
              <a:rPr lang="en-US" sz="2800" dirty="0" err="1" smtClean="0"/>
              <a:t>dan</a:t>
            </a:r>
            <a:r>
              <a:rPr lang="en-US" sz="2800" dirty="0" smtClean="0"/>
              <a:t> </a:t>
            </a:r>
            <a:r>
              <a:rPr lang="en-US" sz="2800" dirty="0" err="1" smtClean="0"/>
              <a:t>dihargai</a:t>
            </a:r>
            <a:r>
              <a:rPr lang="en-US" sz="2800" dirty="0" smtClean="0"/>
              <a:t> </a:t>
            </a:r>
            <a:r>
              <a:rPr lang="en-US" sz="2800" dirty="0" err="1" smtClean="0"/>
              <a:t>secara</a:t>
            </a:r>
            <a:r>
              <a:rPr lang="en-US" sz="2800" dirty="0" smtClean="0"/>
              <a:t> </a:t>
            </a:r>
            <a:r>
              <a:rPr lang="en-US" sz="2800" dirty="0" err="1" smtClean="0"/>
              <a:t>wajar</a:t>
            </a:r>
            <a:r>
              <a:rPr lang="en-US" sz="2800" dirty="0" smtClean="0"/>
              <a:t>, </a:t>
            </a:r>
            <a:r>
              <a:rPr lang="en-US" sz="2800" dirty="0" err="1" smtClean="0"/>
              <a:t>apa</a:t>
            </a:r>
            <a:r>
              <a:rPr lang="en-US" sz="2800" dirty="0" smtClean="0"/>
              <a:t> </a:t>
            </a:r>
            <a:r>
              <a:rPr lang="en-US" sz="2800" dirty="0" err="1" smtClean="0"/>
              <a:t>adanya</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11</a:t>
            </a:fld>
            <a:endParaRPr lang="id-ID"/>
          </a:p>
        </p:txBody>
      </p:sp>
    </p:spTree>
    <p:extLst>
      <p:ext uri="{BB962C8B-B14F-4D97-AF65-F5344CB8AC3E}">
        <p14:creationId xmlns:p14="http://schemas.microsoft.com/office/powerpoint/2010/main" val="3384258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anose="05000000000000000000" pitchFamily="2" charset="2"/>
              <a:buChar char="q"/>
            </a:pPr>
            <a:r>
              <a:rPr lang="id-ID" dirty="0" smtClean="0"/>
              <a:t>Mengapa Kode Etik PH Penting?</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id-ID" dirty="0" smtClean="0"/>
              <a:t>Profesi hukum sebagai profesi terhormat dan luhur, merupakan pilihan dan sekaligus panggilan hidup untuk melayani masyarakat di bidang hukum;</a:t>
            </a:r>
          </a:p>
          <a:p>
            <a:pPr marL="514350" indent="-514350" algn="just">
              <a:buFont typeface="+mj-lt"/>
              <a:buAutoNum type="arabicPeriod"/>
            </a:pPr>
            <a:r>
              <a:rPr lang="id-ID" dirty="0" smtClean="0"/>
              <a:t>Profesional hukum, selain menguasai hukum dengan baik secara teknis keilmuan,  juga harus bermoral. Profesional terhindar dari menggadaikan profesi selaku “</a:t>
            </a:r>
            <a:r>
              <a:rPr lang="id-ID" i="1" dirty="0" smtClean="0"/>
              <a:t>calo, broker, markus, mafia peradilan dst</a:t>
            </a:r>
            <a:r>
              <a:rPr lang="id-ID" dirty="0" smtClean="0"/>
              <a:t>”. Akan tetapi dapat memberikan pelayanan kepada klien berdasarkan hukum, keadilan dan kebenaran.</a:t>
            </a:r>
          </a:p>
          <a:p>
            <a:pPr marL="514350" indent="-514350" algn="just">
              <a:buNone/>
            </a:pPr>
            <a:endParaRPr lang="id-ID"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12</a:t>
            </a:fld>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dirty="0" err="1" smtClean="0"/>
              <a:t>Nilai-nilai</a:t>
            </a:r>
            <a:r>
              <a:rPr lang="en-US" sz="2800" dirty="0" smtClean="0"/>
              <a:t> </a:t>
            </a:r>
            <a:r>
              <a:rPr lang="en-US" sz="2800" dirty="0" err="1" smtClean="0"/>
              <a:t>dasar</a:t>
            </a:r>
            <a:r>
              <a:rPr lang="en-US" sz="2800" dirty="0" smtClean="0"/>
              <a:t> </a:t>
            </a:r>
            <a:r>
              <a:rPr lang="en-US" sz="2800" dirty="0" err="1" smtClean="0"/>
              <a:t>dari</a:t>
            </a:r>
            <a:r>
              <a:rPr lang="en-US" sz="2800" dirty="0" smtClean="0"/>
              <a:t> </a:t>
            </a:r>
            <a:r>
              <a:rPr lang="en-US" sz="2800" dirty="0" err="1" smtClean="0"/>
              <a:t>profesi</a:t>
            </a:r>
            <a:r>
              <a:rPr lang="en-US" sz="2800" dirty="0" smtClean="0"/>
              <a:t> </a:t>
            </a:r>
            <a:r>
              <a:rPr lang="en-US" sz="2800" dirty="0" err="1" smtClean="0"/>
              <a:t>hukum</a:t>
            </a:r>
            <a:r>
              <a:rPr lang="en-US" sz="2800" dirty="0" smtClean="0"/>
              <a:t> </a:t>
            </a:r>
            <a:r>
              <a:rPr lang="en-US" sz="2800" dirty="0" err="1" smtClean="0"/>
              <a:t>dalam</a:t>
            </a:r>
            <a:r>
              <a:rPr lang="en-US" sz="2800" dirty="0" smtClean="0"/>
              <a:t> </a:t>
            </a:r>
            <a:r>
              <a:rPr lang="en-US" sz="2800" dirty="0" err="1" smtClean="0"/>
              <a:t>sejumlah</a:t>
            </a:r>
            <a:r>
              <a:rPr lang="en-US" sz="2800" dirty="0" smtClean="0"/>
              <a:t> </a:t>
            </a:r>
            <a:r>
              <a:rPr lang="en-US" sz="2800" dirty="0" err="1" smtClean="0"/>
              <a:t>rumusan</a:t>
            </a:r>
            <a:r>
              <a:rPr lang="en-US" sz="2800" dirty="0" smtClean="0"/>
              <a:t> </a:t>
            </a:r>
            <a:r>
              <a:rPr lang="en-US" sz="2800" dirty="0" err="1" smtClean="0"/>
              <a:t>kode</a:t>
            </a:r>
            <a:r>
              <a:rPr lang="en-US" sz="2800" dirty="0" smtClean="0"/>
              <a:t> </a:t>
            </a:r>
            <a:r>
              <a:rPr lang="en-US" sz="2800" dirty="0" err="1" smtClean="0"/>
              <a:t>etik</a:t>
            </a:r>
            <a:r>
              <a:rPr lang="en-US" sz="2800" dirty="0" smtClean="0"/>
              <a:t> (</a:t>
            </a:r>
            <a:r>
              <a:rPr lang="en-US" sz="2800" dirty="0" err="1" smtClean="0"/>
              <a:t>Shidarta</a:t>
            </a:r>
            <a:r>
              <a:rPr lang="en-US" sz="2800" dirty="0" smtClean="0"/>
              <a:t>, 2009:137):</a:t>
            </a:r>
            <a:endParaRPr lang="en-US" sz="2800" dirty="0"/>
          </a:p>
        </p:txBody>
      </p:sp>
      <p:sp>
        <p:nvSpPr>
          <p:cNvPr id="3" name="Content Placeholder 2"/>
          <p:cNvSpPr>
            <a:spLocks noGrp="1"/>
          </p:cNvSpPr>
          <p:nvPr>
            <p:ph idx="1"/>
          </p:nvPr>
        </p:nvSpPr>
        <p:spPr/>
        <p:txBody>
          <a:bodyPr>
            <a:normAutofit lnSpcReduction="10000"/>
          </a:bodyPr>
          <a:lstStyle/>
          <a:p>
            <a:r>
              <a:rPr lang="en-US" dirty="0" err="1" smtClean="0"/>
              <a:t>Kesakralan</a:t>
            </a:r>
            <a:r>
              <a:rPr lang="en-US" dirty="0" smtClean="0"/>
              <a:t> (religious, </a:t>
            </a:r>
            <a:r>
              <a:rPr lang="en-US" dirty="0" err="1" smtClean="0"/>
              <a:t>jujur</a:t>
            </a:r>
            <a:r>
              <a:rPr lang="en-US" dirty="0" smtClean="0"/>
              <a:t>, </a:t>
            </a:r>
            <a:r>
              <a:rPr lang="en-US" dirty="0" err="1" smtClean="0"/>
              <a:t>bebas</a:t>
            </a:r>
            <a:r>
              <a:rPr lang="en-US" dirty="0" smtClean="0"/>
              <a:t>, </a:t>
            </a:r>
            <a:r>
              <a:rPr lang="en-US" dirty="0" err="1" smtClean="0"/>
              <a:t>adil</a:t>
            </a:r>
            <a:r>
              <a:rPr lang="en-US" dirty="0" smtClean="0"/>
              <a:t>),</a:t>
            </a:r>
          </a:p>
          <a:p>
            <a:r>
              <a:rPr lang="en-US" dirty="0" err="1" smtClean="0"/>
              <a:t>Solidaritas</a:t>
            </a:r>
            <a:r>
              <a:rPr lang="en-US" dirty="0" smtClean="0"/>
              <a:t> (</a:t>
            </a:r>
            <a:r>
              <a:rPr lang="en-US" dirty="0" err="1" smtClean="0"/>
              <a:t>terbuka</a:t>
            </a:r>
            <a:r>
              <a:rPr lang="en-US" dirty="0" smtClean="0"/>
              <a:t>, </a:t>
            </a:r>
            <a:r>
              <a:rPr lang="en-US" dirty="0" err="1" smtClean="0"/>
              <a:t>pengabdian</a:t>
            </a:r>
            <a:r>
              <a:rPr lang="en-US" dirty="0" smtClean="0"/>
              <a:t>, </a:t>
            </a:r>
            <a:r>
              <a:rPr lang="en-US" dirty="0" err="1" smtClean="0"/>
              <a:t>keutuhan</a:t>
            </a:r>
            <a:r>
              <a:rPr lang="en-US" dirty="0" smtClean="0"/>
              <a:t> </a:t>
            </a:r>
            <a:r>
              <a:rPr lang="en-US" dirty="0" err="1" smtClean="0"/>
              <a:t>korps</a:t>
            </a:r>
            <a:r>
              <a:rPr lang="en-US" dirty="0" smtClean="0"/>
              <a:t>, </a:t>
            </a:r>
            <a:r>
              <a:rPr lang="en-US" dirty="0" err="1" smtClean="0"/>
              <a:t>kolegial</a:t>
            </a:r>
            <a:r>
              <a:rPr lang="en-US" dirty="0" smtClean="0"/>
              <a:t>),</a:t>
            </a:r>
          </a:p>
          <a:p>
            <a:r>
              <a:rPr lang="en-US" dirty="0" err="1" smtClean="0"/>
              <a:t>Teori</a:t>
            </a:r>
            <a:r>
              <a:rPr lang="en-US" dirty="0"/>
              <a:t> </a:t>
            </a:r>
            <a:r>
              <a:rPr lang="en-US" dirty="0" smtClean="0"/>
              <a:t>(</a:t>
            </a:r>
            <a:r>
              <a:rPr lang="en-US" dirty="0" err="1" smtClean="0"/>
              <a:t>objektif</a:t>
            </a:r>
            <a:r>
              <a:rPr lang="en-US" dirty="0" smtClean="0"/>
              <a:t>, </a:t>
            </a:r>
            <a:r>
              <a:rPr lang="en-US" dirty="0" err="1" smtClean="0"/>
              <a:t>metodologis</a:t>
            </a:r>
            <a:r>
              <a:rPr lang="en-US" dirty="0" smtClean="0"/>
              <a:t>, </a:t>
            </a:r>
            <a:r>
              <a:rPr lang="en-US" dirty="0" err="1" smtClean="0"/>
              <a:t>berwawasan</a:t>
            </a:r>
            <a:r>
              <a:rPr lang="en-US" dirty="0" smtClean="0"/>
              <a:t>);</a:t>
            </a:r>
          </a:p>
          <a:p>
            <a:r>
              <a:rPr lang="en-US" dirty="0" err="1" smtClean="0"/>
              <a:t>Kekuasaan</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wibawa</a:t>
            </a:r>
            <a:r>
              <a:rPr lang="en-US" dirty="0" smtClean="0"/>
              <a:t>, </a:t>
            </a:r>
            <a:r>
              <a:rPr lang="en-US" dirty="0" err="1" smtClean="0"/>
              <a:t>amanah</a:t>
            </a:r>
            <a:r>
              <a:rPr lang="en-US" dirty="0" smtClean="0"/>
              <a:t>);</a:t>
            </a:r>
          </a:p>
          <a:p>
            <a:r>
              <a:rPr lang="en-US" dirty="0" err="1" smtClean="0"/>
              <a:t>Ekonomi</a:t>
            </a:r>
            <a:r>
              <a:rPr lang="en-US" dirty="0" smtClean="0"/>
              <a:t> (</a:t>
            </a:r>
            <a:r>
              <a:rPr lang="en-US" dirty="0" err="1" smtClean="0"/>
              <a:t>sederhana</a:t>
            </a:r>
            <a:r>
              <a:rPr lang="en-US" dirty="0" smtClean="0"/>
              <a:t>, </a:t>
            </a:r>
            <a:r>
              <a:rPr lang="en-US" dirty="0" err="1" smtClean="0"/>
              <a:t>tidak</a:t>
            </a:r>
            <a:r>
              <a:rPr lang="en-US" dirty="0" smtClean="0"/>
              <a:t> </a:t>
            </a:r>
            <a:r>
              <a:rPr lang="en-US" dirty="0" err="1" smtClean="0"/>
              <a:t>berorientasi</a:t>
            </a:r>
            <a:r>
              <a:rPr lang="en-US" dirty="0" smtClean="0"/>
              <a:t> </a:t>
            </a:r>
            <a:r>
              <a:rPr lang="en-US" dirty="0" err="1" smtClean="0"/>
              <a:t>materi</a:t>
            </a:r>
            <a:r>
              <a:rPr lang="en-US" dirty="0" smtClean="0"/>
              <a:t>)</a:t>
            </a:r>
          </a:p>
          <a:p>
            <a:r>
              <a:rPr lang="en-US" dirty="0" err="1" smtClean="0"/>
              <a:t>Keterampilan</a:t>
            </a:r>
            <a:r>
              <a:rPr lang="en-US" dirty="0" smtClean="0"/>
              <a:t> (</a:t>
            </a:r>
            <a:r>
              <a:rPr lang="en-US" dirty="0" err="1" smtClean="0"/>
              <a:t>cermat</a:t>
            </a:r>
            <a:r>
              <a:rPr lang="en-US" dirty="0" smtClean="0"/>
              <a:t>, </a:t>
            </a:r>
            <a:r>
              <a:rPr lang="en-US" dirty="0" err="1" smtClean="0"/>
              <a:t>cakap</a:t>
            </a:r>
            <a:r>
              <a:rPr lang="en-US" dirty="0" smtClean="0"/>
              <a:t>); </a:t>
            </a:r>
            <a:endParaRPr lang="en-US"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13</a:t>
            </a:fld>
            <a:endParaRPr lang="id-ID"/>
          </a:p>
        </p:txBody>
      </p:sp>
    </p:spTree>
    <p:extLst>
      <p:ext uri="{BB962C8B-B14F-4D97-AF65-F5344CB8AC3E}">
        <p14:creationId xmlns:p14="http://schemas.microsoft.com/office/powerpoint/2010/main" val="78320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63040" y="1772239"/>
            <a:ext cx="6196405" cy="3950830"/>
          </a:xfrm>
        </p:spPr>
        <p:txBody>
          <a:bodyPr>
            <a:normAutofit/>
          </a:bodyPr>
          <a:lstStyle/>
          <a:p>
            <a:pPr marL="552450" indent="-457200" algn="just">
              <a:buFont typeface="Wingdings" pitchFamily="2" charset="2"/>
              <a:buChar char="q"/>
            </a:pPr>
            <a:r>
              <a:rPr lang="id-ID" dirty="0" smtClean="0"/>
              <a:t>Kode, berarti kumpulan peraturan yang sistematis;</a:t>
            </a:r>
          </a:p>
          <a:p>
            <a:pPr marL="531813" indent="-436563" algn="just">
              <a:buNone/>
            </a:pPr>
            <a:endParaRPr lang="id-ID" dirty="0"/>
          </a:p>
          <a:p>
            <a:pPr marL="552450" indent="-457200" algn="just">
              <a:buFont typeface="Wingdings" pitchFamily="2" charset="2"/>
              <a:buChar char="q"/>
            </a:pPr>
            <a:r>
              <a:rPr lang="id-ID" dirty="0" smtClean="0"/>
              <a:t>Kode etik , yaitu norma atau asas yang diterima </a:t>
            </a:r>
            <a:r>
              <a:rPr lang="id-ID" i="1" dirty="0" smtClean="0"/>
              <a:t>kelompok tertentu </a:t>
            </a:r>
            <a:r>
              <a:rPr lang="id-ID" dirty="0" smtClean="0"/>
              <a:t>sebagai landasan </a:t>
            </a:r>
            <a:r>
              <a:rPr lang="id-ID" i="1" dirty="0" smtClean="0"/>
              <a:t>tingkah laku sehari-hari dimasyarakat maupun tempat kerja</a:t>
            </a:r>
            <a:r>
              <a:rPr lang="id-ID" dirty="0"/>
              <a:t>;</a:t>
            </a:r>
            <a:r>
              <a:rPr lang="id-ID" dirty="0" smtClean="0"/>
              <a:t> </a:t>
            </a:r>
          </a:p>
          <a:p>
            <a:pPr marL="531813" indent="-436563" algn="just">
              <a:buNone/>
            </a:pPr>
            <a:r>
              <a:rPr lang="id-ID" dirty="0"/>
              <a:t> </a:t>
            </a:r>
            <a:r>
              <a:rPr lang="id-ID" dirty="0" smtClean="0"/>
              <a:t>     (Muhammad Nuh, 2011).</a:t>
            </a:r>
            <a:endParaRPr lang="id-ID"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2</a:t>
            </a:fld>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dirty="0" smtClean="0"/>
              <a:t>K. Bertens dalam Ak. Muhammad, 2006:</a:t>
            </a:r>
            <a:endParaRPr lang="id-ID" dirty="0"/>
          </a:p>
        </p:txBody>
      </p:sp>
      <p:sp>
        <p:nvSpPr>
          <p:cNvPr id="5" name="Content Placeholder 4"/>
          <p:cNvSpPr>
            <a:spLocks noGrp="1"/>
          </p:cNvSpPr>
          <p:nvPr>
            <p:ph idx="1"/>
          </p:nvPr>
        </p:nvSpPr>
        <p:spPr/>
        <p:txBody>
          <a:bodyPr/>
          <a:lstStyle/>
          <a:p>
            <a:pPr indent="12700">
              <a:buNone/>
            </a:pPr>
            <a:endParaRPr lang="id-ID" dirty="0" smtClean="0"/>
          </a:p>
          <a:p>
            <a:pPr indent="12700" algn="just">
              <a:buNone/>
            </a:pPr>
            <a:r>
              <a:rPr lang="id-ID" dirty="0" smtClean="0"/>
              <a:t>Kode etik profesi merupakan norma yang ditetapkan dan diterima oleh kelompok profesi, yang mengarahkan atau memberi petunjuk kepada anggotanya bagaimana seharusnya berbuat dan sekaligus menjamin mutu moral profesi itu dimata masyarakat.</a:t>
            </a:r>
            <a:endParaRPr lang="id-ID"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3</a:t>
            </a:fld>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187624" y="1524000"/>
            <a:ext cx="6984776" cy="5306627"/>
          </a:xfrm>
        </p:spPr>
        <p:txBody>
          <a:bodyPr/>
          <a:lstStyle/>
          <a:p>
            <a:pPr marL="514350" indent="-514350" algn="just">
              <a:buFont typeface="Wingdings" pitchFamily="2" charset="2"/>
              <a:buChar char="q"/>
            </a:pPr>
            <a:r>
              <a:rPr lang="id-ID" dirty="0" smtClean="0"/>
              <a:t>Fungsi kode etik adalah:</a:t>
            </a:r>
          </a:p>
          <a:p>
            <a:pPr marL="514350" indent="-514350" algn="just">
              <a:buNone/>
            </a:pPr>
            <a:endParaRPr lang="id-ID" dirty="0" smtClean="0"/>
          </a:p>
          <a:p>
            <a:pPr marL="514350" indent="-514350" algn="just">
              <a:buFont typeface="+mj-lt"/>
              <a:buAutoNum type="arabicPeriod"/>
            </a:pPr>
            <a:r>
              <a:rPr lang="id-ID" dirty="0" smtClean="0"/>
              <a:t>Sebagai acuan kontrol moral atau semacam pengawasan perilaku pelaku profesi;</a:t>
            </a:r>
          </a:p>
          <a:p>
            <a:pPr marL="514350" indent="-514350" algn="just">
              <a:buFont typeface="+mj-lt"/>
              <a:buAutoNum type="arabicPeriod"/>
            </a:pPr>
            <a:r>
              <a:rPr lang="id-ID" dirty="0" smtClean="0"/>
              <a:t>Sebagai penuntun terbentuknya integritas moral yang kuat dikalangan pengemban profesi;</a:t>
            </a:r>
          </a:p>
          <a:p>
            <a:pPr marL="514350" indent="-514350" algn="just">
              <a:buFont typeface="+mj-lt"/>
              <a:buAutoNum type="arabicPeriod"/>
            </a:pPr>
            <a:r>
              <a:rPr lang="id-ID" dirty="0" smtClean="0"/>
              <a:t>Menjadi acuan supaya anggota profesi tetap bermartabat dalam profesinya;</a:t>
            </a:r>
          </a:p>
          <a:p>
            <a:pPr marL="514350" indent="-514350" algn="just">
              <a:buFont typeface="+mj-lt"/>
              <a:buAutoNum type="arabicPeriod"/>
            </a:pPr>
            <a:endParaRPr lang="id-ID"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4</a:t>
            </a:fld>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id-ID" sz="3600" dirty="0" smtClean="0"/>
              <a:t>Prof Soebekti, bahwa fungsi kode etik dalam profesi adalah:</a:t>
            </a:r>
            <a:endParaRPr lang="id-ID" sz="3600" dirty="0"/>
          </a:p>
        </p:txBody>
      </p:sp>
      <p:sp>
        <p:nvSpPr>
          <p:cNvPr id="3" name="Content Placeholder 2"/>
          <p:cNvSpPr>
            <a:spLocks noGrp="1"/>
          </p:cNvSpPr>
          <p:nvPr>
            <p:ph idx="1"/>
          </p:nvPr>
        </p:nvSpPr>
        <p:spPr/>
        <p:txBody>
          <a:bodyPr>
            <a:normAutofit fontScale="77500" lnSpcReduction="20000"/>
          </a:bodyPr>
          <a:lstStyle/>
          <a:p>
            <a:pPr marL="596646" indent="-514350" algn="just">
              <a:buFont typeface="+mj-lt"/>
              <a:buAutoNum type="arabicParenR"/>
            </a:pPr>
            <a:endParaRPr lang="id-ID" sz="3400" dirty="0" smtClean="0"/>
          </a:p>
          <a:p>
            <a:pPr marL="596646" indent="-514350" algn="just">
              <a:buFont typeface="+mj-lt"/>
              <a:buAutoNum type="arabicParenR"/>
            </a:pPr>
            <a:r>
              <a:rPr lang="id-ID" sz="3400" dirty="0" smtClean="0"/>
              <a:t>Menjunjung tinggi martabat profesi,</a:t>
            </a:r>
          </a:p>
          <a:p>
            <a:pPr marL="596646" indent="-514350" algn="just">
              <a:buFont typeface="+mj-lt"/>
              <a:buAutoNum type="arabicParenR"/>
            </a:pPr>
            <a:endParaRPr lang="id-ID" sz="3400" dirty="0" smtClean="0"/>
          </a:p>
          <a:p>
            <a:pPr marL="596646" indent="-514350" algn="just">
              <a:buFont typeface="+mj-lt"/>
              <a:buAutoNum type="arabicParenR"/>
            </a:pPr>
            <a:r>
              <a:rPr lang="id-ID" sz="3400" dirty="0" smtClean="0"/>
              <a:t>Menjaga atau memelihara kesejahteraan para anggotanya dengan mengadakan larangan-larangan untuk melakukan perbuatan-perbuatan yang akan merugikan kesejahteraan materiil para anggotanya;</a:t>
            </a:r>
            <a:endParaRPr lang="id-ID" sz="3400"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5</a:t>
            </a:fld>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755576" y="1143000"/>
            <a:ext cx="7416824" cy="4983163"/>
          </a:xfrm>
        </p:spPr>
        <p:txBody>
          <a:bodyPr>
            <a:normAutofit lnSpcReduction="10000"/>
          </a:bodyPr>
          <a:lstStyle/>
          <a:p>
            <a:pPr marL="539750" indent="-457200" algn="just">
              <a:buFont typeface="Wingdings" pitchFamily="2" charset="2"/>
              <a:buChar char="q"/>
            </a:pPr>
            <a:r>
              <a:rPr lang="id-ID" sz="2800" dirty="0" smtClean="0"/>
              <a:t>Oleh karena itu, menurut E. Sumaryono, dalam Muhammad Nuh, 2011, </a:t>
            </a:r>
            <a:r>
              <a:rPr lang="id-ID" sz="2800" u="sng" dirty="0" smtClean="0"/>
              <a:t>kode etik profesi perlu ditulis</a:t>
            </a:r>
            <a:r>
              <a:rPr lang="id-ID" sz="2800" dirty="0" smtClean="0"/>
              <a:t> dengan alasan:</a:t>
            </a:r>
          </a:p>
          <a:p>
            <a:pPr marL="82550" indent="0" algn="just">
              <a:buNone/>
            </a:pPr>
            <a:endParaRPr lang="id-ID" dirty="0" smtClean="0"/>
          </a:p>
          <a:p>
            <a:pPr marL="808038" indent="-266700" algn="just">
              <a:buFont typeface="+mj-lt"/>
              <a:buAutoNum type="arabicPeriod"/>
            </a:pPr>
            <a:r>
              <a:rPr lang="id-ID" sz="2600" dirty="0" smtClean="0"/>
              <a:t>Kode etik profesi penting sebagai sarana kontrol sosial. Kode etik memberikan semacam kriteria bagi anggota kelompok profesi;</a:t>
            </a:r>
          </a:p>
          <a:p>
            <a:pPr marL="808038" indent="-266700" algn="just">
              <a:buFont typeface="+mj-lt"/>
              <a:buAutoNum type="arabicPeriod"/>
            </a:pPr>
            <a:r>
              <a:rPr lang="id-ID" sz="2600" dirty="0" smtClean="0"/>
              <a:t>Membantu pelaku profesi dalam menentukan apa yang harus mereka perbuat kalau menghadapi permasalahan dalam pekerjaannya</a:t>
            </a:r>
            <a:r>
              <a:rPr lang="id-ID" sz="2800" dirty="0" smtClean="0"/>
              <a:t>;</a:t>
            </a:r>
            <a:endParaRPr lang="id-ID" sz="2800"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6</a:t>
            </a:fld>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92500" lnSpcReduction="20000"/>
          </a:bodyPr>
          <a:lstStyle/>
          <a:p>
            <a:pPr algn="just">
              <a:buNone/>
            </a:pPr>
            <a:r>
              <a:rPr lang="id-ID" sz="2800" dirty="0" smtClean="0"/>
              <a:t>3.Menjadi dasar otentik, “pijakan”, acuan untuk mengamati perilaku sesama pelaku profesi yang dinilai melanggar hukum;</a:t>
            </a:r>
          </a:p>
          <a:p>
            <a:pPr algn="just">
              <a:buNone/>
            </a:pPr>
            <a:endParaRPr lang="id-ID" sz="2800" dirty="0" smtClean="0"/>
          </a:p>
          <a:p>
            <a:pPr algn="just">
              <a:buNone/>
            </a:pPr>
            <a:r>
              <a:rPr lang="id-ID" sz="2800" dirty="0" smtClean="0"/>
              <a:t>4.Sebagai rujukan untuk menjaga prestasi dan reputasi, baik secara individu maupun kelembagaan, dengan kode etik profesi pelaku profesi dituntut meningkatkan prestasi dan kariernya;</a:t>
            </a:r>
            <a:endParaRPr lang="id-ID" sz="2800" dirty="0"/>
          </a:p>
        </p:txBody>
      </p:sp>
      <p:sp>
        <p:nvSpPr>
          <p:cNvPr id="2" name="Slide Number Placeholder 1"/>
          <p:cNvSpPr>
            <a:spLocks noGrp="1"/>
          </p:cNvSpPr>
          <p:nvPr>
            <p:ph type="sldNum" sz="quarter" idx="12"/>
          </p:nvPr>
        </p:nvSpPr>
        <p:spPr/>
        <p:txBody>
          <a:bodyPr/>
          <a:lstStyle/>
          <a:p>
            <a:fld id="{F3DE1ED0-1140-4ECB-9ACB-283D39982742}" type="slidenum">
              <a:rPr lang="id-ID" smtClean="0"/>
              <a:pPr/>
              <a:t>7</a:t>
            </a:fld>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058333"/>
            <a:ext cx="6798734" cy="1303867"/>
          </a:xfrm>
        </p:spPr>
        <p:txBody>
          <a:bodyPr>
            <a:normAutofit/>
          </a:bodyPr>
          <a:lstStyle/>
          <a:p>
            <a:pPr marL="571500" indent="-571500" algn="just">
              <a:buFont typeface="Wingdings" pitchFamily="2" charset="2"/>
              <a:buChar char="q"/>
            </a:pPr>
            <a:r>
              <a:rPr lang="id-ID" sz="3600" dirty="0" smtClean="0"/>
              <a:t>Kelemahan Kode Etik Profesi </a:t>
            </a:r>
            <a:endParaRPr lang="id-ID" sz="3600" dirty="0"/>
          </a:p>
        </p:txBody>
      </p:sp>
      <p:sp>
        <p:nvSpPr>
          <p:cNvPr id="3" name="Content Placeholder 2"/>
          <p:cNvSpPr>
            <a:spLocks noGrp="1"/>
          </p:cNvSpPr>
          <p:nvPr>
            <p:ph idx="1"/>
          </p:nvPr>
        </p:nvSpPr>
        <p:spPr/>
        <p:txBody>
          <a:bodyPr>
            <a:normAutofit fontScale="92500"/>
          </a:bodyPr>
          <a:lstStyle/>
          <a:p>
            <a:pPr marL="514350" indent="-514350" algn="just">
              <a:buAutoNum type="arabicPeriod"/>
            </a:pPr>
            <a:r>
              <a:rPr lang="id-ID" dirty="0" smtClean="0"/>
              <a:t>Kode etik profesi merupakan himpunan norma moral yang tidak dilengkapi dengan sanksi keras karena keberlakuannya semata-mata berdasarkan kesadaran profesional;</a:t>
            </a:r>
          </a:p>
          <a:p>
            <a:pPr marL="514350" indent="-514350" algn="just">
              <a:buAutoNum type="arabicPeriod"/>
            </a:pPr>
            <a:r>
              <a:rPr lang="id-ID" dirty="0" smtClean="0"/>
              <a:t>Kode etik profesi tidak sejalan dengan fakta yang terjadi disekitar/lingkungan para profesional </a:t>
            </a:r>
            <a:r>
              <a:rPr lang="en-US" dirty="0" smtClean="0"/>
              <a:t>. Para </a:t>
            </a:r>
            <a:r>
              <a:rPr lang="en-US" dirty="0" err="1" smtClean="0"/>
              <a:t>Profesional</a:t>
            </a:r>
            <a:r>
              <a:rPr lang="en-US" dirty="0" smtClean="0"/>
              <a:t> </a:t>
            </a:r>
            <a:r>
              <a:rPr lang="en-US" dirty="0" err="1" smtClean="0"/>
              <a:t>berpaling</a:t>
            </a:r>
            <a:r>
              <a:rPr lang="en-US" dirty="0" smtClean="0"/>
              <a:t> </a:t>
            </a:r>
            <a:r>
              <a:rPr lang="en-US" dirty="0" err="1" smtClean="0"/>
              <a:t>dan</a:t>
            </a:r>
            <a:r>
              <a:rPr lang="en-US" dirty="0" smtClean="0"/>
              <a:t> </a:t>
            </a:r>
            <a:r>
              <a:rPr lang="en-US" dirty="0" err="1" smtClean="0"/>
              <a:t>terpengaru</a:t>
            </a:r>
            <a:r>
              <a:rPr lang="id-ID" dirty="0" smtClean="0"/>
              <a:t>h</a:t>
            </a:r>
            <a:r>
              <a:rPr lang="en-US" dirty="0" smtClean="0"/>
              <a:t> </a:t>
            </a:r>
            <a:r>
              <a:rPr lang="en-US" dirty="0" err="1" smtClean="0"/>
              <a:t>oleh</a:t>
            </a:r>
            <a:r>
              <a:rPr lang="en-US" dirty="0" smtClean="0"/>
              <a:t> </a:t>
            </a:r>
            <a:r>
              <a:rPr lang="en-US" dirty="0" err="1" smtClean="0"/>
              <a:t>kenyataan</a:t>
            </a:r>
            <a:r>
              <a:rPr lang="en-US" dirty="0" smtClean="0"/>
              <a:t>;</a:t>
            </a:r>
            <a:r>
              <a:rPr lang="id-ID" dirty="0" smtClean="0"/>
              <a:t> (al. sifat kekeluargaan, konsumerisme);</a:t>
            </a:r>
            <a:endParaRPr lang="id-ID"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8</a:t>
            </a:fld>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600" dirty="0" smtClean="0"/>
              <a:t> A. Muhammad, 2006:82, </a:t>
            </a:r>
            <a:r>
              <a:rPr lang="en-US" sz="2600" dirty="0" err="1" smtClean="0"/>
              <a:t>menguraikan</a:t>
            </a:r>
            <a:r>
              <a:rPr lang="en-US" sz="2600" dirty="0" smtClean="0"/>
              <a:t> </a:t>
            </a:r>
            <a:r>
              <a:rPr lang="en-US" sz="2600" dirty="0" err="1" smtClean="0"/>
              <a:t>beberapa</a:t>
            </a:r>
            <a:r>
              <a:rPr lang="en-US" sz="2600" dirty="0" smtClean="0"/>
              <a:t> </a:t>
            </a:r>
            <a:r>
              <a:rPr lang="en-US" sz="2600" dirty="0" err="1" smtClean="0"/>
              <a:t>alasan</a:t>
            </a:r>
            <a:r>
              <a:rPr lang="en-US" sz="2600" dirty="0" smtClean="0"/>
              <a:t> yang </a:t>
            </a:r>
            <a:r>
              <a:rPr lang="en-US" sz="2600" dirty="0" err="1" smtClean="0"/>
              <a:t>mengakibatkan</a:t>
            </a:r>
            <a:r>
              <a:rPr lang="en-US" sz="2600" dirty="0" smtClean="0"/>
              <a:t> </a:t>
            </a:r>
            <a:r>
              <a:rPr lang="en-US" sz="2600" dirty="0" err="1" smtClean="0"/>
              <a:t>pengabaian</a:t>
            </a:r>
            <a:r>
              <a:rPr lang="en-US" sz="2600" dirty="0" smtClean="0"/>
              <a:t> </a:t>
            </a:r>
            <a:r>
              <a:rPr lang="en-US" sz="2600" dirty="0" err="1" smtClean="0"/>
              <a:t>terhadap</a:t>
            </a:r>
            <a:r>
              <a:rPr lang="en-US" sz="2600" dirty="0" smtClean="0"/>
              <a:t> </a:t>
            </a:r>
            <a:r>
              <a:rPr lang="en-US" sz="2600" dirty="0" err="1" smtClean="0"/>
              <a:t>kode</a:t>
            </a:r>
            <a:r>
              <a:rPr lang="en-US" sz="2600" dirty="0" smtClean="0"/>
              <a:t> </a:t>
            </a:r>
            <a:r>
              <a:rPr lang="en-US" sz="2600" dirty="0" err="1" smtClean="0"/>
              <a:t>etik</a:t>
            </a:r>
            <a:r>
              <a:rPr lang="en-US" sz="2600" dirty="0" smtClean="0"/>
              <a:t> </a:t>
            </a:r>
            <a:r>
              <a:rPr lang="en-US" sz="2600" dirty="0" err="1" smtClean="0"/>
              <a:t>profesi</a:t>
            </a:r>
            <a:r>
              <a:rPr lang="en-US" sz="2600" dirty="0" smtClean="0"/>
              <a:t>:</a:t>
            </a:r>
            <a:endParaRPr lang="en-US" sz="2600" dirty="0"/>
          </a:p>
        </p:txBody>
      </p:sp>
      <p:sp>
        <p:nvSpPr>
          <p:cNvPr id="3" name="Content Placeholder 2"/>
          <p:cNvSpPr>
            <a:spLocks noGrp="1"/>
          </p:cNvSpPr>
          <p:nvPr>
            <p:ph idx="1"/>
          </p:nvPr>
        </p:nvSpPr>
        <p:spPr/>
        <p:txBody>
          <a:bodyPr>
            <a:normAutofit/>
          </a:bodyPr>
          <a:lstStyle/>
          <a:p>
            <a:endParaRPr lang="en-US" sz="2800" dirty="0" smtClean="0"/>
          </a:p>
          <a:p>
            <a:r>
              <a:rPr lang="en-US" sz="2800" dirty="0" err="1" smtClean="0"/>
              <a:t>Pengaruh</a:t>
            </a:r>
            <a:r>
              <a:rPr lang="en-US" sz="2800" dirty="0" smtClean="0"/>
              <a:t> </a:t>
            </a:r>
            <a:r>
              <a:rPr lang="en-US" sz="2800" dirty="0" err="1" smtClean="0"/>
              <a:t>sifat</a:t>
            </a:r>
            <a:r>
              <a:rPr lang="en-US" sz="2800" dirty="0" smtClean="0"/>
              <a:t> </a:t>
            </a:r>
            <a:r>
              <a:rPr lang="en-US" sz="2800" dirty="0" err="1" smtClean="0"/>
              <a:t>kekeluargaan</a:t>
            </a:r>
            <a:r>
              <a:rPr lang="en-US" sz="2800" dirty="0"/>
              <a:t>,</a:t>
            </a:r>
            <a:endParaRPr lang="en-US" sz="2800" dirty="0" smtClean="0"/>
          </a:p>
          <a:p>
            <a:r>
              <a:rPr lang="en-US" sz="2800" dirty="0" err="1" smtClean="0"/>
              <a:t>Pengaruh</a:t>
            </a:r>
            <a:r>
              <a:rPr lang="en-US" sz="2800" dirty="0" smtClean="0"/>
              <a:t> </a:t>
            </a:r>
            <a:r>
              <a:rPr lang="en-US" sz="2800" dirty="0" err="1" smtClean="0"/>
              <a:t>jabatan</a:t>
            </a:r>
            <a:r>
              <a:rPr lang="en-US" sz="2800" dirty="0" smtClean="0"/>
              <a:t>,</a:t>
            </a:r>
          </a:p>
          <a:p>
            <a:r>
              <a:rPr lang="en-US" sz="2800" dirty="0" err="1" smtClean="0"/>
              <a:t>Pengaruh</a:t>
            </a:r>
            <a:r>
              <a:rPr lang="en-US" sz="2800" dirty="0" smtClean="0"/>
              <a:t> </a:t>
            </a:r>
            <a:r>
              <a:rPr lang="en-US" sz="2800" dirty="0" err="1" smtClean="0"/>
              <a:t>konsumerism</a:t>
            </a:r>
            <a:r>
              <a:rPr lang="id-ID" sz="2800" dirty="0" smtClean="0"/>
              <a:t>e</a:t>
            </a:r>
            <a:r>
              <a:rPr lang="en-US" sz="2800" dirty="0" smtClean="0"/>
              <a:t>,</a:t>
            </a:r>
          </a:p>
          <a:p>
            <a:r>
              <a:rPr lang="en-US" sz="2800" dirty="0" err="1" smtClean="0"/>
              <a:t>Karena</a:t>
            </a:r>
            <a:r>
              <a:rPr lang="en-US" sz="2800" dirty="0" smtClean="0"/>
              <a:t> </a:t>
            </a:r>
            <a:r>
              <a:rPr lang="en-US" sz="2800" dirty="0" err="1" smtClean="0"/>
              <a:t>lemah</a:t>
            </a:r>
            <a:r>
              <a:rPr lang="en-US" sz="2800" dirty="0" smtClean="0"/>
              <a:t> </a:t>
            </a:r>
            <a:r>
              <a:rPr lang="en-US" sz="2800" dirty="0" err="1" smtClean="0"/>
              <a:t>iman</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F3DE1ED0-1140-4ECB-9ACB-283D39982742}" type="slidenum">
              <a:rPr lang="id-ID" smtClean="0"/>
              <a:pPr/>
              <a:t>9</a:t>
            </a:fld>
            <a:endParaRPr lang="id-ID"/>
          </a:p>
        </p:txBody>
      </p:sp>
    </p:spTree>
    <p:extLst>
      <p:ext uri="{BB962C8B-B14F-4D97-AF65-F5344CB8AC3E}">
        <p14:creationId xmlns:p14="http://schemas.microsoft.com/office/powerpoint/2010/main" val="1038869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757</TotalTime>
  <Words>607</Words>
  <Application>Microsoft Office PowerPoint</Application>
  <PresentationFormat>On-screen Show (4:3)</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Pushpin</vt:lpstr>
      <vt:lpstr>PowerPoint Presentation</vt:lpstr>
      <vt:lpstr>PowerPoint Presentation</vt:lpstr>
      <vt:lpstr>K. Bertens dalam Ak. Muhammad, 2006:</vt:lpstr>
      <vt:lpstr>PowerPoint Presentation</vt:lpstr>
      <vt:lpstr>Prof Soebekti, bahwa fungsi kode etik dalam profesi adalah:</vt:lpstr>
      <vt:lpstr>PowerPoint Presentation</vt:lpstr>
      <vt:lpstr>PowerPoint Presentation</vt:lpstr>
      <vt:lpstr>Kelemahan Kode Etik Profesi </vt:lpstr>
      <vt:lpstr> A. Muhammad, 2006:82, menguraikan beberapa alasan yang mengakibatkan pengabaian terhadap kode etik profesi:</vt:lpstr>
      <vt:lpstr>PowerPoint Presentation</vt:lpstr>
      <vt:lpstr>PowerPoint Presentation</vt:lpstr>
      <vt:lpstr>Mengapa Kode Etik PH Penting?</vt:lpstr>
      <vt:lpstr>Nilai-nilai dasar dari profesi hukum dalam sejumlah rumusan kode etik (Shidarta, 2009:137):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Barten dalam Ak. Muhammad, 2006:</dc:title>
  <dc:creator>UserMKRI</dc:creator>
  <cp:lastModifiedBy>Horadin Saragih</cp:lastModifiedBy>
  <cp:revision>44</cp:revision>
  <cp:lastPrinted>2013-03-23T22:31:20Z</cp:lastPrinted>
  <dcterms:created xsi:type="dcterms:W3CDTF">2013-03-16T02:45:03Z</dcterms:created>
  <dcterms:modified xsi:type="dcterms:W3CDTF">2010-05-30T17:51:55Z</dcterms:modified>
</cp:coreProperties>
</file>