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D47E2-D0EA-4C27-9F7E-8EF8FEE6EDBA}" type="datetimeFigureOut">
              <a:rPr lang="en-US" smtClean="0"/>
              <a:t>10/22/2015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298FA1-227D-4E4D-B60E-65A36013B557}" type="slidenum">
              <a:rPr lang="en-US" smtClean="0"/>
              <a:t>‹#›</a:t>
            </a:fld>
            <a:endParaRPr lang="en-US"/>
          </a:p>
        </p:txBody>
      </p:sp>
    </p:spTree>
    <p:extLst>
      <p:ext uri="{BB962C8B-B14F-4D97-AF65-F5344CB8AC3E}">
        <p14:creationId xmlns:p14="http://schemas.microsoft.com/office/powerpoint/2010/main" val="2256837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70A5361-5E59-4BB1-B0DD-2C9820CEF739}" type="slidenum">
              <a:rPr lang="id-ID" smtClean="0"/>
              <a:pPr/>
              <a:t>7</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A80D41-DB49-48CF-8E41-FF5E22600104}" type="slidenum">
              <a:rPr lang="en-US" smtClean="0">
                <a:latin typeface="Arial" pitchFamily="34" charset="0"/>
                <a:cs typeface="Arial" pitchFamily="34" charset="0"/>
              </a:rPr>
              <a:pPr/>
              <a:t>14</a:t>
            </a:fld>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074D74-73A1-4DB1-9391-1F7278D04C08}" type="slidenum">
              <a:rPr lang="en-US" smtClean="0">
                <a:latin typeface="Arial" pitchFamily="34" charset="0"/>
                <a:cs typeface="Arial" pitchFamily="34" charset="0"/>
              </a:rPr>
              <a:pPr/>
              <a:t>15</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096559-A1A3-4308-A94A-E8B3F7D9CD1A}"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3E106-DEB7-4B11-A99B-57737557FDD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96559-A1A3-4308-A94A-E8B3F7D9CD1A}"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3E106-DEB7-4B11-A99B-57737557FD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96559-A1A3-4308-A94A-E8B3F7D9CD1A}"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3E106-DEB7-4B11-A99B-57737557FD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96559-A1A3-4308-A94A-E8B3F7D9CD1A}"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3E106-DEB7-4B11-A99B-57737557FD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96559-A1A3-4308-A94A-E8B3F7D9CD1A}"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3E106-DEB7-4B11-A99B-57737557FDD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096559-A1A3-4308-A94A-E8B3F7D9CD1A}"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3E106-DEB7-4B11-A99B-57737557FDD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096559-A1A3-4308-A94A-E8B3F7D9CD1A}" type="datetimeFigureOut">
              <a:rPr lang="en-US" smtClean="0"/>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63E106-DEB7-4B11-A99B-57737557FD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096559-A1A3-4308-A94A-E8B3F7D9CD1A}" type="datetimeFigureOut">
              <a:rPr lang="en-US" smtClean="0"/>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63E106-DEB7-4B11-A99B-57737557FD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96559-A1A3-4308-A94A-E8B3F7D9CD1A}" type="datetimeFigureOut">
              <a:rPr lang="en-US" smtClean="0"/>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63E106-DEB7-4B11-A99B-57737557FD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96559-A1A3-4308-A94A-E8B3F7D9CD1A}"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3E106-DEB7-4B11-A99B-57737557FDD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96559-A1A3-4308-A94A-E8B3F7D9CD1A}"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3E106-DEB7-4B11-A99B-57737557FDD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96559-A1A3-4308-A94A-E8B3F7D9CD1A}" type="datetimeFigureOut">
              <a:rPr lang="en-US" smtClean="0"/>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3E106-DEB7-4B11-A99B-57737557FD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3120" y="1628800"/>
            <a:ext cx="7715304" cy="35719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7200" b="1" dirty="0" smtClean="0"/>
              <a:t>PENGANTAR HUKUM PAJAK</a:t>
            </a:r>
            <a:endParaRPr lang="id-ID" sz="7200" b="1" dirty="0"/>
          </a:p>
        </p:txBody>
      </p:sp>
    </p:spTree>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051720" y="692696"/>
            <a:ext cx="4896544" cy="720080"/>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dirty="0" smtClean="0"/>
              <a:t>Definisi Pajak</a:t>
            </a:r>
            <a:r>
              <a:rPr lang="id-ID" b="1" dirty="0" smtClean="0"/>
              <a:t> (pasal 1 ayat 1 KUP) </a:t>
            </a:r>
            <a:endParaRPr lang="id-ID" b="1" dirty="0"/>
          </a:p>
        </p:txBody>
      </p:sp>
      <p:sp>
        <p:nvSpPr>
          <p:cNvPr id="3" name="Down Arrow 2"/>
          <p:cNvSpPr/>
          <p:nvPr/>
        </p:nvSpPr>
        <p:spPr>
          <a:xfrm>
            <a:off x="4015360" y="1556792"/>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ounded Rectangle 3"/>
          <p:cNvSpPr/>
          <p:nvPr/>
        </p:nvSpPr>
        <p:spPr>
          <a:xfrm>
            <a:off x="755576" y="2420888"/>
            <a:ext cx="7560840" cy="3384376"/>
          </a:xfrm>
          <a:prstGeom prst="roundRect">
            <a:avLst>
              <a:gd name="adj" fmla="val 32223"/>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Pajak adalah kontribusi wajib kepada negara yang terutang oleh orang pribadi atau Badan yang bersifat memaksa berdasarkan undang-undang, dengan tidak mendapatkan imbalan secara langsung dan digunakan untuk keperluan negara bagi sebesar-besarnya kemakmuran rakyat.</a:t>
            </a:r>
            <a:endParaRPr lang="id-ID" dirty="0"/>
          </a:p>
        </p:txBody>
      </p:sp>
    </p:spTree>
  </p:cSld>
  <p:clrMapOvr>
    <a:masterClrMapping/>
  </p:clrMapOvr>
  <p:transition spd="slow">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491880" y="404664"/>
            <a:ext cx="2448272"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Definisi Pajak</a:t>
            </a:r>
            <a:endParaRPr lang="id-ID" sz="2400" b="1" dirty="0"/>
          </a:p>
        </p:txBody>
      </p:sp>
      <p:sp>
        <p:nvSpPr>
          <p:cNvPr id="3" name="Rectangle 2"/>
          <p:cNvSpPr/>
          <p:nvPr/>
        </p:nvSpPr>
        <p:spPr>
          <a:xfrm>
            <a:off x="467544" y="1196752"/>
            <a:ext cx="8424936" cy="5184576"/>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Ada beberapa definisi pajak menurut para ahli yaitu :</a:t>
            </a:r>
          </a:p>
          <a:p>
            <a:endParaRPr lang="id-ID" dirty="0" smtClean="0">
              <a:solidFill>
                <a:schemeClr val="tx1"/>
              </a:solidFill>
            </a:endParaRPr>
          </a:p>
          <a:p>
            <a:pPr marL="342900" indent="-342900">
              <a:buAutoNum type="arabicPeriod"/>
            </a:pPr>
            <a:r>
              <a:rPr lang="id-ID" b="1" dirty="0" smtClean="0">
                <a:solidFill>
                  <a:schemeClr val="tx1"/>
                </a:solidFill>
              </a:rPr>
              <a:t>Prof. Dr. P.J.A Andriani :</a:t>
            </a:r>
          </a:p>
          <a:p>
            <a:pPr marL="342900" indent="-342900"/>
            <a:r>
              <a:rPr lang="id-ID" dirty="0" smtClean="0">
                <a:solidFill>
                  <a:schemeClr val="tx1"/>
                </a:solidFill>
              </a:rPr>
              <a:t>     pajak adalah iuran kepada negara yang dapat dipaksakan yang terutang oleh yang wajib membayarnya menurut peraturan-peraturan  dengan tidak mendapat prestasi kembali, yang langsung dapat ditunjuk dan yang gunanya untuk membiayai pengeluaran –pengeluaran umum berhubung dengan tugas negara untuk menyelenggarakan pemerintahan.</a:t>
            </a:r>
          </a:p>
          <a:p>
            <a:pPr marL="342900" indent="-342900"/>
            <a:endParaRPr lang="id-ID" dirty="0" smtClean="0">
              <a:solidFill>
                <a:schemeClr val="tx1"/>
              </a:solidFill>
            </a:endParaRPr>
          </a:p>
          <a:p>
            <a:pPr marL="342900" indent="-342900"/>
            <a:r>
              <a:rPr lang="id-ID" b="1" dirty="0" smtClean="0">
                <a:solidFill>
                  <a:schemeClr val="tx1"/>
                </a:solidFill>
              </a:rPr>
              <a:t>2. Prof. Dr. M.J.H Smeets :</a:t>
            </a:r>
          </a:p>
          <a:p>
            <a:pPr marL="342900" indent="-342900"/>
            <a:r>
              <a:rPr lang="id-ID" dirty="0" smtClean="0">
                <a:solidFill>
                  <a:schemeClr val="tx1"/>
                </a:solidFill>
              </a:rPr>
              <a:t>    Pajak adalah prestasi kepada pemerintah yang terutang melalui norma-norma umum dan dapat dipaksakan, tanpa adanya kontra prestasi yang dapat ditunjukkan secara individual, maksudnya adalah untuk membiayai pengeluaran pemerintah</a:t>
            </a:r>
            <a:endParaRPr lang="id-ID" dirty="0">
              <a:solidFill>
                <a:schemeClr val="tx1"/>
              </a:solidFill>
            </a:endParaRPr>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987824" y="548680"/>
            <a:ext cx="2664296"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Definisi pajak</a:t>
            </a:r>
            <a:endParaRPr lang="id-ID" sz="2400" b="1" dirty="0"/>
          </a:p>
        </p:txBody>
      </p:sp>
      <p:sp>
        <p:nvSpPr>
          <p:cNvPr id="3" name="Rectangle 2"/>
          <p:cNvSpPr/>
          <p:nvPr/>
        </p:nvSpPr>
        <p:spPr>
          <a:xfrm>
            <a:off x="611560" y="1772816"/>
            <a:ext cx="8352928" cy="4536504"/>
          </a:xfrm>
          <a:prstGeom prst="rect">
            <a:avLst/>
          </a:prstGeom>
          <a:solidFill>
            <a:srgbClr val="D01C6D"/>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3. Prof. Dr. Rochmat Soemitro, SH :</a:t>
            </a:r>
          </a:p>
          <a:p>
            <a:r>
              <a:rPr lang="id-ID" dirty="0" smtClean="0"/>
              <a:t>Pajak adalah iuran rakyat kepada kas negara berdasarkan undang-undang (yang dapat dipaksakan) dengan tidak mendapat jasa timbal balik (kontraprestasi) yang langsung dapat ditunjukkan dan yang digunakan untuk membayar pengeluaran umum </a:t>
            </a:r>
          </a:p>
          <a:p>
            <a:endParaRPr lang="id-ID" dirty="0" smtClean="0"/>
          </a:p>
          <a:p>
            <a:r>
              <a:rPr lang="id-ID" dirty="0" smtClean="0"/>
              <a:t>Dari ketiga definisi pajak menurut para ahli,  dapat disimpulkan bahwa pajak mempunyai unsur-unsur :</a:t>
            </a:r>
          </a:p>
          <a:p>
            <a:endParaRPr lang="id-ID" dirty="0" smtClean="0"/>
          </a:p>
          <a:p>
            <a:pPr marL="342900" indent="-342900">
              <a:buAutoNum type="arabicPeriod"/>
            </a:pPr>
            <a:r>
              <a:rPr lang="id-ID" dirty="0" smtClean="0"/>
              <a:t>Iuran dari rakyat kepada negara</a:t>
            </a:r>
          </a:p>
          <a:p>
            <a:pPr marL="342900" indent="-342900">
              <a:buAutoNum type="arabicPeriod"/>
            </a:pPr>
            <a:r>
              <a:rPr lang="id-ID" dirty="0" smtClean="0"/>
              <a:t>Berdasarkan undang-undang</a:t>
            </a:r>
          </a:p>
          <a:p>
            <a:pPr marL="342900" indent="-342900">
              <a:buAutoNum type="arabicPeriod"/>
            </a:pPr>
            <a:r>
              <a:rPr lang="id-ID" dirty="0" smtClean="0"/>
              <a:t>Tanpa ada jasa timbal balik secara langsung (kontra prestasi)</a:t>
            </a:r>
          </a:p>
          <a:p>
            <a:pPr marL="342900" indent="-342900">
              <a:buAutoNum type="arabicPeriod"/>
            </a:pPr>
            <a:r>
              <a:rPr lang="id-ID" dirty="0" smtClean="0"/>
              <a:t>Digunakan untuk membiayai rumah tangga negara yaitu pengeluaran  yang digunakan untuk kemakmuran rakyat.</a:t>
            </a:r>
          </a:p>
          <a:p>
            <a:pPr marL="342900" indent="-342900">
              <a:buAutoNum type="arabicPeriod"/>
            </a:pPr>
            <a:endParaRPr lang="id-ID" dirty="0"/>
          </a:p>
        </p:txBody>
      </p:sp>
    </p:spTree>
  </p:cSld>
  <p:clrMapOvr>
    <a:masterClrMapping/>
  </p:clrMapOvr>
  <p:transition spd="slow">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67544" y="2852936"/>
            <a:ext cx="1584176" cy="914400"/>
          </a:xfrm>
          <a:prstGeom prst="ellipse">
            <a:avLst/>
          </a:prstGeom>
          <a:solidFill>
            <a:srgbClr val="0070C0"/>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Fungsi pajak</a:t>
            </a:r>
            <a:endParaRPr lang="id-ID" sz="2000" b="1" dirty="0"/>
          </a:p>
        </p:txBody>
      </p:sp>
      <p:cxnSp>
        <p:nvCxnSpPr>
          <p:cNvPr id="6" name="Straight Arrow Connector 5"/>
          <p:cNvCxnSpPr/>
          <p:nvPr/>
        </p:nvCxnSpPr>
        <p:spPr>
          <a:xfrm flipV="1">
            <a:off x="1979712" y="980728"/>
            <a:ext cx="1368152" cy="22322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19872" y="260648"/>
            <a:ext cx="5344733" cy="1477328"/>
          </a:xfrm>
          <a:prstGeom prst="rect">
            <a:avLst/>
          </a:prstGeom>
          <a:solidFill>
            <a:srgbClr val="00B050"/>
          </a:solidFill>
          <a:ln w="76200">
            <a:solidFill>
              <a:schemeClr val="tx1"/>
            </a:solidFill>
          </a:ln>
        </p:spPr>
        <p:txBody>
          <a:bodyPr wrap="none" rtlCol="0">
            <a:spAutoFit/>
          </a:bodyPr>
          <a:lstStyle/>
          <a:p>
            <a:r>
              <a:rPr lang="id-ID" b="1" dirty="0" smtClean="0">
                <a:solidFill>
                  <a:schemeClr val="bg1"/>
                </a:solidFill>
              </a:rPr>
              <a:t>1. Fungsi penerimaan (Budgetair)</a:t>
            </a:r>
          </a:p>
          <a:p>
            <a:r>
              <a:rPr lang="id-ID" dirty="0" smtClean="0">
                <a:solidFill>
                  <a:schemeClr val="bg1"/>
                </a:solidFill>
              </a:rPr>
              <a:t> Pajak berfungsi sebagai sumber dana yang</a:t>
            </a:r>
          </a:p>
          <a:p>
            <a:r>
              <a:rPr lang="id-ID" dirty="0" smtClean="0">
                <a:solidFill>
                  <a:schemeClr val="bg1"/>
                </a:solidFill>
              </a:rPr>
              <a:t> diperuntukkan bagi pembiayaan pengeluaran</a:t>
            </a:r>
          </a:p>
          <a:p>
            <a:r>
              <a:rPr lang="id-ID" dirty="0" smtClean="0">
                <a:solidFill>
                  <a:schemeClr val="bg1"/>
                </a:solidFill>
              </a:rPr>
              <a:t> pemerintah. Dalam APBN pajak merupakan </a:t>
            </a:r>
          </a:p>
          <a:p>
            <a:r>
              <a:rPr lang="id-ID" dirty="0" smtClean="0">
                <a:solidFill>
                  <a:schemeClr val="bg1"/>
                </a:solidFill>
              </a:rPr>
              <a:t> sumber penerimaan negara </a:t>
            </a:r>
            <a:endParaRPr lang="id-ID" dirty="0">
              <a:solidFill>
                <a:schemeClr val="bg1"/>
              </a:solidFill>
            </a:endParaRPr>
          </a:p>
        </p:txBody>
      </p:sp>
      <p:cxnSp>
        <p:nvCxnSpPr>
          <p:cNvPr id="10" name="Straight Arrow Connector 9"/>
          <p:cNvCxnSpPr/>
          <p:nvPr/>
        </p:nvCxnSpPr>
        <p:spPr>
          <a:xfrm flipV="1">
            <a:off x="2051720" y="2564904"/>
            <a:ext cx="1296144"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419872" y="1916832"/>
            <a:ext cx="5484194" cy="1477328"/>
          </a:xfrm>
          <a:prstGeom prst="rect">
            <a:avLst/>
          </a:prstGeom>
          <a:solidFill>
            <a:srgbClr val="FF7C80"/>
          </a:solidFill>
          <a:ln w="76200">
            <a:solidFill>
              <a:srgbClr val="002060"/>
            </a:solidFill>
          </a:ln>
        </p:spPr>
        <p:txBody>
          <a:bodyPr wrap="none" rtlCol="0">
            <a:spAutoFit/>
          </a:bodyPr>
          <a:lstStyle/>
          <a:p>
            <a:r>
              <a:rPr lang="id-ID" b="1" dirty="0" smtClean="0"/>
              <a:t>2. Fungsi mengatur (Regulatoir)</a:t>
            </a:r>
          </a:p>
          <a:p>
            <a:r>
              <a:rPr lang="id-ID" dirty="0" smtClean="0"/>
              <a:t> Pajak berfungsi sebagai alat untuk mengatur</a:t>
            </a:r>
          </a:p>
          <a:p>
            <a:r>
              <a:rPr lang="id-ID" dirty="0" smtClean="0"/>
              <a:t> atau melaksanakan kebijakan di bidang sosial</a:t>
            </a:r>
          </a:p>
          <a:p>
            <a:r>
              <a:rPr lang="id-ID" dirty="0" smtClean="0"/>
              <a:t> dan ekonomi. Mis. PPn BM mengatur minuman</a:t>
            </a:r>
          </a:p>
          <a:p>
            <a:r>
              <a:rPr lang="id-ID" dirty="0" smtClean="0"/>
              <a:t> keras dan barang-barang mewah</a:t>
            </a:r>
            <a:endParaRPr lang="id-ID" dirty="0"/>
          </a:p>
        </p:txBody>
      </p:sp>
      <p:cxnSp>
        <p:nvCxnSpPr>
          <p:cNvPr id="13" name="Straight Arrow Connector 12"/>
          <p:cNvCxnSpPr/>
          <p:nvPr/>
        </p:nvCxnSpPr>
        <p:spPr>
          <a:xfrm>
            <a:off x="1979712" y="3284984"/>
            <a:ext cx="1368152"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397319" y="3573016"/>
            <a:ext cx="5351145" cy="1477328"/>
          </a:xfrm>
          <a:prstGeom prst="rect">
            <a:avLst/>
          </a:prstGeom>
          <a:solidFill>
            <a:srgbClr val="FFFF00"/>
          </a:solidFill>
          <a:ln w="76200">
            <a:solidFill>
              <a:srgbClr val="C00000"/>
            </a:solidFill>
          </a:ln>
        </p:spPr>
        <p:txBody>
          <a:bodyPr wrap="none" rtlCol="0">
            <a:spAutoFit/>
          </a:bodyPr>
          <a:lstStyle/>
          <a:p>
            <a:r>
              <a:rPr lang="id-ID" b="1" dirty="0" smtClean="0"/>
              <a:t>3. Fungsi  Redistribusi</a:t>
            </a:r>
          </a:p>
          <a:p>
            <a:r>
              <a:rPr lang="id-ID" dirty="0" smtClean="0"/>
              <a:t>Fungsi redistribusi lebih ditekankan unsur</a:t>
            </a:r>
          </a:p>
          <a:p>
            <a:r>
              <a:rPr lang="id-ID" dirty="0" smtClean="0"/>
              <a:t>pemerataan dan keadilan dalam masyarakat .</a:t>
            </a:r>
          </a:p>
          <a:p>
            <a:r>
              <a:rPr lang="id-ID" dirty="0" smtClean="0"/>
              <a:t>Fungsi ini terlihat adanya lapisan tarif dalam </a:t>
            </a:r>
          </a:p>
          <a:p>
            <a:r>
              <a:rPr lang="id-ID" dirty="0" smtClean="0"/>
              <a:t>pengenaan pajak</a:t>
            </a:r>
          </a:p>
        </p:txBody>
      </p:sp>
      <p:cxnSp>
        <p:nvCxnSpPr>
          <p:cNvPr id="16" name="Straight Arrow Connector 15"/>
          <p:cNvCxnSpPr/>
          <p:nvPr/>
        </p:nvCxnSpPr>
        <p:spPr>
          <a:xfrm>
            <a:off x="1979712" y="3284984"/>
            <a:ext cx="1440160" cy="2664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419872" y="5229200"/>
            <a:ext cx="5133136" cy="1477328"/>
          </a:xfrm>
          <a:prstGeom prst="rect">
            <a:avLst/>
          </a:prstGeom>
          <a:solidFill>
            <a:schemeClr val="accent3">
              <a:lumMod val="40000"/>
              <a:lumOff val="60000"/>
            </a:schemeClr>
          </a:solidFill>
          <a:ln w="76200">
            <a:solidFill>
              <a:schemeClr val="tx2">
                <a:lumMod val="50000"/>
              </a:schemeClr>
            </a:solidFill>
          </a:ln>
        </p:spPr>
        <p:txBody>
          <a:bodyPr wrap="none" rtlCol="0">
            <a:spAutoFit/>
          </a:bodyPr>
          <a:lstStyle/>
          <a:p>
            <a:r>
              <a:rPr lang="id-ID" b="1" dirty="0" smtClean="0"/>
              <a:t>4. Fungsi Demokrasi</a:t>
            </a:r>
          </a:p>
          <a:p>
            <a:r>
              <a:rPr lang="id-ID" dirty="0" smtClean="0"/>
              <a:t>Fungsi demokrasi merupakan wujud sistem </a:t>
            </a:r>
          </a:p>
          <a:p>
            <a:r>
              <a:rPr lang="id-ID" dirty="0" smtClean="0"/>
              <a:t>gotong royong, fungsi ini dikaitkan tingkat</a:t>
            </a:r>
          </a:p>
          <a:p>
            <a:r>
              <a:rPr lang="id-ID" dirty="0" smtClean="0"/>
              <a:t> pelayanan pemerintah kepada masyarakat</a:t>
            </a:r>
          </a:p>
          <a:p>
            <a:r>
              <a:rPr lang="id-ID" dirty="0" smtClean="0"/>
              <a:t> pembayar pajak </a:t>
            </a:r>
            <a:endParaRPr lang="id-ID" dirty="0"/>
          </a:p>
        </p:txBody>
      </p:sp>
    </p:spTree>
  </p:cSld>
  <p:clrMapOvr>
    <a:masterClrMapping/>
  </p:clrMapOvr>
  <p:transition spd="slow">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051" y="-12910"/>
            <a:ext cx="8168678" cy="757379"/>
          </a:xfrm>
          <a:effectLst>
            <a:outerShdw blurRad="50800" dist="38100" dir="13500000" algn="br" rotWithShape="0">
              <a:prstClr val="black">
                <a:alpha val="40000"/>
              </a:prstClr>
            </a:outerShdw>
          </a:effectLst>
        </p:spPr>
        <p:txBody>
          <a:bodyPr lIns="82479" tIns="41239" rIns="82479" bIns="41239"/>
          <a:lstStyle/>
          <a:p>
            <a:pPr algn="ctr" eaLnBrk="1" hangingPunct="1">
              <a:defRPr/>
            </a:pPr>
            <a:r>
              <a:rPr lang="en-US" sz="2900" dirty="0" smtClean="0">
                <a:solidFill>
                  <a:srgbClr val="FFC000"/>
                </a:solidFill>
              </a:rPr>
              <a:t> 1. SEJARAH PERPAJAKAN DI INDONESIA</a:t>
            </a:r>
          </a:p>
        </p:txBody>
      </p:sp>
      <p:pic>
        <p:nvPicPr>
          <p:cNvPr id="15363" name="Picture 6" descr="http://t0.gstatic.com/images?q=tbn:ANd9GcTVnGXmxqnU-mv4eQX1u5-_FStvFZs04gtC9PrM_Ds2Ih_798joqw"/>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3748268" y="2189654"/>
            <a:ext cx="1964945" cy="1893445"/>
          </a:xfrm>
          <a:prstGeom prst="rect">
            <a:avLst/>
          </a:prstGeom>
          <a:noFill/>
          <a:ln w="9525">
            <a:noFill/>
            <a:miter lim="800000"/>
            <a:headEnd/>
            <a:tailEnd/>
          </a:ln>
        </p:spPr>
      </p:pic>
      <p:pic>
        <p:nvPicPr>
          <p:cNvPr id="15364" name="Picture 10" descr="http://t3.gstatic.com/images?q=tbn:ANd9GcSSJlvljzLbh77t1lZDX8lXxa_BwWfGhDya7JWxu2cAPG5M_uoj"/>
          <p:cNvPicPr>
            <a:picLocks noChangeAspect="1" noChangeArrowheads="1"/>
          </p:cNvPicPr>
          <p:nvPr/>
        </p:nvPicPr>
        <p:blipFill>
          <a:blip r:embed="rId4" cstate="print"/>
          <a:srcRect/>
          <a:stretch>
            <a:fillRect/>
          </a:stretch>
        </p:blipFill>
        <p:spPr bwMode="auto">
          <a:xfrm>
            <a:off x="6905909" y="2947750"/>
            <a:ext cx="1029665" cy="1583608"/>
          </a:xfrm>
          <a:prstGeom prst="rect">
            <a:avLst/>
          </a:prstGeom>
          <a:noFill/>
          <a:ln w="9525">
            <a:noFill/>
            <a:miter lim="800000"/>
            <a:headEnd/>
            <a:tailEnd/>
          </a:ln>
        </p:spPr>
      </p:pic>
      <p:pic>
        <p:nvPicPr>
          <p:cNvPr id="15365" name="Picture 14" descr="http://t3.gstatic.com/images?q=tbn:ANd9GcSHFkh35P8yVEmFgvDQa2SSFeVKi35RJtlGqRsSzo6ouKKp4BrJQHPREp8G"/>
          <p:cNvPicPr>
            <a:picLocks noChangeAspect="1" noChangeArrowheads="1"/>
          </p:cNvPicPr>
          <p:nvPr/>
        </p:nvPicPr>
        <p:blipFill>
          <a:blip r:embed="rId5" cstate="print"/>
          <a:srcRect/>
          <a:stretch>
            <a:fillRect/>
          </a:stretch>
        </p:blipFill>
        <p:spPr bwMode="auto">
          <a:xfrm>
            <a:off x="5738955" y="1708404"/>
            <a:ext cx="840893" cy="1075821"/>
          </a:xfrm>
          <a:prstGeom prst="rect">
            <a:avLst/>
          </a:prstGeom>
          <a:noFill/>
          <a:ln w="9525">
            <a:noFill/>
            <a:miter lim="800000"/>
            <a:headEnd/>
            <a:tailEnd/>
          </a:ln>
        </p:spPr>
      </p:pic>
      <p:sp>
        <p:nvSpPr>
          <p:cNvPr id="12" name="Rectangle 11"/>
          <p:cNvSpPr/>
          <p:nvPr/>
        </p:nvSpPr>
        <p:spPr>
          <a:xfrm>
            <a:off x="3816912" y="1708404"/>
            <a:ext cx="1853398" cy="344263"/>
          </a:xfrm>
          <a:prstGeom prst="rect">
            <a:avLst/>
          </a:prstGeom>
          <a:solidFill>
            <a:schemeClr val="bg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anchor="ctr"/>
          <a:lstStyle/>
          <a:p>
            <a:pPr algn="ctr">
              <a:defRPr/>
            </a:pPr>
            <a:r>
              <a:rPr lang="en-US" sz="1300" dirty="0">
                <a:solidFill>
                  <a:schemeClr val="tx1"/>
                </a:solidFill>
              </a:rPr>
              <a:t>RAJA</a:t>
            </a:r>
          </a:p>
          <a:p>
            <a:pPr algn="ctr">
              <a:defRPr/>
            </a:pPr>
            <a:r>
              <a:rPr lang="en-US" sz="1000" dirty="0">
                <a:solidFill>
                  <a:schemeClr val="tx1"/>
                </a:solidFill>
              </a:rPr>
              <a:t>KEKUASAAN TUNGGAL</a:t>
            </a:r>
          </a:p>
        </p:txBody>
      </p:sp>
      <p:pic>
        <p:nvPicPr>
          <p:cNvPr id="15367" name="Picture 16" descr="http://t1.gstatic.com/images?q=tbn:ANd9GcRHi0GR-yjfniN4XtffkIGw8otk57cmYriwOzmcCNAyBgyJ_VC3uQ"/>
          <p:cNvPicPr>
            <a:picLocks noChangeAspect="1" noChangeArrowheads="1"/>
          </p:cNvPicPr>
          <p:nvPr/>
        </p:nvPicPr>
        <p:blipFill>
          <a:blip r:embed="rId6" cstate="print"/>
          <a:srcRect/>
          <a:stretch>
            <a:fillRect/>
          </a:stretch>
        </p:blipFill>
        <p:spPr bwMode="auto">
          <a:xfrm>
            <a:off x="1208427" y="3498570"/>
            <a:ext cx="1235598" cy="1237911"/>
          </a:xfrm>
          <a:prstGeom prst="rect">
            <a:avLst/>
          </a:prstGeom>
          <a:noFill/>
          <a:ln w="9525">
            <a:noFill/>
            <a:miter lim="800000"/>
            <a:headEnd/>
            <a:tailEnd/>
          </a:ln>
        </p:spPr>
      </p:pic>
      <p:cxnSp>
        <p:nvCxnSpPr>
          <p:cNvPr id="15" name="Straight Arrow Connector 14"/>
          <p:cNvCxnSpPr/>
          <p:nvPr/>
        </p:nvCxnSpPr>
        <p:spPr>
          <a:xfrm flipV="1">
            <a:off x="2512669" y="2259224"/>
            <a:ext cx="1029666" cy="2746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208427" y="1777256"/>
            <a:ext cx="1235598" cy="206558"/>
          </a:xfrm>
          <a:prstGeom prst="rect">
            <a:avLst/>
          </a:prstGeom>
          <a:solidFill>
            <a:schemeClr val="bg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anchor="ctr"/>
          <a:lstStyle/>
          <a:p>
            <a:pPr algn="ctr">
              <a:defRPr/>
            </a:pPr>
            <a:r>
              <a:rPr lang="en-US" dirty="0">
                <a:solidFill>
                  <a:schemeClr val="tx1"/>
                </a:solidFill>
              </a:rPr>
              <a:t>UPETI</a:t>
            </a:r>
          </a:p>
        </p:txBody>
      </p:sp>
      <p:cxnSp>
        <p:nvCxnSpPr>
          <p:cNvPr id="19" name="Straight Arrow Connector 18"/>
          <p:cNvCxnSpPr/>
          <p:nvPr/>
        </p:nvCxnSpPr>
        <p:spPr>
          <a:xfrm flipV="1">
            <a:off x="2718603" y="2947750"/>
            <a:ext cx="755088" cy="688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631331" y="1570699"/>
            <a:ext cx="1853398" cy="275410"/>
          </a:xfrm>
          <a:prstGeom prst="rect">
            <a:avLst/>
          </a:prstGeom>
          <a:solidFill>
            <a:schemeClr val="bg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anchor="ctr"/>
          <a:lstStyle/>
          <a:p>
            <a:pPr algn="ctr">
              <a:defRPr/>
            </a:pPr>
            <a:r>
              <a:rPr lang="en-US" dirty="0" err="1">
                <a:solidFill>
                  <a:schemeClr val="tx1"/>
                </a:solidFill>
              </a:rPr>
              <a:t>Pembiayaan</a:t>
            </a:r>
            <a:r>
              <a:rPr lang="en-US" dirty="0">
                <a:solidFill>
                  <a:schemeClr val="tx1"/>
                </a:solidFill>
              </a:rPr>
              <a:t> </a:t>
            </a:r>
          </a:p>
        </p:txBody>
      </p:sp>
      <p:pic>
        <p:nvPicPr>
          <p:cNvPr id="15372" name="Picture 18" descr="http://t2.gstatic.com/images?q=tbn:ANd9GcRp0PGCRS2dEx7SfGk05H3gLkD18rox2_x_tqGFztC6eKXBIDfFgDftGIGEKA"/>
          <p:cNvPicPr>
            <a:picLocks noChangeAspect="1" noChangeArrowheads="1"/>
          </p:cNvPicPr>
          <p:nvPr/>
        </p:nvPicPr>
        <p:blipFill>
          <a:blip r:embed="rId7" cstate="print"/>
          <a:srcRect/>
          <a:stretch>
            <a:fillRect/>
          </a:stretch>
        </p:blipFill>
        <p:spPr bwMode="auto">
          <a:xfrm>
            <a:off x="6974553" y="1914962"/>
            <a:ext cx="918118" cy="1067214"/>
          </a:xfrm>
          <a:prstGeom prst="rect">
            <a:avLst/>
          </a:prstGeom>
          <a:noFill/>
          <a:ln w="9525">
            <a:noFill/>
            <a:miter lim="800000"/>
            <a:headEnd/>
            <a:tailEnd/>
          </a:ln>
        </p:spPr>
      </p:pic>
      <p:sp>
        <p:nvSpPr>
          <p:cNvPr id="25" name="Right Arrow 24"/>
          <p:cNvSpPr/>
          <p:nvPr/>
        </p:nvSpPr>
        <p:spPr>
          <a:xfrm>
            <a:off x="5807599" y="2810044"/>
            <a:ext cx="755088" cy="68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anchor="ctr"/>
          <a:lstStyle/>
          <a:p>
            <a:pPr algn="ctr">
              <a:defRPr/>
            </a:pPr>
            <a:endParaRPr lang="en-US"/>
          </a:p>
        </p:txBody>
      </p:sp>
      <p:sp>
        <p:nvSpPr>
          <p:cNvPr id="27" name="Round Diagonal Corner Rectangle 26"/>
          <p:cNvSpPr/>
          <p:nvPr/>
        </p:nvSpPr>
        <p:spPr>
          <a:xfrm>
            <a:off x="1345716" y="4944473"/>
            <a:ext cx="7139013" cy="1583608"/>
          </a:xfrm>
          <a:prstGeom prst="round2DiagRect">
            <a:avLst/>
          </a:prstGeom>
          <a:solidFill>
            <a:schemeClr val="bg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anchor="ctr"/>
          <a:lstStyle/>
          <a:p>
            <a:pPr>
              <a:defRPr/>
            </a:pPr>
            <a:endParaRPr lang="en-US" sz="1600" dirty="0">
              <a:solidFill>
                <a:schemeClr val="tx1"/>
              </a:solidFill>
              <a:latin typeface="Arial Black" pitchFamily="34" charset="0"/>
            </a:endParaRPr>
          </a:p>
          <a:p>
            <a:pPr>
              <a:defRPr/>
            </a:pPr>
            <a:endParaRPr lang="en-US" sz="1600" dirty="0" smtClean="0">
              <a:solidFill>
                <a:schemeClr val="tx1"/>
              </a:solidFill>
              <a:latin typeface="Arial Black" pitchFamily="34" charset="0"/>
            </a:endParaRPr>
          </a:p>
          <a:p>
            <a:pPr>
              <a:defRPr/>
            </a:pPr>
            <a:r>
              <a:rPr lang="en-US" sz="1600" dirty="0" smtClean="0">
                <a:solidFill>
                  <a:schemeClr val="tx1"/>
                </a:solidFill>
                <a:latin typeface="Arial Black" pitchFamily="34" charset="0"/>
              </a:rPr>
              <a:t>1.Raja </a:t>
            </a:r>
            <a:r>
              <a:rPr lang="en-US" sz="1600" dirty="0" err="1">
                <a:solidFill>
                  <a:schemeClr val="tx1"/>
                </a:solidFill>
                <a:latin typeface="Arial Black" pitchFamily="34" charset="0"/>
              </a:rPr>
              <a:t>bertugas</a:t>
            </a:r>
            <a:r>
              <a:rPr lang="en-US" sz="1600" dirty="0">
                <a:solidFill>
                  <a:schemeClr val="tx1"/>
                </a:solidFill>
                <a:latin typeface="Arial Black" pitchFamily="34" charset="0"/>
              </a:rPr>
              <a:t> </a:t>
            </a:r>
            <a:r>
              <a:rPr lang="en-US" sz="1600" dirty="0" err="1">
                <a:solidFill>
                  <a:schemeClr val="tx1"/>
                </a:solidFill>
                <a:latin typeface="Arial Black" pitchFamily="34" charset="0"/>
              </a:rPr>
              <a:t>memelihara</a:t>
            </a:r>
            <a:r>
              <a:rPr lang="en-US" sz="1600" dirty="0">
                <a:solidFill>
                  <a:schemeClr val="tx1"/>
                </a:solidFill>
                <a:latin typeface="Arial Black" pitchFamily="34" charset="0"/>
              </a:rPr>
              <a:t> </a:t>
            </a:r>
            <a:r>
              <a:rPr lang="en-US" sz="1600" dirty="0" err="1">
                <a:solidFill>
                  <a:schemeClr val="tx1"/>
                </a:solidFill>
                <a:latin typeface="Arial Black" pitchFamily="34" charset="0"/>
              </a:rPr>
              <a:t>keamanan</a:t>
            </a:r>
            <a:r>
              <a:rPr lang="en-US" sz="1600" dirty="0">
                <a:solidFill>
                  <a:schemeClr val="tx1"/>
                </a:solidFill>
                <a:latin typeface="Arial Black" pitchFamily="34" charset="0"/>
              </a:rPr>
              <a:t> </a:t>
            </a:r>
            <a:r>
              <a:rPr lang="en-US" sz="1600" dirty="0" err="1">
                <a:solidFill>
                  <a:schemeClr val="tx1"/>
                </a:solidFill>
                <a:latin typeface="Arial Black" pitchFamily="34" charset="0"/>
              </a:rPr>
              <a:t>dan</a:t>
            </a:r>
            <a:r>
              <a:rPr lang="en-US" sz="1600" dirty="0">
                <a:solidFill>
                  <a:schemeClr val="tx1"/>
                </a:solidFill>
                <a:latin typeface="Arial Black" pitchFamily="34" charset="0"/>
              </a:rPr>
              <a:t> </a:t>
            </a:r>
            <a:r>
              <a:rPr lang="en-US" sz="1600" dirty="0" err="1">
                <a:solidFill>
                  <a:schemeClr val="tx1"/>
                </a:solidFill>
                <a:latin typeface="Arial Black" pitchFamily="34" charset="0"/>
              </a:rPr>
              <a:t>kesejahteraan</a:t>
            </a:r>
            <a:endParaRPr lang="en-US" sz="1600" dirty="0">
              <a:solidFill>
                <a:schemeClr val="tx1"/>
              </a:solidFill>
              <a:latin typeface="Arial Black" pitchFamily="34" charset="0"/>
            </a:endParaRPr>
          </a:p>
          <a:p>
            <a:pPr>
              <a:defRPr/>
            </a:pPr>
            <a:r>
              <a:rPr lang="en-US" sz="1600" dirty="0">
                <a:solidFill>
                  <a:schemeClr val="tx1"/>
                </a:solidFill>
                <a:latin typeface="Arial Black" pitchFamily="34" charset="0"/>
              </a:rPr>
              <a:t>2.Pemberian </a:t>
            </a:r>
            <a:r>
              <a:rPr lang="en-US" sz="1600" dirty="0" err="1">
                <a:solidFill>
                  <a:schemeClr val="tx1"/>
                </a:solidFill>
                <a:latin typeface="Arial Black" pitchFamily="34" charset="0"/>
              </a:rPr>
              <a:t>Upeti</a:t>
            </a:r>
            <a:r>
              <a:rPr lang="en-US" sz="1600" dirty="0">
                <a:solidFill>
                  <a:schemeClr val="tx1"/>
                </a:solidFill>
                <a:latin typeface="Arial Black" pitchFamily="34" charset="0"/>
              </a:rPr>
              <a:t> </a:t>
            </a:r>
            <a:r>
              <a:rPr lang="en-US" sz="1600" dirty="0" err="1">
                <a:solidFill>
                  <a:schemeClr val="tx1"/>
                </a:solidFill>
                <a:latin typeface="Arial Black" pitchFamily="34" charset="0"/>
              </a:rPr>
              <a:t>dalam</a:t>
            </a:r>
            <a:r>
              <a:rPr lang="en-US" sz="1600" dirty="0">
                <a:solidFill>
                  <a:schemeClr val="tx1"/>
                </a:solidFill>
                <a:latin typeface="Arial Black" pitchFamily="34" charset="0"/>
              </a:rPr>
              <a:t> </a:t>
            </a:r>
            <a:r>
              <a:rPr lang="en-US" sz="1600" dirty="0" err="1">
                <a:solidFill>
                  <a:schemeClr val="tx1"/>
                </a:solidFill>
                <a:latin typeface="Arial Black" pitchFamily="34" charset="0"/>
              </a:rPr>
              <a:t>bentuk</a:t>
            </a:r>
            <a:r>
              <a:rPr lang="en-US" sz="1600" dirty="0">
                <a:solidFill>
                  <a:schemeClr val="tx1"/>
                </a:solidFill>
                <a:latin typeface="Arial Black" pitchFamily="34" charset="0"/>
              </a:rPr>
              <a:t> </a:t>
            </a:r>
            <a:r>
              <a:rPr lang="en-US" sz="1600" dirty="0" err="1">
                <a:solidFill>
                  <a:schemeClr val="tx1"/>
                </a:solidFill>
                <a:latin typeface="Arial Black" pitchFamily="34" charset="0"/>
              </a:rPr>
              <a:t>natura,padi,ternak</a:t>
            </a:r>
            <a:r>
              <a:rPr lang="en-US" sz="1600" dirty="0">
                <a:solidFill>
                  <a:schemeClr val="tx1"/>
                </a:solidFill>
                <a:latin typeface="Arial Black" pitchFamily="34" charset="0"/>
              </a:rPr>
              <a:t>, </a:t>
            </a:r>
            <a:r>
              <a:rPr lang="en-US" sz="1600" dirty="0" err="1">
                <a:solidFill>
                  <a:schemeClr val="tx1"/>
                </a:solidFill>
                <a:latin typeface="Arial Black" pitchFamily="34" charset="0"/>
              </a:rPr>
              <a:t>dll</a:t>
            </a:r>
            <a:endParaRPr lang="en-US" sz="1600" dirty="0">
              <a:solidFill>
                <a:schemeClr val="tx1"/>
              </a:solidFill>
              <a:latin typeface="Arial Black" pitchFamily="34" charset="0"/>
            </a:endParaRPr>
          </a:p>
          <a:p>
            <a:pPr>
              <a:defRPr/>
            </a:pPr>
            <a:r>
              <a:rPr lang="en-US" sz="1600" dirty="0" smtClean="0">
                <a:solidFill>
                  <a:schemeClr val="tx1"/>
                </a:solidFill>
                <a:latin typeface="Arial Black" pitchFamily="34" charset="0"/>
              </a:rPr>
              <a:t>3.Upeti </a:t>
            </a:r>
            <a:r>
              <a:rPr lang="en-US" sz="1600" dirty="0" err="1">
                <a:solidFill>
                  <a:schemeClr val="tx1"/>
                </a:solidFill>
                <a:latin typeface="Arial Black" pitchFamily="34" charset="0"/>
              </a:rPr>
              <a:t>bersifat</a:t>
            </a:r>
            <a:r>
              <a:rPr lang="en-US" sz="1600" dirty="0">
                <a:solidFill>
                  <a:schemeClr val="tx1"/>
                </a:solidFill>
                <a:latin typeface="Arial Black" pitchFamily="34" charset="0"/>
              </a:rPr>
              <a:t> </a:t>
            </a:r>
            <a:r>
              <a:rPr lang="en-US" sz="1600" dirty="0" err="1">
                <a:solidFill>
                  <a:schemeClr val="tx1"/>
                </a:solidFill>
                <a:latin typeface="Arial Black" pitchFamily="34" charset="0"/>
              </a:rPr>
              <a:t>rutin</a:t>
            </a:r>
            <a:r>
              <a:rPr lang="en-US" sz="1600" dirty="0">
                <a:solidFill>
                  <a:schemeClr val="tx1"/>
                </a:solidFill>
                <a:latin typeface="Arial Black" pitchFamily="34" charset="0"/>
              </a:rPr>
              <a:t> </a:t>
            </a:r>
            <a:r>
              <a:rPr lang="en-US" sz="1600" dirty="0" smtClean="0">
                <a:solidFill>
                  <a:schemeClr val="tx1"/>
                </a:solidFill>
                <a:latin typeface="Arial Black" pitchFamily="34" charset="0"/>
              </a:rPr>
              <a:t> &gt;&gt; “</a:t>
            </a:r>
            <a:r>
              <a:rPr lang="en-US" sz="1600" dirty="0" err="1" smtClean="0">
                <a:solidFill>
                  <a:schemeClr val="tx1"/>
                </a:solidFill>
                <a:latin typeface="Arial Black" pitchFamily="34" charset="0"/>
              </a:rPr>
              <a:t>ajeg</a:t>
            </a:r>
            <a:r>
              <a:rPr lang="en-US" sz="1600" dirty="0" smtClean="0">
                <a:solidFill>
                  <a:schemeClr val="tx1"/>
                </a:solidFill>
                <a:latin typeface="Arial Black" pitchFamily="34" charset="0"/>
              </a:rPr>
              <a:t>”</a:t>
            </a:r>
          </a:p>
          <a:p>
            <a:pPr>
              <a:defRPr/>
            </a:pPr>
            <a:r>
              <a:rPr lang="en-US" sz="1600" dirty="0" smtClean="0">
                <a:solidFill>
                  <a:schemeClr val="tx1"/>
                </a:solidFill>
                <a:latin typeface="Arial Black" pitchFamily="34" charset="0"/>
              </a:rPr>
              <a:t>4.Kerajaan </a:t>
            </a:r>
            <a:r>
              <a:rPr lang="en-US" sz="1600" dirty="0" err="1">
                <a:solidFill>
                  <a:schemeClr val="tx1"/>
                </a:solidFill>
                <a:latin typeface="Arial Black" pitchFamily="34" charset="0"/>
              </a:rPr>
              <a:t>membutuhkan</a:t>
            </a:r>
            <a:r>
              <a:rPr lang="en-US" sz="1600" dirty="0">
                <a:solidFill>
                  <a:schemeClr val="tx1"/>
                </a:solidFill>
                <a:latin typeface="Arial Black" pitchFamily="34" charset="0"/>
              </a:rPr>
              <a:t> </a:t>
            </a:r>
            <a:r>
              <a:rPr lang="en-US" sz="1600" dirty="0" err="1">
                <a:solidFill>
                  <a:schemeClr val="tx1"/>
                </a:solidFill>
                <a:latin typeface="Arial Black" pitchFamily="34" charset="0"/>
              </a:rPr>
              <a:t>biaya</a:t>
            </a:r>
            <a:r>
              <a:rPr lang="en-US" sz="1600" dirty="0">
                <a:solidFill>
                  <a:schemeClr val="tx1"/>
                </a:solidFill>
                <a:latin typeface="Arial Black" pitchFamily="34" charset="0"/>
              </a:rPr>
              <a:t> </a:t>
            </a:r>
            <a:r>
              <a:rPr lang="en-US" sz="1600" dirty="0" err="1">
                <a:solidFill>
                  <a:schemeClr val="tx1"/>
                </a:solidFill>
                <a:latin typeface="Arial Black" pitchFamily="34" charset="0"/>
              </a:rPr>
              <a:t>utk</a:t>
            </a:r>
            <a:r>
              <a:rPr lang="en-US" sz="1600" dirty="0">
                <a:solidFill>
                  <a:schemeClr val="tx1"/>
                </a:solidFill>
                <a:latin typeface="Arial Black" pitchFamily="34" charset="0"/>
              </a:rPr>
              <a:t> </a:t>
            </a:r>
            <a:r>
              <a:rPr lang="en-US" sz="1600" dirty="0" err="1">
                <a:solidFill>
                  <a:schemeClr val="tx1"/>
                </a:solidFill>
                <a:latin typeface="Arial Black" pitchFamily="34" charset="0"/>
              </a:rPr>
              <a:t>mempertahankan</a:t>
            </a:r>
            <a:r>
              <a:rPr lang="en-US" sz="1600" dirty="0">
                <a:solidFill>
                  <a:schemeClr val="tx1"/>
                </a:solidFill>
                <a:latin typeface="Arial Black" pitchFamily="34" charset="0"/>
              </a:rPr>
              <a:t> </a:t>
            </a:r>
          </a:p>
          <a:p>
            <a:pPr>
              <a:defRPr/>
            </a:pPr>
            <a:r>
              <a:rPr lang="en-US" sz="1600" dirty="0">
                <a:solidFill>
                  <a:schemeClr val="tx1"/>
                </a:solidFill>
                <a:latin typeface="Arial Black" pitchFamily="34" charset="0"/>
              </a:rPr>
              <a:t>   </a:t>
            </a:r>
            <a:r>
              <a:rPr lang="en-US" sz="1600" dirty="0" err="1" smtClean="0">
                <a:solidFill>
                  <a:schemeClr val="tx1"/>
                </a:solidFill>
                <a:latin typeface="Arial Black" pitchFamily="34" charset="0"/>
              </a:rPr>
              <a:t>kekuasaannya</a:t>
            </a:r>
            <a:r>
              <a:rPr lang="en-US" sz="1600" dirty="0" smtClean="0">
                <a:solidFill>
                  <a:schemeClr val="tx1"/>
                </a:solidFill>
                <a:latin typeface="Arial Black" pitchFamily="34" charset="0"/>
              </a:rPr>
              <a:t>.</a:t>
            </a:r>
            <a:endParaRPr lang="en-US" sz="1600" dirty="0">
              <a:solidFill>
                <a:schemeClr val="tx1"/>
              </a:solidFill>
              <a:latin typeface="Arial Black" pitchFamily="34" charset="0"/>
            </a:endParaRPr>
          </a:p>
          <a:p>
            <a:pPr>
              <a:defRPr/>
            </a:pPr>
            <a:r>
              <a:rPr lang="en-US" sz="1600" dirty="0" smtClean="0">
                <a:solidFill>
                  <a:schemeClr val="tx1"/>
                </a:solidFill>
                <a:latin typeface="Arial Black" pitchFamily="34" charset="0"/>
              </a:rPr>
              <a:t>5.Tata </a:t>
            </a:r>
            <a:r>
              <a:rPr lang="en-US" sz="1600" dirty="0" err="1">
                <a:solidFill>
                  <a:schemeClr val="tx1"/>
                </a:solidFill>
                <a:latin typeface="Arial Black" pitchFamily="34" charset="0"/>
              </a:rPr>
              <a:t>pemungutan</a:t>
            </a:r>
            <a:r>
              <a:rPr lang="en-US" sz="1600" dirty="0">
                <a:solidFill>
                  <a:schemeClr val="tx1"/>
                </a:solidFill>
                <a:latin typeface="Arial Black" pitchFamily="34" charset="0"/>
              </a:rPr>
              <a:t> </a:t>
            </a:r>
            <a:r>
              <a:rPr lang="en-US" sz="1600" dirty="0" err="1">
                <a:solidFill>
                  <a:schemeClr val="tx1"/>
                </a:solidFill>
                <a:latin typeface="Arial Black" pitchFamily="34" charset="0"/>
              </a:rPr>
              <a:t>tidak</a:t>
            </a:r>
            <a:r>
              <a:rPr lang="en-US" sz="1600" dirty="0">
                <a:solidFill>
                  <a:schemeClr val="tx1"/>
                </a:solidFill>
                <a:latin typeface="Arial Black" pitchFamily="34" charset="0"/>
              </a:rPr>
              <a:t> </a:t>
            </a:r>
            <a:r>
              <a:rPr lang="en-US" sz="1600" dirty="0" err="1">
                <a:solidFill>
                  <a:schemeClr val="tx1"/>
                </a:solidFill>
                <a:latin typeface="Arial Black" pitchFamily="34" charset="0"/>
              </a:rPr>
              <a:t>di</a:t>
            </a:r>
            <a:r>
              <a:rPr lang="en-US" sz="1600" dirty="0">
                <a:solidFill>
                  <a:schemeClr val="tx1"/>
                </a:solidFill>
                <a:latin typeface="Arial Black" pitchFamily="34" charset="0"/>
              </a:rPr>
              <a:t> </a:t>
            </a:r>
            <a:r>
              <a:rPr lang="en-US" sz="1600" dirty="0" err="1">
                <a:solidFill>
                  <a:schemeClr val="tx1"/>
                </a:solidFill>
                <a:latin typeface="Arial Black" pitchFamily="34" charset="0"/>
              </a:rPr>
              <a:t>atur</a:t>
            </a:r>
            <a:r>
              <a:rPr lang="en-US" sz="1600" dirty="0">
                <a:solidFill>
                  <a:schemeClr val="tx1"/>
                </a:solidFill>
                <a:latin typeface="Arial Black" pitchFamily="34" charset="0"/>
              </a:rPr>
              <a:t> &amp; </a:t>
            </a:r>
            <a:r>
              <a:rPr lang="en-US" sz="1600" dirty="0" err="1">
                <a:solidFill>
                  <a:schemeClr val="tx1"/>
                </a:solidFill>
                <a:latin typeface="Arial Black" pitchFamily="34" charset="0"/>
              </a:rPr>
              <a:t>sangat</a:t>
            </a:r>
            <a:r>
              <a:rPr lang="en-US" sz="1600" dirty="0">
                <a:solidFill>
                  <a:schemeClr val="tx1"/>
                </a:solidFill>
                <a:latin typeface="Arial Black" pitchFamily="34" charset="0"/>
              </a:rPr>
              <a:t> </a:t>
            </a:r>
            <a:r>
              <a:rPr lang="en-US" sz="1600" dirty="0" err="1">
                <a:solidFill>
                  <a:schemeClr val="tx1"/>
                </a:solidFill>
                <a:latin typeface="Arial Black" pitchFamily="34" charset="0"/>
              </a:rPr>
              <a:t>sederhana</a:t>
            </a:r>
            <a:endParaRPr lang="en-US" sz="1600" dirty="0">
              <a:solidFill>
                <a:schemeClr val="tx1"/>
              </a:solidFill>
              <a:latin typeface="Arial Black" pitchFamily="34" charset="0"/>
            </a:endParaRPr>
          </a:p>
          <a:p>
            <a:pPr>
              <a:defRPr/>
            </a:pPr>
            <a:endParaRPr lang="en-US" sz="1600" dirty="0">
              <a:solidFill>
                <a:schemeClr val="tx1"/>
              </a:solidFill>
              <a:latin typeface="Arial Black" pitchFamily="34" charset="0"/>
            </a:endParaRPr>
          </a:p>
          <a:p>
            <a:pPr>
              <a:defRPr/>
            </a:pPr>
            <a:endParaRPr lang="en-US" sz="1600" dirty="0">
              <a:solidFill>
                <a:schemeClr val="tx1"/>
              </a:solidFill>
              <a:latin typeface="Arial Black" pitchFamily="34" charset="0"/>
            </a:endParaRPr>
          </a:p>
        </p:txBody>
      </p:sp>
      <p:sp>
        <p:nvSpPr>
          <p:cNvPr id="29" name="Rectangle 28"/>
          <p:cNvSpPr/>
          <p:nvPr/>
        </p:nvSpPr>
        <p:spPr>
          <a:xfrm>
            <a:off x="1071139" y="1019879"/>
            <a:ext cx="2608485" cy="2754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anchor="ctr"/>
          <a:lstStyle/>
          <a:p>
            <a:pPr algn="ctr">
              <a:defRPr/>
            </a:pPr>
            <a:r>
              <a:rPr lang="en-US" dirty="0">
                <a:solidFill>
                  <a:schemeClr val="tx1"/>
                </a:solidFill>
                <a:latin typeface="Arial Black" pitchFamily="34" charset="0"/>
              </a:rPr>
              <a:t>1.Jaman </a:t>
            </a:r>
            <a:r>
              <a:rPr lang="en-US" dirty="0" err="1">
                <a:solidFill>
                  <a:schemeClr val="tx1"/>
                </a:solidFill>
                <a:latin typeface="Arial Black" pitchFamily="34" charset="0"/>
              </a:rPr>
              <a:t>Kerajaan</a:t>
            </a:r>
            <a:endParaRPr lang="en-US" dirty="0">
              <a:solidFill>
                <a:schemeClr val="tx1"/>
              </a:solidFill>
              <a:latin typeface="Arial Black" pitchFamily="34" charset="0"/>
            </a:endParaRPr>
          </a:p>
        </p:txBody>
      </p:sp>
      <p:pic>
        <p:nvPicPr>
          <p:cNvPr id="15376" name="Picture 20" descr="http://t1.gstatic.com/images?q=tbn:ANd9GcR95ElhUzGBeAoYlvJWA8nOcqpdd4jxVJwpPTyaMwYaJbT32v-uDJhKa_tp"/>
          <p:cNvPicPr>
            <a:picLocks noChangeAspect="1" noChangeArrowheads="1"/>
          </p:cNvPicPr>
          <p:nvPr/>
        </p:nvPicPr>
        <p:blipFill>
          <a:blip r:embed="rId8" cstate="print">
            <a:duotone>
              <a:schemeClr val="bg2">
                <a:shade val="45000"/>
                <a:satMod val="135000"/>
              </a:schemeClr>
              <a:prstClr val="white"/>
            </a:duotone>
          </a:blip>
          <a:srcRect/>
          <a:stretch>
            <a:fillRect/>
          </a:stretch>
        </p:blipFill>
        <p:spPr bwMode="auto">
          <a:xfrm>
            <a:off x="1208426" y="2120802"/>
            <a:ext cx="1235598" cy="1239346"/>
          </a:xfrm>
          <a:prstGeom prst="rect">
            <a:avLst/>
          </a:prstGeom>
          <a:noFill/>
          <a:ln w="9525">
            <a:noFill/>
            <a:miter lim="800000"/>
            <a:headEnd/>
            <a:tailEnd/>
          </a:ln>
        </p:spPr>
      </p:pic>
    </p:spTree>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1002493" y="743751"/>
            <a:ext cx="3706795" cy="2754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anchor="ctr"/>
          <a:lstStyle/>
          <a:p>
            <a:pPr>
              <a:defRPr/>
            </a:pPr>
            <a:r>
              <a:rPr lang="en-US" sz="1400" dirty="0" smtClean="0">
                <a:solidFill>
                  <a:schemeClr val="tx1"/>
                </a:solidFill>
                <a:latin typeface="Arial Black" pitchFamily="34" charset="0"/>
              </a:rPr>
              <a:t>2.Jaman  </a:t>
            </a:r>
            <a:r>
              <a:rPr lang="en-US" sz="1400" dirty="0" err="1" smtClean="0">
                <a:solidFill>
                  <a:schemeClr val="tx1"/>
                </a:solidFill>
                <a:latin typeface="Arial Black" pitchFamily="34" charset="0"/>
              </a:rPr>
              <a:t>Kolonial</a:t>
            </a:r>
            <a:r>
              <a:rPr lang="en-US" sz="1400" dirty="0" smtClean="0">
                <a:solidFill>
                  <a:schemeClr val="tx1"/>
                </a:solidFill>
                <a:latin typeface="Arial Black" pitchFamily="34" charset="0"/>
              </a:rPr>
              <a:t> &amp; </a:t>
            </a:r>
            <a:r>
              <a:rPr lang="en-US" sz="1400" dirty="0" err="1" smtClean="0">
                <a:solidFill>
                  <a:schemeClr val="tx1"/>
                </a:solidFill>
                <a:latin typeface="Arial Black" pitchFamily="34" charset="0"/>
              </a:rPr>
              <a:t>Kemerdekaan</a:t>
            </a:r>
            <a:endParaRPr lang="en-US" sz="1400" dirty="0">
              <a:solidFill>
                <a:schemeClr val="tx1"/>
              </a:solidFill>
              <a:latin typeface="Arial Black" pitchFamily="34" charset="0"/>
            </a:endParaRPr>
          </a:p>
        </p:txBody>
      </p:sp>
      <p:sp>
        <p:nvSpPr>
          <p:cNvPr id="18" name="Content Placeholder 2"/>
          <p:cNvSpPr>
            <a:spLocks noGrp="1"/>
          </p:cNvSpPr>
          <p:nvPr>
            <p:ph idx="1"/>
          </p:nvPr>
        </p:nvSpPr>
        <p:spPr>
          <a:xfrm>
            <a:off x="796561" y="2051949"/>
            <a:ext cx="8168677" cy="4200005"/>
          </a:xfrm>
          <a:no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82479" tIns="41239" rIns="82479" bIns="41239">
            <a:normAutofit lnSpcReduction="10000"/>
          </a:bodyPr>
          <a:lstStyle/>
          <a:p>
            <a:pPr marL="412394" indent="-412394">
              <a:buFont typeface="+mj-lt"/>
              <a:buAutoNum type="arabicPeriod"/>
              <a:defRPr/>
            </a:pPr>
            <a:r>
              <a:rPr lang="en-US" sz="1800" dirty="0" err="1" smtClean="0">
                <a:latin typeface="Arial Rounded MT Bold" pitchFamily="34" charset="0"/>
              </a:rPr>
              <a:t>Undang-undang</a:t>
            </a:r>
            <a:r>
              <a:rPr lang="en-US" sz="1800" dirty="0" smtClean="0">
                <a:latin typeface="Arial Rounded MT Bold" pitchFamily="34" charset="0"/>
              </a:rPr>
              <a:t> Pajak Radio (U.U. No 12 </a:t>
            </a:r>
            <a:r>
              <a:rPr lang="en-US" sz="1800" dirty="0" err="1" smtClean="0">
                <a:latin typeface="Arial Rounded MT Bold" pitchFamily="34" charset="0"/>
              </a:rPr>
              <a:t>Tahun</a:t>
            </a:r>
            <a:r>
              <a:rPr lang="en-US" sz="1800" dirty="0" smtClean="0">
                <a:latin typeface="Arial Rounded MT Bold" pitchFamily="34" charset="0"/>
              </a:rPr>
              <a:t> 1947).</a:t>
            </a:r>
          </a:p>
          <a:p>
            <a:pPr marL="412394" indent="-412394">
              <a:buFont typeface="+mj-lt"/>
              <a:buAutoNum type="arabicPeriod"/>
              <a:defRPr/>
            </a:pPr>
            <a:r>
              <a:rPr lang="en-US" sz="1800" dirty="0" err="1" smtClean="0">
                <a:latin typeface="Arial Rounded MT Bold" pitchFamily="34" charset="0"/>
              </a:rPr>
              <a:t>Undang-undang</a:t>
            </a:r>
            <a:r>
              <a:rPr lang="en-US" sz="1800" dirty="0" smtClean="0">
                <a:latin typeface="Arial Rounded MT Bold" pitchFamily="34" charset="0"/>
              </a:rPr>
              <a:t> Pajak Pembangunan (U.U. No 14 </a:t>
            </a:r>
            <a:r>
              <a:rPr lang="en-US" sz="1800" dirty="0" err="1" smtClean="0">
                <a:latin typeface="Arial Rounded MT Bold" pitchFamily="34" charset="0"/>
              </a:rPr>
              <a:t>Tahun</a:t>
            </a:r>
            <a:r>
              <a:rPr lang="en-US" sz="1800" dirty="0" smtClean="0">
                <a:latin typeface="Arial Rounded MT Bold" pitchFamily="34" charset="0"/>
              </a:rPr>
              <a:t> 1947).</a:t>
            </a:r>
          </a:p>
          <a:p>
            <a:pPr marL="412394" indent="-412394">
              <a:buFont typeface="+mj-lt"/>
              <a:buAutoNum type="arabicPeriod"/>
              <a:defRPr/>
            </a:pPr>
            <a:r>
              <a:rPr lang="en-US" sz="1800" dirty="0" err="1" smtClean="0">
                <a:latin typeface="Arial Rounded MT Bold" pitchFamily="34" charset="0"/>
              </a:rPr>
              <a:t>Undang-undang</a:t>
            </a:r>
            <a:r>
              <a:rPr lang="en-US" sz="1800" dirty="0" smtClean="0">
                <a:latin typeface="Arial Rounded MT Bold" pitchFamily="34" charset="0"/>
              </a:rPr>
              <a:t> </a:t>
            </a:r>
            <a:r>
              <a:rPr lang="en-US" sz="1800" dirty="0" err="1" smtClean="0">
                <a:latin typeface="Arial Rounded MT Bold" pitchFamily="34" charset="0"/>
              </a:rPr>
              <a:t>Darurat</a:t>
            </a:r>
            <a:r>
              <a:rPr lang="en-US" sz="1800" dirty="0" smtClean="0">
                <a:latin typeface="Arial Rounded MT Bold" pitchFamily="34" charset="0"/>
              </a:rPr>
              <a:t> Pajak </a:t>
            </a:r>
            <a:r>
              <a:rPr lang="en-US" sz="1800" dirty="0" err="1" smtClean="0">
                <a:latin typeface="Arial Rounded MT Bold" pitchFamily="34" charset="0"/>
              </a:rPr>
              <a:t>Peredaran</a:t>
            </a:r>
            <a:r>
              <a:rPr lang="en-US" sz="1800" dirty="0" smtClean="0">
                <a:latin typeface="Arial Rounded MT Bold" pitchFamily="34" charset="0"/>
              </a:rPr>
              <a:t> (U.U. No. 12 </a:t>
            </a:r>
            <a:r>
              <a:rPr lang="en-US" sz="1800" dirty="0" err="1" smtClean="0">
                <a:latin typeface="Arial Rounded MT Bold" pitchFamily="34" charset="0"/>
              </a:rPr>
              <a:t>Tahun</a:t>
            </a:r>
            <a:r>
              <a:rPr lang="en-US" sz="1800" dirty="0" smtClean="0">
                <a:latin typeface="Arial Rounded MT Bold" pitchFamily="34" charset="0"/>
              </a:rPr>
              <a:t> 1952).</a:t>
            </a:r>
          </a:p>
          <a:p>
            <a:pPr marL="412394" indent="-412394">
              <a:buFont typeface="+mj-lt"/>
              <a:buAutoNum type="arabicPeriod"/>
              <a:defRPr/>
            </a:pPr>
            <a:r>
              <a:rPr lang="en-US" sz="1800" dirty="0" err="1" smtClean="0">
                <a:latin typeface="Arial Rounded MT Bold" pitchFamily="34" charset="0"/>
              </a:rPr>
              <a:t>Ordonansi</a:t>
            </a:r>
            <a:r>
              <a:rPr lang="en-US" sz="1800" dirty="0" smtClean="0">
                <a:latin typeface="Arial Rounded MT Bold" pitchFamily="34" charset="0"/>
              </a:rPr>
              <a:t> Pajak </a:t>
            </a:r>
            <a:r>
              <a:rPr lang="en-US" sz="1800" dirty="0" err="1" smtClean="0">
                <a:latin typeface="Arial Rounded MT Bold" pitchFamily="34" charset="0"/>
              </a:rPr>
              <a:t>Peralihan</a:t>
            </a:r>
            <a:r>
              <a:rPr lang="en-US" sz="1800" dirty="0" smtClean="0">
                <a:latin typeface="Arial Rounded MT Bold" pitchFamily="34" charset="0"/>
              </a:rPr>
              <a:t> 1944 (</a:t>
            </a:r>
            <a:r>
              <a:rPr lang="en-US" sz="1800" dirty="0" err="1" smtClean="0">
                <a:latin typeface="Arial Rounded MT Bold" pitchFamily="34" charset="0"/>
              </a:rPr>
              <a:t>Stbl</a:t>
            </a:r>
            <a:r>
              <a:rPr lang="en-US" sz="1800" dirty="0" smtClean="0">
                <a:latin typeface="Arial Rounded MT Bold" pitchFamily="34" charset="0"/>
              </a:rPr>
              <a:t>. 1994 No. 17) </a:t>
            </a:r>
            <a:r>
              <a:rPr lang="en-US" sz="1800" dirty="0" err="1" smtClean="0">
                <a:latin typeface="Arial Rounded MT Bold" pitchFamily="34" charset="0"/>
              </a:rPr>
              <a:t>kemudian</a:t>
            </a:r>
            <a:r>
              <a:rPr lang="en-US" sz="1800" dirty="0" smtClean="0">
                <a:latin typeface="Arial Rounded MT Bold" pitchFamily="34" charset="0"/>
              </a:rPr>
              <a:t> </a:t>
            </a:r>
            <a:r>
              <a:rPr lang="en-US" sz="1800" dirty="0" err="1" smtClean="0">
                <a:latin typeface="Arial Rounded MT Bold" pitchFamily="34" charset="0"/>
              </a:rPr>
              <a:t>menjadi</a:t>
            </a:r>
            <a:r>
              <a:rPr lang="en-US" sz="1800" dirty="0" smtClean="0">
                <a:latin typeface="Arial Rounded MT Bold" pitchFamily="34" charset="0"/>
              </a:rPr>
              <a:t> </a:t>
            </a:r>
            <a:r>
              <a:rPr lang="en-US" sz="1800" dirty="0" err="1" smtClean="0">
                <a:latin typeface="Arial Rounded MT Bold" pitchFamily="34" charset="0"/>
              </a:rPr>
              <a:t>Ordonasi</a:t>
            </a:r>
            <a:r>
              <a:rPr lang="en-US" sz="1800" dirty="0" smtClean="0">
                <a:latin typeface="Arial Rounded MT Bold" pitchFamily="34" charset="0"/>
              </a:rPr>
              <a:t> Pajak </a:t>
            </a:r>
            <a:r>
              <a:rPr lang="en-US" sz="1800" dirty="0" err="1" smtClean="0">
                <a:latin typeface="Arial Rounded MT Bold" pitchFamily="34" charset="0"/>
              </a:rPr>
              <a:t>Pendapatan</a:t>
            </a:r>
            <a:r>
              <a:rPr lang="en-US" sz="1800" dirty="0" smtClean="0">
                <a:latin typeface="Arial Rounded MT Bold" pitchFamily="34" charset="0"/>
              </a:rPr>
              <a:t> 1944.</a:t>
            </a:r>
          </a:p>
          <a:p>
            <a:pPr marL="412394" indent="-412394">
              <a:buFont typeface="+mj-lt"/>
              <a:buAutoNum type="arabicPeriod"/>
              <a:defRPr/>
            </a:pPr>
            <a:r>
              <a:rPr lang="en-US" sz="1800" dirty="0" err="1" smtClean="0">
                <a:latin typeface="Arial Rounded MT Bold" pitchFamily="34" charset="0"/>
              </a:rPr>
              <a:t>Ordonansi</a:t>
            </a:r>
            <a:r>
              <a:rPr lang="en-US" sz="1800" dirty="0" smtClean="0">
                <a:latin typeface="Arial Rounded MT Bold" pitchFamily="34" charset="0"/>
              </a:rPr>
              <a:t> Pajak </a:t>
            </a:r>
            <a:r>
              <a:rPr lang="en-US" sz="1800" dirty="0" err="1" smtClean="0">
                <a:latin typeface="Arial Rounded MT Bold" pitchFamily="34" charset="0"/>
              </a:rPr>
              <a:t>Upah</a:t>
            </a:r>
            <a:r>
              <a:rPr lang="en-US" sz="1800" dirty="0" smtClean="0">
                <a:latin typeface="Arial Rounded MT Bold" pitchFamily="34" charset="0"/>
              </a:rPr>
              <a:t> (</a:t>
            </a:r>
            <a:r>
              <a:rPr lang="en-US" sz="1800" dirty="0" err="1" smtClean="0">
                <a:latin typeface="Arial Rounded MT Bold" pitchFamily="34" charset="0"/>
              </a:rPr>
              <a:t>Stbl</a:t>
            </a:r>
            <a:r>
              <a:rPr lang="en-US" sz="1800" dirty="0" smtClean="0">
                <a:latin typeface="Arial Rounded MT Bold" pitchFamily="34" charset="0"/>
              </a:rPr>
              <a:t>. 1934 No. 611).</a:t>
            </a:r>
          </a:p>
          <a:p>
            <a:pPr marL="412394" indent="-412394">
              <a:buFont typeface="+mj-lt"/>
              <a:buAutoNum type="arabicPeriod"/>
              <a:defRPr/>
            </a:pPr>
            <a:r>
              <a:rPr lang="en-US" sz="1800" dirty="0" err="1" smtClean="0">
                <a:latin typeface="Arial Rounded MT Bold" pitchFamily="34" charset="0"/>
              </a:rPr>
              <a:t>Ordonansi</a:t>
            </a:r>
            <a:r>
              <a:rPr lang="en-US" sz="1800" dirty="0" smtClean="0">
                <a:latin typeface="Arial Rounded MT Bold" pitchFamily="34" charset="0"/>
              </a:rPr>
              <a:t> Pajak </a:t>
            </a:r>
            <a:r>
              <a:rPr lang="en-US" sz="1800" dirty="0" err="1" smtClean="0">
                <a:latin typeface="Arial Rounded MT Bold" pitchFamily="34" charset="0"/>
              </a:rPr>
              <a:t>Rumah</a:t>
            </a:r>
            <a:r>
              <a:rPr lang="en-US" sz="1800" dirty="0" smtClean="0">
                <a:latin typeface="Arial Rounded MT Bold" pitchFamily="34" charset="0"/>
              </a:rPr>
              <a:t> </a:t>
            </a:r>
            <a:r>
              <a:rPr lang="en-US" sz="1800" dirty="0" err="1" smtClean="0">
                <a:latin typeface="Arial Rounded MT Bold" pitchFamily="34" charset="0"/>
              </a:rPr>
              <a:t>Tangga</a:t>
            </a:r>
            <a:r>
              <a:rPr lang="en-US" sz="1800" dirty="0" smtClean="0">
                <a:latin typeface="Arial Rounded MT Bold" pitchFamily="34" charset="0"/>
              </a:rPr>
              <a:t> (</a:t>
            </a:r>
            <a:r>
              <a:rPr lang="en-US" sz="1800" dirty="0" err="1" smtClean="0">
                <a:latin typeface="Arial Rounded MT Bold" pitchFamily="34" charset="0"/>
              </a:rPr>
              <a:t>Stbl</a:t>
            </a:r>
            <a:r>
              <a:rPr lang="en-US" sz="1800" dirty="0" smtClean="0">
                <a:latin typeface="Arial Rounded MT Bold" pitchFamily="34" charset="0"/>
              </a:rPr>
              <a:t>. 1908 No. 13)</a:t>
            </a:r>
          </a:p>
          <a:p>
            <a:pPr marL="412394" indent="-412394">
              <a:buFont typeface="+mj-lt"/>
              <a:buAutoNum type="arabicPeriod"/>
              <a:defRPr/>
            </a:pPr>
            <a:r>
              <a:rPr lang="en-US" sz="1800" dirty="0" err="1" smtClean="0">
                <a:latin typeface="Arial Rounded MT Bold" pitchFamily="34" charset="0"/>
              </a:rPr>
              <a:t>Ordonansi</a:t>
            </a:r>
            <a:r>
              <a:rPr lang="en-US" sz="1800" dirty="0" smtClean="0">
                <a:latin typeface="Arial Rounded MT Bold" pitchFamily="34" charset="0"/>
              </a:rPr>
              <a:t> Pajak </a:t>
            </a:r>
            <a:r>
              <a:rPr lang="en-US" sz="1800" dirty="0" err="1" smtClean="0">
                <a:latin typeface="Arial Rounded MT Bold" pitchFamily="34" charset="0"/>
              </a:rPr>
              <a:t>Kendaraan</a:t>
            </a:r>
            <a:r>
              <a:rPr lang="en-US" sz="1800" dirty="0" smtClean="0">
                <a:latin typeface="Arial Rounded MT Bold" pitchFamily="34" charset="0"/>
              </a:rPr>
              <a:t> </a:t>
            </a:r>
            <a:r>
              <a:rPr lang="en-US" sz="1800" dirty="0" err="1" smtClean="0">
                <a:latin typeface="Arial Rounded MT Bold" pitchFamily="34" charset="0"/>
              </a:rPr>
              <a:t>Bermotor</a:t>
            </a:r>
            <a:r>
              <a:rPr lang="en-US" sz="1800" dirty="0" smtClean="0">
                <a:latin typeface="Arial Rounded MT Bold" pitchFamily="34" charset="0"/>
              </a:rPr>
              <a:t> (</a:t>
            </a:r>
            <a:r>
              <a:rPr lang="en-US" sz="1800" dirty="0" err="1" smtClean="0">
                <a:latin typeface="Arial Rounded MT Bold" pitchFamily="34" charset="0"/>
              </a:rPr>
              <a:t>Stbl</a:t>
            </a:r>
            <a:r>
              <a:rPr lang="en-US" sz="1800" dirty="0" smtClean="0">
                <a:latin typeface="Arial Rounded MT Bold" pitchFamily="34" charset="0"/>
              </a:rPr>
              <a:t>. 1934 No. 718).</a:t>
            </a:r>
          </a:p>
          <a:p>
            <a:pPr marL="412394" indent="-412394">
              <a:buFont typeface="+mj-lt"/>
              <a:buAutoNum type="arabicPeriod"/>
              <a:defRPr/>
            </a:pPr>
            <a:r>
              <a:rPr lang="en-US" sz="1800" dirty="0" err="1" smtClean="0">
                <a:latin typeface="Arial Rounded MT Bold" pitchFamily="34" charset="0"/>
              </a:rPr>
              <a:t>Ordonansi</a:t>
            </a:r>
            <a:r>
              <a:rPr lang="en-US" sz="1800" dirty="0" smtClean="0">
                <a:latin typeface="Arial Rounded MT Bold" pitchFamily="34" charset="0"/>
              </a:rPr>
              <a:t> Bea </a:t>
            </a:r>
            <a:r>
              <a:rPr lang="en-US" sz="1800" dirty="0" err="1" smtClean="0">
                <a:latin typeface="Arial Rounded MT Bold" pitchFamily="34" charset="0"/>
              </a:rPr>
              <a:t>Balik</a:t>
            </a:r>
            <a:r>
              <a:rPr lang="en-US" sz="1800" dirty="0" smtClean="0">
                <a:latin typeface="Arial Rounded MT Bold" pitchFamily="34" charset="0"/>
              </a:rPr>
              <a:t> </a:t>
            </a:r>
            <a:r>
              <a:rPr lang="en-US" sz="1800" dirty="0" err="1" smtClean="0">
                <a:latin typeface="Arial Rounded MT Bold" pitchFamily="34" charset="0"/>
              </a:rPr>
              <a:t>Nama</a:t>
            </a:r>
            <a:r>
              <a:rPr lang="en-US" sz="1800" dirty="0" smtClean="0">
                <a:latin typeface="Arial Rounded MT Bold" pitchFamily="34" charset="0"/>
              </a:rPr>
              <a:t> (</a:t>
            </a:r>
            <a:r>
              <a:rPr lang="en-US" sz="1800" dirty="0" err="1" smtClean="0">
                <a:latin typeface="Arial Rounded MT Bold" pitchFamily="34" charset="0"/>
              </a:rPr>
              <a:t>Stbl</a:t>
            </a:r>
            <a:r>
              <a:rPr lang="en-US" sz="1800" dirty="0" smtClean="0">
                <a:latin typeface="Arial Rounded MT Bold" pitchFamily="34" charset="0"/>
              </a:rPr>
              <a:t>. 1924 No. 291).</a:t>
            </a:r>
          </a:p>
          <a:p>
            <a:pPr marL="412394" indent="-412394">
              <a:buFont typeface="+mj-lt"/>
              <a:buAutoNum type="arabicPeriod"/>
              <a:defRPr/>
            </a:pPr>
            <a:r>
              <a:rPr lang="en-US" sz="1800" dirty="0" err="1" smtClean="0">
                <a:latin typeface="Arial Rounded MT Bold" pitchFamily="34" charset="0"/>
              </a:rPr>
              <a:t>Ordonansi</a:t>
            </a:r>
            <a:r>
              <a:rPr lang="en-US" sz="1800" dirty="0" smtClean="0">
                <a:latin typeface="Arial Rounded MT Bold" pitchFamily="34" charset="0"/>
              </a:rPr>
              <a:t> Pajak </a:t>
            </a:r>
            <a:r>
              <a:rPr lang="en-US" sz="1800" dirty="0" err="1" smtClean="0">
                <a:latin typeface="Arial Rounded MT Bold" pitchFamily="34" charset="0"/>
              </a:rPr>
              <a:t>Potong</a:t>
            </a:r>
            <a:r>
              <a:rPr lang="en-US" sz="1800" dirty="0" smtClean="0">
                <a:latin typeface="Arial Rounded MT Bold" pitchFamily="34" charset="0"/>
              </a:rPr>
              <a:t> (</a:t>
            </a:r>
            <a:r>
              <a:rPr lang="en-US" sz="1800" dirty="0" err="1" smtClean="0">
                <a:latin typeface="Arial Rounded MT Bold" pitchFamily="34" charset="0"/>
              </a:rPr>
              <a:t>Stbl</a:t>
            </a:r>
            <a:r>
              <a:rPr lang="en-US" sz="1800" dirty="0" smtClean="0">
                <a:latin typeface="Arial Rounded MT Bold" pitchFamily="34" charset="0"/>
              </a:rPr>
              <a:t>. 1936 No 671)</a:t>
            </a:r>
          </a:p>
          <a:p>
            <a:pPr marL="412394" indent="-412394">
              <a:buFont typeface="+mj-lt"/>
              <a:buAutoNum type="arabicPeriod"/>
              <a:defRPr/>
            </a:pPr>
            <a:r>
              <a:rPr lang="en-US" sz="1800" dirty="0" err="1" smtClean="0">
                <a:latin typeface="Arial Rounded MT Bold" pitchFamily="34" charset="0"/>
              </a:rPr>
              <a:t>Aturan</a:t>
            </a:r>
            <a:r>
              <a:rPr lang="en-US" sz="1800" dirty="0" smtClean="0">
                <a:latin typeface="Arial Rounded MT Bold" pitchFamily="34" charset="0"/>
              </a:rPr>
              <a:t> Bea </a:t>
            </a:r>
            <a:r>
              <a:rPr lang="en-US" sz="1800" dirty="0" err="1" smtClean="0">
                <a:latin typeface="Arial Rounded MT Bold" pitchFamily="34" charset="0"/>
              </a:rPr>
              <a:t>Materai</a:t>
            </a:r>
            <a:r>
              <a:rPr lang="en-US" sz="1800" dirty="0" smtClean="0">
                <a:latin typeface="Arial Rounded MT Bold" pitchFamily="34" charset="0"/>
              </a:rPr>
              <a:t> 1921 (</a:t>
            </a:r>
            <a:r>
              <a:rPr lang="en-US" sz="1800" dirty="0" err="1" smtClean="0">
                <a:latin typeface="Arial Rounded MT Bold" pitchFamily="34" charset="0"/>
              </a:rPr>
              <a:t>Stbl</a:t>
            </a:r>
            <a:r>
              <a:rPr lang="en-US" sz="1800" dirty="0" smtClean="0">
                <a:latin typeface="Arial Rounded MT Bold" pitchFamily="34" charset="0"/>
              </a:rPr>
              <a:t>. 1921 No. 498)</a:t>
            </a:r>
          </a:p>
          <a:p>
            <a:pPr marL="412394" indent="-412394">
              <a:buFont typeface="+mj-lt"/>
              <a:buAutoNum type="arabicPeriod"/>
              <a:defRPr/>
            </a:pPr>
            <a:r>
              <a:rPr lang="en-US" sz="1800" dirty="0" err="1" smtClean="0">
                <a:latin typeface="Arial Rounded MT Bold" pitchFamily="34" charset="0"/>
              </a:rPr>
              <a:t>Ordonansi</a:t>
            </a:r>
            <a:r>
              <a:rPr lang="en-US" sz="1800" dirty="0" smtClean="0">
                <a:latin typeface="Arial Rounded MT Bold" pitchFamily="34" charset="0"/>
              </a:rPr>
              <a:t> </a:t>
            </a:r>
            <a:r>
              <a:rPr lang="en-US" sz="1800" dirty="0" err="1" smtClean="0">
                <a:latin typeface="Arial Rounded MT Bold" pitchFamily="34" charset="0"/>
              </a:rPr>
              <a:t>Successie</a:t>
            </a:r>
            <a:r>
              <a:rPr lang="en-US" sz="1800" dirty="0" smtClean="0">
                <a:latin typeface="Arial Rounded MT Bold" pitchFamily="34" charset="0"/>
              </a:rPr>
              <a:t> 1901 (</a:t>
            </a:r>
            <a:r>
              <a:rPr lang="en-US" sz="1800" dirty="0" err="1" smtClean="0">
                <a:latin typeface="Arial Rounded MT Bold" pitchFamily="34" charset="0"/>
              </a:rPr>
              <a:t>Stbl</a:t>
            </a:r>
            <a:r>
              <a:rPr lang="en-US" sz="1800" dirty="0" smtClean="0">
                <a:latin typeface="Arial Rounded MT Bold" pitchFamily="34" charset="0"/>
              </a:rPr>
              <a:t>. 1901 No 471)</a:t>
            </a:r>
          </a:p>
          <a:p>
            <a:pPr marL="412394" indent="-412394">
              <a:buFont typeface="+mj-lt"/>
              <a:buAutoNum type="arabicPeriod"/>
              <a:defRPr/>
            </a:pPr>
            <a:r>
              <a:rPr lang="en-US" sz="1800" dirty="0" err="1" smtClean="0">
                <a:latin typeface="Arial Rounded MT Bold" pitchFamily="34" charset="0"/>
              </a:rPr>
              <a:t>Ordonansi</a:t>
            </a:r>
            <a:r>
              <a:rPr lang="en-US" sz="1800" dirty="0" smtClean="0">
                <a:latin typeface="Arial Rounded MT Bold" pitchFamily="34" charset="0"/>
              </a:rPr>
              <a:t> Pajak </a:t>
            </a:r>
            <a:r>
              <a:rPr lang="en-US" sz="1800" dirty="0" err="1" smtClean="0">
                <a:latin typeface="Arial Rounded MT Bold" pitchFamily="34" charset="0"/>
              </a:rPr>
              <a:t>Kekayaan</a:t>
            </a:r>
            <a:r>
              <a:rPr lang="en-US" sz="1800" dirty="0" smtClean="0">
                <a:latin typeface="Arial Rounded MT Bold" pitchFamily="34" charset="0"/>
              </a:rPr>
              <a:t> 1932 (</a:t>
            </a:r>
            <a:r>
              <a:rPr lang="en-US" sz="1800" dirty="0" err="1" smtClean="0">
                <a:latin typeface="Arial Rounded MT Bold" pitchFamily="34" charset="0"/>
              </a:rPr>
              <a:t>Stbl</a:t>
            </a:r>
            <a:r>
              <a:rPr lang="en-US" sz="1800" dirty="0" smtClean="0">
                <a:latin typeface="Arial Rounded MT Bold" pitchFamily="34" charset="0"/>
              </a:rPr>
              <a:t>. 1932 No 405)</a:t>
            </a:r>
          </a:p>
          <a:p>
            <a:pPr eaLnBrk="1" hangingPunct="1">
              <a:defRPr/>
            </a:pPr>
            <a:endParaRPr lang="en-US" sz="1800" dirty="0" smtClean="0">
              <a:solidFill>
                <a:srgbClr val="C00000"/>
              </a:solidFill>
            </a:endParaRPr>
          </a:p>
        </p:txBody>
      </p:sp>
      <p:sp>
        <p:nvSpPr>
          <p:cNvPr id="20" name="Down Arrow Callout 19"/>
          <p:cNvSpPr/>
          <p:nvPr/>
        </p:nvSpPr>
        <p:spPr>
          <a:xfrm>
            <a:off x="865205" y="1638834"/>
            <a:ext cx="7619523" cy="481968"/>
          </a:xfrm>
          <a:prstGeom prst="downArrowCallout">
            <a:avLst/>
          </a:prstGeom>
          <a:solidFill>
            <a:schemeClr val="bg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anchor="ctr"/>
          <a:lstStyle/>
          <a:p>
            <a:pPr algn="ctr">
              <a:defRPr/>
            </a:pPr>
            <a:r>
              <a:rPr lang="en-US" sz="1600" dirty="0" smtClean="0">
                <a:solidFill>
                  <a:schemeClr val="tx1"/>
                </a:solidFill>
                <a:latin typeface="Arial Rounded MT Bold" pitchFamily="34" charset="0"/>
              </a:rPr>
              <a:t>UU </a:t>
            </a:r>
            <a:r>
              <a:rPr lang="en-US" sz="1600" dirty="0" err="1" smtClean="0">
                <a:solidFill>
                  <a:schemeClr val="tx1"/>
                </a:solidFill>
                <a:latin typeface="Arial Rounded MT Bold" pitchFamily="34" charset="0"/>
              </a:rPr>
              <a:t>yg</a:t>
            </a:r>
            <a:r>
              <a:rPr lang="en-US" sz="1600" dirty="0" smtClean="0">
                <a:solidFill>
                  <a:schemeClr val="tx1"/>
                </a:solidFill>
                <a:latin typeface="Arial Rounded MT Bold" pitchFamily="34" charset="0"/>
              </a:rPr>
              <a:t> </a:t>
            </a:r>
            <a:r>
              <a:rPr lang="en-US" sz="1600" dirty="0" err="1">
                <a:solidFill>
                  <a:schemeClr val="tx1"/>
                </a:solidFill>
                <a:latin typeface="Arial Rounded MT Bold" pitchFamily="34" charset="0"/>
              </a:rPr>
              <a:t>berlaku</a:t>
            </a:r>
            <a:r>
              <a:rPr lang="en-US" sz="1600" dirty="0">
                <a:solidFill>
                  <a:schemeClr val="tx1"/>
                </a:solidFill>
                <a:latin typeface="Arial Rounded MT Bold" pitchFamily="34" charset="0"/>
              </a:rPr>
              <a:t> </a:t>
            </a:r>
            <a:r>
              <a:rPr lang="en-US" sz="1600" dirty="0" err="1">
                <a:solidFill>
                  <a:schemeClr val="tx1"/>
                </a:solidFill>
                <a:latin typeface="Arial Rounded MT Bold" pitchFamily="34" charset="0"/>
              </a:rPr>
              <a:t>sejak</a:t>
            </a:r>
            <a:r>
              <a:rPr lang="en-US" sz="1600" dirty="0">
                <a:solidFill>
                  <a:schemeClr val="tx1"/>
                </a:solidFill>
                <a:latin typeface="Arial Rounded MT Bold" pitchFamily="34" charset="0"/>
              </a:rPr>
              <a:t> </a:t>
            </a:r>
            <a:r>
              <a:rPr lang="en-US" sz="1600" dirty="0" smtClean="0">
                <a:solidFill>
                  <a:schemeClr val="tx1"/>
                </a:solidFill>
                <a:latin typeface="Arial Rounded MT Bold" pitchFamily="34" charset="0"/>
              </a:rPr>
              <a:t> </a:t>
            </a:r>
            <a:r>
              <a:rPr lang="en-US" sz="1600" dirty="0" err="1" smtClean="0">
                <a:solidFill>
                  <a:schemeClr val="tx1"/>
                </a:solidFill>
                <a:latin typeface="Arial Rounded MT Bold" pitchFamily="34" charset="0"/>
              </a:rPr>
              <a:t>jaman</a:t>
            </a:r>
            <a:r>
              <a:rPr lang="en-US" sz="1600" dirty="0" smtClean="0">
                <a:solidFill>
                  <a:schemeClr val="tx1"/>
                </a:solidFill>
                <a:latin typeface="Arial Rounded MT Bold" pitchFamily="34" charset="0"/>
              </a:rPr>
              <a:t> </a:t>
            </a:r>
            <a:r>
              <a:rPr lang="en-US" sz="1600" dirty="0" err="1">
                <a:solidFill>
                  <a:schemeClr val="tx1"/>
                </a:solidFill>
                <a:latin typeface="Arial Rounded MT Bold" pitchFamily="34" charset="0"/>
              </a:rPr>
              <a:t>Belanda</a:t>
            </a:r>
            <a:r>
              <a:rPr lang="en-US" sz="1600" dirty="0">
                <a:solidFill>
                  <a:schemeClr val="tx1"/>
                </a:solidFill>
                <a:latin typeface="Arial Rounded MT Bold" pitchFamily="34" charset="0"/>
              </a:rPr>
              <a:t> </a:t>
            </a:r>
            <a:r>
              <a:rPr lang="en-US" sz="1600" dirty="0" err="1">
                <a:solidFill>
                  <a:schemeClr val="tx1"/>
                </a:solidFill>
                <a:latin typeface="Arial Rounded MT Bold" pitchFamily="34" charset="0"/>
              </a:rPr>
              <a:t>dan</a:t>
            </a:r>
            <a:r>
              <a:rPr lang="en-US" sz="1600" dirty="0">
                <a:solidFill>
                  <a:schemeClr val="tx1"/>
                </a:solidFill>
                <a:latin typeface="Arial Rounded MT Bold" pitchFamily="34" charset="0"/>
              </a:rPr>
              <a:t>  </a:t>
            </a:r>
            <a:r>
              <a:rPr lang="en-US" sz="1600" dirty="0" err="1">
                <a:solidFill>
                  <a:schemeClr val="tx1"/>
                </a:solidFill>
                <a:latin typeface="Arial Rounded MT Bold" pitchFamily="34" charset="0"/>
              </a:rPr>
              <a:t>masih</a:t>
            </a:r>
            <a:r>
              <a:rPr lang="en-US" sz="1600" dirty="0">
                <a:solidFill>
                  <a:schemeClr val="tx1"/>
                </a:solidFill>
                <a:latin typeface="Arial Rounded MT Bold" pitchFamily="34" charset="0"/>
              </a:rPr>
              <a:t> </a:t>
            </a:r>
            <a:r>
              <a:rPr lang="en-US" sz="1600" dirty="0" err="1">
                <a:solidFill>
                  <a:schemeClr val="tx1"/>
                </a:solidFill>
                <a:latin typeface="Arial Rounded MT Bold" pitchFamily="34" charset="0"/>
              </a:rPr>
              <a:t>diberlakukan</a:t>
            </a:r>
            <a:r>
              <a:rPr lang="en-US" sz="1600" dirty="0">
                <a:solidFill>
                  <a:schemeClr val="tx1"/>
                </a:solidFill>
                <a:latin typeface="Arial Rounded MT Bold" pitchFamily="34" charset="0"/>
              </a:rPr>
              <a:t> </a:t>
            </a:r>
            <a:r>
              <a:rPr lang="en-US" sz="1600" dirty="0" smtClean="0">
                <a:solidFill>
                  <a:schemeClr val="tx1"/>
                </a:solidFill>
                <a:latin typeface="Arial Rounded MT Bold" pitchFamily="34" charset="0"/>
              </a:rPr>
              <a:t> ADALAH : </a:t>
            </a:r>
            <a:endParaRPr lang="en-US" sz="1600" dirty="0">
              <a:solidFill>
                <a:schemeClr val="tx1"/>
              </a:solidFill>
              <a:latin typeface="Arial Rounded MT Bold" pitchFamily="34" charset="0"/>
            </a:endParaRPr>
          </a:p>
        </p:txBody>
      </p:sp>
      <p:pic>
        <p:nvPicPr>
          <p:cNvPr id="77826" name="Picture 2" descr="http://t2.gstatic.com/images?q=tbn:ANd9GcQ834qFQhWfGBQaq3nRxk38w5LG-0V-w0eVWYYAydZi03rOcyl6nBwBiM1e2A"/>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6562686" y="4737199"/>
            <a:ext cx="2291005" cy="1377051"/>
          </a:xfrm>
          <a:prstGeom prst="rect">
            <a:avLst/>
          </a:prstGeom>
          <a:noFill/>
        </p:spPr>
      </p:pic>
      <p:sp>
        <p:nvSpPr>
          <p:cNvPr id="10" name="Rounded Rectangle 9"/>
          <p:cNvSpPr/>
          <p:nvPr/>
        </p:nvSpPr>
        <p:spPr>
          <a:xfrm>
            <a:off x="865205" y="1225719"/>
            <a:ext cx="7619523" cy="34426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2479" tIns="41239" rIns="82479" bIns="41239" rtlCol="0" anchor="ctr"/>
          <a:lstStyle/>
          <a:p>
            <a:pPr algn="ctr">
              <a:defRPr/>
            </a:pPr>
            <a:r>
              <a:rPr lang="en-US" sz="1400" dirty="0" smtClean="0">
                <a:solidFill>
                  <a:srgbClr val="280FC1"/>
                </a:solidFill>
                <a:latin typeface="Arial Rounded MT Bold" pitchFamily="34" charset="0"/>
              </a:rPr>
              <a:t>DASAR HUKUM :</a:t>
            </a:r>
            <a:r>
              <a:rPr lang="en-US" sz="1400" dirty="0" smtClean="0">
                <a:solidFill>
                  <a:schemeClr val="tx1"/>
                </a:solidFill>
                <a:latin typeface="Arial Rounded MT Bold" pitchFamily="34" charset="0"/>
              </a:rPr>
              <a:t> </a:t>
            </a:r>
            <a:r>
              <a:rPr lang="en-US" sz="1400" dirty="0" err="1" smtClean="0">
                <a:solidFill>
                  <a:schemeClr val="tx1"/>
                </a:solidFill>
                <a:latin typeface="Arial Rounded MT Bold" pitchFamily="34" charset="0"/>
              </a:rPr>
              <a:t>Pasal</a:t>
            </a:r>
            <a:r>
              <a:rPr lang="en-US" sz="1400" dirty="0" smtClean="0">
                <a:solidFill>
                  <a:schemeClr val="tx1"/>
                </a:solidFill>
                <a:latin typeface="Arial Rounded MT Bold" pitchFamily="34" charset="0"/>
              </a:rPr>
              <a:t> II (</a:t>
            </a:r>
            <a:r>
              <a:rPr lang="en-US" sz="1400" dirty="0" err="1" smtClean="0">
                <a:solidFill>
                  <a:schemeClr val="tx1"/>
                </a:solidFill>
                <a:latin typeface="Arial Rounded MT Bold" pitchFamily="34" charset="0"/>
              </a:rPr>
              <a:t>Aturan</a:t>
            </a:r>
            <a:r>
              <a:rPr lang="en-US" sz="1400" dirty="0" smtClean="0">
                <a:solidFill>
                  <a:schemeClr val="tx1"/>
                </a:solidFill>
                <a:latin typeface="Arial Rounded MT Bold" pitchFamily="34" charset="0"/>
              </a:rPr>
              <a:t> </a:t>
            </a:r>
            <a:r>
              <a:rPr lang="en-US" sz="1400" dirty="0" err="1" smtClean="0">
                <a:solidFill>
                  <a:schemeClr val="tx1"/>
                </a:solidFill>
                <a:latin typeface="Arial Rounded MT Bold" pitchFamily="34" charset="0"/>
              </a:rPr>
              <a:t>Peralihan</a:t>
            </a:r>
            <a:r>
              <a:rPr lang="en-US" sz="1400" dirty="0" smtClean="0">
                <a:solidFill>
                  <a:schemeClr val="tx1"/>
                </a:solidFill>
                <a:latin typeface="Arial Rounded MT Bold" pitchFamily="34" charset="0"/>
              </a:rPr>
              <a:t>) UUD 1945 </a:t>
            </a:r>
            <a:r>
              <a:rPr lang="en-US" sz="1400" dirty="0" err="1" smtClean="0">
                <a:solidFill>
                  <a:schemeClr val="tx1"/>
                </a:solidFill>
                <a:latin typeface="Arial Rounded MT Bold" pitchFamily="34" charset="0"/>
              </a:rPr>
              <a:t>jo.UU</a:t>
            </a:r>
            <a:r>
              <a:rPr lang="en-US" sz="1400" dirty="0" smtClean="0">
                <a:solidFill>
                  <a:schemeClr val="tx1"/>
                </a:solidFill>
                <a:latin typeface="Arial Rounded MT Bold" pitchFamily="34" charset="0"/>
              </a:rPr>
              <a:t> No 4 </a:t>
            </a:r>
            <a:r>
              <a:rPr lang="en-US" sz="1400" dirty="0" err="1" smtClean="0">
                <a:solidFill>
                  <a:schemeClr val="tx1"/>
                </a:solidFill>
                <a:latin typeface="Arial Rounded MT Bold" pitchFamily="34" charset="0"/>
              </a:rPr>
              <a:t>Tahun</a:t>
            </a:r>
            <a:r>
              <a:rPr lang="en-US" sz="1400" dirty="0" smtClean="0">
                <a:solidFill>
                  <a:schemeClr val="tx1"/>
                </a:solidFill>
                <a:latin typeface="Arial Rounded MT Bold" pitchFamily="34" charset="0"/>
              </a:rPr>
              <a:t> 1952</a:t>
            </a:r>
            <a:endParaRPr lang="en-US" sz="1400" dirty="0">
              <a:solidFill>
                <a:schemeClr val="tx1"/>
              </a:solidFill>
              <a:latin typeface="Arial Rounded MT Bold" pitchFamily="34" charset="0"/>
            </a:endParaRPr>
          </a:p>
        </p:txBody>
      </p:sp>
    </p:spTree>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699792" y="476672"/>
            <a:ext cx="3600400" cy="72008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DASAR HUKUM</a:t>
            </a:r>
            <a:endParaRPr lang="id-ID" b="1" dirty="0">
              <a:solidFill>
                <a:schemeClr val="tx1"/>
              </a:solidFill>
            </a:endParaRPr>
          </a:p>
        </p:txBody>
      </p:sp>
      <p:sp>
        <p:nvSpPr>
          <p:cNvPr id="4" name="Flowchart: Predefined Process 3"/>
          <p:cNvSpPr/>
          <p:nvPr/>
        </p:nvSpPr>
        <p:spPr>
          <a:xfrm>
            <a:off x="251520" y="1988840"/>
            <a:ext cx="3168352" cy="1080120"/>
          </a:xfrm>
          <a:prstGeom prst="flowChartPredefinedProcess">
            <a:avLst/>
          </a:prstGeom>
          <a:solidFill>
            <a:srgbClr val="00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Pasal 23A UUD 45 amandemen ke 4</a:t>
            </a:r>
            <a:endParaRPr lang="id-ID" dirty="0"/>
          </a:p>
        </p:txBody>
      </p:sp>
      <p:sp>
        <p:nvSpPr>
          <p:cNvPr id="5" name="Flowchart: Internal Storage 4"/>
          <p:cNvSpPr/>
          <p:nvPr/>
        </p:nvSpPr>
        <p:spPr>
          <a:xfrm>
            <a:off x="4355976" y="1628800"/>
            <a:ext cx="4464496" cy="1728192"/>
          </a:xfrm>
          <a:prstGeom prst="flowChartInternalStorage">
            <a:avLst/>
          </a:prstGeom>
          <a:solidFill>
            <a:srgbClr val="FF0066"/>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Pajak dan pungutan lain yang bersifat memaksa untuk keperluan negara diatur dengan undang-undang</a:t>
            </a:r>
            <a:endParaRPr lang="id-ID" dirty="0"/>
          </a:p>
        </p:txBody>
      </p:sp>
      <p:sp>
        <p:nvSpPr>
          <p:cNvPr id="6" name="Right Arrow 5"/>
          <p:cNvSpPr/>
          <p:nvPr/>
        </p:nvSpPr>
        <p:spPr>
          <a:xfrm>
            <a:off x="3635896" y="2348880"/>
            <a:ext cx="43204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Flowchart: Predefined Process 6"/>
          <p:cNvSpPr/>
          <p:nvPr/>
        </p:nvSpPr>
        <p:spPr>
          <a:xfrm>
            <a:off x="323528" y="4400528"/>
            <a:ext cx="3024336" cy="972688"/>
          </a:xfrm>
          <a:prstGeom prst="flowChartPredefinedProcess">
            <a:avLst/>
          </a:prstGeom>
          <a:solidFill>
            <a:srgbClr val="19D32F"/>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Pasal I aturan peralihan UUD 45 amandemen ke 4</a:t>
            </a:r>
            <a:endParaRPr lang="id-ID" dirty="0">
              <a:solidFill>
                <a:schemeClr val="tx1"/>
              </a:solidFill>
            </a:endParaRPr>
          </a:p>
        </p:txBody>
      </p:sp>
      <p:sp>
        <p:nvSpPr>
          <p:cNvPr id="8" name="Flowchart: Internal Storage 7"/>
          <p:cNvSpPr/>
          <p:nvPr/>
        </p:nvSpPr>
        <p:spPr>
          <a:xfrm>
            <a:off x="4283968" y="3861048"/>
            <a:ext cx="4536504" cy="2232248"/>
          </a:xfrm>
          <a:prstGeom prst="flowChartInternalStorage">
            <a:avLst/>
          </a:prstGeom>
          <a:solidFill>
            <a:schemeClr val="accent4">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Segala peraturan perundang-undangan yang ada masih tetap berlaku selama belum diadakan yang baru menurut Undang-Undang Dasar ini</a:t>
            </a:r>
            <a:endParaRPr lang="id-ID" dirty="0"/>
          </a:p>
        </p:txBody>
      </p:sp>
      <p:sp>
        <p:nvSpPr>
          <p:cNvPr id="9" name="Right Arrow 8"/>
          <p:cNvSpPr/>
          <p:nvPr/>
        </p:nvSpPr>
        <p:spPr>
          <a:xfrm>
            <a:off x="3563888" y="4725144"/>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483768" y="260648"/>
            <a:ext cx="4104456" cy="432048"/>
          </a:xfrm>
          <a:prstGeom prst="roundRect">
            <a:avLst>
              <a:gd name="adj"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Dasar Hukum Pemungutan Pajak</a:t>
            </a:r>
            <a:endParaRPr lang="id-ID" b="1" dirty="0">
              <a:solidFill>
                <a:schemeClr val="tx1"/>
              </a:solidFill>
            </a:endParaRPr>
          </a:p>
        </p:txBody>
      </p:sp>
      <p:sp>
        <p:nvSpPr>
          <p:cNvPr id="3" name="Rectangle 2"/>
          <p:cNvSpPr/>
          <p:nvPr/>
        </p:nvSpPr>
        <p:spPr>
          <a:xfrm>
            <a:off x="323528" y="908720"/>
            <a:ext cx="8640960" cy="5400600"/>
          </a:xfrm>
          <a:prstGeom prst="rect">
            <a:avLst/>
          </a:prstGeom>
          <a:solidFill>
            <a:srgbClr val="C0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dirty="0" smtClean="0"/>
              <a:t>UU no. 6 tahun 1983 sebagaimana yg telah diubah dengan UU no. 9 tahun 1994, dengan UU no. 16 tahun 2000, terakhir dengan UU no. 28 tahun 2007 tentang Ketentuan Umum dan Tata cara Perpajakan.</a:t>
            </a:r>
          </a:p>
          <a:p>
            <a:pPr marL="342900" indent="-342900">
              <a:buAutoNum type="arabicPeriod"/>
            </a:pPr>
            <a:r>
              <a:rPr lang="id-ID" dirty="0" smtClean="0"/>
              <a:t>UU no. 7 tahun 1983 sebagaimana yang telah diubah dengan UU no. 7 tahun 1991, UU no. 10 tahun 1994 dan UU no. 17 tahun 2000 terakhir perubahan ke empat dengan UU no. 10 tahun 36 tahun 2008 tentang Pajak Penghasilan.</a:t>
            </a:r>
          </a:p>
          <a:p>
            <a:pPr marL="342900" indent="-342900">
              <a:buAutoNum type="arabicPeriod"/>
            </a:pPr>
            <a:r>
              <a:rPr lang="id-ID" dirty="0" smtClean="0"/>
              <a:t>UU no. 8 tahun 1983  sebagaimana yang telah diubah dengan UU no. 11 tahun 1994 dan UU no. 18 tahun 2000, terakhir dengan perubahan ketiga dengan UU no. 42 tahun 2009 tentang Pajak Pertambahan Nilai dan Jasa dan Pajak Penjualan atas Barang Mewah.</a:t>
            </a:r>
          </a:p>
          <a:p>
            <a:pPr marL="342900" indent="-342900">
              <a:buAutoNum type="arabicPeriod"/>
            </a:pPr>
            <a:r>
              <a:rPr lang="id-ID" dirty="0" smtClean="0"/>
              <a:t>UU no. 12 tahun 1985 sebagaimana yang telah diubah dengan UU no. 12 tahun  tahun 1994 tentang Pajak Bumi dan Bangunan.</a:t>
            </a:r>
          </a:p>
          <a:p>
            <a:pPr marL="342900" indent="-342900">
              <a:buAutoNum type="arabicPeriod"/>
            </a:pPr>
            <a:r>
              <a:rPr lang="id-ID" dirty="0" smtClean="0"/>
              <a:t>UU no. 21 tahun 1997 sebagaimana yang telah diubah dengan UU no. 20 tahun 2000 tentang Bea Perolehan Hak Atas Tanah dan Bangunan.</a:t>
            </a:r>
          </a:p>
          <a:p>
            <a:pPr marL="342900" indent="-342900">
              <a:buAutoNum type="arabicPeriod"/>
            </a:pPr>
            <a:r>
              <a:rPr lang="id-ID" dirty="0" smtClean="0"/>
              <a:t>UU no. 13 tahun 1985 tentang Bea Meterai jo PP no.24/2000.</a:t>
            </a:r>
          </a:p>
          <a:p>
            <a:pPr marL="342900" indent="-342900">
              <a:buAutoNum type="arabicPeriod"/>
            </a:pPr>
            <a:r>
              <a:rPr lang="id-ID" dirty="0" smtClean="0"/>
              <a:t>UU no. 28 tahun 2009 tentang Pajak Daerah dan Retribusi Daerah.</a:t>
            </a:r>
            <a:endParaRPr lang="id-ID" dirty="0"/>
          </a:p>
        </p:txBody>
      </p:sp>
    </p:spTree>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79712" y="404664"/>
            <a:ext cx="4824536" cy="50405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Dasar Hukum Pemungutan Pajak</a:t>
            </a:r>
            <a:endParaRPr lang="id-ID" b="1" dirty="0">
              <a:solidFill>
                <a:schemeClr val="tx1"/>
              </a:solidFill>
            </a:endParaRPr>
          </a:p>
        </p:txBody>
      </p:sp>
      <p:sp>
        <p:nvSpPr>
          <p:cNvPr id="3" name="Rectangle 2"/>
          <p:cNvSpPr/>
          <p:nvPr/>
        </p:nvSpPr>
        <p:spPr>
          <a:xfrm>
            <a:off x="467544" y="1412776"/>
            <a:ext cx="8280920" cy="3168352"/>
          </a:xfrm>
          <a:prstGeom prst="rect">
            <a:avLst/>
          </a:prstGeom>
          <a:solidFill>
            <a:srgbClr val="C0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8. UU no. 19 tahun 1997 sebagaimana yang telah diubah dengan U U No     </a:t>
            </a:r>
          </a:p>
          <a:p>
            <a:r>
              <a:rPr lang="id-ID" dirty="0" smtClean="0"/>
              <a:t> 19 tahun 2000 tentang Penagihan Pajak dengan Surat Paksa.</a:t>
            </a:r>
          </a:p>
          <a:p>
            <a:endParaRPr lang="id-ID" dirty="0" smtClean="0"/>
          </a:p>
          <a:p>
            <a:r>
              <a:rPr lang="id-ID" dirty="0" smtClean="0"/>
              <a:t>9. UU no. 14 tahun 2002 tentang Pengadilan Pajak.</a:t>
            </a:r>
          </a:p>
          <a:p>
            <a:endParaRPr lang="id-ID" dirty="0"/>
          </a:p>
        </p:txBody>
      </p:sp>
    </p:spTree>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9512" y="2708920"/>
            <a:ext cx="1714512" cy="914400"/>
          </a:xfrm>
          <a:prstGeom prst="round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Apa itu hukum Pajak  </a:t>
            </a:r>
            <a:endParaRPr lang="id-ID" b="1" dirty="0"/>
          </a:p>
        </p:txBody>
      </p:sp>
      <p:sp>
        <p:nvSpPr>
          <p:cNvPr id="3" name="Horizontal Scroll 2"/>
          <p:cNvSpPr/>
          <p:nvPr/>
        </p:nvSpPr>
        <p:spPr>
          <a:xfrm>
            <a:off x="2771800" y="-27384"/>
            <a:ext cx="6192688" cy="6768752"/>
          </a:xfrm>
          <a:prstGeom prst="horizontalScroll">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Hukum pajak atau hukum fiskal adalah keseluruhan dari peraturan-peraturan yang meliputi wewenang pemerintah untuk mengambil kekayaan seseorang dan menyerahkannya kembali kepada masyarakat melalui kas negara.</a:t>
            </a:r>
          </a:p>
          <a:p>
            <a:endParaRPr lang="id-ID" dirty="0" smtClean="0"/>
          </a:p>
          <a:p>
            <a:r>
              <a:rPr lang="id-ID" dirty="0" smtClean="0"/>
              <a:t>Jadi hukum pajak merupakan bagian dari hukum publik yang mengatur hubungan hukum antara negara dan orang-orang atau badan-badan (hukum) yang berkewajiban membayar pajak (wajib pajak).</a:t>
            </a:r>
          </a:p>
          <a:p>
            <a:endParaRPr lang="id-ID" dirty="0" smtClean="0"/>
          </a:p>
          <a:p>
            <a:r>
              <a:rPr lang="id-ID" dirty="0" smtClean="0"/>
              <a:t>Hukum pajak juga memuat unsur-unsur hukum Tata Usaha Negara dan hukum pidana, bahkan memuat pula unsur-unsur hukum privat.   </a:t>
            </a:r>
            <a:endParaRPr lang="id-ID" dirty="0"/>
          </a:p>
        </p:txBody>
      </p:sp>
      <p:sp>
        <p:nvSpPr>
          <p:cNvPr id="4" name="Right Arrow 3"/>
          <p:cNvSpPr/>
          <p:nvPr/>
        </p:nvSpPr>
        <p:spPr>
          <a:xfrm>
            <a:off x="2051720" y="2996952"/>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spd="slow">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36912"/>
            <a:ext cx="1063112" cy="369332"/>
          </a:xfrm>
          <a:prstGeom prst="rect">
            <a:avLst/>
          </a:prstGeom>
          <a:solidFill>
            <a:srgbClr val="FFFF00"/>
          </a:solidFill>
        </p:spPr>
        <p:txBody>
          <a:bodyPr wrap="none" rtlCol="0">
            <a:spAutoFit/>
          </a:bodyPr>
          <a:lstStyle/>
          <a:p>
            <a:r>
              <a:rPr lang="id-ID" dirty="0" smtClean="0"/>
              <a:t>Hukum </a:t>
            </a:r>
            <a:endParaRPr lang="id-ID" dirty="0"/>
          </a:p>
        </p:txBody>
      </p:sp>
      <p:cxnSp>
        <p:nvCxnSpPr>
          <p:cNvPr id="4" name="Straight Connector 3"/>
          <p:cNvCxnSpPr/>
          <p:nvPr/>
        </p:nvCxnSpPr>
        <p:spPr>
          <a:xfrm>
            <a:off x="1619672" y="285293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95736" y="2060848"/>
            <a:ext cx="0"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267744" y="2132856"/>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195736" y="3356992"/>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627784" y="1916832"/>
            <a:ext cx="1903085" cy="369332"/>
          </a:xfrm>
          <a:prstGeom prst="rect">
            <a:avLst/>
          </a:prstGeom>
          <a:solidFill>
            <a:srgbClr val="FF0000"/>
          </a:solidFill>
        </p:spPr>
        <p:txBody>
          <a:bodyPr wrap="none" rtlCol="0">
            <a:spAutoFit/>
          </a:bodyPr>
          <a:lstStyle/>
          <a:p>
            <a:r>
              <a:rPr lang="id-ID" dirty="0" smtClean="0">
                <a:solidFill>
                  <a:schemeClr val="bg1"/>
                </a:solidFill>
              </a:rPr>
              <a:t>Hukum Perdata</a:t>
            </a:r>
            <a:endParaRPr lang="id-ID" dirty="0">
              <a:solidFill>
                <a:schemeClr val="bg1"/>
              </a:solidFill>
            </a:endParaRPr>
          </a:p>
        </p:txBody>
      </p:sp>
      <p:sp>
        <p:nvSpPr>
          <p:cNvPr id="22" name="TextBox 21"/>
          <p:cNvSpPr txBox="1"/>
          <p:nvPr/>
        </p:nvSpPr>
        <p:spPr>
          <a:xfrm>
            <a:off x="2627784" y="3140968"/>
            <a:ext cx="1749197" cy="369332"/>
          </a:xfrm>
          <a:prstGeom prst="rect">
            <a:avLst/>
          </a:prstGeom>
          <a:solidFill>
            <a:srgbClr val="FF0000"/>
          </a:solidFill>
        </p:spPr>
        <p:txBody>
          <a:bodyPr wrap="none" rtlCol="0">
            <a:spAutoFit/>
          </a:bodyPr>
          <a:lstStyle/>
          <a:p>
            <a:r>
              <a:rPr lang="id-ID" dirty="0" smtClean="0">
                <a:solidFill>
                  <a:schemeClr val="bg1"/>
                </a:solidFill>
              </a:rPr>
              <a:t>Hukum Publik</a:t>
            </a:r>
            <a:endParaRPr lang="id-ID" dirty="0">
              <a:solidFill>
                <a:schemeClr val="bg1"/>
              </a:solidFill>
            </a:endParaRPr>
          </a:p>
        </p:txBody>
      </p:sp>
      <p:cxnSp>
        <p:nvCxnSpPr>
          <p:cNvPr id="24" name="Straight Connector 23"/>
          <p:cNvCxnSpPr/>
          <p:nvPr/>
        </p:nvCxnSpPr>
        <p:spPr>
          <a:xfrm>
            <a:off x="4355976" y="3284984"/>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148064" y="2348880"/>
            <a:ext cx="0" cy="2808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148064" y="2348880"/>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580112" y="2204864"/>
            <a:ext cx="2419252" cy="369332"/>
          </a:xfrm>
          <a:prstGeom prst="rect">
            <a:avLst/>
          </a:prstGeom>
          <a:solidFill>
            <a:srgbClr val="00B0F0"/>
          </a:solidFill>
        </p:spPr>
        <p:txBody>
          <a:bodyPr wrap="none" rtlCol="0">
            <a:spAutoFit/>
          </a:bodyPr>
          <a:lstStyle/>
          <a:p>
            <a:r>
              <a:rPr lang="id-ID" dirty="0" smtClean="0">
                <a:solidFill>
                  <a:schemeClr val="bg1"/>
                </a:solidFill>
              </a:rPr>
              <a:t>Hukum Tata Negara</a:t>
            </a:r>
            <a:endParaRPr lang="id-ID" dirty="0">
              <a:solidFill>
                <a:schemeClr val="bg1"/>
              </a:solidFill>
            </a:endParaRPr>
          </a:p>
        </p:txBody>
      </p:sp>
      <p:cxnSp>
        <p:nvCxnSpPr>
          <p:cNvPr id="44" name="Straight Connector 43"/>
          <p:cNvCxnSpPr/>
          <p:nvPr/>
        </p:nvCxnSpPr>
        <p:spPr>
          <a:xfrm>
            <a:off x="5076056" y="3284984"/>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580112" y="3140968"/>
            <a:ext cx="3169457" cy="646331"/>
          </a:xfrm>
          <a:prstGeom prst="rect">
            <a:avLst/>
          </a:prstGeom>
          <a:solidFill>
            <a:srgbClr val="00B0F0"/>
          </a:solidFill>
        </p:spPr>
        <p:txBody>
          <a:bodyPr wrap="none" rtlCol="0">
            <a:spAutoFit/>
          </a:bodyPr>
          <a:lstStyle/>
          <a:p>
            <a:r>
              <a:rPr lang="id-ID" dirty="0" smtClean="0">
                <a:solidFill>
                  <a:schemeClr val="bg1"/>
                </a:solidFill>
              </a:rPr>
              <a:t>Hukum administrasi/</a:t>
            </a:r>
          </a:p>
          <a:p>
            <a:r>
              <a:rPr lang="id-ID" dirty="0" smtClean="0">
                <a:solidFill>
                  <a:schemeClr val="bg1"/>
                </a:solidFill>
              </a:rPr>
              <a:t>Hukum Tata Usaha Negara</a:t>
            </a:r>
            <a:endParaRPr lang="id-ID" dirty="0">
              <a:solidFill>
                <a:schemeClr val="bg1"/>
              </a:solidFill>
            </a:endParaRPr>
          </a:p>
        </p:txBody>
      </p:sp>
      <p:cxnSp>
        <p:nvCxnSpPr>
          <p:cNvPr id="48" name="Straight Connector 47"/>
          <p:cNvCxnSpPr/>
          <p:nvPr/>
        </p:nvCxnSpPr>
        <p:spPr>
          <a:xfrm>
            <a:off x="5148064" y="4293096"/>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580112" y="4077072"/>
            <a:ext cx="1653017" cy="369332"/>
          </a:xfrm>
          <a:prstGeom prst="rect">
            <a:avLst/>
          </a:prstGeom>
          <a:solidFill>
            <a:srgbClr val="00B0F0"/>
          </a:solidFill>
        </p:spPr>
        <p:txBody>
          <a:bodyPr wrap="none" rtlCol="0">
            <a:spAutoFit/>
          </a:bodyPr>
          <a:lstStyle/>
          <a:p>
            <a:r>
              <a:rPr lang="id-ID" dirty="0" smtClean="0">
                <a:solidFill>
                  <a:schemeClr val="bg1"/>
                </a:solidFill>
              </a:rPr>
              <a:t>Hukum Pajak</a:t>
            </a:r>
            <a:endParaRPr lang="id-ID" dirty="0">
              <a:solidFill>
                <a:schemeClr val="bg1"/>
              </a:solidFill>
            </a:endParaRPr>
          </a:p>
        </p:txBody>
      </p:sp>
      <p:cxnSp>
        <p:nvCxnSpPr>
          <p:cNvPr id="55" name="Straight Connector 54"/>
          <p:cNvCxnSpPr/>
          <p:nvPr/>
        </p:nvCxnSpPr>
        <p:spPr>
          <a:xfrm>
            <a:off x="5148064" y="5085184"/>
            <a:ext cx="432048" cy="0"/>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580112" y="4941168"/>
            <a:ext cx="1803699" cy="369332"/>
          </a:xfrm>
          <a:prstGeom prst="rect">
            <a:avLst/>
          </a:prstGeom>
          <a:solidFill>
            <a:srgbClr val="00B0F0"/>
          </a:solidFill>
        </p:spPr>
        <p:txBody>
          <a:bodyPr wrap="none" rtlCol="0">
            <a:spAutoFit/>
          </a:bodyPr>
          <a:lstStyle/>
          <a:p>
            <a:r>
              <a:rPr lang="id-ID" dirty="0" smtClean="0">
                <a:solidFill>
                  <a:schemeClr val="bg1"/>
                </a:solidFill>
              </a:rPr>
              <a:t>Hukum Pidana</a:t>
            </a:r>
            <a:endParaRPr lang="id-ID" dirty="0">
              <a:solidFill>
                <a:schemeClr val="bg1"/>
              </a:solidFill>
            </a:endParaRPr>
          </a:p>
        </p:txBody>
      </p:sp>
    </p:spTree>
  </p:cSld>
  <p:clrMapOvr>
    <a:masterClrMapping/>
  </p:clrMapOvr>
  <p:transition spd="slow">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827420"/>
            <a:ext cx="6490625" cy="369332"/>
          </a:xfrm>
          <a:prstGeom prst="rect">
            <a:avLst/>
          </a:prstGeom>
          <a:solidFill>
            <a:srgbClr val="92D050"/>
          </a:solidFill>
        </p:spPr>
        <p:txBody>
          <a:bodyPr wrap="square" rtlCol="0">
            <a:spAutoFit/>
          </a:bodyPr>
          <a:lstStyle/>
          <a:p>
            <a:r>
              <a:rPr lang="id-ID" b="1" dirty="0" smtClean="0">
                <a:solidFill>
                  <a:schemeClr val="bg1"/>
                </a:solidFill>
              </a:rPr>
              <a:t>Hubungan antara Hukum pajak dengan Hukum perdata</a:t>
            </a:r>
            <a:endParaRPr lang="id-ID" b="1" dirty="0">
              <a:solidFill>
                <a:schemeClr val="bg1"/>
              </a:solidFill>
            </a:endParaRPr>
          </a:p>
        </p:txBody>
      </p:sp>
      <p:sp>
        <p:nvSpPr>
          <p:cNvPr id="3" name="Horizontal Scroll 2"/>
          <p:cNvSpPr/>
          <p:nvPr/>
        </p:nvSpPr>
        <p:spPr>
          <a:xfrm>
            <a:off x="755576" y="764704"/>
            <a:ext cx="7632848" cy="5688632"/>
          </a:xfrm>
          <a:prstGeom prst="horizontalScroll">
            <a:avLst/>
          </a:prstGeom>
          <a:solidFill>
            <a:srgbClr val="FF0066"/>
          </a:solidFill>
          <a:ln w="952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dirty="0" smtClean="0"/>
              <a:t>Hukum pajak mencari dasar kemungkinan pemungutan pajak atas dasar (kematian, kelahiran) keadaan seseorang (tentang Kekayaan) serta atas dasar perbuatan dalam jual beli, sewa menyewa yang diatur dalam hukum perdata atau hukum privat.</a:t>
            </a:r>
          </a:p>
          <a:p>
            <a:pPr marL="342900" indent="-342900"/>
            <a:endParaRPr lang="id-ID" dirty="0" smtClean="0"/>
          </a:p>
          <a:p>
            <a:pPr marL="342900" indent="-342900"/>
            <a:r>
              <a:rPr lang="id-ID" dirty="0" smtClean="0"/>
              <a:t>2. Jadi hukum pajak merupakan  lex spesialis dari hukum perdata, </a:t>
            </a:r>
          </a:p>
          <a:p>
            <a:pPr marL="342900" indent="-342900"/>
            <a:endParaRPr lang="id-ID" dirty="0" smtClean="0"/>
          </a:p>
          <a:p>
            <a:pPr marL="342900" indent="-342900"/>
            <a:r>
              <a:rPr lang="id-ID" dirty="0" smtClean="0"/>
              <a:t>3. Contoh pasal 25 KUHPer tentang Domisili, Hukum pajak menetapkan secara tersendiri apa yang dimaksud dengan domisili sebagaimana yang disebutkan dalam pasal 2 (1) dan (2) KUP.</a:t>
            </a:r>
            <a:endParaRPr lang="id-ID" dirty="0"/>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ultidocument 2"/>
          <p:cNvSpPr/>
          <p:nvPr/>
        </p:nvSpPr>
        <p:spPr>
          <a:xfrm>
            <a:off x="323528" y="332656"/>
            <a:ext cx="8640960" cy="6336704"/>
          </a:xfrm>
          <a:prstGeom prst="flowChartMultidocument">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dirty="0" smtClean="0"/>
              <a:t>Terdapat sanksi pidana terhadap pelanggaran atau kejahatan dibidang perpajakan, baik dalam KUHP maupun dalam Undang-undang Perpajakan, contoh :</a:t>
            </a:r>
          </a:p>
          <a:p>
            <a:pPr marL="342900" indent="-342900"/>
            <a:r>
              <a:rPr lang="id-ID" dirty="0" smtClean="0"/>
              <a:t>     a. Rahasia jabatan pasal 322 KUHP, rumusan tersebut juga terdapat dalam pasal 41 KUP</a:t>
            </a:r>
          </a:p>
          <a:p>
            <a:pPr marL="342900" indent="-342900"/>
            <a:r>
              <a:rPr lang="id-ID" dirty="0" smtClean="0"/>
              <a:t>     b. Pemalsuan psl 263 KUHP dan pasal 39 (1) huruf f KUP</a:t>
            </a:r>
          </a:p>
          <a:p>
            <a:pPr marL="342900" indent="-342900"/>
            <a:endParaRPr lang="id-ID" dirty="0" smtClean="0"/>
          </a:p>
          <a:p>
            <a:pPr marL="342900" indent="-342900"/>
            <a:r>
              <a:rPr lang="id-ID" dirty="0" smtClean="0"/>
              <a:t>2. Ketentuan KUHP yang mengancam sanksi tindak pidana dibidang perpajakan  :</a:t>
            </a:r>
          </a:p>
          <a:p>
            <a:pPr marL="342900" indent="-342900">
              <a:buAutoNum type="alphaLcPeriod"/>
            </a:pPr>
            <a:r>
              <a:rPr lang="id-ID" dirty="0" smtClean="0"/>
              <a:t>KUHP Pasal 209 (menyuap), pasal 418 (menerima hadiah), pasal 419 ( PNS .menerima hadiah/pemberian) </a:t>
            </a:r>
          </a:p>
          <a:p>
            <a:pPr marL="342900" indent="-342900">
              <a:buAutoNum type="alphaLcPeriod"/>
            </a:pPr>
            <a:r>
              <a:rPr lang="id-ID" dirty="0" smtClean="0"/>
              <a:t>Pasal 36 A (3) KUP memuat sanksi pidana  ps 368 KUHP terhadap pegawai pajak yang melawan hukum.</a:t>
            </a:r>
          </a:p>
          <a:p>
            <a:pPr marL="342900" indent="-342900">
              <a:buAutoNum type="alphaLcPeriod"/>
            </a:pPr>
            <a:r>
              <a:rPr lang="id-ID" dirty="0" smtClean="0"/>
              <a:t>Pasal 36 A (4) KUP memuat sanksi tindak pidana korupsi pasal 12  UU tindak pidana korupsi  no.31/1999</a:t>
            </a:r>
          </a:p>
          <a:p>
            <a:pPr marL="342900" indent="-342900">
              <a:buAutoNum type="alphaLcPeriod"/>
            </a:pPr>
            <a:endParaRPr lang="id-ID" dirty="0" smtClean="0"/>
          </a:p>
          <a:p>
            <a:pPr marL="342900" indent="-342900"/>
            <a:r>
              <a:rPr lang="id-ID" dirty="0" smtClean="0"/>
              <a:t>    </a:t>
            </a:r>
          </a:p>
        </p:txBody>
      </p:sp>
      <p:sp>
        <p:nvSpPr>
          <p:cNvPr id="2" name="TextBox 1"/>
          <p:cNvSpPr txBox="1"/>
          <p:nvPr/>
        </p:nvSpPr>
        <p:spPr>
          <a:xfrm>
            <a:off x="1403648" y="683404"/>
            <a:ext cx="6482865" cy="369332"/>
          </a:xfrm>
          <a:prstGeom prst="rect">
            <a:avLst/>
          </a:prstGeom>
          <a:solidFill>
            <a:srgbClr val="FFFF00"/>
          </a:solidFill>
        </p:spPr>
        <p:txBody>
          <a:bodyPr wrap="square" rtlCol="0">
            <a:spAutoFit/>
          </a:bodyPr>
          <a:lstStyle/>
          <a:p>
            <a:r>
              <a:rPr lang="id-ID" b="1" dirty="0" smtClean="0"/>
              <a:t>Hubungan antara  Hukum Pajak dengan Hukum Pidana</a:t>
            </a:r>
            <a:endParaRPr lang="id-ID" b="1" dirty="0"/>
          </a:p>
        </p:txBody>
      </p:sp>
    </p:spTree>
  </p:cSld>
  <p:clrMapOvr>
    <a:masterClrMapping/>
  </p:clrMapOvr>
  <p:transition spd="slow">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476672"/>
            <a:ext cx="7632218" cy="369332"/>
          </a:xfrm>
          <a:prstGeom prst="rect">
            <a:avLst/>
          </a:prstGeom>
          <a:solidFill>
            <a:srgbClr val="00B0F0"/>
          </a:solidFill>
          <a:ln w="76200">
            <a:solidFill>
              <a:srgbClr val="FFFF00"/>
            </a:solidFill>
          </a:ln>
        </p:spPr>
        <p:txBody>
          <a:bodyPr wrap="square" rtlCol="0">
            <a:spAutoFit/>
          </a:bodyPr>
          <a:lstStyle/>
          <a:p>
            <a:r>
              <a:rPr lang="id-ID" dirty="0" smtClean="0">
                <a:solidFill>
                  <a:schemeClr val="bg1"/>
                </a:solidFill>
              </a:rPr>
              <a:t>Hubungan antara Hukum Pajak dengan Hukum Tata Usaha Negara</a:t>
            </a:r>
            <a:endParaRPr lang="id-ID" dirty="0">
              <a:solidFill>
                <a:schemeClr val="bg1"/>
              </a:solidFill>
            </a:endParaRPr>
          </a:p>
        </p:txBody>
      </p:sp>
      <p:sp>
        <p:nvSpPr>
          <p:cNvPr id="4" name="Bevel 3"/>
          <p:cNvSpPr/>
          <p:nvPr/>
        </p:nvSpPr>
        <p:spPr>
          <a:xfrm>
            <a:off x="683568" y="1268760"/>
            <a:ext cx="7704856" cy="4824536"/>
          </a:xfrm>
          <a:prstGeom prst="bevel">
            <a:avLst>
              <a:gd name="adj" fmla="val 13165"/>
            </a:avLst>
          </a:prstGeom>
          <a:solidFill>
            <a:schemeClr val="accent3">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Seperti diketahui bahwa semua keputusan para pejabat di bidang perpajakan adalah merupakan ruang lingkup Hukum Administrasi Negara/ Hukum Tata Usaha Negara, sehingga  bila terjadi sengketa perpajakan semestinya berdasarkan Undang-Undang no. 5 tahun 1985 menjadi domain kewenangan Pengadilan Tata Usaha Negara, namun  berdasarkan Undang-Undang no. 14 tahun 2002 tentang Pengadilan Pajak berlaku ketentuan khusus (Lex Specialist), dimana bila terjadi sengketa perpajakan yang berhak menangani adalah Pengadilan Pajak.</a:t>
            </a:r>
            <a:endParaRPr lang="id-ID" dirty="0"/>
          </a:p>
        </p:txBody>
      </p:sp>
    </p:spTree>
  </p:cSld>
  <p:clrMapOvr>
    <a:masterClrMapping/>
  </p:clrMapOvr>
  <p:transition spd="slow">
    <p:spli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1302</Words>
  <Application>Microsoft Office PowerPoint</Application>
  <PresentationFormat>On-screen Show (4:3)</PresentationFormat>
  <Paragraphs>125</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1. SEJARAH PERPAJAKAN DI INDONESIA</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DDP</cp:lastModifiedBy>
  <cp:revision>1</cp:revision>
  <dcterms:created xsi:type="dcterms:W3CDTF">2013-02-24T07:22:15Z</dcterms:created>
  <dcterms:modified xsi:type="dcterms:W3CDTF">2015-10-22T03:15:25Z</dcterms:modified>
</cp:coreProperties>
</file>