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EE2D5-4615-4A93-B4DF-27089CE4298F}"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C7921-1D62-44BC-906F-84442BB394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EE2D5-4615-4A93-B4DF-27089CE4298F}"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C7921-1D62-44BC-906F-84442BB394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603359"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10</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31840" y="260648"/>
            <a:ext cx="2520280" cy="504056"/>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Penyegelan</a:t>
            </a:r>
            <a:endParaRPr lang="id-ID" sz="2000" b="1" dirty="0"/>
          </a:p>
        </p:txBody>
      </p:sp>
      <p:sp>
        <p:nvSpPr>
          <p:cNvPr id="3" name="Rectangle 2"/>
          <p:cNvSpPr/>
          <p:nvPr/>
        </p:nvSpPr>
        <p:spPr>
          <a:xfrm>
            <a:off x="467544" y="1268760"/>
            <a:ext cx="8280920" cy="280831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sz="2000" b="1" dirty="0" smtClean="0"/>
              <a:t>Penyebab penyegelan</a:t>
            </a:r>
          </a:p>
          <a:p>
            <a:r>
              <a:rPr lang="id-ID" dirty="0" smtClean="0"/>
              <a:t>3. Wajib pajak atau kuasanya tidak berada ditempat dan tidak ada pihak yang mempunyai kewenangan untuk bertindak selaku yang mewakili wajib pajak, sehingga diperlukan upaya pengamanan pemeriksaan sebelum pemeriksaan ditunda.</a:t>
            </a:r>
          </a:p>
          <a:p>
            <a:endParaRPr lang="id-ID" dirty="0" smtClean="0"/>
          </a:p>
          <a:p>
            <a:r>
              <a:rPr lang="id-ID" dirty="0" smtClean="0"/>
              <a:t>4. Wajib pajak atau kuasanya tidak berada ditempat atau wajib pajak yang mempunyai kewenangan untuk bertindak selaku yang mewakili wajib pajak menolak meberikan bantuan guna kelancaran pemeriksaan</a:t>
            </a:r>
          </a:p>
          <a:p>
            <a:endParaRPr lang="id-ID" dirty="0" smtClean="0"/>
          </a:p>
          <a:p>
            <a:endParaRPr lang="id-ID" dirty="0"/>
          </a:p>
        </p:txBody>
      </p:sp>
    </p:spTree>
  </p:cSld>
  <p:clrMapOvr>
    <a:masterClrMapping/>
  </p:clrMapOvr>
  <p:transition spd="slow">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395536" y="332656"/>
            <a:ext cx="8352928" cy="6192688"/>
          </a:xfrm>
          <a:prstGeom prst="flowChartMultidocument">
            <a:avLst/>
          </a:prstGeom>
          <a:solidFill>
            <a:srgbClr val="0099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Cara penyegelan :</a:t>
            </a:r>
          </a:p>
          <a:p>
            <a:pPr marL="342900" indent="-342900">
              <a:buAutoNum type="arabicPeriod"/>
            </a:pPr>
            <a:r>
              <a:rPr lang="id-ID" dirty="0" smtClean="0"/>
              <a:t>Penyegelan dilakukan dengan menggunakan kertas segel oleh pemeriksa pajak yang berwenang dengan disaksikan oleh saksi</a:t>
            </a:r>
          </a:p>
          <a:p>
            <a:pPr marL="342900" indent="-342900">
              <a:buAutoNum type="arabicPeriod"/>
            </a:pPr>
            <a:r>
              <a:rPr lang="id-ID" dirty="0" smtClean="0"/>
              <a:t>Dalam melaksanakan penyegelan, pemeriksa wajib membuat berita acara penyegelan yang ditandatangani oleh pemeriksa pajak dan saksi,</a:t>
            </a:r>
          </a:p>
          <a:p>
            <a:pPr marL="342900" indent="-342900">
              <a:buAutoNum type="arabicPeriod"/>
            </a:pPr>
            <a:r>
              <a:rPr lang="id-ID" dirty="0" smtClean="0"/>
              <a:t>Dalam hal saksi menolak menandatangani BAP penyegelan pemeriksa mencatat penolakan tersebut dalam berita acara penyegelan dan menyebutkan alasannya  </a:t>
            </a:r>
          </a:p>
          <a:p>
            <a:pPr marL="342900" indent="-342900">
              <a:buAutoNum type="arabicPeriod"/>
            </a:pPr>
            <a:r>
              <a:rPr lang="id-ID" dirty="0" smtClean="0"/>
              <a:t>Dalam melaksanakan penyegelan  pemeriksa pajak dapat meminta bantuan Kepolisian Negara atau pemerintah Daerah Setempat.</a:t>
            </a:r>
            <a:endParaRPr lang="id-ID" dirty="0"/>
          </a:p>
        </p:txBody>
      </p:sp>
      <p:sp>
        <p:nvSpPr>
          <p:cNvPr id="7" name="Rounded Rectangle 6"/>
          <p:cNvSpPr/>
          <p:nvPr/>
        </p:nvSpPr>
        <p:spPr>
          <a:xfrm>
            <a:off x="2915816" y="548680"/>
            <a:ext cx="3600400" cy="648072"/>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Tata  Cara Penyegelan</a:t>
            </a:r>
            <a:endParaRPr lang="id-ID" b="1" dirty="0"/>
          </a:p>
        </p:txBody>
      </p:sp>
    </p:spTree>
  </p:cSld>
  <p:clrMapOvr>
    <a:masterClrMapping/>
  </p:clrMapOvr>
  <p:transition spd="slow">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404664"/>
            <a:ext cx="8712968" cy="6120680"/>
          </a:xfrm>
          <a:prstGeom prst="roundRect">
            <a:avLst>
              <a:gd name="adj" fmla="val 9452"/>
            </a:avLst>
          </a:prstGeom>
          <a:solidFill>
            <a:srgbClr val="D01C6D"/>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000" b="1" dirty="0" smtClean="0"/>
          </a:p>
          <a:p>
            <a:r>
              <a:rPr lang="id-ID" sz="2000" b="1" dirty="0" smtClean="0"/>
              <a:t>Pembukaan Segel :</a:t>
            </a:r>
          </a:p>
          <a:p>
            <a:pPr marL="342900" indent="-342900">
              <a:buAutoNum type="arabicPeriod"/>
            </a:pPr>
            <a:r>
              <a:rPr lang="id-ID" dirty="0" smtClean="0"/>
              <a:t>Wajib pajak yang diperiksa atau kuasanya telah memberi izin kepada pemeriksa pajak untuk membuka atau memasuki tempat atau ruangan, barang bergerak atau tidak bergerak yang disegel atau</a:t>
            </a:r>
          </a:p>
          <a:p>
            <a:pPr marL="342900" indent="-342900">
              <a:buAutoNum type="arabicPeriod"/>
            </a:pPr>
            <a:r>
              <a:rPr lang="id-ID" dirty="0" smtClean="0"/>
              <a:t>Terdapat permintaan dari penyidik yang sedang melakukan penyidikan tindak pidana.</a:t>
            </a:r>
          </a:p>
          <a:p>
            <a:pPr marL="342900" indent="-342900"/>
            <a:endParaRPr lang="id-ID" dirty="0" smtClean="0"/>
          </a:p>
          <a:p>
            <a:pPr marL="342900" indent="-342900"/>
            <a:r>
              <a:rPr lang="id-ID" sz="2000" b="1" dirty="0" smtClean="0"/>
              <a:t>Tatacara pembukaan segel :</a:t>
            </a:r>
          </a:p>
          <a:p>
            <a:pPr marL="342900" indent="-342900">
              <a:buAutoNum type="arabicPeriod"/>
            </a:pPr>
            <a:r>
              <a:rPr lang="id-ID" dirty="0" smtClean="0"/>
              <a:t>Pembukaan segel dilakukan oleh pemeriksa pajak dengan disaksikan oleh saksi</a:t>
            </a:r>
          </a:p>
          <a:p>
            <a:pPr marL="342900" indent="-342900">
              <a:buAutoNum type="arabicPeriod"/>
            </a:pPr>
            <a:r>
              <a:rPr lang="id-ID" dirty="0" smtClean="0"/>
              <a:t>Apabila dipandang perlu dan dalam hal tertentu pembukaan segel disaksikan oleh aparat pemeintah Daerah stempat</a:t>
            </a:r>
          </a:p>
          <a:p>
            <a:pPr marL="342900" indent="-342900">
              <a:buAutoNum type="arabicPeriod"/>
            </a:pPr>
            <a:r>
              <a:rPr lang="id-ID" dirty="0" smtClean="0"/>
              <a:t>Apabila kertas segel yang digunakan untuk melakukan penyegelan rusak, pemeriksa pajak segera membuat berita acara mengenai keusakan tersebut dan melaporkan kepada polisi</a:t>
            </a:r>
          </a:p>
          <a:p>
            <a:pPr marL="342900" indent="-342900">
              <a:buAutoNum type="arabicPeriod"/>
            </a:pPr>
            <a:r>
              <a:rPr lang="id-ID" dirty="0" smtClean="0"/>
              <a:t>Dalam melaksanakan pembukaan kertas segel, pemeriksa wajib membuata BA pembukaan kertas segel yang ditandatangani oleh pemeriksa dan saksi</a:t>
            </a:r>
          </a:p>
          <a:p>
            <a:pPr marL="342900" indent="-342900">
              <a:buAutoNum type="arabicPeriod"/>
            </a:pPr>
            <a:r>
              <a:rPr lang="id-ID" dirty="0" smtClean="0"/>
              <a:t>Bila saksi menolak menandatangani BA Pembukaan kertas segel, pemeriksa mencatat penolakan tersebut dalam BA dengan menyebut alasannya.</a:t>
            </a:r>
          </a:p>
          <a:p>
            <a:endParaRPr lang="id-ID" dirty="0"/>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2793702"/>
            <a:ext cx="1608133" cy="923330"/>
          </a:xfrm>
          <a:prstGeom prst="rect">
            <a:avLst/>
          </a:prstGeom>
          <a:solidFill>
            <a:srgbClr val="FFFF00"/>
          </a:solidFill>
          <a:ln w="76200">
            <a:solidFill>
              <a:srgbClr val="6666FF"/>
            </a:solidFill>
          </a:ln>
        </p:spPr>
        <p:txBody>
          <a:bodyPr wrap="none" rtlCol="0">
            <a:spAutoFit/>
          </a:bodyPr>
          <a:lstStyle/>
          <a:p>
            <a:pPr algn="ctr"/>
            <a:r>
              <a:rPr lang="id-ID" b="1" dirty="0" smtClean="0"/>
              <a:t>Jangka</a:t>
            </a:r>
          </a:p>
          <a:p>
            <a:pPr algn="ctr"/>
            <a:r>
              <a:rPr lang="id-ID" b="1" dirty="0" smtClean="0"/>
              <a:t> waktu</a:t>
            </a:r>
          </a:p>
          <a:p>
            <a:pPr algn="ctr"/>
            <a:r>
              <a:rPr lang="id-ID" b="1" dirty="0" smtClean="0"/>
              <a:t> penyegelan </a:t>
            </a:r>
            <a:endParaRPr lang="id-ID" b="1" dirty="0"/>
          </a:p>
        </p:txBody>
      </p:sp>
      <p:sp>
        <p:nvSpPr>
          <p:cNvPr id="4" name="Rounded Rectangle 3"/>
          <p:cNvSpPr/>
          <p:nvPr/>
        </p:nvSpPr>
        <p:spPr>
          <a:xfrm>
            <a:off x="2051720" y="980728"/>
            <a:ext cx="6912768" cy="4752528"/>
          </a:xfrm>
          <a:prstGeom prst="roundRect">
            <a:avLst/>
          </a:prstGeom>
          <a:solidFill>
            <a:srgbClr val="FFFF00"/>
          </a:solidFill>
          <a:ln w="76200">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id-ID" dirty="0" smtClean="0">
              <a:solidFill>
                <a:schemeClr val="tx1"/>
              </a:solidFill>
            </a:endParaRPr>
          </a:p>
          <a:p>
            <a:pPr marL="342900" indent="-342900">
              <a:buAutoNum type="arabicPeriod"/>
            </a:pPr>
            <a:r>
              <a:rPr lang="id-ID" dirty="0" smtClean="0">
                <a:solidFill>
                  <a:schemeClr val="tx1"/>
                </a:solidFill>
              </a:rPr>
              <a:t>Apabila setelah jangka </a:t>
            </a:r>
            <a:r>
              <a:rPr lang="id-ID" sz="2000" b="1" dirty="0" smtClean="0">
                <a:solidFill>
                  <a:schemeClr val="tx1"/>
                </a:solidFill>
              </a:rPr>
              <a:t>waktu 6 bulan </a:t>
            </a:r>
            <a:r>
              <a:rPr lang="id-ID" dirty="0" smtClean="0">
                <a:solidFill>
                  <a:schemeClr val="tx1"/>
                </a:solidFill>
              </a:rPr>
              <a:t>sejak tanggal penyegelan atau jangka waktu lain dengan mempertimbangkan tujuan penyegelan, wajib pajak yang diperiksa atau kuasanya tetap tidak memberikan izin kepada pemeriksa pajak untuk membuka atau memasuki tempat atau ruangan, wajib pajak wajib menandatangani surat pernyataan penolakan pemeriksaan dan pemeriksa pajak mengusulkan menjadi pemeriksaan bukti permulaan.</a:t>
            </a:r>
          </a:p>
          <a:p>
            <a:pPr marL="342900" indent="-342900">
              <a:buAutoNum type="arabicPeriod"/>
            </a:pPr>
            <a:endParaRPr lang="id-ID" dirty="0" smtClean="0">
              <a:solidFill>
                <a:schemeClr val="tx1"/>
              </a:solidFill>
            </a:endParaRPr>
          </a:p>
          <a:p>
            <a:pPr marL="342900" indent="-342900">
              <a:buAutoNum type="arabicPeriod"/>
            </a:pPr>
            <a:r>
              <a:rPr lang="id-ID" dirty="0" smtClean="0">
                <a:solidFill>
                  <a:schemeClr val="tx1"/>
                </a:solidFill>
              </a:rPr>
              <a:t>Dalam hal wajib pajak menolak menandatangani surat pernyataan Penolakan, pemeriksa pajak membuat BA penolakan pemeriksaan  yang ditandatangi oleh pemeriksa pajak.</a:t>
            </a:r>
          </a:p>
          <a:p>
            <a:pPr marL="342900" indent="-342900">
              <a:buAutoNum type="arabicPeriod"/>
            </a:pPr>
            <a:endParaRPr lang="id-ID" dirty="0"/>
          </a:p>
        </p:txBody>
      </p:sp>
    </p:spTree>
  </p:cSld>
  <p:clrMapOvr>
    <a:masterClrMapping/>
  </p:clrMapOvr>
  <p:transition spd="slow">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260648"/>
            <a:ext cx="5544616" cy="6480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Penjelasan wajib pajak dan pihak ketiga</a:t>
            </a:r>
            <a:endParaRPr lang="id-ID" sz="2000" b="1" dirty="0"/>
          </a:p>
        </p:txBody>
      </p:sp>
      <p:sp>
        <p:nvSpPr>
          <p:cNvPr id="3" name="Rectangle 2"/>
          <p:cNvSpPr/>
          <p:nvPr/>
        </p:nvSpPr>
        <p:spPr>
          <a:xfrm>
            <a:off x="323528" y="1340768"/>
            <a:ext cx="8568952" cy="525658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Untuk memperoleh penjelasan yang lebih rinci, pemeriksa pajak melalui kepala unitnya dapat : </a:t>
            </a:r>
          </a:p>
          <a:p>
            <a:pPr marL="342900" indent="-342900">
              <a:buAutoNum type="alphaLcPeriod"/>
            </a:pPr>
            <a:r>
              <a:rPr lang="id-ID" dirty="0" smtClean="0"/>
              <a:t>Memanggil WP, yang dituangkan dalam BA pemberian keterangan WP</a:t>
            </a:r>
          </a:p>
          <a:p>
            <a:pPr marL="342900" indent="-342900">
              <a:buAutoNum type="alphaLcPeriod"/>
            </a:pPr>
            <a:r>
              <a:rPr lang="id-ID" dirty="0" smtClean="0"/>
              <a:t>Meminta keterangan secara tertulis bukti atau keterangan yang berkaitan dengan pemeriksaan yang sedang dilakukan terhadap WP kepada pihak ketiga sebagaimana dalam pasal 35 KUP, yaitu  :</a:t>
            </a:r>
          </a:p>
          <a:p>
            <a:pPr marL="342900" indent="-342900">
              <a:buAutoNum type="arabicPeriod"/>
            </a:pPr>
            <a:r>
              <a:rPr lang="id-ID" dirty="0" smtClean="0"/>
              <a:t>Bank</a:t>
            </a:r>
          </a:p>
          <a:p>
            <a:pPr marL="342900" indent="-342900">
              <a:buAutoNum type="arabicPeriod"/>
            </a:pPr>
            <a:r>
              <a:rPr lang="id-ID" dirty="0" smtClean="0"/>
              <a:t>Akuntan publik</a:t>
            </a:r>
          </a:p>
          <a:p>
            <a:pPr marL="342900" indent="-342900">
              <a:buAutoNum type="arabicPeriod"/>
            </a:pPr>
            <a:r>
              <a:rPr lang="id-ID" dirty="0" smtClean="0"/>
              <a:t>Notaris</a:t>
            </a:r>
          </a:p>
          <a:p>
            <a:pPr marL="342900" indent="-342900">
              <a:buAutoNum type="arabicPeriod"/>
            </a:pPr>
            <a:r>
              <a:rPr lang="id-ID" dirty="0" smtClean="0"/>
              <a:t>Konsultan pajak</a:t>
            </a:r>
          </a:p>
          <a:p>
            <a:pPr marL="342900" indent="-342900">
              <a:buAutoNum type="arabicPeriod"/>
            </a:pPr>
            <a:r>
              <a:rPr lang="id-ID" dirty="0" smtClean="0"/>
              <a:t>Kantor administrasi</a:t>
            </a:r>
          </a:p>
          <a:p>
            <a:pPr marL="342900" indent="-342900">
              <a:buAutoNum type="arabicPeriod"/>
            </a:pPr>
            <a:r>
              <a:rPr lang="id-ID" dirty="0" smtClean="0"/>
              <a:t>Konsultan hukum</a:t>
            </a:r>
          </a:p>
          <a:p>
            <a:pPr marL="342900" indent="-342900">
              <a:buAutoNum type="arabicPeriod"/>
            </a:pPr>
            <a:r>
              <a:rPr lang="id-ID" dirty="0" smtClean="0"/>
              <a:t>Konsultan keuangan pelanggan</a:t>
            </a:r>
          </a:p>
          <a:p>
            <a:pPr marL="342900" indent="-342900">
              <a:buAutoNum type="arabicPeriod"/>
            </a:pPr>
            <a:r>
              <a:rPr lang="id-ID" dirty="0" smtClean="0"/>
              <a:t>Pemasok</a:t>
            </a:r>
          </a:p>
          <a:p>
            <a:pPr marL="342900" indent="-342900">
              <a:buAutoNum type="arabicPeriod"/>
            </a:pPr>
            <a:r>
              <a:rPr lang="id-ID" dirty="0" smtClean="0"/>
              <a:t>Pihak ketiga lainnya yang memiliki data dan informasi yang ada hubungannya dengan tindakan WP, pekerjaan, kegiatan usaha, atau </a:t>
            </a:r>
            <a:r>
              <a:rPr lang="id-ID" smtClean="0"/>
              <a:t>pekerjaan bebas WP.</a:t>
            </a:r>
            <a:endParaRPr lang="id-ID" dirty="0" smtClean="0"/>
          </a:p>
        </p:txBody>
      </p:sp>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2765501" cy="1754326"/>
          </a:xfrm>
          <a:prstGeom prst="rect">
            <a:avLst/>
          </a:prstGeom>
          <a:solidFill>
            <a:srgbClr val="FF0000"/>
          </a:solidFill>
        </p:spPr>
        <p:txBody>
          <a:bodyPr wrap="none" rtlCol="0">
            <a:spAutoFit/>
          </a:bodyPr>
          <a:lstStyle/>
          <a:p>
            <a:pPr marL="342900" indent="-342900">
              <a:buAutoNum type="arabicPeriod"/>
            </a:pPr>
            <a:r>
              <a:rPr lang="id-ID" dirty="0" smtClean="0">
                <a:solidFill>
                  <a:schemeClr val="bg1"/>
                </a:solidFill>
              </a:rPr>
              <a:t>Bank</a:t>
            </a:r>
          </a:p>
          <a:p>
            <a:pPr marL="342900" indent="-342900">
              <a:buAutoNum type="arabicPeriod"/>
            </a:pPr>
            <a:r>
              <a:rPr lang="id-ID" dirty="0" smtClean="0">
                <a:solidFill>
                  <a:schemeClr val="bg1"/>
                </a:solidFill>
              </a:rPr>
              <a:t>Akuntan Publik</a:t>
            </a:r>
          </a:p>
          <a:p>
            <a:pPr marL="342900" indent="-342900">
              <a:buAutoNum type="arabicPeriod"/>
            </a:pPr>
            <a:r>
              <a:rPr lang="id-ID" dirty="0" smtClean="0">
                <a:solidFill>
                  <a:schemeClr val="bg1"/>
                </a:solidFill>
              </a:rPr>
              <a:t>Notaris </a:t>
            </a:r>
          </a:p>
          <a:p>
            <a:pPr marL="342900" indent="-342900">
              <a:buAutoNum type="arabicPeriod"/>
            </a:pPr>
            <a:r>
              <a:rPr lang="id-ID" dirty="0" smtClean="0">
                <a:solidFill>
                  <a:schemeClr val="bg1"/>
                </a:solidFill>
              </a:rPr>
              <a:t>Konsultan pajak</a:t>
            </a:r>
          </a:p>
          <a:p>
            <a:pPr marL="342900" indent="-342900">
              <a:buAutoNum type="arabicPeriod"/>
            </a:pPr>
            <a:r>
              <a:rPr lang="id-ID" dirty="0" smtClean="0">
                <a:solidFill>
                  <a:schemeClr val="bg1"/>
                </a:solidFill>
              </a:rPr>
              <a:t>Kantor administrasi</a:t>
            </a:r>
          </a:p>
          <a:p>
            <a:pPr marL="342900" indent="-342900">
              <a:buAutoNum type="arabicPeriod"/>
            </a:pPr>
            <a:r>
              <a:rPr lang="id-ID" dirty="0" smtClean="0">
                <a:solidFill>
                  <a:schemeClr val="bg1"/>
                </a:solidFill>
              </a:rPr>
              <a:t>Pihak ketiga lainnya</a:t>
            </a:r>
          </a:p>
        </p:txBody>
      </p:sp>
      <p:sp>
        <p:nvSpPr>
          <p:cNvPr id="3" name="Right Arrow 2"/>
          <p:cNvSpPr/>
          <p:nvPr/>
        </p:nvSpPr>
        <p:spPr>
          <a:xfrm>
            <a:off x="3491880" y="1412776"/>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p:cNvSpPr txBox="1"/>
          <p:nvPr/>
        </p:nvSpPr>
        <p:spPr>
          <a:xfrm>
            <a:off x="4283968" y="620688"/>
            <a:ext cx="4437433" cy="2031325"/>
          </a:xfrm>
          <a:prstGeom prst="rect">
            <a:avLst/>
          </a:prstGeom>
          <a:solidFill>
            <a:srgbClr val="FF66FF"/>
          </a:solidFill>
        </p:spPr>
        <p:txBody>
          <a:bodyPr wrap="none" rtlCol="0">
            <a:spAutoFit/>
          </a:bodyPr>
          <a:lstStyle/>
          <a:p>
            <a:r>
              <a:rPr lang="id-ID" dirty="0" smtClean="0"/>
              <a:t>Bila diperlukan keterangan atau bukti</a:t>
            </a:r>
          </a:p>
          <a:p>
            <a:r>
              <a:rPr lang="id-ID" dirty="0" smtClean="0"/>
              <a:t>yang berhubungan dengan WP, </a:t>
            </a:r>
          </a:p>
          <a:p>
            <a:r>
              <a:rPr lang="id-ID" dirty="0" smtClean="0"/>
              <a:t>dalam rangka pemeriksaan pajak,</a:t>
            </a:r>
          </a:p>
          <a:p>
            <a:r>
              <a:rPr lang="id-ID" dirty="0" smtClean="0"/>
              <a:t>penagihan pajak atau penyidikan</a:t>
            </a:r>
          </a:p>
          <a:p>
            <a:r>
              <a:rPr lang="id-ID" dirty="0" smtClean="0"/>
              <a:t>tindak pidana pajak, atas permintaan</a:t>
            </a:r>
          </a:p>
          <a:p>
            <a:r>
              <a:rPr lang="id-ID" dirty="0" smtClean="0"/>
              <a:t>tertulis dari Dirjen pajak, wajib </a:t>
            </a:r>
          </a:p>
          <a:p>
            <a:r>
              <a:rPr lang="id-ID" dirty="0" smtClean="0"/>
              <a:t>memberikan keterangan.</a:t>
            </a:r>
            <a:endParaRPr lang="id-ID" dirty="0"/>
          </a:p>
        </p:txBody>
      </p:sp>
      <p:sp>
        <p:nvSpPr>
          <p:cNvPr id="5" name="Down Arrow 4"/>
          <p:cNvSpPr/>
          <p:nvPr/>
        </p:nvSpPr>
        <p:spPr>
          <a:xfrm>
            <a:off x="1691680" y="270892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395536" y="3429000"/>
            <a:ext cx="8234947" cy="923330"/>
          </a:xfrm>
          <a:prstGeom prst="rect">
            <a:avLst/>
          </a:prstGeom>
          <a:solidFill>
            <a:srgbClr val="002060"/>
          </a:solidFill>
        </p:spPr>
        <p:txBody>
          <a:bodyPr wrap="none" rtlCol="0">
            <a:spAutoFit/>
          </a:bodyPr>
          <a:lstStyle/>
          <a:p>
            <a:r>
              <a:rPr lang="id-ID" dirty="0" smtClean="0">
                <a:solidFill>
                  <a:schemeClr val="bg1"/>
                </a:solidFill>
              </a:rPr>
              <a:t>Pihak –pihak tsb bila terikat oleh kewajiban merahasiakan, kewajiban </a:t>
            </a:r>
          </a:p>
          <a:p>
            <a:r>
              <a:rPr lang="id-ID" dirty="0" smtClean="0">
                <a:solidFill>
                  <a:schemeClr val="bg1"/>
                </a:solidFill>
              </a:rPr>
              <a:t>tersebut ditiadakan, Kecuali bank, kewajiban merahasiakan ditiadakan, </a:t>
            </a:r>
          </a:p>
          <a:p>
            <a:r>
              <a:rPr lang="id-ID" dirty="0" smtClean="0">
                <a:solidFill>
                  <a:schemeClr val="bg1"/>
                </a:solidFill>
              </a:rPr>
              <a:t>atas permintaan tertulis Menteri Keuangan</a:t>
            </a:r>
            <a:endParaRPr lang="id-ID" dirty="0">
              <a:solidFill>
                <a:schemeClr val="bg1"/>
              </a:solidFill>
            </a:endParaRPr>
          </a:p>
        </p:txBody>
      </p:sp>
      <p:sp>
        <p:nvSpPr>
          <p:cNvPr id="7" name="TextBox 6"/>
          <p:cNvSpPr txBox="1"/>
          <p:nvPr/>
        </p:nvSpPr>
        <p:spPr>
          <a:xfrm>
            <a:off x="539552" y="4581128"/>
            <a:ext cx="8247771" cy="1477328"/>
          </a:xfrm>
          <a:prstGeom prst="rect">
            <a:avLst/>
          </a:prstGeom>
          <a:solidFill>
            <a:srgbClr val="00B0F0"/>
          </a:solidFill>
        </p:spPr>
        <p:txBody>
          <a:bodyPr wrap="none" rtlCol="0">
            <a:spAutoFit/>
          </a:bodyPr>
          <a:lstStyle/>
          <a:p>
            <a:r>
              <a:rPr lang="id-ID" dirty="0" smtClean="0">
                <a:solidFill>
                  <a:schemeClr val="bg1"/>
                </a:solidFill>
              </a:rPr>
              <a:t>Sesuai pasal 41A  KUP pihak –pihak tersebut diatas bila tidak memberi </a:t>
            </a:r>
          </a:p>
          <a:p>
            <a:r>
              <a:rPr lang="id-ID" dirty="0" smtClean="0">
                <a:solidFill>
                  <a:schemeClr val="bg1"/>
                </a:solidFill>
              </a:rPr>
              <a:t>keterangan atau bukti atau memberi keterangan atau bukti yang tidak </a:t>
            </a:r>
          </a:p>
          <a:p>
            <a:r>
              <a:rPr lang="id-ID" dirty="0" smtClean="0">
                <a:solidFill>
                  <a:schemeClr val="bg1"/>
                </a:solidFill>
              </a:rPr>
              <a:t>Benar dipidana  :</a:t>
            </a:r>
          </a:p>
          <a:p>
            <a:pPr marL="342900" indent="-342900">
              <a:buAutoNum type="alphaLcPeriod"/>
            </a:pPr>
            <a:r>
              <a:rPr lang="id-ID" dirty="0" smtClean="0">
                <a:solidFill>
                  <a:schemeClr val="bg1"/>
                </a:solidFill>
              </a:rPr>
              <a:t>Pidana kurungan paling lama 1 (satu) tahun</a:t>
            </a:r>
          </a:p>
          <a:p>
            <a:pPr marL="342900" indent="-342900">
              <a:buAutoNum type="alphaLcPeriod"/>
            </a:pPr>
            <a:r>
              <a:rPr lang="id-ID" dirty="0" smtClean="0">
                <a:solidFill>
                  <a:schemeClr val="bg1"/>
                </a:solidFill>
              </a:rPr>
              <a:t>Denda paling banyak Rp 25.000.000,-</a:t>
            </a:r>
            <a:endParaRPr lang="id-ID" dirty="0">
              <a:solidFill>
                <a:schemeClr val="bg1"/>
              </a:solidFill>
            </a:endParaRPr>
          </a:p>
        </p:txBody>
      </p:sp>
    </p:spTree>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8169224" cy="1754326"/>
          </a:xfrm>
          <a:prstGeom prst="rect">
            <a:avLst/>
          </a:prstGeom>
          <a:solidFill>
            <a:srgbClr val="00B050"/>
          </a:solidFill>
        </p:spPr>
        <p:txBody>
          <a:bodyPr wrap="none" rtlCol="0">
            <a:spAutoFit/>
          </a:bodyPr>
          <a:lstStyle/>
          <a:p>
            <a:pPr algn="ctr"/>
            <a:r>
              <a:rPr lang="id-ID" b="1" dirty="0" smtClean="0">
                <a:solidFill>
                  <a:schemeClr val="bg1"/>
                </a:solidFill>
              </a:rPr>
              <a:t>Bukti Permulaan</a:t>
            </a:r>
          </a:p>
          <a:p>
            <a:r>
              <a:rPr lang="id-ID" dirty="0" smtClean="0">
                <a:solidFill>
                  <a:schemeClr val="bg1"/>
                </a:solidFill>
              </a:rPr>
              <a:t>Adalah keadaan, perbuatan dan /atau bukti berupa keterangan, tulisan</a:t>
            </a:r>
          </a:p>
          <a:p>
            <a:r>
              <a:rPr lang="id-ID" dirty="0" smtClean="0">
                <a:solidFill>
                  <a:schemeClr val="bg1"/>
                </a:solidFill>
              </a:rPr>
              <a:t>atau benda yang dapat memberikan  petunjuk adanya dugaan kuat </a:t>
            </a:r>
          </a:p>
          <a:p>
            <a:r>
              <a:rPr lang="id-ID" dirty="0" smtClean="0">
                <a:solidFill>
                  <a:schemeClr val="bg1"/>
                </a:solidFill>
              </a:rPr>
              <a:t>bahwa sedang atau telah terjadi suatu tindak pidana perpajakan yang</a:t>
            </a:r>
          </a:p>
          <a:p>
            <a:r>
              <a:rPr lang="id-ID" dirty="0" smtClean="0">
                <a:solidFill>
                  <a:schemeClr val="bg1"/>
                </a:solidFill>
              </a:rPr>
              <a:t>dilakukan oleh siapa saja yang dapat menimbulkan kerugian pada </a:t>
            </a:r>
          </a:p>
          <a:p>
            <a:r>
              <a:rPr lang="id-ID" dirty="0" smtClean="0">
                <a:solidFill>
                  <a:schemeClr val="bg1"/>
                </a:solidFill>
              </a:rPr>
              <a:t>pendapatan negara.</a:t>
            </a:r>
            <a:endParaRPr lang="id-ID" dirty="0">
              <a:solidFill>
                <a:schemeClr val="bg1"/>
              </a:solidFill>
            </a:endParaRPr>
          </a:p>
        </p:txBody>
      </p:sp>
      <p:sp>
        <p:nvSpPr>
          <p:cNvPr id="3" name="Down Arrow 2"/>
          <p:cNvSpPr/>
          <p:nvPr/>
        </p:nvSpPr>
        <p:spPr>
          <a:xfrm>
            <a:off x="4355976" y="213285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p:cNvSpPr txBox="1"/>
          <p:nvPr/>
        </p:nvSpPr>
        <p:spPr>
          <a:xfrm>
            <a:off x="323528" y="2780928"/>
            <a:ext cx="8606843" cy="1754326"/>
          </a:xfrm>
          <a:prstGeom prst="rect">
            <a:avLst/>
          </a:prstGeom>
          <a:blipFill>
            <a:blip r:embed="rId2" cstate="print"/>
            <a:tile tx="0" ty="0" sx="100000" sy="100000" flip="none" algn="tl"/>
          </a:blipFill>
        </p:spPr>
        <p:txBody>
          <a:bodyPr wrap="none" rtlCol="0">
            <a:spAutoFit/>
          </a:bodyPr>
          <a:lstStyle/>
          <a:p>
            <a:r>
              <a:rPr lang="id-ID" b="1" dirty="0" smtClean="0">
                <a:solidFill>
                  <a:schemeClr val="bg1"/>
                </a:solidFill>
              </a:rPr>
              <a:t>Dapat berupa </a:t>
            </a:r>
            <a:r>
              <a:rPr lang="id-ID" dirty="0" smtClean="0">
                <a:solidFill>
                  <a:schemeClr val="bg1"/>
                </a:solidFill>
              </a:rPr>
              <a:t>:</a:t>
            </a:r>
          </a:p>
          <a:p>
            <a:pPr marL="342900" indent="-342900">
              <a:buAutoNum type="alphaLcPeriod"/>
            </a:pPr>
            <a:r>
              <a:rPr lang="id-ID" dirty="0" smtClean="0">
                <a:solidFill>
                  <a:schemeClr val="bg1"/>
                </a:solidFill>
              </a:rPr>
              <a:t>Informasi, data, laporan dan pengaduan yang diterima oleh Ditjen Pajak</a:t>
            </a:r>
          </a:p>
          <a:p>
            <a:pPr marL="342900" indent="-342900"/>
            <a:r>
              <a:rPr lang="id-ID" dirty="0" smtClean="0">
                <a:solidFill>
                  <a:schemeClr val="bg1"/>
                </a:solidFill>
              </a:rPr>
              <a:t>     baik secara langsung maupun tidak langsung</a:t>
            </a:r>
          </a:p>
          <a:p>
            <a:pPr marL="342900" indent="-342900">
              <a:buAutoNum type="alphaLcPeriod" startAt="2"/>
            </a:pPr>
            <a:r>
              <a:rPr lang="id-ID" dirty="0" smtClean="0">
                <a:solidFill>
                  <a:schemeClr val="bg1"/>
                </a:solidFill>
              </a:rPr>
              <a:t>LHP terhadap WP Badan yang tidak atau tidak sepenuhnya memenuhi </a:t>
            </a:r>
          </a:p>
          <a:p>
            <a:pPr marL="342900" indent="-342900"/>
            <a:r>
              <a:rPr lang="id-ID" dirty="0" smtClean="0">
                <a:solidFill>
                  <a:schemeClr val="bg1"/>
                </a:solidFill>
              </a:rPr>
              <a:t>     ketentuan  sebagaimana dimaksud pasal 29 (3) dan/atau ayat 3a KUP,</a:t>
            </a:r>
          </a:p>
          <a:p>
            <a:pPr marL="342900" indent="-342900"/>
            <a:r>
              <a:rPr lang="id-ID" dirty="0" smtClean="0">
                <a:solidFill>
                  <a:schemeClr val="bg1"/>
                </a:solidFill>
              </a:rPr>
              <a:t>     sehingga besarnya Penghasilan kena pajak tidak diketahui.</a:t>
            </a:r>
            <a:endParaRPr lang="id-ID" dirty="0">
              <a:solidFill>
                <a:schemeClr val="bg1"/>
              </a:solidFill>
            </a:endParaRPr>
          </a:p>
        </p:txBody>
      </p:sp>
      <p:sp>
        <p:nvSpPr>
          <p:cNvPr id="5" name="Down Arrow 4"/>
          <p:cNvSpPr/>
          <p:nvPr/>
        </p:nvSpPr>
        <p:spPr>
          <a:xfrm>
            <a:off x="4375400" y="465313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ounded Rectangle 6"/>
          <p:cNvSpPr/>
          <p:nvPr/>
        </p:nvSpPr>
        <p:spPr>
          <a:xfrm>
            <a:off x="323528" y="5373216"/>
            <a:ext cx="8568952" cy="1296144"/>
          </a:xfrm>
          <a:prstGeom prst="roundRect">
            <a:avLst>
              <a:gd name="adj" fmla="val 50000"/>
            </a:avLst>
          </a:prstGeom>
          <a:solidFill>
            <a:srgbClr val="D01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Pemeriksaan Bukti Pemeriksaan</a:t>
            </a:r>
          </a:p>
          <a:p>
            <a:pPr algn="ctr"/>
            <a:r>
              <a:rPr lang="id-ID" dirty="0" smtClean="0"/>
              <a:t>Adalah pemeriksaan yang dilakukan untuk mendapatkan bukti permulaan tentang adanya dugaaan telah terjadi tindak pidana perpajakan</a:t>
            </a:r>
            <a:endParaRPr lang="id-ID" dirty="0"/>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71800" y="476672"/>
            <a:ext cx="4104456" cy="720080"/>
          </a:xfrm>
          <a:prstGeom prst="roundRect">
            <a:avLst>
              <a:gd name="adj" fmla="val 50000"/>
            </a:avLst>
          </a:prstGeom>
          <a:solidFill>
            <a:srgbClr val="002060"/>
          </a:solidFill>
          <a:ln w="1270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Pemeriksaan Pajak</a:t>
            </a:r>
          </a:p>
          <a:p>
            <a:pPr algn="ctr"/>
            <a:r>
              <a:rPr lang="id-ID" sz="2000" b="1" dirty="0" smtClean="0"/>
              <a:t> </a:t>
            </a:r>
            <a:r>
              <a:rPr lang="id-ID" sz="1200" dirty="0" smtClean="0"/>
              <a:t>(pasal 29, 29A, 30, dan 31 KUP)</a:t>
            </a:r>
            <a:endParaRPr lang="id-ID" sz="1200" dirty="0"/>
          </a:p>
        </p:txBody>
      </p:sp>
      <p:sp>
        <p:nvSpPr>
          <p:cNvPr id="3" name="Rectangle 2"/>
          <p:cNvSpPr/>
          <p:nvPr/>
        </p:nvSpPr>
        <p:spPr>
          <a:xfrm>
            <a:off x="395536" y="1628800"/>
            <a:ext cx="8424936" cy="4608512"/>
          </a:xfrm>
          <a:prstGeom prst="rect">
            <a:avLst/>
          </a:prstGeom>
          <a:blipFill>
            <a:blip r:embed="rId2" cstate="print"/>
            <a:tile tx="0" ty="0" sx="100000" sy="100000" flip="none" algn="tl"/>
          </a:blipFill>
          <a:ln w="133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Pengertian Pemeriksaan.</a:t>
            </a:r>
          </a:p>
          <a:p>
            <a:pPr marL="342900" indent="-342900">
              <a:buAutoNum type="arabicPeriod"/>
            </a:pPr>
            <a:r>
              <a:rPr lang="id-ID" dirty="0" smtClean="0"/>
              <a:t>Pemeriksaan adalah serangkaian kegiatan menghimpun dan mengolah data, keterangan dan/atau bukti yang dilaksanakan secara obyektif dan profesional berdasarkan standar pemeriksaan untuk menguji kepatuhan pemenuhan kewajiban perpajakan dan/atau untuk tujuan lain dalam rangka melaksanakan peraturan perundang-undangan perpajakan</a:t>
            </a:r>
          </a:p>
          <a:p>
            <a:pPr marL="342900" indent="-342900">
              <a:buAutoNum type="arabicPeriod"/>
            </a:pPr>
            <a:r>
              <a:rPr lang="id-ID" dirty="0" smtClean="0"/>
              <a:t>Pemeriksaan lapangan adalah pemeriksaan yang dilakukan ditempat kedudukan, tempat kegiatan usaha atau pekerjaan bebas, tempat tinggal Wajib pajak atau tempat lain yang ditentukan oleh Dirjen Pajak.</a:t>
            </a:r>
          </a:p>
          <a:p>
            <a:pPr marL="342900" indent="-342900">
              <a:buAutoNum type="arabicPeriod"/>
            </a:pPr>
            <a:r>
              <a:rPr lang="id-ID" dirty="0" smtClean="0"/>
              <a:t>Pemeriksaan kantor adalah pemeriksaan yang dilakukan di Kantor Direktorat Jenderal Pajak.</a:t>
            </a:r>
            <a:endParaRPr lang="id-ID"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251520" y="764704"/>
            <a:ext cx="8568952" cy="5328592"/>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Tujuan Pemeriksaan.</a:t>
            </a:r>
          </a:p>
          <a:p>
            <a:pPr marL="342900" indent="-342900">
              <a:buAutoNum type="arabicPeriod"/>
            </a:pPr>
            <a:r>
              <a:rPr lang="id-ID" dirty="0" smtClean="0"/>
              <a:t>Untuk menguji kepatuhan pemenuhan kewajiban perpajakan dan/atau</a:t>
            </a:r>
          </a:p>
          <a:p>
            <a:pPr marL="342900" indent="-342900">
              <a:buAutoNum type="arabicPeriod"/>
            </a:pPr>
            <a:r>
              <a:rPr lang="id-ID" dirty="0" smtClean="0"/>
              <a:t>Untuk tujuan lain dalam rangka melaksanakan ketentuan peraturan perundang-undangan perpajakan.</a:t>
            </a:r>
          </a:p>
          <a:p>
            <a:pPr marL="342900" indent="-342900">
              <a:buAutoNum type="arabicPeriod"/>
            </a:pPr>
            <a:endParaRPr lang="id-ID" dirty="0" smtClean="0"/>
          </a:p>
          <a:p>
            <a:pPr marL="342900" indent="-342900"/>
            <a:r>
              <a:rPr lang="id-ID" b="1" dirty="0" smtClean="0"/>
              <a:t>Ruang Lingkup Pemeriksaan</a:t>
            </a:r>
          </a:p>
          <a:p>
            <a:pPr marL="342900" indent="-342900">
              <a:buAutoNum type="arabicPeriod"/>
            </a:pPr>
            <a:r>
              <a:rPr lang="id-ID" dirty="0" smtClean="0"/>
              <a:t>Dalam rangka menguji kepatuhan pemenuhan kewajiban perpajakan dapat meliputi satu atau beberapa atau seluruh jenis pajak, baik untuk satu atau beberapa masa pajak, bagian tahun pajak atau tahun pajak dalam tahun-tahun lalu maupun tahun yang sedang berjalan</a:t>
            </a:r>
          </a:p>
          <a:p>
            <a:pPr marL="342900" indent="-342900">
              <a:buAutoNum type="arabicPeriod"/>
            </a:pPr>
            <a:r>
              <a:rPr lang="id-ID" dirty="0" smtClean="0"/>
              <a:t>Dalam rangka tujuan lain, yaitu melaksanakan ketentuan peraturan perundang-undangan perpajakan yang  dapat meliputi penentuan, pencocokan atau pengumpulan materi yang berkaitan dengan tujuan pemeriksaan.</a:t>
            </a:r>
            <a:endParaRPr lang="id-ID" dirty="0"/>
          </a:p>
        </p:txBody>
      </p:sp>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251356"/>
            <a:ext cx="3640740" cy="369332"/>
          </a:xfrm>
          <a:prstGeom prst="rect">
            <a:avLst/>
          </a:prstGeom>
          <a:solidFill>
            <a:srgbClr val="FFFF00"/>
          </a:solidFill>
        </p:spPr>
        <p:txBody>
          <a:bodyPr wrap="none" rtlCol="0">
            <a:spAutoFit/>
          </a:bodyPr>
          <a:lstStyle/>
          <a:p>
            <a:r>
              <a:rPr lang="id-ID" dirty="0" smtClean="0"/>
              <a:t>Kriteria dan Jenis Pemeriksaan</a:t>
            </a:r>
            <a:endParaRPr lang="id-ID" dirty="0"/>
          </a:p>
        </p:txBody>
      </p:sp>
      <p:graphicFrame>
        <p:nvGraphicFramePr>
          <p:cNvPr id="4" name="Table 3"/>
          <p:cNvGraphicFramePr>
            <a:graphicFrameLocks noGrp="1"/>
          </p:cNvGraphicFramePr>
          <p:nvPr/>
        </p:nvGraphicFramePr>
        <p:xfrm>
          <a:off x="251520" y="1397000"/>
          <a:ext cx="8568951" cy="3850640"/>
        </p:xfrm>
        <a:graphic>
          <a:graphicData uri="http://schemas.openxmlformats.org/drawingml/2006/table">
            <a:tbl>
              <a:tblPr firstRow="1" bandRow="1">
                <a:tableStyleId>{5C22544A-7EE6-4342-B048-85BDC9FD1C3A}</a:tableStyleId>
              </a:tblPr>
              <a:tblGrid>
                <a:gridCol w="576064"/>
                <a:gridCol w="5328592"/>
                <a:gridCol w="2664295"/>
              </a:tblGrid>
              <a:tr h="370840">
                <a:tc>
                  <a:txBody>
                    <a:bodyPr/>
                    <a:lstStyle/>
                    <a:p>
                      <a:pPr algn="ctr"/>
                      <a:r>
                        <a:rPr lang="id-ID" dirty="0" smtClean="0"/>
                        <a:t>No</a:t>
                      </a:r>
                      <a:endParaRPr lang="id-ID" dirty="0"/>
                    </a:p>
                  </a:txBody>
                  <a:tcPr/>
                </a:tc>
                <a:tc>
                  <a:txBody>
                    <a:bodyPr/>
                    <a:lstStyle/>
                    <a:p>
                      <a:pPr algn="ctr"/>
                      <a:r>
                        <a:rPr lang="id-ID" dirty="0" smtClean="0"/>
                        <a:t>Kriteria Pemeriksaan</a:t>
                      </a:r>
                      <a:endParaRPr lang="id-ID" dirty="0"/>
                    </a:p>
                  </a:txBody>
                  <a:tcPr/>
                </a:tc>
                <a:tc>
                  <a:txBody>
                    <a:bodyPr/>
                    <a:lstStyle/>
                    <a:p>
                      <a:pPr algn="ctr"/>
                      <a:r>
                        <a:rPr lang="id-ID" dirty="0" smtClean="0"/>
                        <a:t>Jenis Pemeriksaan</a:t>
                      </a:r>
                      <a:endParaRPr lang="id-ID" dirty="0"/>
                    </a:p>
                  </a:txBody>
                  <a:tcPr/>
                </a:tc>
              </a:tr>
              <a:tr h="370840">
                <a:tc>
                  <a:txBody>
                    <a:bodyPr/>
                    <a:lstStyle/>
                    <a:p>
                      <a:pPr algn="ctr"/>
                      <a:r>
                        <a:rPr lang="id-ID" dirty="0" smtClean="0"/>
                        <a:t>1</a:t>
                      </a:r>
                      <a:endParaRPr lang="id-ID" dirty="0"/>
                    </a:p>
                  </a:txBody>
                  <a:tcPr/>
                </a:tc>
                <a:tc>
                  <a:txBody>
                    <a:bodyPr/>
                    <a:lstStyle/>
                    <a:p>
                      <a:r>
                        <a:rPr lang="id-ID" dirty="0" smtClean="0"/>
                        <a:t>WP</a:t>
                      </a:r>
                      <a:r>
                        <a:rPr lang="id-ID" baseline="0" dirty="0" smtClean="0"/>
                        <a:t> mengajukan permohonan pengembalian kelebihan pembayaran pajak  (pasal 17B KUP)</a:t>
                      </a:r>
                      <a:endParaRPr lang="id-ID" dirty="0"/>
                    </a:p>
                  </a:txBody>
                  <a:tcPr/>
                </a:tc>
                <a:tc>
                  <a:txBody>
                    <a:bodyPr/>
                    <a:lstStyle/>
                    <a:p>
                      <a:r>
                        <a:rPr lang="id-ID" dirty="0" smtClean="0"/>
                        <a:t>Pemeriksaan kantor atau lapangan</a:t>
                      </a:r>
                      <a:endParaRPr lang="id-ID" dirty="0"/>
                    </a:p>
                  </a:txBody>
                  <a:tcPr/>
                </a:tc>
              </a:tr>
              <a:tr h="370840">
                <a:tc>
                  <a:txBody>
                    <a:bodyPr/>
                    <a:lstStyle/>
                    <a:p>
                      <a:pPr algn="ctr"/>
                      <a:r>
                        <a:rPr lang="id-ID" dirty="0" smtClean="0"/>
                        <a:t>2</a:t>
                      </a:r>
                      <a:endParaRPr lang="id-ID" dirty="0"/>
                    </a:p>
                  </a:txBody>
                  <a:tcPr/>
                </a:tc>
                <a:tc>
                  <a:txBody>
                    <a:bodyPr/>
                    <a:lstStyle/>
                    <a:p>
                      <a:r>
                        <a:rPr lang="id-ID" dirty="0" smtClean="0"/>
                        <a:t>WP menyampaikan</a:t>
                      </a:r>
                      <a:r>
                        <a:rPr lang="id-ID" baseline="0" dirty="0" smtClean="0"/>
                        <a:t> SPT yg menyatakan lebih bayar, termasuk yg telah diberikan pengembalian pendahuluan kelebihan pajak</a:t>
                      </a:r>
                      <a:endParaRPr lang="id-ID" dirty="0"/>
                    </a:p>
                  </a:txBody>
                  <a:tcPr/>
                </a:tc>
                <a:tc>
                  <a:txBody>
                    <a:bodyPr/>
                    <a:lstStyle/>
                    <a:p>
                      <a:r>
                        <a:rPr lang="id-ID" dirty="0" smtClean="0"/>
                        <a:t>Pemeriksaan lapangan</a:t>
                      </a:r>
                      <a:endParaRPr lang="id-ID" dirty="0"/>
                    </a:p>
                  </a:txBody>
                  <a:tcPr/>
                </a:tc>
              </a:tr>
              <a:tr h="370840">
                <a:tc>
                  <a:txBody>
                    <a:bodyPr/>
                    <a:lstStyle/>
                    <a:p>
                      <a:pPr algn="ctr"/>
                      <a:r>
                        <a:rPr lang="id-ID" dirty="0" smtClean="0"/>
                        <a:t>3</a:t>
                      </a:r>
                      <a:endParaRPr lang="id-ID" dirty="0"/>
                    </a:p>
                  </a:txBody>
                  <a:tcPr/>
                </a:tc>
                <a:tc>
                  <a:txBody>
                    <a:bodyPr/>
                    <a:lstStyle/>
                    <a:p>
                      <a:r>
                        <a:rPr lang="id-ID" b="0" dirty="0" smtClean="0"/>
                        <a:t>WP menyampaikan SPT yang menyatakan rugi</a:t>
                      </a:r>
                      <a:endParaRPr lang="id-ID" b="0" dirty="0"/>
                    </a:p>
                  </a:txBody>
                  <a:tcPr/>
                </a:tc>
                <a:tc>
                  <a:txBody>
                    <a:bodyPr/>
                    <a:lstStyle/>
                    <a:p>
                      <a:r>
                        <a:rPr lang="id-ID" dirty="0" smtClean="0"/>
                        <a:t>Pemeriksaan lapangan</a:t>
                      </a:r>
                    </a:p>
                  </a:txBody>
                  <a:tcPr/>
                </a:tc>
              </a:tr>
              <a:tr h="370840">
                <a:tc>
                  <a:txBody>
                    <a:bodyPr/>
                    <a:lstStyle/>
                    <a:p>
                      <a:pPr algn="ctr"/>
                      <a:r>
                        <a:rPr lang="id-ID" dirty="0" smtClean="0"/>
                        <a:t>4</a:t>
                      </a:r>
                      <a:endParaRPr lang="id-ID" dirty="0"/>
                    </a:p>
                  </a:txBody>
                  <a:tcPr/>
                </a:tc>
                <a:tc>
                  <a:txBody>
                    <a:bodyPr/>
                    <a:lstStyle/>
                    <a:p>
                      <a:r>
                        <a:rPr lang="id-ID" dirty="0" smtClean="0"/>
                        <a:t>WP menyampaikan </a:t>
                      </a:r>
                      <a:r>
                        <a:rPr lang="id-ID" baseline="0" dirty="0" smtClean="0"/>
                        <a:t> SPT tetapi telambat sebagaimana yang ditetapkan dalam surat teguran</a:t>
                      </a:r>
                      <a:endParaRPr lang="id-ID" dirty="0"/>
                    </a:p>
                  </a:txBody>
                  <a:tcPr/>
                </a:tc>
                <a:tc>
                  <a:txBody>
                    <a:bodyPr/>
                    <a:lstStyle/>
                    <a:p>
                      <a:r>
                        <a:rPr lang="id-ID" dirty="0" smtClean="0"/>
                        <a:t>Pemeriksaan lapangan</a:t>
                      </a:r>
                      <a:endParaRPr lang="id-ID" dirty="0"/>
                    </a:p>
                  </a:txBody>
                  <a:tcPr/>
                </a:tc>
              </a:tr>
              <a:tr h="370840">
                <a:tc>
                  <a:txBody>
                    <a:bodyPr/>
                    <a:lstStyle/>
                    <a:p>
                      <a:pPr algn="ctr"/>
                      <a:r>
                        <a:rPr lang="id-ID" dirty="0" smtClean="0"/>
                        <a:t>5</a:t>
                      </a:r>
                      <a:endParaRPr lang="id-ID" dirty="0"/>
                    </a:p>
                  </a:txBody>
                  <a:tcPr/>
                </a:tc>
                <a:tc>
                  <a:txBody>
                    <a:bodyPr/>
                    <a:lstStyle/>
                    <a:p>
                      <a:r>
                        <a:rPr lang="id-ID" dirty="0" smtClean="0"/>
                        <a:t>WP melakukan pengabungan, peleburan, pemekaran, likuidasi, pembubaran atau akan meninggalkan Indonesia untuk selama-lamanya</a:t>
                      </a:r>
                      <a:endParaRPr lang="id-ID" dirty="0"/>
                    </a:p>
                  </a:txBody>
                  <a:tcPr/>
                </a:tc>
                <a:tc>
                  <a:txBody>
                    <a:bodyPr/>
                    <a:lstStyle/>
                    <a:p>
                      <a:r>
                        <a:rPr lang="id-ID" dirty="0" smtClean="0"/>
                        <a:t>pemeriksaan lapangan</a:t>
                      </a:r>
                      <a:endParaRPr lang="id-ID" dirty="0"/>
                    </a:p>
                  </a:txBody>
                  <a:tcPr/>
                </a:tc>
              </a:tr>
            </a:tbl>
          </a:graphicData>
        </a:graphic>
      </p:graphicFrame>
      <p:sp>
        <p:nvSpPr>
          <p:cNvPr id="5" name="TextBox 4"/>
          <p:cNvSpPr txBox="1"/>
          <p:nvPr/>
        </p:nvSpPr>
        <p:spPr>
          <a:xfrm>
            <a:off x="467544" y="908720"/>
            <a:ext cx="5628464" cy="369332"/>
          </a:xfrm>
          <a:prstGeom prst="rect">
            <a:avLst/>
          </a:prstGeom>
          <a:solidFill>
            <a:srgbClr val="00B0F0"/>
          </a:solidFill>
        </p:spPr>
        <p:txBody>
          <a:bodyPr wrap="none" rtlCol="0">
            <a:spAutoFit/>
          </a:bodyPr>
          <a:lstStyle/>
          <a:p>
            <a:r>
              <a:rPr lang="id-ID" dirty="0" smtClean="0">
                <a:solidFill>
                  <a:schemeClr val="bg1"/>
                </a:solidFill>
              </a:rPr>
              <a:t>1. Untuk menguji kepatuhan ( compliance Audit)</a:t>
            </a:r>
            <a:endParaRPr lang="id-ID" dirty="0">
              <a:solidFill>
                <a:schemeClr val="bg1"/>
              </a:solidFill>
            </a:endParaRPr>
          </a:p>
        </p:txBody>
      </p:sp>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5" y="1397000"/>
          <a:ext cx="8352930" cy="3505200"/>
        </p:xfrm>
        <a:graphic>
          <a:graphicData uri="http://schemas.openxmlformats.org/drawingml/2006/table">
            <a:tbl>
              <a:tblPr firstRow="1" bandRow="1">
                <a:tableStyleId>{5C22544A-7EE6-4342-B048-85BDC9FD1C3A}</a:tableStyleId>
              </a:tblPr>
              <a:tblGrid>
                <a:gridCol w="864097"/>
                <a:gridCol w="4704523"/>
                <a:gridCol w="2784310"/>
              </a:tblGrid>
              <a:tr h="370840">
                <a:tc>
                  <a:txBody>
                    <a:bodyPr/>
                    <a:lstStyle/>
                    <a:p>
                      <a:pPr algn="ctr"/>
                      <a:r>
                        <a:rPr lang="id-ID" dirty="0" smtClean="0"/>
                        <a:t>No</a:t>
                      </a:r>
                      <a:endParaRPr lang="id-ID" dirty="0"/>
                    </a:p>
                  </a:txBody>
                  <a:tcPr/>
                </a:tc>
                <a:tc>
                  <a:txBody>
                    <a:bodyPr/>
                    <a:lstStyle/>
                    <a:p>
                      <a:pPr algn="ctr"/>
                      <a:r>
                        <a:rPr lang="id-ID" dirty="0" smtClean="0"/>
                        <a:t>Kriteria Pemeriksaan </a:t>
                      </a:r>
                      <a:endParaRPr lang="id-ID" dirty="0"/>
                    </a:p>
                  </a:txBody>
                  <a:tcPr/>
                </a:tc>
                <a:tc>
                  <a:txBody>
                    <a:bodyPr/>
                    <a:lstStyle/>
                    <a:p>
                      <a:pPr algn="ctr"/>
                      <a:r>
                        <a:rPr lang="id-ID" dirty="0" smtClean="0"/>
                        <a:t>Jenis Pemeriksaan</a:t>
                      </a:r>
                      <a:endParaRPr lang="id-ID" dirty="0"/>
                    </a:p>
                  </a:txBody>
                  <a:tcPr/>
                </a:tc>
              </a:tr>
              <a:tr h="370840">
                <a:tc>
                  <a:txBody>
                    <a:bodyPr/>
                    <a:lstStyle/>
                    <a:p>
                      <a:pPr algn="ctr"/>
                      <a:r>
                        <a:rPr lang="id-ID" dirty="0" smtClean="0"/>
                        <a:t>1</a:t>
                      </a:r>
                      <a:endParaRPr lang="id-ID" dirty="0"/>
                    </a:p>
                  </a:txBody>
                  <a:tcPr/>
                </a:tc>
                <a:tc>
                  <a:txBody>
                    <a:bodyPr/>
                    <a:lstStyle/>
                    <a:p>
                      <a:r>
                        <a:rPr lang="id-ID" dirty="0" smtClean="0"/>
                        <a:t>Pemberian nomor Pokok Wajib Pajak secara jabatan</a:t>
                      </a:r>
                      <a:endParaRPr lang="id-ID" dirty="0"/>
                    </a:p>
                  </a:txBody>
                  <a:tcPr/>
                </a:tc>
                <a:tc rowSpan="7">
                  <a:txBody>
                    <a:bodyPr/>
                    <a:lstStyle/>
                    <a:p>
                      <a:r>
                        <a:rPr lang="id-ID" dirty="0" smtClean="0"/>
                        <a:t>Pemeriksaan kantor atau pemeriksaan lap.</a:t>
                      </a:r>
                      <a:endParaRPr lang="id-ID" dirty="0"/>
                    </a:p>
                  </a:txBody>
                  <a:tcPr anchor="ctr"/>
                </a:tc>
              </a:tr>
              <a:tr h="370840">
                <a:tc>
                  <a:txBody>
                    <a:bodyPr/>
                    <a:lstStyle/>
                    <a:p>
                      <a:pPr algn="ctr"/>
                      <a:r>
                        <a:rPr lang="id-ID" dirty="0" smtClean="0"/>
                        <a:t>2</a:t>
                      </a:r>
                      <a:endParaRPr lang="id-ID" dirty="0"/>
                    </a:p>
                  </a:txBody>
                  <a:tcPr/>
                </a:tc>
                <a:tc>
                  <a:txBody>
                    <a:bodyPr/>
                    <a:lstStyle/>
                    <a:p>
                      <a:r>
                        <a:rPr lang="id-ID" dirty="0" smtClean="0"/>
                        <a:t>Penghapusan NPWP</a:t>
                      </a:r>
                    </a:p>
                  </a:txBody>
                  <a:tcPr/>
                </a:tc>
                <a:tc vMerge="1">
                  <a:txBody>
                    <a:bodyPr/>
                    <a:lstStyle/>
                    <a:p>
                      <a:endParaRPr lang="id-ID" dirty="0"/>
                    </a:p>
                  </a:txBody>
                  <a:tcPr/>
                </a:tc>
              </a:tr>
              <a:tr h="370840">
                <a:tc>
                  <a:txBody>
                    <a:bodyPr/>
                    <a:lstStyle/>
                    <a:p>
                      <a:pPr algn="ctr"/>
                      <a:r>
                        <a:rPr lang="id-ID" dirty="0" smtClean="0"/>
                        <a:t>3</a:t>
                      </a:r>
                      <a:endParaRPr lang="id-ID" dirty="0"/>
                    </a:p>
                  </a:txBody>
                  <a:tcPr/>
                </a:tc>
                <a:tc>
                  <a:txBody>
                    <a:bodyPr/>
                    <a:lstStyle/>
                    <a:p>
                      <a:r>
                        <a:rPr lang="id-ID" dirty="0" smtClean="0"/>
                        <a:t>Pengukuhan atau pencabutan pengukuhan pengusaha</a:t>
                      </a:r>
                      <a:r>
                        <a:rPr lang="id-ID" baseline="0" dirty="0" smtClean="0"/>
                        <a:t> kena pajak</a:t>
                      </a:r>
                      <a:endParaRPr lang="id-ID" dirty="0"/>
                    </a:p>
                  </a:txBody>
                  <a:tcPr/>
                </a:tc>
                <a:tc vMerge="1">
                  <a:txBody>
                    <a:bodyPr/>
                    <a:lstStyle/>
                    <a:p>
                      <a:endParaRPr lang="id-ID" dirty="0"/>
                    </a:p>
                  </a:txBody>
                  <a:tcPr/>
                </a:tc>
              </a:tr>
              <a:tr h="370840">
                <a:tc>
                  <a:txBody>
                    <a:bodyPr/>
                    <a:lstStyle/>
                    <a:p>
                      <a:pPr algn="ctr"/>
                      <a:r>
                        <a:rPr lang="id-ID" dirty="0" smtClean="0"/>
                        <a:t>4</a:t>
                      </a:r>
                      <a:endParaRPr lang="id-ID" dirty="0"/>
                    </a:p>
                  </a:txBody>
                  <a:tcPr/>
                </a:tc>
                <a:tc>
                  <a:txBody>
                    <a:bodyPr/>
                    <a:lstStyle/>
                    <a:p>
                      <a:r>
                        <a:rPr lang="id-ID" dirty="0" smtClean="0"/>
                        <a:t>Wajib pajak mengajukan keberatan</a:t>
                      </a:r>
                      <a:endParaRPr lang="id-ID" dirty="0"/>
                    </a:p>
                  </a:txBody>
                  <a:tcPr/>
                </a:tc>
                <a:tc vMerge="1">
                  <a:txBody>
                    <a:bodyPr/>
                    <a:lstStyle/>
                    <a:p>
                      <a:endParaRPr lang="id-ID" dirty="0"/>
                    </a:p>
                  </a:txBody>
                  <a:tcPr/>
                </a:tc>
              </a:tr>
              <a:tr h="370840">
                <a:tc>
                  <a:txBody>
                    <a:bodyPr/>
                    <a:lstStyle/>
                    <a:p>
                      <a:pPr algn="ctr"/>
                      <a:r>
                        <a:rPr lang="id-ID" dirty="0" smtClean="0"/>
                        <a:t>5</a:t>
                      </a:r>
                      <a:endParaRPr lang="id-ID" dirty="0"/>
                    </a:p>
                  </a:txBody>
                  <a:tcPr/>
                </a:tc>
                <a:tc>
                  <a:txBody>
                    <a:bodyPr/>
                    <a:lstStyle/>
                    <a:p>
                      <a:r>
                        <a:rPr lang="id-ID" dirty="0" smtClean="0"/>
                        <a:t>Pencocokan</a:t>
                      </a:r>
                      <a:r>
                        <a:rPr lang="id-ID" baseline="0" dirty="0" smtClean="0"/>
                        <a:t> data dan/atau alat keterangan </a:t>
                      </a:r>
                      <a:endParaRPr lang="id-ID" dirty="0"/>
                    </a:p>
                  </a:txBody>
                  <a:tcPr/>
                </a:tc>
                <a:tc vMerge="1">
                  <a:txBody>
                    <a:bodyPr/>
                    <a:lstStyle/>
                    <a:p>
                      <a:endParaRPr lang="id-ID" dirty="0"/>
                    </a:p>
                  </a:txBody>
                  <a:tcPr/>
                </a:tc>
              </a:tr>
              <a:tr h="370840">
                <a:tc>
                  <a:txBody>
                    <a:bodyPr/>
                    <a:lstStyle/>
                    <a:p>
                      <a:pPr algn="ctr"/>
                      <a:r>
                        <a:rPr lang="id-ID" dirty="0" smtClean="0"/>
                        <a:t>6 </a:t>
                      </a:r>
                      <a:endParaRPr lang="id-ID" dirty="0"/>
                    </a:p>
                  </a:txBody>
                  <a:tcPr/>
                </a:tc>
                <a:tc>
                  <a:txBody>
                    <a:bodyPr/>
                    <a:lstStyle/>
                    <a:p>
                      <a:r>
                        <a:rPr lang="id-ID" dirty="0" smtClean="0"/>
                        <a:t>Penentuan</a:t>
                      </a:r>
                      <a:r>
                        <a:rPr lang="id-ID" baseline="0" dirty="0" smtClean="0"/>
                        <a:t> WP berlokasi di daerah terpencil</a:t>
                      </a:r>
                      <a:endParaRPr lang="id-ID" dirty="0"/>
                    </a:p>
                  </a:txBody>
                  <a:tcPr/>
                </a:tc>
                <a:tc vMerge="1">
                  <a:txBody>
                    <a:bodyPr/>
                    <a:lstStyle/>
                    <a:p>
                      <a:endParaRPr lang="id-ID" dirty="0"/>
                    </a:p>
                  </a:txBody>
                  <a:tcPr/>
                </a:tc>
              </a:tr>
              <a:tr h="370840">
                <a:tc>
                  <a:txBody>
                    <a:bodyPr/>
                    <a:lstStyle/>
                    <a:p>
                      <a:pPr algn="ctr"/>
                      <a:r>
                        <a:rPr lang="id-ID" dirty="0" smtClean="0"/>
                        <a:t>7</a:t>
                      </a:r>
                      <a:endParaRPr lang="id-ID" dirty="0"/>
                    </a:p>
                  </a:txBody>
                  <a:tcPr/>
                </a:tc>
                <a:tc>
                  <a:txBody>
                    <a:bodyPr/>
                    <a:lstStyle/>
                    <a:p>
                      <a:r>
                        <a:rPr lang="id-ID" dirty="0" smtClean="0"/>
                        <a:t>Penetuan satu atau lebih tempat terutang PPN</a:t>
                      </a:r>
                      <a:endParaRPr lang="id-ID" dirty="0"/>
                    </a:p>
                  </a:txBody>
                  <a:tcPr/>
                </a:tc>
                <a:tc vMerge="1">
                  <a:txBody>
                    <a:bodyPr/>
                    <a:lstStyle/>
                    <a:p>
                      <a:endParaRPr lang="id-ID" dirty="0"/>
                    </a:p>
                  </a:txBody>
                  <a:tcPr/>
                </a:tc>
              </a:tr>
            </a:tbl>
          </a:graphicData>
        </a:graphic>
      </p:graphicFrame>
      <p:sp>
        <p:nvSpPr>
          <p:cNvPr id="3" name="TextBox 2"/>
          <p:cNvSpPr txBox="1"/>
          <p:nvPr/>
        </p:nvSpPr>
        <p:spPr>
          <a:xfrm>
            <a:off x="827584" y="908720"/>
            <a:ext cx="4972836" cy="369332"/>
          </a:xfrm>
          <a:prstGeom prst="rect">
            <a:avLst/>
          </a:prstGeom>
          <a:solidFill>
            <a:srgbClr val="66FF66"/>
          </a:solidFill>
        </p:spPr>
        <p:txBody>
          <a:bodyPr wrap="none" rtlCol="0">
            <a:spAutoFit/>
          </a:bodyPr>
          <a:lstStyle/>
          <a:p>
            <a:r>
              <a:rPr lang="id-ID" dirty="0" smtClean="0"/>
              <a:t>2. Untuk Tujuan lain (Other Purpose Audit)</a:t>
            </a:r>
            <a:endParaRPr lang="id-ID" dirty="0"/>
          </a:p>
        </p:txBody>
      </p:sp>
    </p:spTree>
  </p:cSld>
  <p:clrMapOvr>
    <a:masterClrMapping/>
  </p:clrMapOvr>
  <p:transition spd="slow">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75856" y="188640"/>
            <a:ext cx="4392488" cy="288032"/>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Jangka Waktu Pemeriksaan I</a:t>
            </a:r>
            <a:endParaRPr lang="id-ID" b="1" dirty="0">
              <a:solidFill>
                <a:schemeClr val="tx1"/>
              </a:solidFill>
            </a:endParaRPr>
          </a:p>
        </p:txBody>
      </p:sp>
      <p:sp>
        <p:nvSpPr>
          <p:cNvPr id="3" name="TextBox 2"/>
          <p:cNvSpPr txBox="1"/>
          <p:nvPr/>
        </p:nvSpPr>
        <p:spPr>
          <a:xfrm>
            <a:off x="179512" y="1630541"/>
            <a:ext cx="1596912" cy="646331"/>
          </a:xfrm>
          <a:prstGeom prst="rect">
            <a:avLst/>
          </a:prstGeom>
          <a:solidFill>
            <a:srgbClr val="002060"/>
          </a:solidFill>
        </p:spPr>
        <p:txBody>
          <a:bodyPr wrap="none" rtlCol="0">
            <a:spAutoFit/>
          </a:bodyPr>
          <a:lstStyle/>
          <a:p>
            <a:pPr algn="ctr"/>
            <a:r>
              <a:rPr lang="id-ID" b="1" dirty="0" smtClean="0">
                <a:solidFill>
                  <a:schemeClr val="bg1"/>
                </a:solidFill>
              </a:rPr>
              <a:t>Pemeriksaan</a:t>
            </a:r>
          </a:p>
          <a:p>
            <a:pPr algn="ctr"/>
            <a:r>
              <a:rPr lang="id-ID" b="1" dirty="0" smtClean="0">
                <a:solidFill>
                  <a:schemeClr val="bg1"/>
                </a:solidFill>
              </a:rPr>
              <a:t> Kantor</a:t>
            </a:r>
            <a:endParaRPr lang="id-ID" b="1" dirty="0">
              <a:solidFill>
                <a:schemeClr val="bg1"/>
              </a:solidFill>
            </a:endParaRPr>
          </a:p>
        </p:txBody>
      </p:sp>
      <p:sp>
        <p:nvSpPr>
          <p:cNvPr id="4" name="Rectangle 3"/>
          <p:cNvSpPr/>
          <p:nvPr/>
        </p:nvSpPr>
        <p:spPr>
          <a:xfrm>
            <a:off x="2123728" y="692696"/>
            <a:ext cx="6840760" cy="23762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Paling lama 3 bulan dan dapat diperpanjang menjadi paling lama 6 bulan yang dihitung sejak tanggal wajib pajak datang memenuhi surat panggilan dalam rangka pemeriksaan kantor sampai dengan tanggal laporan hasil pemeriksaan.</a:t>
            </a:r>
          </a:p>
          <a:p>
            <a:pPr marL="342900" indent="-342900">
              <a:buAutoNum type="arabicPeriod"/>
            </a:pPr>
            <a:r>
              <a:rPr lang="id-ID" dirty="0" smtClean="0"/>
              <a:t>Jangka waktu diatas harus memperhatikan jangka waktu penyelesaian permohonan pengembalian kelebihan pembayaran pajak.</a:t>
            </a:r>
            <a:endParaRPr lang="id-ID" dirty="0"/>
          </a:p>
        </p:txBody>
      </p:sp>
      <p:sp>
        <p:nvSpPr>
          <p:cNvPr id="5" name="TextBox 4"/>
          <p:cNvSpPr txBox="1"/>
          <p:nvPr/>
        </p:nvSpPr>
        <p:spPr>
          <a:xfrm>
            <a:off x="179512" y="4149080"/>
            <a:ext cx="1670650" cy="646331"/>
          </a:xfrm>
          <a:prstGeom prst="rect">
            <a:avLst/>
          </a:prstGeom>
          <a:solidFill>
            <a:schemeClr val="tx1"/>
          </a:solidFill>
        </p:spPr>
        <p:txBody>
          <a:bodyPr wrap="none" rtlCol="0">
            <a:spAutoFit/>
          </a:bodyPr>
          <a:lstStyle/>
          <a:p>
            <a:r>
              <a:rPr lang="id-ID" b="1" dirty="0" smtClean="0">
                <a:solidFill>
                  <a:schemeClr val="bg1"/>
                </a:solidFill>
              </a:rPr>
              <a:t>Pemeriksaan </a:t>
            </a:r>
          </a:p>
          <a:p>
            <a:pPr algn="ctr"/>
            <a:r>
              <a:rPr lang="id-ID" b="1" dirty="0" smtClean="0">
                <a:solidFill>
                  <a:schemeClr val="bg1"/>
                </a:solidFill>
              </a:rPr>
              <a:t>lapangan</a:t>
            </a:r>
            <a:endParaRPr lang="id-ID" b="1" dirty="0">
              <a:solidFill>
                <a:schemeClr val="bg1"/>
              </a:solidFill>
            </a:endParaRPr>
          </a:p>
        </p:txBody>
      </p:sp>
      <p:sp>
        <p:nvSpPr>
          <p:cNvPr id="6" name="Rectangle 5"/>
          <p:cNvSpPr/>
          <p:nvPr/>
        </p:nvSpPr>
        <p:spPr>
          <a:xfrm>
            <a:off x="2123728" y="3356992"/>
            <a:ext cx="6840760" cy="331236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Paling lama 4 bulan dan dapat diperpanjang paling lama 8 bulan yang dihitung sejak tanggal surat perintah pemeriksaan sampai dengan tanggal laporan hasil pemeriksaan</a:t>
            </a:r>
          </a:p>
          <a:p>
            <a:pPr marL="342900" indent="-342900">
              <a:buAutoNum type="arabicPeriod"/>
            </a:pPr>
            <a:r>
              <a:rPr lang="id-ID" dirty="0" smtClean="0"/>
              <a:t>Apabila ditemukan indikasi transaksi yang terkait dengan transfer pricing  dan/atau khusus lain yang berindikasi adanya rekayasa transaksi keuangan dan memerlukan pengujian yang lebih mendalam serta memerlukan waktu yg lebih lama, pemeriksaan lapangan dilaksanakan dalam jangka waktu paling lama 2 tahun</a:t>
            </a:r>
            <a:endParaRPr lang="id-ID" dirty="0"/>
          </a:p>
        </p:txBody>
      </p:sp>
      <p:sp>
        <p:nvSpPr>
          <p:cNvPr id="7" name="TextBox 6"/>
          <p:cNvSpPr txBox="1"/>
          <p:nvPr/>
        </p:nvSpPr>
        <p:spPr>
          <a:xfrm>
            <a:off x="107504" y="188640"/>
            <a:ext cx="1943161" cy="923330"/>
          </a:xfrm>
          <a:prstGeom prst="rect">
            <a:avLst/>
          </a:prstGeom>
          <a:solidFill>
            <a:srgbClr val="FFFF00"/>
          </a:solidFill>
        </p:spPr>
        <p:txBody>
          <a:bodyPr wrap="none" rtlCol="0">
            <a:spAutoFit/>
          </a:bodyPr>
          <a:lstStyle/>
          <a:p>
            <a:pPr marL="342900" indent="-342900">
              <a:buAutoNum type="arabicPeriod"/>
            </a:pPr>
            <a:r>
              <a:rPr lang="id-ID" dirty="0" smtClean="0"/>
              <a:t>Pemeriksaan</a:t>
            </a:r>
          </a:p>
          <a:p>
            <a:pPr marL="342900" indent="-342900"/>
            <a:r>
              <a:rPr lang="id-ID" dirty="0" smtClean="0"/>
              <a:t>     Utk menguji</a:t>
            </a:r>
          </a:p>
          <a:p>
            <a:pPr marL="342900" indent="-342900"/>
            <a:r>
              <a:rPr lang="id-ID" dirty="0" smtClean="0"/>
              <a:t>     kepatuhan</a:t>
            </a:r>
            <a:endParaRPr lang="id-ID" dirty="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23928" y="467380"/>
            <a:ext cx="3369833" cy="369332"/>
          </a:xfrm>
          <a:prstGeom prst="rect">
            <a:avLst/>
          </a:prstGeom>
          <a:solidFill>
            <a:srgbClr val="FFFF00"/>
          </a:solidFill>
        </p:spPr>
        <p:txBody>
          <a:bodyPr wrap="none" rtlCol="0">
            <a:spAutoFit/>
          </a:bodyPr>
          <a:lstStyle/>
          <a:p>
            <a:r>
              <a:rPr lang="id-ID" dirty="0" smtClean="0"/>
              <a:t>Jangka waktu Pemeriksaan II</a:t>
            </a:r>
            <a:endParaRPr lang="id-ID" dirty="0"/>
          </a:p>
        </p:txBody>
      </p:sp>
      <p:sp>
        <p:nvSpPr>
          <p:cNvPr id="3" name="TextBox 2"/>
          <p:cNvSpPr txBox="1"/>
          <p:nvPr/>
        </p:nvSpPr>
        <p:spPr>
          <a:xfrm>
            <a:off x="107504" y="404664"/>
            <a:ext cx="2630848" cy="646331"/>
          </a:xfrm>
          <a:prstGeom prst="rect">
            <a:avLst/>
          </a:prstGeom>
          <a:solidFill>
            <a:srgbClr val="FFFF00"/>
          </a:solidFill>
        </p:spPr>
        <p:txBody>
          <a:bodyPr wrap="none" rtlCol="0">
            <a:spAutoFit/>
          </a:bodyPr>
          <a:lstStyle/>
          <a:p>
            <a:r>
              <a:rPr lang="id-ID" dirty="0" smtClean="0"/>
              <a:t>2. Pemeriksaan Untuk</a:t>
            </a:r>
          </a:p>
          <a:p>
            <a:pPr algn="ctr"/>
            <a:r>
              <a:rPr lang="id-ID" dirty="0" smtClean="0"/>
              <a:t> Tujuan lain</a:t>
            </a:r>
            <a:endParaRPr lang="id-ID" dirty="0"/>
          </a:p>
        </p:txBody>
      </p:sp>
      <p:sp>
        <p:nvSpPr>
          <p:cNvPr id="4" name="Rectangle 3"/>
          <p:cNvSpPr/>
          <p:nvPr/>
        </p:nvSpPr>
        <p:spPr>
          <a:xfrm>
            <a:off x="2555776" y="1196752"/>
            <a:ext cx="6264696" cy="2016224"/>
          </a:xfrm>
          <a:prstGeom prst="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Paling lama 7 hari dan dapat diperpanjang menjadi paling lama 14 hari yang dihitung sejak tanggal wajib pajak datang memenuhi surat panggilan dalam rangka pemeriksaan kantor sampai dengan tanggal laporan hasil pemeriksaan</a:t>
            </a:r>
            <a:endParaRPr lang="id-ID" dirty="0">
              <a:solidFill>
                <a:schemeClr val="tx1"/>
              </a:solidFill>
            </a:endParaRPr>
          </a:p>
        </p:txBody>
      </p:sp>
      <p:sp>
        <p:nvSpPr>
          <p:cNvPr id="5" name="Rounded Rectangle 4"/>
          <p:cNvSpPr/>
          <p:nvPr/>
        </p:nvSpPr>
        <p:spPr>
          <a:xfrm>
            <a:off x="251520" y="1772816"/>
            <a:ext cx="1872208" cy="914400"/>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Pemeriksaan Kantor</a:t>
            </a:r>
            <a:endParaRPr lang="id-ID" b="1" dirty="0"/>
          </a:p>
        </p:txBody>
      </p:sp>
      <p:sp>
        <p:nvSpPr>
          <p:cNvPr id="6" name="Rounded Rectangle 5"/>
          <p:cNvSpPr/>
          <p:nvPr/>
        </p:nvSpPr>
        <p:spPr>
          <a:xfrm>
            <a:off x="251520" y="4386808"/>
            <a:ext cx="1872208" cy="914400"/>
          </a:xfrm>
          <a:prstGeom prst="roundRect">
            <a:avLst>
              <a:gd name="adj" fmla="val 4090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Pemeriksaan lapangan</a:t>
            </a:r>
            <a:endParaRPr lang="id-ID" b="1" dirty="0"/>
          </a:p>
        </p:txBody>
      </p:sp>
      <p:sp>
        <p:nvSpPr>
          <p:cNvPr id="7" name="Rectangle 6"/>
          <p:cNvSpPr/>
          <p:nvPr/>
        </p:nvSpPr>
        <p:spPr>
          <a:xfrm>
            <a:off x="2555776" y="3789040"/>
            <a:ext cx="6264696" cy="2376264"/>
          </a:xfrm>
          <a:prstGeom prst="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Paling lama 2 bulan dan dapat diperpanjang menjadi paling lama 4 bulan yang dihitung sejak tanggal surat perintah pemeriksaan sampai dengan tanggal laporan hasil pemeriksaan</a:t>
            </a:r>
            <a:r>
              <a:rPr lang="id-ID" dirty="0" smtClean="0"/>
              <a:t>.</a:t>
            </a:r>
            <a:endParaRPr lang="id-ID" dirty="0"/>
          </a:p>
        </p:txBody>
      </p:sp>
    </p:spTree>
  </p:cSld>
  <p:clrMapOvr>
    <a:masterClrMapping/>
  </p:clrMapOvr>
  <p:transition spd="slow">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04867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000" b="1" dirty="0" smtClean="0"/>
          </a:p>
          <a:p>
            <a:r>
              <a:rPr lang="id-ID" sz="2000" b="1" dirty="0" smtClean="0"/>
              <a:t>Hak Wajib pajak dalam pemeriksaan Kantor atau pemeriksaan Lapangan , untuk menguji Kepatuhan/Tujuan lain :</a:t>
            </a:r>
          </a:p>
          <a:p>
            <a:pPr marL="342900" indent="-342900">
              <a:buAutoNum type="arabicPeriod"/>
            </a:pPr>
            <a:r>
              <a:rPr lang="id-ID" dirty="0" smtClean="0"/>
              <a:t>Meminta kepada pemeriksa utnuk memperlihatkan tanda pengenal pemeriksa  dan surat perintah pemeriksaan</a:t>
            </a:r>
          </a:p>
          <a:p>
            <a:pPr marL="342900" indent="-342900">
              <a:buAutoNum type="arabicPeriod"/>
            </a:pPr>
            <a:r>
              <a:rPr lang="id-ID" dirty="0" smtClean="0"/>
              <a:t>Meminta kepada pemeriksa untuk memberikan pemberitahuan secara tertulis sehubungan dengan pelaksanaan pemeriksaan kantor atau lapangan</a:t>
            </a:r>
          </a:p>
          <a:p>
            <a:pPr marL="342900" indent="-342900">
              <a:buAutoNum type="arabicPeriod"/>
            </a:pPr>
            <a:r>
              <a:rPr lang="id-ID" dirty="0" smtClean="0"/>
              <a:t>Meminta kepada pemeriksa untuk memberikan penjelasan tentang alasan dan tujuan pemeriksaan </a:t>
            </a:r>
          </a:p>
          <a:p>
            <a:pPr marL="342900" indent="-342900">
              <a:buAutoNum type="arabicPeriod"/>
            </a:pPr>
            <a:r>
              <a:rPr lang="id-ID" dirty="0" smtClean="0"/>
              <a:t>Meminta kepada pemeriksa untuk memperlihatkan surat tugas apabila susunan tim pemeriksa pajak mengalami perubahan</a:t>
            </a:r>
          </a:p>
          <a:p>
            <a:pPr marL="342900" indent="-342900">
              <a:buAutoNum type="arabicPeriod"/>
            </a:pPr>
            <a:r>
              <a:rPr lang="id-ID" dirty="0" smtClean="0"/>
              <a:t>Menerima surat pemberitahuan hasil pemeriksaan</a:t>
            </a:r>
          </a:p>
          <a:p>
            <a:pPr marL="342900" indent="-342900">
              <a:buAutoNum type="arabicPeriod"/>
            </a:pPr>
            <a:r>
              <a:rPr lang="id-ID" dirty="0" smtClean="0"/>
              <a:t>Menghadiri pembahasan hasil akhir pemeriksaan dalam jangka waktu yang telah ditentukan</a:t>
            </a:r>
          </a:p>
          <a:p>
            <a:pPr marL="342900" indent="-342900">
              <a:buAutoNum type="arabicPeriod"/>
            </a:pPr>
            <a:r>
              <a:rPr lang="id-ID" dirty="0" smtClean="0"/>
              <a:t>Mengajukan permohonan untuk dilakukan pembahasan oleh tim pembahasan dalam hal terdapat perbedaan pendapat antara wajib pajak dengan pemeriksa dalam pembahasan akhir</a:t>
            </a:r>
          </a:p>
          <a:p>
            <a:pPr marL="342900" indent="-342900">
              <a:buAutoNum type="arabicPeriod"/>
            </a:pPr>
            <a:r>
              <a:rPr lang="id-ID" dirty="0" smtClean="0"/>
              <a:t>Memberikan pendapat atau penilaian atas pelaksanaan pemeriksaan oleh pemeriksa melalui pengisian formulir kuesioner pemeriksaan</a:t>
            </a:r>
          </a:p>
          <a:p>
            <a:pPr marL="342900" indent="-342900">
              <a:buAutoNum type="arabicPeriod"/>
            </a:pPr>
            <a:endParaRPr lang="id-ID" dirty="0" smtClean="0"/>
          </a:p>
          <a:p>
            <a:pPr marL="342900" indent="-342900">
              <a:buAutoNum type="arabicPeriod"/>
            </a:pPr>
            <a:endParaRPr lang="id-ID" dirty="0"/>
          </a:p>
        </p:txBody>
      </p:sp>
    </p:spTree>
  </p:cSld>
  <p:clrMapOvr>
    <a:masterClrMapping/>
  </p:clrMapOvr>
  <p:transition spd="slow">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43808" y="260648"/>
            <a:ext cx="3168352" cy="360040"/>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Penyegelan</a:t>
            </a:r>
            <a:endParaRPr lang="id-ID" sz="2000" b="1" dirty="0"/>
          </a:p>
        </p:txBody>
      </p:sp>
      <p:sp>
        <p:nvSpPr>
          <p:cNvPr id="3" name="Rectangle 2"/>
          <p:cNvSpPr/>
          <p:nvPr/>
        </p:nvSpPr>
        <p:spPr>
          <a:xfrm>
            <a:off x="539552" y="764704"/>
            <a:ext cx="8208912" cy="5832648"/>
          </a:xfrm>
          <a:prstGeom prst="rect">
            <a:avLst/>
          </a:prstGeom>
          <a:solidFill>
            <a:schemeClr val="accent1">
              <a:lumMod val="5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tindakan menempelkan kertas segel dalam rangka pemeriksaan pada tempat atau ruangan tertentu serta barang bergerak dan/atau tidak bergerak yang digunakan atau diduga digunakan sebagai tempat atau alat untuk menyimpan buku atau catatan, dokumen termasuk data yang dikelola secara elektronik dan benda-benda lain yang dapat memberi petunjuk tentang kegiatan atau pekerjaan bebas wajib pajak yang diperiksa.  (dasar hukum  penyegelan pasal 30 KUP)</a:t>
            </a:r>
          </a:p>
          <a:p>
            <a:endParaRPr lang="id-ID" dirty="0" smtClean="0"/>
          </a:p>
          <a:p>
            <a:r>
              <a:rPr lang="id-ID" sz="2000" b="1" dirty="0" smtClean="0"/>
              <a:t>Penyebab penyegelan :</a:t>
            </a:r>
          </a:p>
          <a:p>
            <a:pPr marL="342900" indent="-342900">
              <a:buAutoNum type="arabicPeriod"/>
            </a:pPr>
            <a:r>
              <a:rPr lang="id-ID" dirty="0" smtClean="0"/>
              <a:t>WP atau kuasanya tidak memberikan kesempatan kepada pemeriksa untuk memasuki tempat atau ruangan serta barang bergerak dan/atau tidak bergerak yang diduga atau patut diduga digunakan untuk menyimpan buku atau catatan, dokumen termasuk hasil pengolahan data dari pembukuan yang dikelola secara elektronik atau secara program aplikasi on-line yg dapat memberi petunjuk ttg kegiatan usaha atau pekerjaan bebas wajib pajak.</a:t>
            </a:r>
          </a:p>
          <a:p>
            <a:pPr marL="342900" indent="-342900">
              <a:buAutoNum type="arabicPeriod"/>
            </a:pPr>
            <a:r>
              <a:rPr lang="id-ID" dirty="0" smtClean="0"/>
              <a:t>Wajib pajak atau kuasanya menolak memberikan bantuan guna kelancaran pemeriksaan antara lain berupa memberikan kesempatan kepada pemeriksa untuk mengakses data yang dikelola secara elektronik  atau membuka barang bergerak dan/atau tidak bergerak.</a:t>
            </a:r>
            <a:endParaRPr lang="id-ID" dirty="0"/>
          </a:p>
        </p:txBody>
      </p:sp>
    </p:spTree>
  </p:cSld>
  <p:clrMapOvr>
    <a:masterClrMapping/>
  </p:clrMapOvr>
  <p:transition spd="slow">
    <p:spli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1507</Words>
  <Application>Microsoft Office PowerPoint</Application>
  <PresentationFormat>On-screen Show (4:3)</PresentationFormat>
  <Paragraphs>167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2013-02-24T08:18:05Z</dcterms:created>
  <dcterms:modified xsi:type="dcterms:W3CDTF">2015-10-22T03:23:50Z</dcterms:modified>
</cp:coreProperties>
</file>