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AC94-E97C-4136-A465-B4CDC3221582}" type="datetimeFigureOut">
              <a:rPr lang="en-US" smtClean="0"/>
              <a:pPr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E679-CEF5-4DB5-B799-67017315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0347" y="2967335"/>
            <a:ext cx="36033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Materi</a:t>
            </a:r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11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087" y="404664"/>
            <a:ext cx="83022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0070C0"/>
                </a:solidFill>
              </a:rPr>
              <a:t>Penagihan Seketika dan sekaligus</a:t>
            </a:r>
          </a:p>
          <a:p>
            <a:pPr algn="ctr"/>
            <a:r>
              <a:rPr lang="id-ID" dirty="0" smtClean="0">
                <a:solidFill>
                  <a:srgbClr val="0070C0"/>
                </a:solidFill>
              </a:rPr>
              <a:t>Adalah tindakan penagihan pajak yang dilaksanakan oleh Juru Sita Pajak</a:t>
            </a:r>
          </a:p>
          <a:p>
            <a:pPr algn="ctr"/>
            <a:r>
              <a:rPr lang="id-ID" dirty="0" smtClean="0">
                <a:solidFill>
                  <a:srgbClr val="0070C0"/>
                </a:solidFill>
              </a:rPr>
              <a:t>Kepada penanggung pajak tanpa menunggu tanggal jatuh tempo</a:t>
            </a:r>
          </a:p>
          <a:p>
            <a:pPr algn="ctr"/>
            <a:r>
              <a:rPr lang="id-ID" dirty="0" smtClean="0">
                <a:solidFill>
                  <a:srgbClr val="0070C0"/>
                </a:solidFill>
              </a:rPr>
              <a:t>Pembayaran yang meliputi seluruh utang pajak dari</a:t>
            </a:r>
          </a:p>
          <a:p>
            <a:pPr algn="ctr"/>
            <a:r>
              <a:rPr lang="id-ID" dirty="0" smtClean="0">
                <a:solidFill>
                  <a:srgbClr val="0070C0"/>
                </a:solidFill>
              </a:rPr>
              <a:t>Semua pajak, masa pajak, dan tahun pajak</a:t>
            </a: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753" y="1916832"/>
            <a:ext cx="8651727" cy="369331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Kreteria penagihan seketika dan sekaligus :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Penanggung pajak akan meningglakan Indonesia utk selama-lamanya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atau berniat untuk itu </a:t>
            </a:r>
          </a:p>
          <a:p>
            <a:pPr marL="342900" indent="-342900">
              <a:buAutoNum type="arabicPeriod" startAt="2"/>
            </a:pPr>
            <a:r>
              <a:rPr lang="id-ID" dirty="0" smtClean="0">
                <a:solidFill>
                  <a:schemeClr val="bg1"/>
                </a:solidFill>
              </a:rPr>
              <a:t>Penanggung pajak memindahtangankan barang yang dimiliki atau yang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dikuasai dalam rangka menghentikan atau mengecilkan kegiatan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perusahaan atau pekerjaan yang dilakukan di Indonesia</a:t>
            </a:r>
          </a:p>
          <a:p>
            <a:pPr marL="342900" indent="-342900">
              <a:buAutoNum type="arabicPeriod" startAt="3"/>
            </a:pPr>
            <a:r>
              <a:rPr lang="id-ID" dirty="0" smtClean="0">
                <a:solidFill>
                  <a:schemeClr val="bg1"/>
                </a:solidFill>
              </a:rPr>
              <a:t>Terdapat tanda-tanda penanggung pajak akan membubarkan badan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usahanya atau menggabungkan usahanya, atau memekarkan usahanya,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memindah-tangankan perusahaan atau yang dikuasainya atau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melakukan perubahan bentuk lainnya. </a:t>
            </a:r>
          </a:p>
          <a:p>
            <a:pPr marL="342900" indent="-342900">
              <a:buAutoNum type="arabicPeriod" startAt="4"/>
            </a:pPr>
            <a:r>
              <a:rPr lang="id-ID" dirty="0" smtClean="0">
                <a:solidFill>
                  <a:schemeClr val="bg1"/>
                </a:solidFill>
              </a:rPr>
              <a:t>Badan usaha akan dibubarkan oleh negara</a:t>
            </a:r>
          </a:p>
          <a:p>
            <a:pPr marL="342900" indent="-342900">
              <a:buAutoNum type="arabicPeriod" startAt="4"/>
            </a:pPr>
            <a:r>
              <a:rPr lang="id-ID" dirty="0" smtClean="0">
                <a:solidFill>
                  <a:schemeClr val="bg1"/>
                </a:solidFill>
              </a:rPr>
              <a:t>Terjdi penyitaan atas barang penanggung pajak oleh pihak ketiga atau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terdapat tanda-tanda kepailitan 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164" y="5949280"/>
            <a:ext cx="8069838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Surat Perintah Penagihan seketika dan </a:t>
            </a:r>
            <a:r>
              <a:rPr lang="id-ID" smtClean="0"/>
              <a:t>sekaligus dikeluarkan </a:t>
            </a:r>
            <a:r>
              <a:rPr lang="id-ID" dirty="0" smtClean="0"/>
              <a:t>sebelum </a:t>
            </a:r>
          </a:p>
          <a:p>
            <a:r>
              <a:rPr lang="id-ID" dirty="0" smtClean="0"/>
              <a:t>penerbitan Surat Paksa</a:t>
            </a:r>
            <a:endParaRPr lang="id-ID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9632" y="188640"/>
            <a:ext cx="6912768" cy="576064"/>
          </a:xfrm>
          <a:prstGeom prst="roundRect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SKPKB (Surat Ketetapan Pajak Kurang Bayar) </a:t>
            </a:r>
            <a:r>
              <a:rPr lang="id-ID" sz="1200" b="1" dirty="0" smtClean="0"/>
              <a:t>pasal 13 KUP  </a:t>
            </a:r>
            <a:endParaRPr lang="id-ID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13931"/>
            <a:ext cx="8807219" cy="4247317"/>
          </a:xfrm>
          <a:prstGeom prst="rect">
            <a:avLst/>
          </a:prstGeom>
          <a:solidFill>
            <a:srgbClr val="CD1F9B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Dalam jangka waktu 5 tahun setelah saat teutang pajak, atau berakhirnya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masa pajak, bagian tahun pajak atau tahun  pajak, Dirjen Pajak dapat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menetapkan SKPKB dalam hal sbb :</a:t>
            </a:r>
          </a:p>
          <a:p>
            <a:pPr marL="342900" indent="-342900">
              <a:buAutoNum type="alphaLcPeriod"/>
            </a:pPr>
            <a:r>
              <a:rPr lang="id-ID" dirty="0" smtClean="0">
                <a:solidFill>
                  <a:schemeClr val="bg1"/>
                </a:solidFill>
              </a:rPr>
              <a:t>Bila berdasarkan hasil pemeriksaan atau keterangan lain pajak yang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terutang tidak atau kurang dibayar </a:t>
            </a:r>
          </a:p>
          <a:p>
            <a:pPr marL="342900" indent="-342900">
              <a:buAutoNum type="alphaLcPeriod" startAt="2"/>
            </a:pPr>
            <a:r>
              <a:rPr lang="id-ID" dirty="0" smtClean="0">
                <a:solidFill>
                  <a:schemeClr val="bg1"/>
                </a:solidFill>
              </a:rPr>
              <a:t>Apabila SPT tidak disampaikan dalam jangka waktu sebagaimana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pasal 3 ayat 3 KUP atau setelah ditegur secara tertulis tidak disampaikan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pada waktunya sebagaimana dalam surat Teguran.</a:t>
            </a:r>
          </a:p>
          <a:p>
            <a:pPr marL="342900" indent="-342900">
              <a:buAutoNum type="alphaLcPeriod" startAt="3"/>
            </a:pPr>
            <a:r>
              <a:rPr lang="id-ID" dirty="0" smtClean="0">
                <a:solidFill>
                  <a:schemeClr val="bg1"/>
                </a:solidFill>
              </a:rPr>
              <a:t>Apabila dalam hasil pemeriksaan atau keterangan lain mengenai PPN dan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PPnBM ternyata tidak seharusnya dikonpensasikan atau tidak seharusnya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dikenai tarif 0%.</a:t>
            </a:r>
          </a:p>
          <a:p>
            <a:pPr marL="342900" indent="-342900">
              <a:buAutoNum type="alphaLcPeriod" startAt="4"/>
            </a:pPr>
            <a:r>
              <a:rPr lang="id-ID" dirty="0" smtClean="0">
                <a:solidFill>
                  <a:schemeClr val="bg1"/>
                </a:solidFill>
              </a:rPr>
              <a:t>Apabila kewajiban pasal 28 (pembukuan) dan 29 KUP (pemeriksaan)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tidak dipenuhi sehingga tidak diketahui besar pajaknya yang terutang.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e.  Apabila kepada WP diterbitkan NPWP dan atau dikukuhkan sebagai PKP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secara jabatan 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320" y="2924944"/>
            <a:ext cx="1635384" cy="9233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Sanksi 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administrasi 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SKPKB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2" idx="3"/>
          </p:cNvCxnSpPr>
          <p:nvPr/>
        </p:nvCxnSpPr>
        <p:spPr>
          <a:xfrm flipV="1">
            <a:off x="1907704" y="836712"/>
            <a:ext cx="720080" cy="2549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71800" y="332656"/>
            <a:ext cx="6256841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1. Bunga 2% perbulan paling lama 24 bulan</a:t>
            </a:r>
          </a:p>
          <a:p>
            <a:r>
              <a:rPr lang="id-ID" dirty="0" smtClean="0"/>
              <a:t>Dihitung sejak saat terutang pajak, berakhirnya masa </a:t>
            </a:r>
          </a:p>
          <a:p>
            <a:r>
              <a:rPr lang="id-ID" dirty="0" smtClean="0"/>
              <a:t>pajak, bagian tahun pajak, atau tahun pajak s/d</a:t>
            </a:r>
          </a:p>
          <a:p>
            <a:r>
              <a:rPr lang="id-ID" dirty="0" smtClean="0"/>
              <a:t>diterbitkannya SKPKB.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07704" y="3314602"/>
            <a:ext cx="504056" cy="47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83768" y="2132856"/>
            <a:ext cx="6522940" cy="313932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2.  Jumlah pajak dalam SKPKB pada pasal 13 ayat 1 </a:t>
            </a:r>
          </a:p>
          <a:p>
            <a:r>
              <a:rPr lang="id-ID" dirty="0" smtClean="0"/>
              <a:t>     huruf  b, c, d ditambah sanksi administrasi berupa </a:t>
            </a:r>
          </a:p>
          <a:p>
            <a:r>
              <a:rPr lang="id-ID" dirty="0" smtClean="0"/>
              <a:t>     kenaikan :</a:t>
            </a:r>
          </a:p>
          <a:p>
            <a:pPr marL="342900" indent="-342900">
              <a:buAutoNum type="alphaLcPeriod"/>
            </a:pPr>
            <a:r>
              <a:rPr lang="id-ID" dirty="0" smtClean="0"/>
              <a:t>50% dari PPh yang tidak atau kurang dibayar dalam</a:t>
            </a:r>
          </a:p>
          <a:p>
            <a:pPr marL="342900" indent="-342900"/>
            <a:r>
              <a:rPr lang="id-ID" dirty="0" smtClean="0"/>
              <a:t>     satu tahun pajak,</a:t>
            </a:r>
          </a:p>
          <a:p>
            <a:pPr marL="342900" indent="-342900"/>
            <a:r>
              <a:rPr lang="id-ID" dirty="0" smtClean="0"/>
              <a:t>b.  100% dari PPh yang tidak atau kurang dipotong, </a:t>
            </a:r>
          </a:p>
          <a:p>
            <a:pPr marL="342900" indent="-342900"/>
            <a:r>
              <a:rPr lang="id-ID" dirty="0" smtClean="0"/>
              <a:t>     tidak atau kurang dipungut, tidak atau kurang </a:t>
            </a:r>
          </a:p>
          <a:p>
            <a:pPr marL="342900" indent="-342900"/>
            <a:r>
              <a:rPr lang="id-ID" dirty="0" smtClean="0"/>
              <a:t>     disetor, dan dipotong atau dipungut tetapi tidak </a:t>
            </a:r>
          </a:p>
          <a:p>
            <a:pPr marL="342900" indent="-342900"/>
            <a:r>
              <a:rPr lang="id-ID" dirty="0" smtClean="0"/>
              <a:t>     atau kurang disetor </a:t>
            </a:r>
          </a:p>
          <a:p>
            <a:pPr marL="342900" indent="-342900">
              <a:buAutoNum type="alphaLcPeriod" startAt="3"/>
            </a:pPr>
            <a:r>
              <a:rPr lang="id-ID" dirty="0" smtClean="0"/>
              <a:t>100%  dari PPN nilai barang dan jasa dan PPnBM yang</a:t>
            </a:r>
          </a:p>
          <a:p>
            <a:pPr marL="342900" indent="-342900"/>
            <a:r>
              <a:rPr lang="id-ID" dirty="0" smtClean="0"/>
              <a:t>     tidak atau kurang dibayar</a:t>
            </a:r>
            <a:endParaRPr lang="id-ID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072" y="476672"/>
            <a:ext cx="7956376" cy="3970318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Contoh SKPKB PPh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WP PT A mempunyai penghasilan kena pajak selama tahun pajak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2006 sebesar Rp 100.000.000 dan menyampaikan SPT tepat waktu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Pada April 2009, berdasarkan hasil pemeriksaan diterbitkan SKPKB ,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maka sanksi bunga adalah sbb :</a:t>
            </a:r>
          </a:p>
          <a:p>
            <a:endParaRPr lang="id-ID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Penghasilan Kena Pajak 			Rp 100.000.000,-.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Pajak terutang (30%x Rp 100.000.000 	RP   30.000.000,-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Kredit pajak 					Rp   10.000.000,-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					------------------------------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4. Pajak kurang bayar 				Rp   20.000.000,-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5. Bunga 24 bulan (24x2%x Rp 20.000.000,0 	RP     9.600.000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					------------------------------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6 jumlah pajak yang harus dibayar		Rp   29.600.000,</a:t>
            </a:r>
            <a:r>
              <a:rPr lang="id-ID" dirty="0" smtClean="0"/>
              <a:t>.                     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4797152"/>
            <a:ext cx="8183651" cy="1754326"/>
          </a:xfrm>
          <a:prstGeom prst="rect">
            <a:avLst/>
          </a:prstGeom>
          <a:solidFill>
            <a:srgbClr val="FF0066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SKPKB dapat diterbitkan meskipun jangka waktu 5 tahun telah lewat,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dalam hal WP dipidana melakukan tindak pidana dibidang perpajakan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atau tindak pidana lain yang dapat merugikan pendapatan negara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berdasarkan putusan Pengadilan yang berkekuatan hukum tetap,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dan dikenakan sanksi bunga 48%  dari jumlah pajak yang tidak atau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kurang dibayar.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04664"/>
            <a:ext cx="842410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Sanksi Administrasi bunga karena terlambat bayar pada saat jatuh tempo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640507" cy="34163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Contoh : Pasal 19 ayat 1 KUP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Jumlah pajak yang masih harus dibayar berdasarkan SKPKB  Rp10.000.000,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Yang ditebitkan tanggal 7oktober 2008, dengan batas akhir pelunasan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tanggal 6 Nopember 2008, kemudian tanggal 6 Nopember 2008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dibayar Rp 6.000.000,-.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pada tanggal 1 Desember 2008 diterbitkan STP, dengan perhitungan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Sebagai berikut :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Pajak yangn harus dibayar 			Rp 10.000.000,-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Dibayar s/d  tgl pelunasan 			Rp   6.000.000,-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				-----------------------------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Kurang bayar 					Rp   4.000.000,-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Bunga 1 bulan (1x 2%x Rp 4.000.000 ,-)		RP        80.000,-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5592" y="332656"/>
            <a:ext cx="5394425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Sanksi administrasi berupa bunga karena 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mengangsur atau menunda pembayaran pajak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8622873" cy="4524315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Contoh ; Pasal 19 ayat 2 KUP</a:t>
            </a:r>
          </a:p>
          <a:p>
            <a:r>
              <a:rPr lang="id-ID" dirty="0" smtClean="0"/>
              <a:t>Wajib pajak menerima SKPKB sebesar Rp 1.120.000,- yang diterbitkan </a:t>
            </a:r>
          </a:p>
          <a:p>
            <a:r>
              <a:rPr lang="id-ID" dirty="0" smtClean="0"/>
              <a:t>pada tanggal 2 Januari 2009, dengan batas akhir pelunasan tanggal </a:t>
            </a:r>
          </a:p>
          <a:p>
            <a:r>
              <a:rPr lang="id-ID" dirty="0" smtClean="0"/>
              <a:t>1 Februari 2009. Wajib pajak tersebut diperbolehkan mengangsur selama</a:t>
            </a:r>
          </a:p>
          <a:p>
            <a:r>
              <a:rPr lang="id-ID" dirty="0" smtClean="0"/>
              <a:t>5 bulan dengan jumlah tetap sebesar Rp 224.000,-</a:t>
            </a:r>
          </a:p>
          <a:p>
            <a:r>
              <a:rPr lang="id-ID" dirty="0" smtClean="0"/>
              <a:t>Sanksi administrasi berupa bunga untuk tiap angsuran adalah sbb  :</a:t>
            </a:r>
          </a:p>
          <a:p>
            <a:r>
              <a:rPr lang="id-ID" dirty="0" smtClean="0"/>
              <a:t>Angsuran 1 	: 2% x Rp 1.120.000,-		= Rp 22.400.000,-</a:t>
            </a:r>
          </a:p>
          <a:p>
            <a:r>
              <a:rPr lang="id-ID" dirty="0" smtClean="0"/>
              <a:t>Angsuran 2 	: 2% x Rp 896.000,- 		= Rp 17.920.000,-</a:t>
            </a:r>
          </a:p>
          <a:p>
            <a:r>
              <a:rPr lang="id-ID" dirty="0" smtClean="0"/>
              <a:t>Angsuran 3 	: 2% x Rp 672.000,-		= Rp 13.440.000,-</a:t>
            </a:r>
          </a:p>
          <a:p>
            <a:r>
              <a:rPr lang="id-ID" dirty="0" smtClean="0"/>
              <a:t>Angsuran 4	: 2% x Rp 448.000,-		= Rp   8.960.000,-</a:t>
            </a:r>
          </a:p>
          <a:p>
            <a:r>
              <a:rPr lang="id-ID" dirty="0" smtClean="0"/>
              <a:t>Angsuran 5 	: 2% x Rp 224.000,-		= Rp   4.480.000,-</a:t>
            </a:r>
          </a:p>
          <a:p>
            <a:endParaRPr lang="id-ID" dirty="0" smtClean="0"/>
          </a:p>
          <a:p>
            <a:r>
              <a:rPr lang="id-ID" dirty="0" smtClean="0"/>
              <a:t>Wajib pajak tersebut diperbolehkan untuk menunda pembayaran pajak s/d</a:t>
            </a:r>
          </a:p>
          <a:p>
            <a:r>
              <a:rPr lang="id-ID" dirty="0" smtClean="0"/>
              <a:t>tanggal 30 juni 2009, </a:t>
            </a:r>
          </a:p>
          <a:p>
            <a:r>
              <a:rPr lang="id-ID" dirty="0" smtClean="0"/>
              <a:t>Sanksi administrasi berupa bunga atas penundaan pembayaran SKPKB </a:t>
            </a:r>
          </a:p>
          <a:p>
            <a:r>
              <a:rPr lang="id-ID" dirty="0" smtClean="0"/>
              <a:t>tersebut adalah sbb : 5 x 2% x Rp 1.120.000,- 	</a:t>
            </a:r>
            <a:r>
              <a:rPr lang="id-ID" b="1" dirty="0" smtClean="0"/>
              <a:t>=Rp 112.000,-.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556792"/>
            <a:ext cx="1550424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Wajib pajak </a:t>
            </a:r>
          </a:p>
          <a:p>
            <a:r>
              <a:rPr lang="id-ID" dirty="0" smtClean="0"/>
              <a:t>yang karena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836712"/>
            <a:ext cx="6088526" cy="2031325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Kealpaannya tidak menyampaikan SPT atau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Menyampaikan SPT, tetapi isinya tidak benar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atau tidak lengkap atau melampirkan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keterangan yang isinya tidak benar,</a:t>
            </a:r>
          </a:p>
          <a:p>
            <a:pPr marL="342900" indent="-342900">
              <a:buAutoNum type="arabicPeriod" startAt="3"/>
            </a:pPr>
            <a:r>
              <a:rPr lang="id-ID" dirty="0" smtClean="0">
                <a:solidFill>
                  <a:schemeClr val="bg1"/>
                </a:solidFill>
              </a:rPr>
              <a:t>Dapat menimbulkan kerugian pendapatan negara</a:t>
            </a:r>
          </a:p>
          <a:p>
            <a:pPr marL="342900" indent="-342900">
              <a:buAutoNum type="arabicPeriod" startAt="3"/>
            </a:pPr>
            <a:r>
              <a:rPr lang="id-ID" dirty="0" smtClean="0">
                <a:solidFill>
                  <a:schemeClr val="bg1"/>
                </a:solidFill>
              </a:rPr>
              <a:t>Kealpaan tsb untuk pertama kali dilakukan WP</a:t>
            </a:r>
          </a:p>
          <a:p>
            <a:pPr marL="342900" indent="-342900">
              <a:buAutoNum type="arabicPeriod" startAt="3"/>
            </a:pPr>
            <a:r>
              <a:rPr lang="id-ID" dirty="0" smtClean="0">
                <a:solidFill>
                  <a:schemeClr val="bg1"/>
                </a:solidFill>
              </a:rPr>
              <a:t>Tidak dikenakan tindak pidana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195736" y="1628800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7" name="Down Arrow 6"/>
          <p:cNvSpPr/>
          <p:nvPr/>
        </p:nvSpPr>
        <p:spPr>
          <a:xfrm>
            <a:off x="5671544" y="3068960"/>
            <a:ext cx="48463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</a:t>
            </a:r>
          </a:p>
          <a:p>
            <a:pPr algn="ctr"/>
            <a:r>
              <a:rPr lang="id-ID" dirty="0" smtClean="0"/>
              <a:t>E</a:t>
            </a:r>
          </a:p>
          <a:p>
            <a:pPr algn="ctr"/>
            <a:r>
              <a:rPr lang="id-ID" dirty="0" smtClean="0"/>
              <a:t>T</a:t>
            </a:r>
          </a:p>
          <a:p>
            <a:pPr algn="ctr"/>
            <a:r>
              <a:rPr lang="id-ID" dirty="0" smtClean="0"/>
              <a:t>A</a:t>
            </a:r>
          </a:p>
          <a:p>
            <a:pPr algn="ctr"/>
            <a:r>
              <a:rPr lang="id-ID" dirty="0" smtClean="0"/>
              <a:t>P</a:t>
            </a:r>
          </a:p>
          <a:p>
            <a:pPr algn="ctr"/>
            <a:r>
              <a:rPr lang="id-ID" dirty="0" smtClean="0"/>
              <a:t>i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539331" y="5036983"/>
            <a:ext cx="6425157" cy="120032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Wajib melunasi kekurangan pembayaran pajak yang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terutang dan dikenakan sanksi administrasi berupa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Kenaikan sebesar 200% dari jumlah pajak yang kurang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Dibayar, yang ditetapkan dengan penerbitan SKPKB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43608" y="188640"/>
            <a:ext cx="7272808" cy="6408712"/>
          </a:xfrm>
          <a:prstGeom prst="horizontalScroll">
            <a:avLst/>
          </a:prstGeom>
          <a:solidFill>
            <a:srgbClr val="CD1F9B"/>
          </a:solidFill>
          <a:ln w="1270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/>
              <a:t>Dilakukan oleh :</a:t>
            </a:r>
          </a:p>
          <a:p>
            <a:pPr marL="342900" indent="-342900">
              <a:buAutoNum type="arabicPeriod"/>
            </a:pPr>
            <a:r>
              <a:rPr lang="id-ID" dirty="0" smtClean="0"/>
              <a:t>PNS Ditjen Pajak</a:t>
            </a:r>
          </a:p>
          <a:p>
            <a:pPr marL="342900" indent="-342900">
              <a:buAutoNum type="arabicPeriod"/>
            </a:pPr>
            <a:r>
              <a:rPr lang="id-ID" dirty="0" smtClean="0"/>
              <a:t>Tenaga ahli yang ditunjuk oleh Dirjen Pajak, yang diberi tugas, wewenang dan tanggung jawab untuk melaksanakan PBP,</a:t>
            </a:r>
          </a:p>
          <a:p>
            <a:pPr marL="342900" indent="-342900">
              <a:buAutoNum type="arabicPeriod"/>
            </a:pPr>
            <a:r>
              <a:rPr lang="id-ID" dirty="0" smtClean="0"/>
              <a:t>PNS pada unit internal Depkeu yang diberi tugas oleh MenKeu untuk melakukan PBP sebagaimana  dimaksud pasal 43A ayat 2 KUP.</a:t>
            </a:r>
          </a:p>
          <a:p>
            <a:pPr marL="342900" indent="-342900">
              <a:buAutoNum type="arabicPeriod"/>
            </a:pPr>
            <a:r>
              <a:rPr lang="id-ID" dirty="0" smtClean="0"/>
              <a:t>Ruang lingkup PBP, dapat meliputi satu, beberapa atau seluruh jenis pajak, baik satu atau beberapa masa pajak, bagian tahun pajak, atau tahun pajak yang terdapat indikasi tindak pidana perpajakan.</a:t>
            </a:r>
          </a:p>
          <a:p>
            <a:pPr marL="342900" indent="-342900">
              <a:buAutoNum type="arabicPeriod"/>
            </a:pPr>
            <a:r>
              <a:rPr lang="id-ID" dirty="0" smtClean="0"/>
              <a:t>PBP dilaksanakan oleh pemeriksa PBP melalui pemeriksaan lapangan</a:t>
            </a:r>
          </a:p>
          <a:p>
            <a:pPr marL="342900" indent="-342900">
              <a:buAutoNum type="arabicPeriod"/>
            </a:pPr>
            <a:r>
              <a:rPr lang="id-ID" dirty="0" smtClean="0"/>
              <a:t>PBP harus dilaksanakan sesuai standar PBP.</a:t>
            </a:r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332656"/>
            <a:ext cx="3483646" cy="369332"/>
          </a:xfrm>
          <a:prstGeom prst="rect">
            <a:avLst/>
          </a:prstGeom>
          <a:solidFill>
            <a:srgbClr val="FFFF00"/>
          </a:solidFill>
          <a:ln w="76200">
            <a:solidFill>
              <a:srgbClr val="009900"/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/>
              <a:t>Pemeriksaan Bukti Permulaan</a:t>
            </a:r>
            <a:endParaRPr lang="id-ID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67744" y="260648"/>
            <a:ext cx="4176464" cy="648072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76200">
            <a:solidFill>
              <a:srgbClr val="66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Pemeriksaan SPT Lebih Bayar</a:t>
            </a:r>
            <a:endParaRPr lang="id-ID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166263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Permohonan </a:t>
            </a:r>
          </a:p>
          <a:p>
            <a:r>
              <a:rPr lang="id-ID" dirty="0" smtClean="0"/>
              <a:t>Restitusi WP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11760" y="19888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43808" y="1628800"/>
            <a:ext cx="2807179" cy="646331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Dilakukan pemeriksaan</a:t>
            </a:r>
          </a:p>
          <a:p>
            <a:r>
              <a:rPr lang="id-ID" dirty="0" smtClean="0"/>
              <a:t>Oleh Dirjen Pajak</a:t>
            </a:r>
            <a:endParaRPr lang="id-ID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52120" y="19888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28184" y="1364575"/>
            <a:ext cx="2706190" cy="1200329"/>
          </a:xfrm>
          <a:prstGeom prst="rect">
            <a:avLst/>
          </a:prstGeom>
          <a:solidFill>
            <a:srgbClr val="6666FF"/>
          </a:solidFill>
        </p:spPr>
        <p:txBody>
          <a:bodyPr wrap="none" rtlCol="0">
            <a:spAutoFit/>
          </a:bodyPr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Dalam waktu 12 bulan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Sejak permohonan 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Diterima Harus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terbitkan SKP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380312" y="270892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16216" y="3429000"/>
            <a:ext cx="2265364" cy="92333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Lewat 12 bulan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Permohonan WP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Dianggap diterima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868144" y="386104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79712" y="3429000"/>
            <a:ext cx="3828292" cy="1200329"/>
          </a:xfrm>
          <a:prstGeom prst="rect">
            <a:avLst/>
          </a:prstGeom>
          <a:solidFill>
            <a:srgbClr val="009900"/>
          </a:solidFill>
        </p:spPr>
        <p:txBody>
          <a:bodyPr wrap="none" rtlCol="0">
            <a:spAutoFit/>
          </a:bodyPr>
          <a:lstStyle/>
          <a:p>
            <a:pPr algn="ctr"/>
            <a:r>
              <a:rPr lang="id-ID" dirty="0" smtClean="0">
                <a:solidFill>
                  <a:schemeClr val="bg1"/>
                </a:solidFill>
              </a:rPr>
              <a:t>Dirjen Pajak wajib terbitkan SKP 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Lebih bayar paling lambat 1 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bulan sejak jangka waktu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berakhir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3768" y="1700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5724128" y="16195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25" name="TextBox 24"/>
          <p:cNvSpPr txBox="1"/>
          <p:nvPr/>
        </p:nvSpPr>
        <p:spPr>
          <a:xfrm>
            <a:off x="7524328" y="285293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26" name="TextBox 25"/>
          <p:cNvSpPr txBox="1"/>
          <p:nvPr/>
        </p:nvSpPr>
        <p:spPr>
          <a:xfrm>
            <a:off x="6012160" y="349171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380312" y="45091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796136" y="5108991"/>
            <a:ext cx="3201517" cy="1200329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Terlambat diterbitkan WP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dapat bunga 2% perbulan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Sampai dengan diterbitkan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 SKP lebih bayar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24328" y="458112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6876256" y="764704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Pasal 17B KUP</a:t>
            </a:r>
            <a:endParaRPr lang="id-ID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9512" y="4005064"/>
            <a:ext cx="2520280" cy="1152128"/>
          </a:xfrm>
          <a:prstGeom prst="roundRect">
            <a:avLst>
              <a:gd name="adj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Penelitian SPT </a:t>
            </a:r>
          </a:p>
          <a:p>
            <a:pPr algn="ctr"/>
            <a:r>
              <a:rPr lang="id-ID" sz="2400" b="1" dirty="0" smtClean="0"/>
              <a:t>Lebih Bayar </a:t>
            </a:r>
            <a:endParaRPr lang="id-ID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43801" y="2505670"/>
            <a:ext cx="1972015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Permohonan </a:t>
            </a:r>
          </a:p>
          <a:p>
            <a:r>
              <a:rPr lang="id-ID" dirty="0" smtClean="0"/>
              <a:t>Restitusi WP</a:t>
            </a:r>
          </a:p>
          <a:p>
            <a:r>
              <a:rPr lang="id-ID" dirty="0" smtClean="0"/>
              <a:t>Kriteria tertentu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59832" y="29249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07904" y="2566645"/>
            <a:ext cx="1555234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Diteliti oleh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Dirjen Pajak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64088" y="292494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56176" y="2433662"/>
            <a:ext cx="2743059" cy="923330"/>
          </a:xfrm>
          <a:prstGeom prst="rect">
            <a:avLst/>
          </a:prstGeom>
          <a:solidFill>
            <a:srgbClr val="FF0066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Max. 3 bulan sejak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Permohonan  diterima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Lengkap (untuk PPh)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308304" y="321297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2160" y="4077072"/>
            <a:ext cx="2872902" cy="1200329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Dirjen pajak terbitkan</a:t>
            </a:r>
          </a:p>
          <a:p>
            <a:r>
              <a:rPr lang="id-ID" dirty="0" smtClean="0"/>
              <a:t>SK Pengembalian </a:t>
            </a:r>
          </a:p>
          <a:p>
            <a:r>
              <a:rPr lang="id-ID" dirty="0" smtClean="0"/>
              <a:t>Pendahuluan  Kelebihan</a:t>
            </a:r>
          </a:p>
          <a:p>
            <a:r>
              <a:rPr lang="id-ID" dirty="0" smtClean="0"/>
              <a:t>Pajak PPh.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355976" y="299695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87824" y="3789040"/>
            <a:ext cx="2595582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Max. 1 bulan sejak </a:t>
            </a:r>
          </a:p>
          <a:p>
            <a:r>
              <a:rPr lang="id-ID" dirty="0" smtClean="0"/>
              <a:t>Permohonan diterima</a:t>
            </a:r>
          </a:p>
          <a:p>
            <a:r>
              <a:rPr lang="id-ID" dirty="0" smtClean="0"/>
              <a:t>Lengkap (untuk PPN)</a:t>
            </a:r>
            <a:endParaRPr lang="id-ID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27984" y="47971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87824" y="5373216"/>
            <a:ext cx="2872902" cy="1200329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Dirjen pajak terbitkan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SK Pengembalian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Pendahuluan Kelebihan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Pajak PPN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3848" y="255561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23" name="TextBox 22"/>
          <p:cNvSpPr txBox="1"/>
          <p:nvPr/>
        </p:nvSpPr>
        <p:spPr>
          <a:xfrm>
            <a:off x="5508104" y="262762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7380312" y="35010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25" name="TextBox 24"/>
          <p:cNvSpPr txBox="1"/>
          <p:nvPr/>
        </p:nvSpPr>
        <p:spPr>
          <a:xfrm>
            <a:off x="4427984" y="32129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26" name="TextBox 25"/>
          <p:cNvSpPr txBox="1"/>
          <p:nvPr/>
        </p:nvSpPr>
        <p:spPr>
          <a:xfrm>
            <a:off x="4499992" y="486916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28" name="TextBox 27"/>
          <p:cNvSpPr txBox="1"/>
          <p:nvPr/>
        </p:nvSpPr>
        <p:spPr>
          <a:xfrm>
            <a:off x="395536" y="188640"/>
            <a:ext cx="8177239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342900" indent="-342900"/>
            <a:r>
              <a:rPr lang="id-ID" sz="1400" b="1" dirty="0" smtClean="0"/>
              <a:t>Wajib Pajak Kriteria Tertentu </a:t>
            </a:r>
            <a:r>
              <a:rPr lang="id-ID" sz="1400" dirty="0" smtClean="0"/>
              <a:t>adalah : (pasal 17 C KUP)</a:t>
            </a:r>
          </a:p>
          <a:p>
            <a:pPr marL="342900" indent="-342900">
              <a:buAutoNum type="alphaLcPeriod"/>
            </a:pPr>
            <a:r>
              <a:rPr lang="id-ID" sz="1400" dirty="0" smtClean="0"/>
              <a:t>Tepat waktu dalam menyampaikan SPT</a:t>
            </a:r>
          </a:p>
          <a:p>
            <a:pPr marL="342900" indent="-342900">
              <a:buAutoNum type="alphaLcPeriod"/>
            </a:pPr>
            <a:r>
              <a:rPr lang="id-ID" sz="1400" dirty="0" smtClean="0"/>
              <a:t>Tidak mempunyai tunggakan pajak utk semua pajak, kecuali tunggakan yg telah</a:t>
            </a:r>
          </a:p>
          <a:p>
            <a:pPr marL="342900" indent="-342900"/>
            <a:r>
              <a:rPr lang="id-ID" sz="1400" dirty="0" smtClean="0"/>
              <a:t>      memperoleh izin untuk mengangsur atau menunda pembayaran pajak.</a:t>
            </a:r>
          </a:p>
          <a:p>
            <a:pPr marL="342900" indent="-342900"/>
            <a:r>
              <a:rPr lang="id-ID" sz="1400" dirty="0" smtClean="0"/>
              <a:t>c. Laporan Keuangan diaudit oleh akuntan publik, atau lembaga pengawas keuangan</a:t>
            </a:r>
          </a:p>
          <a:p>
            <a:pPr marL="342900" indent="-342900"/>
            <a:r>
              <a:rPr lang="id-ID" sz="1400" dirty="0" smtClean="0"/>
              <a:t>    pemerintah dengan pendapat Wajar Tanpa Pengecualian selama 3 tahun  berturut-turut</a:t>
            </a:r>
          </a:p>
          <a:p>
            <a:pPr marL="342900" indent="-342900"/>
            <a:r>
              <a:rPr lang="id-ID" sz="1400" dirty="0" smtClean="0"/>
              <a:t>d. Tidak pernah dipidana karena melakukan tindak pidana perpajakan berdasarkan putusan</a:t>
            </a:r>
          </a:p>
          <a:p>
            <a:pPr marL="342900" indent="-342900"/>
            <a:r>
              <a:rPr lang="id-ID" sz="1400" dirty="0" smtClean="0"/>
              <a:t>    pengadilan yg telah mempunyai kekuatan hukum tetap dalam jangka waktu 5 terakhir.</a:t>
            </a:r>
            <a:endParaRPr lang="id-ID" sz="14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835696" y="19888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835696" y="213285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380312" y="52292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796136" y="61653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72200" y="5733256"/>
            <a:ext cx="2648482" cy="92333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Dirjen Pajak dpt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Memeriksa WP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Setelah pengembalian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08304" y="537321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42" name="TextBox 41"/>
          <p:cNvSpPr txBox="1"/>
          <p:nvPr/>
        </p:nvSpPr>
        <p:spPr>
          <a:xfrm>
            <a:off x="5940152" y="586798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39752" y="188640"/>
            <a:ext cx="4320480" cy="504056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Penagihan Pajak  </a:t>
            </a:r>
            <a:r>
              <a:rPr lang="id-ID" sz="1400" b="1" dirty="0" smtClean="0"/>
              <a:t>(Pasal 9 ayat 3)</a:t>
            </a:r>
            <a:endParaRPr lang="id-ID" sz="1400" b="1" dirty="0"/>
          </a:p>
        </p:txBody>
      </p:sp>
      <p:sp>
        <p:nvSpPr>
          <p:cNvPr id="3" name="Oval 2"/>
          <p:cNvSpPr/>
          <p:nvPr/>
        </p:nvSpPr>
        <p:spPr>
          <a:xfrm>
            <a:off x="395536" y="1700808"/>
            <a:ext cx="2376264" cy="1152128"/>
          </a:xfrm>
          <a:prstGeom prst="ellipse">
            <a:avLst/>
          </a:prstGeom>
          <a:solidFill>
            <a:srgbClr val="7030A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Dasar penagihan Pajak</a:t>
            </a:r>
            <a:endParaRPr lang="id-ID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851920" y="908720"/>
            <a:ext cx="4608512" cy="2880320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id-ID" dirty="0" smtClean="0"/>
          </a:p>
          <a:p>
            <a:pPr marL="342900" indent="-342900">
              <a:buAutoNum type="arabicPeriod"/>
            </a:pPr>
            <a:r>
              <a:rPr lang="id-ID" dirty="0" smtClean="0"/>
              <a:t>STP (Surat Tagihan Pajak)</a:t>
            </a:r>
          </a:p>
          <a:p>
            <a:pPr marL="342900" indent="-342900">
              <a:buAutoNum type="arabicPeriod"/>
            </a:pPr>
            <a:r>
              <a:rPr lang="id-ID" dirty="0" smtClean="0"/>
              <a:t>SKPKB (Surat Keputusan  Pajak Kurang Bayar)</a:t>
            </a:r>
          </a:p>
          <a:p>
            <a:pPr marL="342900" indent="-342900">
              <a:buAutoNum type="arabicPeriod"/>
            </a:pPr>
            <a:r>
              <a:rPr lang="id-ID" dirty="0" smtClean="0"/>
              <a:t>SKPKBT (Surat Keputusan Pajak  Kurang Bayar Tambahan)</a:t>
            </a:r>
          </a:p>
          <a:p>
            <a:pPr marL="342900" indent="-342900">
              <a:buAutoNum type="arabicPeriod"/>
            </a:pPr>
            <a:r>
              <a:rPr lang="id-ID" dirty="0" smtClean="0"/>
              <a:t>Surat Keputusan Pembetulan</a:t>
            </a:r>
          </a:p>
          <a:p>
            <a:pPr marL="342900" indent="-342900">
              <a:buAutoNum type="arabicPeriod"/>
            </a:pPr>
            <a:r>
              <a:rPr lang="id-ID" dirty="0" smtClean="0"/>
              <a:t>Surat Keputusan Keberatan</a:t>
            </a:r>
          </a:p>
          <a:p>
            <a:pPr marL="342900" indent="-342900">
              <a:buAutoNum type="arabicPeriod"/>
            </a:pPr>
            <a:r>
              <a:rPr lang="id-ID" dirty="0" smtClean="0"/>
              <a:t>Putusan Banding</a:t>
            </a:r>
          </a:p>
          <a:p>
            <a:pPr marL="342900" indent="-342900">
              <a:buAutoNum type="arabicPeriod"/>
            </a:pPr>
            <a:r>
              <a:rPr lang="id-ID" dirty="0" smtClean="0"/>
              <a:t>Putusan Peninjauan Kembali</a:t>
            </a:r>
          </a:p>
          <a:p>
            <a:pPr marL="342900" indent="-342900">
              <a:buAutoNum type="arabicPeriod"/>
            </a:pP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2987824" y="2060848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5940152" y="386104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4561099" y="4437112"/>
            <a:ext cx="4187365" cy="646331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Harus dilunasi dalam jangka waktu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1 bulan sejak tanggal diterbitkan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940152" y="5157192"/>
            <a:ext cx="484632" cy="474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971600" y="5805264"/>
            <a:ext cx="6361037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d-ID" dirty="0" smtClean="0"/>
              <a:t>Bagi WP pajak usaha kecil atau WP di daerah tertentu, </a:t>
            </a:r>
          </a:p>
          <a:p>
            <a:r>
              <a:rPr lang="id-ID" dirty="0" smtClean="0"/>
              <a:t>Pelunasannya dapat diperpanjang paling lama 2 bulan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005064"/>
            <a:ext cx="3951723" cy="1477328"/>
          </a:xfrm>
          <a:prstGeom prst="rect">
            <a:avLst/>
          </a:prstGeom>
          <a:solidFill>
            <a:srgbClr val="6666FF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Atas permohonan WP ,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Dirjen Pajak dapat memberikan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Persetujuan untuk mengangsur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Atau menunda pembayaran pajak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Paling lama 12 bulan.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598862">
            <a:off x="3585892" y="3584150"/>
            <a:ext cx="484632" cy="392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2945316" y="17635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386104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5229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16" name="TextBox 15"/>
          <p:cNvSpPr txBox="1"/>
          <p:nvPr/>
        </p:nvSpPr>
        <p:spPr>
          <a:xfrm>
            <a:off x="3419872" y="32849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7552067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Kewenangan Dirjen Pajak menerbitkan Surat Tagihan Pajak, Bila : 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836712"/>
            <a:ext cx="8408071" cy="5632311"/>
          </a:xfrm>
          <a:prstGeom prst="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endParaRPr lang="id-ID" dirty="0" smtClean="0">
              <a:solidFill>
                <a:schemeClr val="bg1"/>
              </a:solidFill>
            </a:endParaRPr>
          </a:p>
          <a:p>
            <a:pPr marL="342900" indent="-342900">
              <a:buAutoNum type="alphaLcPeriod"/>
            </a:pPr>
            <a:r>
              <a:rPr lang="id-ID" dirty="0" smtClean="0">
                <a:solidFill>
                  <a:schemeClr val="bg1"/>
                </a:solidFill>
              </a:rPr>
              <a:t>PPh dalam tahun berjalan tidak atau kurang dibayar</a:t>
            </a:r>
          </a:p>
          <a:p>
            <a:pPr marL="342900" indent="-342900">
              <a:buAutoNum type="alphaLcPeriod"/>
            </a:pPr>
            <a:r>
              <a:rPr lang="id-ID" dirty="0" smtClean="0">
                <a:solidFill>
                  <a:schemeClr val="bg1"/>
                </a:solidFill>
              </a:rPr>
              <a:t>Hasil penelitian kedapatan kurang bayar pajak sebagai akibat salah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tulis dan/atau salah hitung</a:t>
            </a:r>
          </a:p>
          <a:p>
            <a:pPr marL="342900" indent="-342900">
              <a:buAutoNum type="alphaLcPeriod" startAt="3"/>
            </a:pPr>
            <a:r>
              <a:rPr lang="id-ID" dirty="0" smtClean="0">
                <a:solidFill>
                  <a:schemeClr val="bg1"/>
                </a:solidFill>
              </a:rPr>
              <a:t>WP dikenakan sanksi administrasi berupa denda dan/atau bunga</a:t>
            </a:r>
          </a:p>
          <a:p>
            <a:pPr marL="342900" indent="-342900">
              <a:buAutoNum type="alphaLcPeriod" startAt="3"/>
            </a:pPr>
            <a:r>
              <a:rPr lang="id-ID" dirty="0" smtClean="0">
                <a:solidFill>
                  <a:schemeClr val="bg1"/>
                </a:solidFill>
              </a:rPr>
              <a:t>Pengusaha yang telah dikukuhkan sebagai PKP, tetapi tidak membuat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faktur pajak  atau membuat faktur pajak, tetapi tidak tepat waktu</a:t>
            </a:r>
          </a:p>
          <a:p>
            <a:pPr marL="342900" indent="-342900">
              <a:buAutoNum type="alphaLcPeriod" startAt="5"/>
            </a:pPr>
            <a:r>
              <a:rPr lang="id-ID" dirty="0" smtClean="0">
                <a:solidFill>
                  <a:schemeClr val="bg1"/>
                </a:solidFill>
              </a:rPr>
              <a:t>Pengusaha yang telah dikukuhkan sebagai PKP yang tidak mengisi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faktur pajak secara lengkap sebagaimana dimaksud pasal 13 (5) UU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PPN 1984 dan perubahannya  selain :</a:t>
            </a:r>
          </a:p>
          <a:p>
            <a:pPr marL="342900" indent="-342900">
              <a:buAutoNum type="arabicPeriod"/>
            </a:pPr>
            <a:r>
              <a:rPr lang="id-ID" dirty="0" smtClean="0">
                <a:solidFill>
                  <a:schemeClr val="bg1"/>
                </a:solidFill>
              </a:rPr>
              <a:t>Identitas pembeli (pasal 13 ayat 5 huruf b  UU PPN 1984 dan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perubahannya)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2. Identitas pembeli, nama dan ttd (pasal 13 ayat 5 b dan g UU PPN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dan perubahannya ). Dalam hal penyerahan dilakukan oleh PKP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pedagang eceran</a:t>
            </a:r>
          </a:p>
          <a:p>
            <a:pPr marL="342900" indent="-342900">
              <a:buAutoNum type="alphaLcPeriod" startAt="6"/>
            </a:pPr>
            <a:r>
              <a:rPr lang="id-ID" dirty="0" smtClean="0">
                <a:solidFill>
                  <a:schemeClr val="bg1"/>
                </a:solidFill>
              </a:rPr>
              <a:t>PKP melaporkan faktur pajak tidak sesuai dengan masa penerbitan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faktur pajak</a:t>
            </a:r>
          </a:p>
          <a:p>
            <a:pPr marL="342900" indent="-342900">
              <a:buAutoNum type="alphaLcPeriod" startAt="7"/>
            </a:pPr>
            <a:r>
              <a:rPr lang="id-ID" dirty="0" smtClean="0">
                <a:solidFill>
                  <a:schemeClr val="bg1"/>
                </a:solidFill>
              </a:rPr>
              <a:t>PKP gagal berproduksi dan telah diberikan pengembalian pajak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masukan sebagaimana dimaksud pasal 9 ayat 6a UU PPN 1984 dan </a:t>
            </a:r>
          </a:p>
          <a:p>
            <a:pPr marL="342900" indent="-342900"/>
            <a:r>
              <a:rPr lang="id-ID" dirty="0" smtClean="0">
                <a:solidFill>
                  <a:schemeClr val="bg1"/>
                </a:solidFill>
              </a:rPr>
              <a:t>     perubahannya.  (pasal 14 KUP).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786" y="332656"/>
            <a:ext cx="8744702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STP (Surat Tagihan pajak) mempunyai kekuatan hukum yang sama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dengan Surat Ketetapan Pajak (SKP), sehingga penagihannya dapat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dilakukan dengan Surat Paksa, dan atas kekurangan pajaknya yang terutang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ditambah dengan sanksi administrasi sebesar 2% perbulan.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8581195" cy="34163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endParaRPr lang="id-ID" b="1" dirty="0" smtClean="0"/>
          </a:p>
          <a:p>
            <a:r>
              <a:rPr lang="id-ID" b="1" dirty="0" smtClean="0"/>
              <a:t>Contoh : Hasil penelitian SPT</a:t>
            </a:r>
          </a:p>
          <a:p>
            <a:r>
              <a:rPr lang="id-ID" dirty="0" smtClean="0"/>
              <a:t>SPT PPh tahun 2008 disampaikan tgl 31 Maret 2009, setelah diteliti </a:t>
            </a:r>
          </a:p>
          <a:p>
            <a:r>
              <a:rPr lang="id-ID" dirty="0" smtClean="0"/>
              <a:t>ternyata terdapat salah hitung yang menyebabkan PPh kurang bayar </a:t>
            </a:r>
          </a:p>
          <a:p>
            <a:r>
              <a:rPr lang="id-ID" dirty="0" smtClean="0"/>
              <a:t>sebesar Rp 1.000.000.,-</a:t>
            </a:r>
          </a:p>
          <a:p>
            <a:r>
              <a:rPr lang="id-ID" dirty="0" smtClean="0"/>
              <a:t>Atas kekurangan PPh tersebut diterbitkan STP pada taanggal 12 Juni 2009,</a:t>
            </a:r>
          </a:p>
          <a:p>
            <a:r>
              <a:rPr lang="id-ID" dirty="0" smtClean="0"/>
              <a:t> perhitungannya adalah sb :</a:t>
            </a:r>
          </a:p>
          <a:p>
            <a:r>
              <a:rPr lang="id-ID" dirty="0" smtClean="0"/>
              <a:t>Kekurangan bayar PPh 				RP 1.000.000,-.</a:t>
            </a:r>
          </a:p>
          <a:p>
            <a:r>
              <a:rPr lang="id-ID" dirty="0" smtClean="0"/>
              <a:t>Bunga = 3 bulan X 2% x Rp 1.000.000,- 		Rp      60.000,-</a:t>
            </a:r>
          </a:p>
          <a:p>
            <a:r>
              <a:rPr lang="id-ID" dirty="0" smtClean="0"/>
              <a:t>				-----------------------------</a:t>
            </a:r>
          </a:p>
          <a:p>
            <a:r>
              <a:rPr lang="id-ID" dirty="0" smtClean="0"/>
              <a:t>		Jumlah yang harus dibayar 	RP 1.060.000,-.</a:t>
            </a:r>
          </a:p>
          <a:p>
            <a:endParaRPr lang="id-ID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63873"/>
            <a:ext cx="8234947" cy="42473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endParaRPr lang="id-ID" b="1" dirty="0" smtClean="0"/>
          </a:p>
          <a:p>
            <a:r>
              <a:rPr lang="id-ID" b="1" dirty="0" smtClean="0">
                <a:solidFill>
                  <a:schemeClr val="bg1"/>
                </a:solidFill>
              </a:rPr>
              <a:t>Contoh : PPh dalam tahun yang berjalan tidak atau kurang dibayar</a:t>
            </a:r>
          </a:p>
          <a:p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PPh pasal 25 tahun 2008 setiap bulan Rp 100.000.000,-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Jatuh tempo misalnya tiap tanggal 15, PPh pasal 25 bulan Juni 2008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dibayar tepat waktu sebesar Rp 40.000.000,-.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Atas kekurangan PPh pasal 25 tersebut diterbitkan Surat Tagihan Pajak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pada tanggal 18 september 2008, dengan perhitungan sbb  :</a:t>
            </a:r>
          </a:p>
          <a:p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Kekurangan bayar PPh pasal 25 Juni 2008 		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(Rp 100.000.000-Rp 40.000.000,- )		Rp 60.000.000,-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Bunga = 3 bulan x 2% x Rp 60.000.000,-	Rp   3.600.000,-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				-----------------------------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		Jumlah yang harus dibayar 	Rp 63.000.000,-.</a:t>
            </a:r>
          </a:p>
          <a:p>
            <a:endParaRPr lang="id-ID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67380"/>
            <a:ext cx="530305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id-ID" b="1" dirty="0" smtClean="0"/>
              <a:t>Tahapan Penagihan Pajak dengan Surat Paksa</a:t>
            </a:r>
            <a:endParaRPr lang="id-ID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014184"/>
          <a:ext cx="8712968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672408"/>
                <a:gridCol w="2016224"/>
                <a:gridCol w="252028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kegiatan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Jatuh tempo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keterangan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SKPKB, SKPKBT, SK Pembetulan, SK Keberatan, </a:t>
                      </a:r>
                      <a:r>
                        <a:rPr lang="id-ID" sz="1600" baseline="0" dirty="0" smtClean="0"/>
                        <a:t> Put. Banding, Put. PK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 bulan/2bulan bagi WP</a:t>
                      </a:r>
                      <a:r>
                        <a:rPr lang="id-ID" sz="1600" baseline="0" dirty="0" smtClean="0"/>
                        <a:t> </a:t>
                      </a:r>
                      <a:r>
                        <a:rPr lang="id-ID" sz="1600" dirty="0" smtClean="0"/>
                        <a:t>di daerah</a:t>
                      </a:r>
                      <a:r>
                        <a:rPr lang="id-ID" sz="1600" baseline="0" dirty="0" smtClean="0"/>
                        <a:t> </a:t>
                      </a:r>
                      <a:r>
                        <a:rPr lang="id-ID" sz="1600" dirty="0" smtClean="0"/>
                        <a:t>tertentu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Bila</a:t>
                      </a:r>
                      <a:r>
                        <a:rPr lang="id-ID" sz="1600" baseline="0" dirty="0" smtClean="0"/>
                        <a:t> tidak dilunasi diterbitkan Surat Teguran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Surat Teguran</a:t>
                      </a:r>
                      <a:r>
                        <a:rPr lang="id-ID" sz="1600" baseline="0" dirty="0" smtClean="0"/>
                        <a:t> diterbitkan 7 hari setelah tgl jatuh tempo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21 hari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Bila tidak dilunasi diterbitkan surat paksa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SP (Surat Paksa 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2x24 jam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Bila tidak dilunasi diterbitkan SPMP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SPMP (Surat Perintah Melakukan Penyitaan)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Max. 14 hari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Penyitaan</a:t>
                      </a:r>
                      <a:r>
                        <a:rPr lang="id-ID" sz="1600" baseline="0" dirty="0" smtClean="0"/>
                        <a:t> dilakukan senilai utang pajak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Pengumuman</a:t>
                      </a:r>
                      <a:r>
                        <a:rPr lang="id-ID" sz="1600" baseline="0" dirty="0" smtClean="0"/>
                        <a:t> lelang</a:t>
                      </a:r>
                      <a:endParaRPr lang="id-ID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Max. 14 hari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Diumumkan di media massa 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Penjualan secara Lelang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--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Diusahakan ditempat WP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Pemblokiran dan penyitaan harta penanggung pajak yang tersimpan</a:t>
                      </a:r>
                      <a:r>
                        <a:rPr lang="id-ID" sz="1600" baseline="0" dirty="0" smtClean="0"/>
                        <a:t> di bank dalam rangka penagihan surat paksa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--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Pemblokiran diberitahukan dan dilampirkan SP dan SPMP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1619</Words>
  <Application>Microsoft Office PowerPoint</Application>
  <PresentationFormat>On-screen Show (4:3)</PresentationFormat>
  <Paragraphs>305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DDP</cp:lastModifiedBy>
  <cp:revision>2</cp:revision>
  <dcterms:created xsi:type="dcterms:W3CDTF">2013-02-24T08:18:51Z</dcterms:created>
  <dcterms:modified xsi:type="dcterms:W3CDTF">2015-10-22T03:24:12Z</dcterms:modified>
</cp:coreProperties>
</file>