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9" d="100"/>
          <a:sy n="89" d="100"/>
        </p:scale>
        <p:origin x="-300"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E0ECAA-3F2A-41BA-B7F1-E53B88094172}"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AC24CE-2F6D-4375-8ACF-D853F8E6674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E0ECAA-3F2A-41BA-B7F1-E53B88094172}"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AC24CE-2F6D-4375-8ACF-D853F8E6674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E0ECAA-3F2A-41BA-B7F1-E53B88094172}"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AC24CE-2F6D-4375-8ACF-D853F8E6674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E0ECAA-3F2A-41BA-B7F1-E53B88094172}"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AC24CE-2F6D-4375-8ACF-D853F8E6674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E0ECAA-3F2A-41BA-B7F1-E53B88094172}"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AC24CE-2F6D-4375-8ACF-D853F8E6674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E0ECAA-3F2A-41BA-B7F1-E53B88094172}" type="datetimeFigureOut">
              <a:rPr lang="en-US" smtClean="0"/>
              <a:pPr/>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AC24CE-2F6D-4375-8ACF-D853F8E6674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E0ECAA-3F2A-41BA-B7F1-E53B88094172}" type="datetimeFigureOut">
              <a:rPr lang="en-US" smtClean="0"/>
              <a:pPr/>
              <a:t>10/22/2015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AC24CE-2F6D-4375-8ACF-D853F8E6674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E0ECAA-3F2A-41BA-B7F1-E53B88094172}" type="datetimeFigureOut">
              <a:rPr lang="en-US" smtClean="0"/>
              <a:pPr/>
              <a:t>10/22/2015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AC24CE-2F6D-4375-8ACF-D853F8E6674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E0ECAA-3F2A-41BA-B7F1-E53B88094172}" type="datetimeFigureOut">
              <a:rPr lang="en-US" smtClean="0"/>
              <a:pPr/>
              <a:t>10/22/2015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AC24CE-2F6D-4375-8ACF-D853F8E6674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E0ECAA-3F2A-41BA-B7F1-E53B88094172}" type="datetimeFigureOut">
              <a:rPr lang="en-US" smtClean="0"/>
              <a:pPr/>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AC24CE-2F6D-4375-8ACF-D853F8E6674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E0ECAA-3F2A-41BA-B7F1-E53B88094172}" type="datetimeFigureOut">
              <a:rPr lang="en-US" smtClean="0"/>
              <a:pPr/>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AC24CE-2F6D-4375-8ACF-D853F8E6674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E0ECAA-3F2A-41BA-B7F1-E53B88094172}" type="datetimeFigureOut">
              <a:rPr lang="en-US" smtClean="0"/>
              <a:pPr/>
              <a:t>10/22/2015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AC24CE-2F6D-4375-8ACF-D853F8E6674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00347" y="2967335"/>
            <a:ext cx="3603359" cy="1107996"/>
          </a:xfrm>
          <a:prstGeom prst="rect">
            <a:avLst/>
          </a:prstGeom>
          <a:noFill/>
        </p:spPr>
        <p:txBody>
          <a:bodyPr wrap="none" lIns="91440" tIns="45720" rIns="91440" bIns="45720">
            <a:spAutoFit/>
          </a:bodyPr>
          <a:lstStyle/>
          <a:p>
            <a:pPr algn="ctr"/>
            <a:r>
              <a:rPr lang="en-US" sz="6600" b="1" cap="none" spc="0"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Materi</a:t>
            </a:r>
            <a:r>
              <a:rPr lang="en-US" sz="66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12</a:t>
            </a:r>
            <a:endParaRPr lang="en-US" sz="6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548680"/>
            <a:ext cx="8651727" cy="6186309"/>
          </a:xfrm>
          <a:prstGeom prst="rect">
            <a:avLst/>
          </a:prstGeom>
          <a:solidFill>
            <a:srgbClr val="FFFF00"/>
          </a:solidFill>
        </p:spPr>
        <p:txBody>
          <a:bodyPr wrap="none" rtlCol="0">
            <a:spAutoFit/>
          </a:bodyPr>
          <a:lstStyle/>
          <a:p>
            <a:r>
              <a:rPr lang="id-ID" b="1" dirty="0" smtClean="0"/>
              <a:t>Wajib pajak dapat mengajukan keberatan kepada Dirjen Pajak atas;</a:t>
            </a:r>
          </a:p>
          <a:p>
            <a:pPr marL="342900" indent="-342900">
              <a:buAutoNum type="alphaLcPeriod"/>
            </a:pPr>
            <a:r>
              <a:rPr lang="id-ID" dirty="0" smtClean="0"/>
              <a:t>SKPKB (Surat Ketetapan Pajak Kurang bayar)</a:t>
            </a:r>
          </a:p>
          <a:p>
            <a:pPr marL="342900" indent="-342900">
              <a:buAutoNum type="alphaLcPeriod"/>
            </a:pPr>
            <a:r>
              <a:rPr lang="id-ID" dirty="0" smtClean="0"/>
              <a:t>SKPKBT (Surat Ketetapan Pajak Kurang Bayar Tambahan)</a:t>
            </a:r>
          </a:p>
          <a:p>
            <a:pPr marL="342900" indent="-342900">
              <a:buAutoNum type="alphaLcPeriod"/>
            </a:pPr>
            <a:r>
              <a:rPr lang="id-ID" dirty="0" smtClean="0"/>
              <a:t>SKPN (Surat Ketetapan Pajak Nihil)</a:t>
            </a:r>
          </a:p>
          <a:p>
            <a:pPr marL="342900" indent="-342900">
              <a:buAutoNum type="alphaLcPeriod"/>
            </a:pPr>
            <a:r>
              <a:rPr lang="id-ID" dirty="0" smtClean="0"/>
              <a:t>SKPLB (Surat Ketetapan Pajak Lebih Bayar)</a:t>
            </a:r>
          </a:p>
          <a:p>
            <a:pPr marL="342900" indent="-342900">
              <a:buAutoNum type="alphaLcPeriod"/>
            </a:pPr>
            <a:r>
              <a:rPr lang="id-ID" dirty="0" smtClean="0"/>
              <a:t>Pemotongan atau pemungutan pajak oleh pihak ketiga  berdasarkan </a:t>
            </a:r>
          </a:p>
          <a:p>
            <a:pPr marL="342900" indent="-342900"/>
            <a:r>
              <a:rPr lang="id-ID" dirty="0" smtClean="0"/>
              <a:t>     ketentuan Peraturan perundang-undangan Perpajakan</a:t>
            </a:r>
          </a:p>
          <a:p>
            <a:pPr marL="342900" indent="-342900"/>
            <a:r>
              <a:rPr lang="id-ID" b="1" dirty="0" smtClean="0"/>
              <a:t>Syarat Surat Keberatan : </a:t>
            </a:r>
          </a:p>
          <a:p>
            <a:pPr marL="342900" indent="-342900">
              <a:buAutoNum type="alphaLcPeriod"/>
            </a:pPr>
            <a:r>
              <a:rPr lang="id-ID" dirty="0" smtClean="0"/>
              <a:t>Diajukan secara tertulis dalam bahasa Indonesia</a:t>
            </a:r>
          </a:p>
          <a:p>
            <a:pPr marL="342900" indent="-342900">
              <a:buAutoNum type="alphaLcPeriod"/>
            </a:pPr>
            <a:r>
              <a:rPr lang="id-ID" dirty="0" smtClean="0"/>
              <a:t>Mengemukakan jumlah pajak yg terutang, jumlah pajak yg dipotong </a:t>
            </a:r>
          </a:p>
          <a:p>
            <a:pPr marL="342900" indent="-342900"/>
            <a:r>
              <a:rPr lang="id-ID" dirty="0" smtClean="0"/>
              <a:t>     atau dipungut atau jumlah rugi menurut perhitungan WP</a:t>
            </a:r>
          </a:p>
          <a:p>
            <a:pPr marL="342900" indent="-342900"/>
            <a:r>
              <a:rPr lang="id-ID" dirty="0" smtClean="0"/>
              <a:t>c. Alasan yang menjadi perhitungan</a:t>
            </a:r>
          </a:p>
          <a:p>
            <a:pPr marL="342900" indent="-342900"/>
            <a:r>
              <a:rPr lang="id-ID" dirty="0" smtClean="0"/>
              <a:t>d. 1 surat keberatan hanya untuk 1 SKP, untuk 1 pemotong pajak dan/atau</a:t>
            </a:r>
          </a:p>
          <a:p>
            <a:pPr marL="342900" indent="-342900"/>
            <a:r>
              <a:rPr lang="id-ID" dirty="0" smtClean="0"/>
              <a:t>    1 pemungutan pajak.</a:t>
            </a:r>
          </a:p>
          <a:p>
            <a:pPr marL="342900" indent="-342900"/>
            <a:r>
              <a:rPr lang="id-ID" dirty="0" smtClean="0"/>
              <a:t>e. Diajukan dalam waktu 3 bulan :</a:t>
            </a:r>
          </a:p>
          <a:p>
            <a:pPr marL="342900" indent="-342900"/>
            <a:r>
              <a:rPr lang="id-ID" dirty="0" smtClean="0"/>
              <a:t>    1.  Sejak tanggal dikirim surat ketetapan pajak yang baru</a:t>
            </a:r>
          </a:p>
          <a:p>
            <a:pPr marL="342900" indent="-342900"/>
            <a:r>
              <a:rPr lang="id-ID" dirty="0" smtClean="0"/>
              <a:t>    2.  sejak tanggal pemotongan atau pemungutan pajak</a:t>
            </a:r>
          </a:p>
          <a:p>
            <a:pPr marL="342900" indent="-342900"/>
            <a:r>
              <a:rPr lang="id-ID" dirty="0" smtClean="0"/>
              <a:t>    kecuali alasan WP dapat dipenuhi karena alasan diluar kekuasaannya</a:t>
            </a:r>
          </a:p>
          <a:p>
            <a:pPr marL="342900" indent="-342900"/>
            <a:r>
              <a:rPr lang="id-ID" dirty="0" smtClean="0"/>
              <a:t>g. Wajib dilunasi pajak yg masih harus dibayar paling sedikit sebesar yg</a:t>
            </a:r>
          </a:p>
          <a:p>
            <a:pPr marL="342900" indent="-342900"/>
            <a:r>
              <a:rPr lang="id-ID" dirty="0" smtClean="0"/>
              <a:t>    disetujui dalam pembahasan akhir hasil pemeriksaan sebelum keberatan</a:t>
            </a:r>
          </a:p>
          <a:p>
            <a:pPr marL="342900" indent="-342900"/>
            <a:r>
              <a:rPr lang="id-ID" dirty="0" smtClean="0"/>
              <a:t>h. Ditandatangani oleh WP, bila ditandatangani oleh bukan WP, harus </a:t>
            </a:r>
          </a:p>
          <a:p>
            <a:pPr marL="342900" indent="-342900"/>
            <a:r>
              <a:rPr lang="id-ID" dirty="0" smtClean="0"/>
              <a:t>    dilampiri surat kuasa khusus</a:t>
            </a:r>
            <a:endParaRPr lang="id-ID" dirty="0"/>
          </a:p>
        </p:txBody>
      </p:sp>
      <p:sp>
        <p:nvSpPr>
          <p:cNvPr id="5" name="Rounded Rectangle 4"/>
          <p:cNvSpPr/>
          <p:nvPr/>
        </p:nvSpPr>
        <p:spPr>
          <a:xfrm>
            <a:off x="3059832" y="44624"/>
            <a:ext cx="3096344" cy="432048"/>
          </a:xfrm>
          <a:prstGeom prst="roundRect">
            <a:avLst>
              <a:gd name="adj" fmla="val 5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t>Keberatan  I</a:t>
            </a:r>
            <a:endParaRPr lang="id-ID" sz="2000" b="1"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467544" y="2276872"/>
            <a:ext cx="1512168" cy="792088"/>
          </a:xfrm>
          <a:prstGeom prst="roundRect">
            <a:avLst>
              <a:gd name="adj" fmla="val 37756"/>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Surat Keberatan</a:t>
            </a:r>
            <a:endParaRPr lang="id-ID" dirty="0"/>
          </a:p>
        </p:txBody>
      </p:sp>
      <p:sp>
        <p:nvSpPr>
          <p:cNvPr id="4" name="Right Arrow 3"/>
          <p:cNvSpPr/>
          <p:nvPr/>
        </p:nvSpPr>
        <p:spPr>
          <a:xfrm>
            <a:off x="2123728" y="2420888"/>
            <a:ext cx="57606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p:nvSpPr>
        <p:spPr>
          <a:xfrm>
            <a:off x="2843808" y="2204864"/>
            <a:ext cx="1224136" cy="914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Dirjen Pajak</a:t>
            </a:r>
            <a:endParaRPr lang="id-ID" dirty="0"/>
          </a:p>
        </p:txBody>
      </p:sp>
      <p:sp>
        <p:nvSpPr>
          <p:cNvPr id="11" name="TextBox 10"/>
          <p:cNvSpPr txBox="1"/>
          <p:nvPr/>
        </p:nvSpPr>
        <p:spPr>
          <a:xfrm>
            <a:off x="323528" y="982469"/>
            <a:ext cx="1891865" cy="646331"/>
          </a:xfrm>
          <a:prstGeom prst="rect">
            <a:avLst/>
          </a:prstGeom>
          <a:solidFill>
            <a:srgbClr val="FFFF00"/>
          </a:solidFill>
        </p:spPr>
        <p:txBody>
          <a:bodyPr wrap="none" rtlCol="0">
            <a:spAutoFit/>
          </a:bodyPr>
          <a:lstStyle/>
          <a:p>
            <a:r>
              <a:rPr lang="id-ID" dirty="0" smtClean="0"/>
              <a:t>3 bulan sejak </a:t>
            </a:r>
          </a:p>
          <a:p>
            <a:r>
              <a:rPr lang="id-ID" dirty="0" smtClean="0"/>
              <a:t>tanggal dikirim</a:t>
            </a:r>
            <a:endParaRPr lang="id-ID" dirty="0"/>
          </a:p>
        </p:txBody>
      </p:sp>
      <p:sp>
        <p:nvSpPr>
          <p:cNvPr id="13" name="Right Arrow 12"/>
          <p:cNvSpPr/>
          <p:nvPr/>
        </p:nvSpPr>
        <p:spPr>
          <a:xfrm>
            <a:off x="4211960" y="2492896"/>
            <a:ext cx="64807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Rounded Rectangle 13"/>
          <p:cNvSpPr/>
          <p:nvPr/>
        </p:nvSpPr>
        <p:spPr>
          <a:xfrm>
            <a:off x="5004048" y="2276872"/>
            <a:ext cx="2304256" cy="91440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12 bulan sejak  Surat Keberatan diterima</a:t>
            </a:r>
            <a:endParaRPr lang="id-ID" dirty="0"/>
          </a:p>
        </p:txBody>
      </p:sp>
      <p:sp>
        <p:nvSpPr>
          <p:cNvPr id="15" name="Down Arrow 14"/>
          <p:cNvSpPr/>
          <p:nvPr/>
        </p:nvSpPr>
        <p:spPr>
          <a:xfrm>
            <a:off x="5796136" y="3284984"/>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TextBox 15"/>
          <p:cNvSpPr txBox="1"/>
          <p:nvPr/>
        </p:nvSpPr>
        <p:spPr>
          <a:xfrm>
            <a:off x="3707904" y="3933056"/>
            <a:ext cx="4969630" cy="1477328"/>
          </a:xfrm>
          <a:prstGeom prst="rect">
            <a:avLst/>
          </a:prstGeom>
          <a:solidFill>
            <a:srgbClr val="FFFF00"/>
          </a:solidFill>
        </p:spPr>
        <p:txBody>
          <a:bodyPr wrap="none" rtlCol="0">
            <a:spAutoFit/>
          </a:bodyPr>
          <a:lstStyle/>
          <a:p>
            <a:r>
              <a:rPr lang="id-ID" dirty="0" smtClean="0"/>
              <a:t>Harus memberikan keputusan :</a:t>
            </a:r>
          </a:p>
          <a:p>
            <a:pPr marL="342900" indent="-342900">
              <a:buAutoNum type="alphaLcPeriod"/>
            </a:pPr>
            <a:r>
              <a:rPr lang="id-ID" dirty="0" smtClean="0"/>
              <a:t>Mengabulkan seluruhnya atau sebagian</a:t>
            </a:r>
          </a:p>
          <a:p>
            <a:pPr marL="342900" indent="-342900">
              <a:buAutoNum type="alphaLcPeriod"/>
            </a:pPr>
            <a:r>
              <a:rPr lang="id-ID" dirty="0" smtClean="0"/>
              <a:t>Menolak</a:t>
            </a:r>
          </a:p>
          <a:p>
            <a:pPr marL="342900" indent="-342900">
              <a:buAutoNum type="alphaLcPeriod"/>
            </a:pPr>
            <a:r>
              <a:rPr lang="id-ID" dirty="0" smtClean="0"/>
              <a:t>Menambah besarnya jumlah pajak yang</a:t>
            </a:r>
          </a:p>
          <a:p>
            <a:pPr marL="342900" indent="-342900"/>
            <a:r>
              <a:rPr lang="id-ID" dirty="0" smtClean="0"/>
              <a:t>     harus diabayar</a:t>
            </a:r>
          </a:p>
        </p:txBody>
      </p:sp>
      <p:sp>
        <p:nvSpPr>
          <p:cNvPr id="17" name="Up Arrow 16"/>
          <p:cNvSpPr/>
          <p:nvPr/>
        </p:nvSpPr>
        <p:spPr>
          <a:xfrm>
            <a:off x="5796136" y="1700808"/>
            <a:ext cx="484632" cy="43204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TextBox 17"/>
          <p:cNvSpPr txBox="1"/>
          <p:nvPr/>
        </p:nvSpPr>
        <p:spPr>
          <a:xfrm>
            <a:off x="4139952" y="705470"/>
            <a:ext cx="3749744" cy="923330"/>
          </a:xfrm>
          <a:prstGeom prst="rect">
            <a:avLst/>
          </a:prstGeom>
          <a:solidFill>
            <a:srgbClr val="FFFF00"/>
          </a:solidFill>
        </p:spPr>
        <p:txBody>
          <a:bodyPr wrap="none" rtlCol="0">
            <a:spAutoFit/>
          </a:bodyPr>
          <a:lstStyle/>
          <a:p>
            <a:pPr algn="ctr"/>
            <a:r>
              <a:rPr lang="id-ID" dirty="0" smtClean="0"/>
              <a:t>Lewat dari 12 bulan</a:t>
            </a:r>
          </a:p>
          <a:p>
            <a:pPr algn="ctr"/>
            <a:r>
              <a:rPr lang="id-ID" dirty="0" smtClean="0"/>
              <a:t>Tidak memberikan keputusan</a:t>
            </a:r>
          </a:p>
          <a:p>
            <a:r>
              <a:rPr lang="id-ID" dirty="0" smtClean="0"/>
              <a:t>Keberatan dianggap dikabulkan</a:t>
            </a:r>
            <a:endParaRPr lang="id-ID" dirty="0"/>
          </a:p>
        </p:txBody>
      </p:sp>
      <p:sp>
        <p:nvSpPr>
          <p:cNvPr id="19" name="Left Arrow 18"/>
          <p:cNvSpPr/>
          <p:nvPr/>
        </p:nvSpPr>
        <p:spPr>
          <a:xfrm>
            <a:off x="3203848" y="4437112"/>
            <a:ext cx="43204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TextBox 19"/>
          <p:cNvSpPr txBox="1"/>
          <p:nvPr/>
        </p:nvSpPr>
        <p:spPr>
          <a:xfrm>
            <a:off x="827584" y="4221088"/>
            <a:ext cx="2236510" cy="923330"/>
          </a:xfrm>
          <a:prstGeom prst="rect">
            <a:avLst/>
          </a:prstGeom>
          <a:solidFill>
            <a:srgbClr val="C00000"/>
          </a:solidFill>
        </p:spPr>
        <p:txBody>
          <a:bodyPr wrap="none" rtlCol="0">
            <a:spAutoFit/>
          </a:bodyPr>
          <a:lstStyle/>
          <a:p>
            <a:r>
              <a:rPr lang="id-ID" dirty="0" smtClean="0">
                <a:solidFill>
                  <a:schemeClr val="bg1"/>
                </a:solidFill>
              </a:rPr>
              <a:t>Keberatan ditolak </a:t>
            </a:r>
          </a:p>
          <a:p>
            <a:r>
              <a:rPr lang="id-ID" dirty="0" smtClean="0">
                <a:solidFill>
                  <a:schemeClr val="bg1"/>
                </a:solidFill>
              </a:rPr>
              <a:t>Atau dikabulkan </a:t>
            </a:r>
          </a:p>
          <a:p>
            <a:r>
              <a:rPr lang="id-ID" dirty="0" smtClean="0">
                <a:solidFill>
                  <a:schemeClr val="bg1"/>
                </a:solidFill>
              </a:rPr>
              <a:t>sebagian</a:t>
            </a:r>
            <a:endParaRPr lang="id-ID" dirty="0">
              <a:solidFill>
                <a:schemeClr val="bg1"/>
              </a:solidFill>
            </a:endParaRPr>
          </a:p>
        </p:txBody>
      </p:sp>
      <p:sp>
        <p:nvSpPr>
          <p:cNvPr id="21" name="Down Arrow 20"/>
          <p:cNvSpPr/>
          <p:nvPr/>
        </p:nvSpPr>
        <p:spPr>
          <a:xfrm>
            <a:off x="1763688" y="5229200"/>
            <a:ext cx="4846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2" name="Up Arrow 21"/>
          <p:cNvSpPr/>
          <p:nvPr/>
        </p:nvSpPr>
        <p:spPr>
          <a:xfrm>
            <a:off x="991024" y="1700808"/>
            <a:ext cx="484632" cy="43204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3" name="TextBox 22"/>
          <p:cNvSpPr txBox="1"/>
          <p:nvPr/>
        </p:nvSpPr>
        <p:spPr>
          <a:xfrm>
            <a:off x="179512" y="5661248"/>
            <a:ext cx="5349541" cy="923330"/>
          </a:xfrm>
          <a:prstGeom prst="rect">
            <a:avLst/>
          </a:prstGeom>
          <a:solidFill>
            <a:srgbClr val="FF66FF"/>
          </a:solidFill>
        </p:spPr>
        <p:txBody>
          <a:bodyPr wrap="none" rtlCol="0">
            <a:spAutoFit/>
          </a:bodyPr>
          <a:lstStyle/>
          <a:p>
            <a:r>
              <a:rPr lang="id-ID" dirty="0" smtClean="0"/>
              <a:t>WP dikenakan sanksi adm.  Denda 50%  </a:t>
            </a:r>
          </a:p>
          <a:p>
            <a:r>
              <a:rPr lang="id-ID" dirty="0" smtClean="0"/>
              <a:t>dari jumlah pajak dalam keputusan Keberatan</a:t>
            </a:r>
          </a:p>
          <a:p>
            <a:r>
              <a:rPr lang="id-ID" dirty="0" smtClean="0"/>
              <a:t>dikurangi jumlah pajak yang telah dibayar</a:t>
            </a:r>
            <a:endParaRPr lang="id-ID" dirty="0"/>
          </a:p>
        </p:txBody>
      </p:sp>
      <p:sp>
        <p:nvSpPr>
          <p:cNvPr id="24" name="TextBox 23"/>
          <p:cNvSpPr txBox="1"/>
          <p:nvPr/>
        </p:nvSpPr>
        <p:spPr>
          <a:xfrm>
            <a:off x="1619672" y="1772816"/>
            <a:ext cx="330540" cy="369332"/>
          </a:xfrm>
          <a:prstGeom prst="rect">
            <a:avLst/>
          </a:prstGeom>
          <a:noFill/>
        </p:spPr>
        <p:txBody>
          <a:bodyPr wrap="none" rtlCol="0">
            <a:spAutoFit/>
          </a:bodyPr>
          <a:lstStyle/>
          <a:p>
            <a:r>
              <a:rPr lang="id-ID" dirty="0" smtClean="0"/>
              <a:t>1</a:t>
            </a:r>
            <a:endParaRPr lang="id-ID" dirty="0"/>
          </a:p>
        </p:txBody>
      </p:sp>
      <p:sp>
        <p:nvSpPr>
          <p:cNvPr id="25" name="TextBox 24"/>
          <p:cNvSpPr txBox="1"/>
          <p:nvPr/>
        </p:nvSpPr>
        <p:spPr>
          <a:xfrm>
            <a:off x="2123728" y="2204864"/>
            <a:ext cx="330540" cy="369332"/>
          </a:xfrm>
          <a:prstGeom prst="rect">
            <a:avLst/>
          </a:prstGeom>
          <a:noFill/>
        </p:spPr>
        <p:txBody>
          <a:bodyPr wrap="none" rtlCol="0">
            <a:spAutoFit/>
          </a:bodyPr>
          <a:lstStyle/>
          <a:p>
            <a:r>
              <a:rPr lang="id-ID" dirty="0" smtClean="0"/>
              <a:t>1</a:t>
            </a:r>
            <a:endParaRPr lang="id-ID" dirty="0"/>
          </a:p>
        </p:txBody>
      </p:sp>
      <p:sp>
        <p:nvSpPr>
          <p:cNvPr id="26" name="TextBox 25"/>
          <p:cNvSpPr txBox="1"/>
          <p:nvPr/>
        </p:nvSpPr>
        <p:spPr>
          <a:xfrm>
            <a:off x="4283968" y="2204864"/>
            <a:ext cx="330540" cy="369332"/>
          </a:xfrm>
          <a:prstGeom prst="rect">
            <a:avLst/>
          </a:prstGeom>
          <a:noFill/>
        </p:spPr>
        <p:txBody>
          <a:bodyPr wrap="none" rtlCol="0">
            <a:spAutoFit/>
          </a:bodyPr>
          <a:lstStyle/>
          <a:p>
            <a:r>
              <a:rPr lang="id-ID" dirty="0" smtClean="0"/>
              <a:t>2</a:t>
            </a:r>
            <a:endParaRPr lang="id-ID" dirty="0"/>
          </a:p>
        </p:txBody>
      </p:sp>
      <p:sp>
        <p:nvSpPr>
          <p:cNvPr id="27" name="TextBox 26"/>
          <p:cNvSpPr txBox="1"/>
          <p:nvPr/>
        </p:nvSpPr>
        <p:spPr>
          <a:xfrm>
            <a:off x="6372200" y="1772816"/>
            <a:ext cx="330540" cy="369332"/>
          </a:xfrm>
          <a:prstGeom prst="rect">
            <a:avLst/>
          </a:prstGeom>
          <a:noFill/>
        </p:spPr>
        <p:txBody>
          <a:bodyPr wrap="none" rtlCol="0">
            <a:spAutoFit/>
          </a:bodyPr>
          <a:lstStyle/>
          <a:p>
            <a:r>
              <a:rPr lang="id-ID" smtClean="0"/>
              <a:t>3</a:t>
            </a:r>
            <a:endParaRPr lang="id-ID"/>
          </a:p>
        </p:txBody>
      </p:sp>
      <p:sp>
        <p:nvSpPr>
          <p:cNvPr id="28" name="TextBox 27"/>
          <p:cNvSpPr txBox="1"/>
          <p:nvPr/>
        </p:nvSpPr>
        <p:spPr>
          <a:xfrm>
            <a:off x="6372200" y="3356992"/>
            <a:ext cx="330540" cy="369332"/>
          </a:xfrm>
          <a:prstGeom prst="rect">
            <a:avLst/>
          </a:prstGeom>
          <a:noFill/>
        </p:spPr>
        <p:txBody>
          <a:bodyPr wrap="none" rtlCol="0">
            <a:spAutoFit/>
          </a:bodyPr>
          <a:lstStyle/>
          <a:p>
            <a:r>
              <a:rPr lang="id-ID" dirty="0" smtClean="0"/>
              <a:t>3</a:t>
            </a:r>
            <a:endParaRPr lang="id-ID" dirty="0"/>
          </a:p>
        </p:txBody>
      </p:sp>
      <p:sp>
        <p:nvSpPr>
          <p:cNvPr id="29" name="TextBox 28"/>
          <p:cNvSpPr txBox="1"/>
          <p:nvPr/>
        </p:nvSpPr>
        <p:spPr>
          <a:xfrm>
            <a:off x="3347864" y="4149080"/>
            <a:ext cx="330540" cy="369332"/>
          </a:xfrm>
          <a:prstGeom prst="rect">
            <a:avLst/>
          </a:prstGeom>
          <a:noFill/>
        </p:spPr>
        <p:txBody>
          <a:bodyPr wrap="none" rtlCol="0">
            <a:spAutoFit/>
          </a:bodyPr>
          <a:lstStyle/>
          <a:p>
            <a:r>
              <a:rPr lang="id-ID" dirty="0" smtClean="0"/>
              <a:t>4</a:t>
            </a:r>
            <a:endParaRPr lang="id-ID" dirty="0"/>
          </a:p>
        </p:txBody>
      </p:sp>
      <p:sp>
        <p:nvSpPr>
          <p:cNvPr id="30" name="TextBox 29"/>
          <p:cNvSpPr txBox="1"/>
          <p:nvPr/>
        </p:nvSpPr>
        <p:spPr>
          <a:xfrm>
            <a:off x="2339752" y="5229200"/>
            <a:ext cx="330540" cy="369332"/>
          </a:xfrm>
          <a:prstGeom prst="rect">
            <a:avLst/>
          </a:prstGeom>
          <a:noFill/>
        </p:spPr>
        <p:txBody>
          <a:bodyPr wrap="none" rtlCol="0">
            <a:spAutoFit/>
          </a:bodyPr>
          <a:lstStyle/>
          <a:p>
            <a:r>
              <a:rPr lang="id-ID" dirty="0" smtClean="0"/>
              <a:t>5</a:t>
            </a:r>
            <a:endParaRPr lang="id-ID" dirty="0"/>
          </a:p>
        </p:txBody>
      </p:sp>
      <p:sp>
        <p:nvSpPr>
          <p:cNvPr id="32" name="Rounded Rectangle 31"/>
          <p:cNvSpPr/>
          <p:nvPr/>
        </p:nvSpPr>
        <p:spPr>
          <a:xfrm>
            <a:off x="3059832" y="116632"/>
            <a:ext cx="2736304" cy="504056"/>
          </a:xfrm>
          <a:prstGeom prst="roundRect">
            <a:avLst>
              <a:gd name="adj" fmla="val 50000"/>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t>Keberatan  II</a:t>
            </a:r>
            <a:endParaRPr lang="id-ID" sz="2000" b="1"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907704" y="260648"/>
            <a:ext cx="4752528" cy="914400"/>
          </a:xfrm>
          <a:prstGeom prst="ellipse">
            <a:avLst/>
          </a:prstGeom>
          <a:solidFill>
            <a:srgbClr val="00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t>Sengketa  pajak</a:t>
            </a:r>
            <a:endParaRPr lang="id-ID" sz="2400" b="1" dirty="0"/>
          </a:p>
        </p:txBody>
      </p:sp>
      <p:sp>
        <p:nvSpPr>
          <p:cNvPr id="3" name="TextBox 2"/>
          <p:cNvSpPr txBox="1"/>
          <p:nvPr/>
        </p:nvSpPr>
        <p:spPr>
          <a:xfrm>
            <a:off x="395536" y="4494019"/>
            <a:ext cx="8501045" cy="2031325"/>
          </a:xfrm>
          <a:prstGeom prst="rect">
            <a:avLst/>
          </a:prstGeom>
          <a:solidFill>
            <a:srgbClr val="CD1F9B"/>
          </a:solidFill>
        </p:spPr>
        <p:txBody>
          <a:bodyPr wrap="none" rtlCol="0">
            <a:spAutoFit/>
          </a:bodyPr>
          <a:lstStyle/>
          <a:p>
            <a:r>
              <a:rPr lang="id-ID" b="1" dirty="0" smtClean="0">
                <a:solidFill>
                  <a:schemeClr val="bg1"/>
                </a:solidFill>
              </a:rPr>
              <a:t>Sengketa  pajak  </a:t>
            </a:r>
          </a:p>
          <a:p>
            <a:r>
              <a:rPr lang="id-ID" dirty="0" smtClean="0">
                <a:solidFill>
                  <a:schemeClr val="bg1"/>
                </a:solidFill>
              </a:rPr>
              <a:t>Adalah sengketa yang timbul dalam bidang perpajakan antara wajib pajak</a:t>
            </a:r>
          </a:p>
          <a:p>
            <a:r>
              <a:rPr lang="id-ID" dirty="0" smtClean="0">
                <a:solidFill>
                  <a:schemeClr val="bg1"/>
                </a:solidFill>
              </a:rPr>
              <a:t>atau penanggung pajak dengan pejabat yang berwenang sebagai akibat </a:t>
            </a:r>
          </a:p>
          <a:p>
            <a:r>
              <a:rPr lang="id-ID" dirty="0" smtClean="0">
                <a:solidFill>
                  <a:schemeClr val="bg1"/>
                </a:solidFill>
              </a:rPr>
              <a:t>dikeluarkannya keputusan yang dapat diajukan Banding atau Gugatan</a:t>
            </a:r>
          </a:p>
          <a:p>
            <a:r>
              <a:rPr lang="id-ID" dirty="0" smtClean="0">
                <a:solidFill>
                  <a:schemeClr val="bg1"/>
                </a:solidFill>
              </a:rPr>
              <a:t>kepada pengadilan pajak berdasarkan peraturan perundang-undangan </a:t>
            </a:r>
          </a:p>
          <a:p>
            <a:r>
              <a:rPr lang="id-ID" dirty="0" smtClean="0">
                <a:solidFill>
                  <a:schemeClr val="bg1"/>
                </a:solidFill>
              </a:rPr>
              <a:t>perpajakan, termasuk Gugatan atas pelaksanaan penagihan berdasarkan </a:t>
            </a:r>
          </a:p>
          <a:p>
            <a:r>
              <a:rPr lang="id-ID" dirty="0" smtClean="0">
                <a:solidFill>
                  <a:schemeClr val="bg1"/>
                </a:solidFill>
              </a:rPr>
              <a:t>Undang-Undang Penagihan pajak dengan Surat Paksa.</a:t>
            </a:r>
            <a:endParaRPr lang="id-ID" dirty="0">
              <a:solidFill>
                <a:schemeClr val="bg1"/>
              </a:solidFill>
            </a:endParaRPr>
          </a:p>
        </p:txBody>
      </p:sp>
      <p:cxnSp>
        <p:nvCxnSpPr>
          <p:cNvPr id="5" name="Straight Arrow Connector 4"/>
          <p:cNvCxnSpPr/>
          <p:nvPr/>
        </p:nvCxnSpPr>
        <p:spPr>
          <a:xfrm flipH="1">
            <a:off x="3347864" y="1196752"/>
            <a:ext cx="936104" cy="115212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283968" y="1196752"/>
            <a:ext cx="864096" cy="108012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915816" y="2348880"/>
            <a:ext cx="1088760" cy="369332"/>
          </a:xfrm>
          <a:prstGeom prst="rect">
            <a:avLst/>
          </a:prstGeom>
          <a:solidFill>
            <a:srgbClr val="FFFF00"/>
          </a:solidFill>
        </p:spPr>
        <p:txBody>
          <a:bodyPr wrap="none" rtlCol="0">
            <a:spAutoFit/>
          </a:bodyPr>
          <a:lstStyle/>
          <a:p>
            <a:r>
              <a:rPr lang="id-ID" dirty="0" smtClean="0"/>
              <a:t>Banding</a:t>
            </a:r>
            <a:endParaRPr lang="id-ID" dirty="0"/>
          </a:p>
        </p:txBody>
      </p:sp>
      <p:sp>
        <p:nvSpPr>
          <p:cNvPr id="9" name="TextBox 8"/>
          <p:cNvSpPr txBox="1"/>
          <p:nvPr/>
        </p:nvSpPr>
        <p:spPr>
          <a:xfrm>
            <a:off x="4716016" y="2348880"/>
            <a:ext cx="1124026" cy="369332"/>
          </a:xfrm>
          <a:prstGeom prst="rect">
            <a:avLst/>
          </a:prstGeom>
          <a:solidFill>
            <a:srgbClr val="FFFF00"/>
          </a:solidFill>
        </p:spPr>
        <p:txBody>
          <a:bodyPr wrap="none" rtlCol="0">
            <a:spAutoFit/>
          </a:bodyPr>
          <a:lstStyle/>
          <a:p>
            <a:r>
              <a:rPr lang="id-ID" dirty="0" smtClean="0"/>
              <a:t>Gugatan</a:t>
            </a:r>
            <a:endParaRPr lang="id-ID" dirty="0"/>
          </a:p>
        </p:txBody>
      </p:sp>
      <p:sp>
        <p:nvSpPr>
          <p:cNvPr id="14" name="Rectangle 13"/>
          <p:cNvSpPr/>
          <p:nvPr/>
        </p:nvSpPr>
        <p:spPr>
          <a:xfrm>
            <a:off x="3131840" y="3429000"/>
            <a:ext cx="2376264" cy="576064"/>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t>Pengadilan Pajak</a:t>
            </a:r>
            <a:endParaRPr lang="id-ID" sz="2000" b="1" dirty="0"/>
          </a:p>
        </p:txBody>
      </p:sp>
      <p:cxnSp>
        <p:nvCxnSpPr>
          <p:cNvPr id="16" name="Straight Arrow Connector 15"/>
          <p:cNvCxnSpPr>
            <a:stCxn id="8" idx="2"/>
          </p:cNvCxnSpPr>
          <p:nvPr/>
        </p:nvCxnSpPr>
        <p:spPr>
          <a:xfrm>
            <a:off x="3460196" y="2718212"/>
            <a:ext cx="679756" cy="63878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9" idx="2"/>
          </p:cNvCxnSpPr>
          <p:nvPr/>
        </p:nvCxnSpPr>
        <p:spPr>
          <a:xfrm flipH="1">
            <a:off x="4499992" y="2718212"/>
            <a:ext cx="778037" cy="63878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0" name="Right Arrow 19"/>
          <p:cNvSpPr/>
          <p:nvPr/>
        </p:nvSpPr>
        <p:spPr>
          <a:xfrm>
            <a:off x="5724128" y="3501008"/>
            <a:ext cx="158417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PK</a:t>
            </a:r>
            <a:endParaRPr lang="id-ID" dirty="0"/>
          </a:p>
        </p:txBody>
      </p:sp>
      <p:sp>
        <p:nvSpPr>
          <p:cNvPr id="21" name="Rounded Rectangle 20"/>
          <p:cNvSpPr/>
          <p:nvPr/>
        </p:nvSpPr>
        <p:spPr>
          <a:xfrm>
            <a:off x="7452320" y="3429000"/>
            <a:ext cx="1547664" cy="648072"/>
          </a:xfrm>
          <a:prstGeom prst="roundRect">
            <a:avLst>
              <a:gd name="adj" fmla="val 5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t>MA</a:t>
            </a:r>
            <a:endParaRPr lang="id-ID" sz="2800"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275856" y="188640"/>
            <a:ext cx="2736304" cy="720080"/>
          </a:xfrm>
          <a:prstGeom prst="ellipse">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t>Banding</a:t>
            </a:r>
            <a:endParaRPr lang="id-ID" sz="2400" b="1" dirty="0"/>
          </a:p>
        </p:txBody>
      </p:sp>
      <p:sp>
        <p:nvSpPr>
          <p:cNvPr id="3" name="TextBox 2"/>
          <p:cNvSpPr txBox="1"/>
          <p:nvPr/>
        </p:nvSpPr>
        <p:spPr>
          <a:xfrm>
            <a:off x="386753" y="1124744"/>
            <a:ext cx="8433719" cy="923330"/>
          </a:xfrm>
          <a:prstGeom prst="rect">
            <a:avLst/>
          </a:prstGeom>
          <a:solidFill>
            <a:srgbClr val="FFC000"/>
          </a:solidFill>
        </p:spPr>
        <p:txBody>
          <a:bodyPr wrap="none" rtlCol="0">
            <a:spAutoFit/>
          </a:bodyPr>
          <a:lstStyle/>
          <a:p>
            <a:r>
              <a:rPr lang="id-ID" dirty="0" smtClean="0"/>
              <a:t>Banding adalah upaya hukum yang dapat dilakukan oleh wajib pajak atau</a:t>
            </a:r>
          </a:p>
          <a:p>
            <a:r>
              <a:rPr lang="id-ID" dirty="0" smtClean="0"/>
              <a:t>penanggung pajak terhadap suatu keputusan yang dapat dibanding, </a:t>
            </a:r>
          </a:p>
          <a:p>
            <a:r>
              <a:rPr lang="id-ID" dirty="0" smtClean="0"/>
              <a:t>berdasarkan peraturan perundang-undangan perpajakan yang berlaku</a:t>
            </a:r>
            <a:endParaRPr lang="id-ID" dirty="0"/>
          </a:p>
        </p:txBody>
      </p:sp>
      <p:sp>
        <p:nvSpPr>
          <p:cNvPr id="4" name="Rectangle 3"/>
          <p:cNvSpPr/>
          <p:nvPr/>
        </p:nvSpPr>
        <p:spPr>
          <a:xfrm>
            <a:off x="1475656" y="2276872"/>
            <a:ext cx="7416824" cy="4392488"/>
          </a:xfrm>
          <a:prstGeom prst="rect">
            <a:avLst/>
          </a:prstGeom>
          <a:solidFill>
            <a:srgbClr val="D01C6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lang="id-ID" dirty="0" smtClean="0"/>
              <a:t>Diajukan dengan surat Banding dalam bahasa Indonesia</a:t>
            </a:r>
          </a:p>
          <a:p>
            <a:pPr marL="342900" indent="-342900">
              <a:buAutoNum type="arabicPeriod"/>
            </a:pPr>
            <a:r>
              <a:rPr lang="id-ID" dirty="0" smtClean="0"/>
              <a:t>Diajukan dalam waktu 3 bulan sejak tanggal diterima surat Keputusan yang di Banding, kecuali diatur lain dengan undang-undang perpajakan</a:t>
            </a:r>
          </a:p>
          <a:p>
            <a:pPr marL="342900" indent="-342900">
              <a:buAutoNum type="arabicPeriod"/>
            </a:pPr>
            <a:r>
              <a:rPr lang="id-ID" dirty="0" smtClean="0"/>
              <a:t>Jangka waktu 3 bulan tidak mengikat bila tidak dapat dipenuhi karena keadaan di luar kekuasaan pemohon Banding,</a:t>
            </a:r>
          </a:p>
          <a:p>
            <a:pPr marL="342900" indent="-342900">
              <a:buAutoNum type="arabicPeriod"/>
            </a:pPr>
            <a:r>
              <a:rPr lang="id-ID" dirty="0" smtClean="0"/>
              <a:t>Terhadap 1 Keputusan diajukan 1 surat Banding</a:t>
            </a:r>
          </a:p>
          <a:p>
            <a:pPr marL="342900" indent="-342900">
              <a:buAutoNum type="arabicPeriod"/>
            </a:pPr>
            <a:r>
              <a:rPr lang="id-ID" dirty="0" smtClean="0"/>
              <a:t>Alasan Banding harus jelas, dan dicantumkan tanggal diterima  keputusan yang di Banding </a:t>
            </a:r>
          </a:p>
          <a:p>
            <a:pPr marL="342900" indent="-342900">
              <a:buAutoNum type="arabicPeriod"/>
            </a:pPr>
            <a:r>
              <a:rPr lang="id-ID" dirty="0" smtClean="0"/>
              <a:t>Surat banding dilampirkan salinan Surat Keputusan yang diBanding</a:t>
            </a:r>
          </a:p>
          <a:p>
            <a:pPr marL="342900" indent="-342900">
              <a:buAutoNum type="arabicPeriod"/>
            </a:pPr>
            <a:r>
              <a:rPr lang="id-ID" dirty="0" smtClean="0"/>
              <a:t>Dalam hal Banding diajukan terhadap besarnya jumlah pajak yang teutang, Banding hanya dapat diajukan bila telah dibayar 50% dari jumlah pajak yang terutang </a:t>
            </a:r>
            <a:endParaRPr lang="id-ID" dirty="0"/>
          </a:p>
        </p:txBody>
      </p:sp>
      <p:sp>
        <p:nvSpPr>
          <p:cNvPr id="5" name="TextBox 4"/>
          <p:cNvSpPr txBox="1"/>
          <p:nvPr/>
        </p:nvSpPr>
        <p:spPr>
          <a:xfrm>
            <a:off x="179512" y="3789040"/>
            <a:ext cx="1088760" cy="646331"/>
          </a:xfrm>
          <a:prstGeom prst="rect">
            <a:avLst/>
          </a:prstGeom>
          <a:blipFill>
            <a:blip r:embed="rId2" cstate="print"/>
            <a:tile tx="0" ty="0" sx="100000" sy="100000" flip="none" algn="tl"/>
          </a:blipFill>
        </p:spPr>
        <p:txBody>
          <a:bodyPr wrap="none" rtlCol="0">
            <a:spAutoFit/>
          </a:bodyPr>
          <a:lstStyle/>
          <a:p>
            <a:r>
              <a:rPr lang="id-ID" dirty="0" smtClean="0">
                <a:solidFill>
                  <a:schemeClr val="bg1"/>
                </a:solidFill>
              </a:rPr>
              <a:t>Syarat</a:t>
            </a:r>
          </a:p>
          <a:p>
            <a:r>
              <a:rPr lang="id-ID" dirty="0" smtClean="0">
                <a:solidFill>
                  <a:schemeClr val="bg1"/>
                </a:solidFill>
              </a:rPr>
              <a:t>Banding</a:t>
            </a:r>
            <a:endParaRPr lang="id-ID" dirty="0">
              <a:solidFill>
                <a:schemeClr val="bg1"/>
              </a:solidFill>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052736"/>
            <a:ext cx="1512168" cy="9144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SK Keberatan</a:t>
            </a:r>
            <a:endParaRPr lang="id-ID" dirty="0"/>
          </a:p>
        </p:txBody>
      </p:sp>
      <p:sp>
        <p:nvSpPr>
          <p:cNvPr id="5" name="Right Arrow 4"/>
          <p:cNvSpPr/>
          <p:nvPr/>
        </p:nvSpPr>
        <p:spPr>
          <a:xfrm>
            <a:off x="2267744" y="1288184"/>
            <a:ext cx="43204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5"/>
          <p:cNvSpPr/>
          <p:nvPr/>
        </p:nvSpPr>
        <p:spPr>
          <a:xfrm>
            <a:off x="2915816" y="1052736"/>
            <a:ext cx="2160240" cy="86409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Pengadilan Pajak</a:t>
            </a:r>
            <a:endParaRPr lang="id-ID" dirty="0"/>
          </a:p>
        </p:txBody>
      </p:sp>
      <p:cxnSp>
        <p:nvCxnSpPr>
          <p:cNvPr id="8" name="Straight Arrow Connector 7"/>
          <p:cNvCxnSpPr/>
          <p:nvPr/>
        </p:nvCxnSpPr>
        <p:spPr>
          <a:xfrm>
            <a:off x="1259632" y="2132856"/>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79512" y="2649686"/>
            <a:ext cx="2468946" cy="923330"/>
          </a:xfrm>
          <a:prstGeom prst="rect">
            <a:avLst/>
          </a:prstGeom>
          <a:solidFill>
            <a:srgbClr val="FFFF00"/>
          </a:solidFill>
        </p:spPr>
        <p:txBody>
          <a:bodyPr wrap="none" rtlCol="0">
            <a:spAutoFit/>
          </a:bodyPr>
          <a:lstStyle/>
          <a:p>
            <a:r>
              <a:rPr lang="id-ID" dirty="0" smtClean="0"/>
              <a:t>Paling lama 3 bulan </a:t>
            </a:r>
          </a:p>
          <a:p>
            <a:r>
              <a:rPr lang="id-ID" dirty="0" smtClean="0"/>
              <a:t>Sejak diterima SK</a:t>
            </a:r>
          </a:p>
          <a:p>
            <a:r>
              <a:rPr lang="id-ID" dirty="0" smtClean="0"/>
              <a:t>keberatan</a:t>
            </a:r>
            <a:endParaRPr lang="id-ID" dirty="0"/>
          </a:p>
        </p:txBody>
      </p:sp>
      <p:sp>
        <p:nvSpPr>
          <p:cNvPr id="12" name="Right Arrow 11"/>
          <p:cNvSpPr/>
          <p:nvPr/>
        </p:nvSpPr>
        <p:spPr>
          <a:xfrm>
            <a:off x="5220072" y="1268760"/>
            <a:ext cx="50405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Rounded Rectangle 12"/>
          <p:cNvSpPr/>
          <p:nvPr/>
        </p:nvSpPr>
        <p:spPr>
          <a:xfrm>
            <a:off x="6012160" y="1052736"/>
            <a:ext cx="2088232" cy="792088"/>
          </a:xfrm>
          <a:prstGeom prst="roundRect">
            <a:avLst>
              <a:gd name="adj" fmla="val 50000"/>
            </a:avLst>
          </a:prstGeom>
          <a:solidFill>
            <a:srgbClr val="66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putusan</a:t>
            </a:r>
            <a:endParaRPr lang="id-ID" b="1" dirty="0"/>
          </a:p>
        </p:txBody>
      </p:sp>
      <p:sp>
        <p:nvSpPr>
          <p:cNvPr id="14" name="Down Arrow 13"/>
          <p:cNvSpPr/>
          <p:nvPr/>
        </p:nvSpPr>
        <p:spPr>
          <a:xfrm>
            <a:off x="6804248" y="1988840"/>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TextBox 14"/>
          <p:cNvSpPr txBox="1"/>
          <p:nvPr/>
        </p:nvSpPr>
        <p:spPr>
          <a:xfrm>
            <a:off x="5580112" y="4005064"/>
            <a:ext cx="3323346" cy="2585323"/>
          </a:xfrm>
          <a:prstGeom prst="rect">
            <a:avLst/>
          </a:prstGeom>
          <a:solidFill>
            <a:srgbClr val="00B050"/>
          </a:solidFill>
        </p:spPr>
        <p:txBody>
          <a:bodyPr wrap="none" rtlCol="0">
            <a:spAutoFit/>
          </a:bodyPr>
          <a:lstStyle/>
          <a:p>
            <a:pPr marL="342900" indent="-342900"/>
            <a:r>
              <a:rPr lang="id-ID" dirty="0" smtClean="0">
                <a:solidFill>
                  <a:schemeClr val="bg1"/>
                </a:solidFill>
              </a:rPr>
              <a:t>a.</a:t>
            </a:r>
            <a:r>
              <a:rPr lang="id-ID" dirty="0" smtClean="0"/>
              <a:t> </a:t>
            </a:r>
            <a:r>
              <a:rPr lang="id-ID" dirty="0" smtClean="0">
                <a:solidFill>
                  <a:schemeClr val="bg1"/>
                </a:solidFill>
              </a:rPr>
              <a:t>Menolak</a:t>
            </a:r>
          </a:p>
          <a:p>
            <a:pPr marL="342900" indent="-342900"/>
            <a:r>
              <a:rPr lang="id-ID" dirty="0" smtClean="0">
                <a:solidFill>
                  <a:schemeClr val="bg1"/>
                </a:solidFill>
              </a:rPr>
              <a:t>b. Mengabulkan sebagian </a:t>
            </a:r>
          </a:p>
          <a:p>
            <a:pPr marL="342900" indent="-342900"/>
            <a:r>
              <a:rPr lang="id-ID" dirty="0" smtClean="0">
                <a:solidFill>
                  <a:schemeClr val="bg1"/>
                </a:solidFill>
              </a:rPr>
              <a:t>    atau seluruhnya</a:t>
            </a:r>
          </a:p>
          <a:p>
            <a:pPr marL="342900" indent="-342900"/>
            <a:r>
              <a:rPr lang="id-ID" dirty="0" smtClean="0">
                <a:solidFill>
                  <a:schemeClr val="bg1"/>
                </a:solidFill>
              </a:rPr>
              <a:t>c. Menambah pajak yang </a:t>
            </a:r>
          </a:p>
          <a:p>
            <a:pPr marL="342900" indent="-342900"/>
            <a:r>
              <a:rPr lang="id-ID" dirty="0" smtClean="0">
                <a:solidFill>
                  <a:schemeClr val="bg1"/>
                </a:solidFill>
              </a:rPr>
              <a:t>    harus dibayar</a:t>
            </a:r>
          </a:p>
          <a:p>
            <a:pPr marL="342900" indent="-342900"/>
            <a:r>
              <a:rPr lang="id-ID" dirty="0" smtClean="0">
                <a:solidFill>
                  <a:schemeClr val="bg1"/>
                </a:solidFill>
              </a:rPr>
              <a:t>d. Tidak dapat diterima</a:t>
            </a:r>
          </a:p>
          <a:p>
            <a:pPr marL="342900" indent="-342900"/>
            <a:r>
              <a:rPr lang="id-ID" dirty="0" smtClean="0">
                <a:solidFill>
                  <a:schemeClr val="bg1"/>
                </a:solidFill>
              </a:rPr>
              <a:t>e. Membetulkan kesalahan </a:t>
            </a:r>
          </a:p>
          <a:p>
            <a:pPr marL="342900" indent="-342900"/>
            <a:r>
              <a:rPr lang="id-ID" dirty="0" smtClean="0">
                <a:solidFill>
                  <a:schemeClr val="bg1"/>
                </a:solidFill>
              </a:rPr>
              <a:t>    tulis dan/atau kesalahan </a:t>
            </a:r>
          </a:p>
          <a:p>
            <a:pPr marL="342900" indent="-342900"/>
            <a:r>
              <a:rPr lang="id-ID" dirty="0" smtClean="0">
                <a:solidFill>
                  <a:schemeClr val="bg1"/>
                </a:solidFill>
              </a:rPr>
              <a:t>    hitung</a:t>
            </a:r>
            <a:endParaRPr lang="id-ID" dirty="0">
              <a:solidFill>
                <a:schemeClr val="bg1"/>
              </a:solidFill>
            </a:endParaRPr>
          </a:p>
        </p:txBody>
      </p:sp>
      <p:sp>
        <p:nvSpPr>
          <p:cNvPr id="17" name="TextBox 16"/>
          <p:cNvSpPr txBox="1"/>
          <p:nvPr/>
        </p:nvSpPr>
        <p:spPr>
          <a:xfrm>
            <a:off x="5580112" y="2636912"/>
            <a:ext cx="2816797" cy="646331"/>
          </a:xfrm>
          <a:prstGeom prst="rect">
            <a:avLst/>
          </a:prstGeom>
          <a:solidFill>
            <a:srgbClr val="FF66FF"/>
          </a:solidFill>
        </p:spPr>
        <p:txBody>
          <a:bodyPr wrap="none" rtlCol="0">
            <a:spAutoFit/>
          </a:bodyPr>
          <a:lstStyle/>
          <a:p>
            <a:r>
              <a:rPr lang="id-ID" dirty="0" smtClean="0"/>
              <a:t>Max. 12 bulan sejak tgl</a:t>
            </a:r>
          </a:p>
          <a:p>
            <a:r>
              <a:rPr lang="id-ID" dirty="0" smtClean="0"/>
              <a:t>Terima surat banding</a:t>
            </a:r>
            <a:endParaRPr lang="id-ID" dirty="0"/>
          </a:p>
        </p:txBody>
      </p:sp>
      <p:sp>
        <p:nvSpPr>
          <p:cNvPr id="18" name="Down Arrow 17"/>
          <p:cNvSpPr/>
          <p:nvPr/>
        </p:nvSpPr>
        <p:spPr>
          <a:xfrm>
            <a:off x="6804248" y="3501008"/>
            <a:ext cx="4846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 name="Left Arrow 18"/>
          <p:cNvSpPr/>
          <p:nvPr/>
        </p:nvSpPr>
        <p:spPr>
          <a:xfrm>
            <a:off x="4788024" y="5013176"/>
            <a:ext cx="618368" cy="484632"/>
          </a:xfrm>
          <a:prstGeom prst="leftArrow">
            <a:avLst>
              <a:gd name="adj1" fmla="val 44104"/>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TextBox 19"/>
          <p:cNvSpPr txBox="1"/>
          <p:nvPr/>
        </p:nvSpPr>
        <p:spPr>
          <a:xfrm>
            <a:off x="1619672" y="4653136"/>
            <a:ext cx="3013967" cy="1200329"/>
          </a:xfrm>
          <a:prstGeom prst="rect">
            <a:avLst/>
          </a:prstGeom>
          <a:solidFill>
            <a:srgbClr val="FF0066"/>
          </a:solidFill>
        </p:spPr>
        <p:txBody>
          <a:bodyPr wrap="none" rtlCol="0">
            <a:spAutoFit/>
          </a:bodyPr>
          <a:lstStyle/>
          <a:p>
            <a:r>
              <a:rPr lang="id-ID" dirty="0" smtClean="0">
                <a:solidFill>
                  <a:schemeClr val="bg1"/>
                </a:solidFill>
              </a:rPr>
              <a:t>Putusan Banding tidak </a:t>
            </a:r>
          </a:p>
          <a:p>
            <a:r>
              <a:rPr lang="id-ID" dirty="0" smtClean="0">
                <a:solidFill>
                  <a:schemeClr val="bg1"/>
                </a:solidFill>
              </a:rPr>
              <a:t>dapat diajukan Gugatan, </a:t>
            </a:r>
          </a:p>
          <a:p>
            <a:r>
              <a:rPr lang="id-ID" dirty="0" smtClean="0">
                <a:solidFill>
                  <a:schemeClr val="bg1"/>
                </a:solidFill>
              </a:rPr>
              <a:t>Banding, atau Kasasi </a:t>
            </a:r>
          </a:p>
          <a:p>
            <a:r>
              <a:rPr lang="id-ID" dirty="0" smtClean="0">
                <a:solidFill>
                  <a:schemeClr val="bg1"/>
                </a:solidFill>
              </a:rPr>
              <a:t>Kecuali PK ke MA</a:t>
            </a:r>
            <a:endParaRPr lang="id-ID" dirty="0">
              <a:solidFill>
                <a:schemeClr val="bg1"/>
              </a:solidFill>
            </a:endParaRPr>
          </a:p>
        </p:txBody>
      </p:sp>
      <p:sp>
        <p:nvSpPr>
          <p:cNvPr id="21" name="TextBox 20"/>
          <p:cNvSpPr txBox="1"/>
          <p:nvPr/>
        </p:nvSpPr>
        <p:spPr>
          <a:xfrm>
            <a:off x="2267744" y="908720"/>
            <a:ext cx="330540" cy="369332"/>
          </a:xfrm>
          <a:prstGeom prst="rect">
            <a:avLst/>
          </a:prstGeom>
          <a:noFill/>
        </p:spPr>
        <p:txBody>
          <a:bodyPr wrap="none" rtlCol="0">
            <a:spAutoFit/>
          </a:bodyPr>
          <a:lstStyle/>
          <a:p>
            <a:r>
              <a:rPr lang="id-ID" dirty="0" smtClean="0"/>
              <a:t>1</a:t>
            </a:r>
            <a:endParaRPr lang="id-ID" dirty="0"/>
          </a:p>
        </p:txBody>
      </p:sp>
      <p:sp>
        <p:nvSpPr>
          <p:cNvPr id="22" name="TextBox 21"/>
          <p:cNvSpPr txBox="1"/>
          <p:nvPr/>
        </p:nvSpPr>
        <p:spPr>
          <a:xfrm>
            <a:off x="5220072" y="908720"/>
            <a:ext cx="330540" cy="369332"/>
          </a:xfrm>
          <a:prstGeom prst="rect">
            <a:avLst/>
          </a:prstGeom>
          <a:noFill/>
        </p:spPr>
        <p:txBody>
          <a:bodyPr wrap="none" rtlCol="0">
            <a:spAutoFit/>
          </a:bodyPr>
          <a:lstStyle/>
          <a:p>
            <a:r>
              <a:rPr lang="id-ID" dirty="0" smtClean="0"/>
              <a:t>2</a:t>
            </a:r>
            <a:endParaRPr lang="id-ID" dirty="0"/>
          </a:p>
        </p:txBody>
      </p:sp>
      <p:sp>
        <p:nvSpPr>
          <p:cNvPr id="23" name="TextBox 22"/>
          <p:cNvSpPr txBox="1"/>
          <p:nvPr/>
        </p:nvSpPr>
        <p:spPr>
          <a:xfrm>
            <a:off x="7308304" y="1916832"/>
            <a:ext cx="330540" cy="369332"/>
          </a:xfrm>
          <a:prstGeom prst="rect">
            <a:avLst/>
          </a:prstGeom>
          <a:noFill/>
        </p:spPr>
        <p:txBody>
          <a:bodyPr wrap="none" rtlCol="0">
            <a:spAutoFit/>
          </a:bodyPr>
          <a:lstStyle/>
          <a:p>
            <a:r>
              <a:rPr lang="id-ID" dirty="0" smtClean="0"/>
              <a:t>3</a:t>
            </a:r>
            <a:endParaRPr lang="id-ID" dirty="0"/>
          </a:p>
        </p:txBody>
      </p:sp>
      <p:sp>
        <p:nvSpPr>
          <p:cNvPr id="24" name="TextBox 23"/>
          <p:cNvSpPr txBox="1"/>
          <p:nvPr/>
        </p:nvSpPr>
        <p:spPr>
          <a:xfrm>
            <a:off x="7308304" y="3356992"/>
            <a:ext cx="330540" cy="369332"/>
          </a:xfrm>
          <a:prstGeom prst="rect">
            <a:avLst/>
          </a:prstGeom>
          <a:noFill/>
        </p:spPr>
        <p:txBody>
          <a:bodyPr wrap="none" rtlCol="0">
            <a:spAutoFit/>
          </a:bodyPr>
          <a:lstStyle/>
          <a:p>
            <a:r>
              <a:rPr lang="id-ID" dirty="0" smtClean="0"/>
              <a:t>4</a:t>
            </a:r>
            <a:endParaRPr lang="id-ID" dirty="0"/>
          </a:p>
        </p:txBody>
      </p:sp>
      <p:sp>
        <p:nvSpPr>
          <p:cNvPr id="25" name="TextBox 24"/>
          <p:cNvSpPr txBox="1"/>
          <p:nvPr/>
        </p:nvSpPr>
        <p:spPr>
          <a:xfrm>
            <a:off x="5148064" y="4725144"/>
            <a:ext cx="330540" cy="369332"/>
          </a:xfrm>
          <a:prstGeom prst="rect">
            <a:avLst/>
          </a:prstGeom>
          <a:noFill/>
        </p:spPr>
        <p:txBody>
          <a:bodyPr wrap="none" rtlCol="0">
            <a:spAutoFit/>
          </a:bodyPr>
          <a:lstStyle/>
          <a:p>
            <a:r>
              <a:rPr lang="id-ID" dirty="0" smtClean="0"/>
              <a:t>5</a:t>
            </a:r>
            <a:endParaRPr lang="id-ID" dirty="0"/>
          </a:p>
        </p:txBody>
      </p:sp>
      <p:sp>
        <p:nvSpPr>
          <p:cNvPr id="26" name="TextBox 25"/>
          <p:cNvSpPr txBox="1"/>
          <p:nvPr/>
        </p:nvSpPr>
        <p:spPr>
          <a:xfrm>
            <a:off x="3419872" y="620688"/>
            <a:ext cx="1088760" cy="369332"/>
          </a:xfrm>
          <a:prstGeom prst="rect">
            <a:avLst/>
          </a:prstGeom>
          <a:noFill/>
        </p:spPr>
        <p:txBody>
          <a:bodyPr wrap="none" rtlCol="0">
            <a:spAutoFit/>
          </a:bodyPr>
          <a:lstStyle/>
          <a:p>
            <a:r>
              <a:rPr lang="id-ID" dirty="0" smtClean="0"/>
              <a:t>Banding</a:t>
            </a:r>
            <a:endParaRPr lang="id-ID"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3528" y="1136933"/>
            <a:ext cx="8579593" cy="4524315"/>
          </a:xfrm>
          <a:prstGeom prst="rect">
            <a:avLst/>
          </a:prstGeom>
          <a:noFill/>
          <a:ln w="130175">
            <a:solidFill>
              <a:srgbClr val="FF0000"/>
            </a:solidFill>
          </a:ln>
        </p:spPr>
        <p:txBody>
          <a:bodyPr wrap="none" rtlCol="0">
            <a:spAutoFit/>
          </a:bodyPr>
          <a:lstStyle/>
          <a:p>
            <a:r>
              <a:rPr lang="id-ID" b="1" dirty="0" smtClean="0"/>
              <a:t>Contoh keberatan</a:t>
            </a:r>
          </a:p>
          <a:p>
            <a:r>
              <a:rPr lang="id-ID" dirty="0" smtClean="0"/>
              <a:t>Untuk tahun pajak 2008, diterbitkanSKPKB sebesar Rp 1.000.000.000,-</a:t>
            </a:r>
          </a:p>
          <a:p>
            <a:r>
              <a:rPr lang="id-ID" dirty="0" smtClean="0"/>
              <a:t>Untuk PT A, dan dalam pembahasan akhir PT A setuju bayar hanya </a:t>
            </a:r>
          </a:p>
          <a:p>
            <a:r>
              <a:rPr lang="id-ID" dirty="0" smtClean="0"/>
              <a:t>Rp 200.000.000,- dan telah melunasinya. Kemudian WP PT A mengajukan </a:t>
            </a:r>
          </a:p>
          <a:p>
            <a:r>
              <a:rPr lang="id-ID" dirty="0" smtClean="0"/>
              <a:t>Keberatan atas koreksi lainnya.</a:t>
            </a:r>
          </a:p>
          <a:p>
            <a:r>
              <a:rPr lang="id-ID" dirty="0" smtClean="0"/>
              <a:t>Dirjen Pajak mengabulkan sebagian keberatannya tersebut, yaitu harus </a:t>
            </a:r>
          </a:p>
          <a:p>
            <a:r>
              <a:rPr lang="id-ID" dirty="0" smtClean="0"/>
              <a:t>membayar kekurangan pajak sejumlah Rp 750.000.000,-,</a:t>
            </a:r>
          </a:p>
          <a:p>
            <a:r>
              <a:rPr lang="id-ID" dirty="0" smtClean="0"/>
              <a:t>Dengan demikian PT A harus membayar sanksi denda  adalah</a:t>
            </a:r>
          </a:p>
          <a:p>
            <a:r>
              <a:rPr lang="id-ID" dirty="0" smtClean="0"/>
              <a:t>50% x( Rp 750.000.000 – Rp 200.000.000,-) = Rp 275.000.000,-</a:t>
            </a:r>
          </a:p>
          <a:p>
            <a:endParaRPr lang="id-ID" dirty="0" smtClean="0"/>
          </a:p>
          <a:p>
            <a:r>
              <a:rPr lang="id-ID" b="1" dirty="0" smtClean="0"/>
              <a:t>Kemudian PT A mengajukan banding</a:t>
            </a:r>
          </a:p>
          <a:p>
            <a:r>
              <a:rPr lang="id-ID" dirty="0" smtClean="0"/>
              <a:t>Pengenaan denda sebesar Rp 275.000.000,- tertangguh/tidak dikenakan.</a:t>
            </a:r>
          </a:p>
          <a:p>
            <a:r>
              <a:rPr lang="id-ID" dirty="0" smtClean="0"/>
              <a:t>Berdasarkan putusan Banding, WP diharuskan membayar kekurangan bayar</a:t>
            </a:r>
          </a:p>
          <a:p>
            <a:r>
              <a:rPr lang="id-ID" dirty="0" smtClean="0"/>
              <a:t>Pajak sebesar Rp 450.000.000,-</a:t>
            </a:r>
          </a:p>
          <a:p>
            <a:r>
              <a:rPr lang="id-ID" dirty="0" smtClean="0"/>
              <a:t>Wajib Pajak PT A dikenakan sanksi denda  sebesar 100% , sehingga harus</a:t>
            </a:r>
          </a:p>
          <a:p>
            <a:r>
              <a:rPr lang="id-ID" dirty="0" smtClean="0"/>
              <a:t>Bayar =100% x(Rp 450.000.000 – Rp 200.000.000) = Rp 250.000.000,-.</a:t>
            </a:r>
            <a:endParaRPr lang="id-ID"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548680"/>
            <a:ext cx="6162264" cy="646331"/>
          </a:xfrm>
          <a:prstGeom prst="rect">
            <a:avLst/>
          </a:prstGeom>
          <a:solidFill>
            <a:srgbClr val="6666FF"/>
          </a:solidFill>
        </p:spPr>
        <p:txBody>
          <a:bodyPr wrap="none" rtlCol="0">
            <a:spAutoFit/>
          </a:bodyPr>
          <a:lstStyle/>
          <a:p>
            <a:pPr algn="ctr"/>
            <a:r>
              <a:rPr lang="id-ID" dirty="0" smtClean="0">
                <a:solidFill>
                  <a:schemeClr val="bg1"/>
                </a:solidFill>
              </a:rPr>
              <a:t>Kontradiksi Antara UU KUP dan UU no.14 tahun 2002</a:t>
            </a:r>
          </a:p>
          <a:p>
            <a:pPr algn="ctr"/>
            <a:r>
              <a:rPr lang="id-ID" dirty="0" smtClean="0">
                <a:solidFill>
                  <a:schemeClr val="bg1"/>
                </a:solidFill>
              </a:rPr>
              <a:t> tentang Pengadilan Pajak</a:t>
            </a:r>
            <a:endParaRPr lang="id-ID" dirty="0">
              <a:solidFill>
                <a:schemeClr val="bg1"/>
              </a:solidFill>
            </a:endParaRPr>
          </a:p>
        </p:txBody>
      </p:sp>
      <p:sp>
        <p:nvSpPr>
          <p:cNvPr id="4" name="TextBox 3"/>
          <p:cNvSpPr txBox="1"/>
          <p:nvPr/>
        </p:nvSpPr>
        <p:spPr>
          <a:xfrm>
            <a:off x="395536" y="1772816"/>
            <a:ext cx="8387232" cy="2585323"/>
          </a:xfrm>
          <a:prstGeom prst="rect">
            <a:avLst/>
          </a:prstGeom>
          <a:solidFill>
            <a:srgbClr val="FFFF00"/>
          </a:solidFill>
        </p:spPr>
        <p:txBody>
          <a:bodyPr wrap="none" rtlCol="0">
            <a:spAutoFit/>
          </a:bodyPr>
          <a:lstStyle/>
          <a:p>
            <a:r>
              <a:rPr lang="id-ID" dirty="0" smtClean="0"/>
              <a:t>Pada pasal 27 ayat 5c UU KUP menyatakan bahwa jumlah pajak yang</a:t>
            </a:r>
          </a:p>
          <a:p>
            <a:r>
              <a:rPr lang="id-ID" dirty="0" smtClean="0"/>
              <a:t>belum dibayar pada saat pengajuan permohonan Banding belum </a:t>
            </a:r>
          </a:p>
          <a:p>
            <a:r>
              <a:rPr lang="id-ID" dirty="0" smtClean="0"/>
              <a:t>merupakan pajak yang terutang sampai putusan banding diterbitkan. </a:t>
            </a:r>
          </a:p>
          <a:p>
            <a:r>
              <a:rPr lang="id-ID" dirty="0" smtClean="0"/>
              <a:t>Ini berarti WP tidak wajib melunasi pajak terutang menurut surat </a:t>
            </a:r>
          </a:p>
          <a:p>
            <a:r>
              <a:rPr lang="id-ID" dirty="0" smtClean="0"/>
              <a:t>Keputusan Keberatan, bila WP mengajukan Banding atas Surat keputusan</a:t>
            </a:r>
          </a:p>
          <a:p>
            <a:r>
              <a:rPr lang="id-ID" dirty="0" smtClean="0"/>
              <a:t>keberatan tesebut, Namun berdasarkan pasal 36 ayat 4 undang-Undang</a:t>
            </a:r>
          </a:p>
          <a:p>
            <a:r>
              <a:rPr lang="id-ID" dirty="0" smtClean="0"/>
              <a:t>Nomor 14 tahun 2002 tentang pengadilan Pajak, dinyatakan bahwa </a:t>
            </a:r>
          </a:p>
          <a:p>
            <a:r>
              <a:rPr lang="id-ID" dirty="0" smtClean="0"/>
              <a:t>Banding terhadap besarnya pajak yang terutang hanya dapat diajukan </a:t>
            </a:r>
          </a:p>
          <a:p>
            <a:r>
              <a:rPr lang="id-ID" dirty="0" smtClean="0"/>
              <a:t>bila jumlah pajak yang terutang dimaksud telah dibayar sebesar 50%</a:t>
            </a:r>
            <a:endParaRPr lang="id-ID"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395536" y="2852936"/>
            <a:ext cx="1872208" cy="576064"/>
          </a:xfrm>
          <a:prstGeom prst="roundRect">
            <a:avLst>
              <a:gd name="adj" fmla="val 5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t>Gugatan</a:t>
            </a:r>
            <a:endParaRPr lang="id-ID" sz="2400" b="1" dirty="0"/>
          </a:p>
        </p:txBody>
      </p:sp>
      <p:sp>
        <p:nvSpPr>
          <p:cNvPr id="4" name="Down Arrow 3"/>
          <p:cNvSpPr/>
          <p:nvPr/>
        </p:nvSpPr>
        <p:spPr>
          <a:xfrm>
            <a:off x="1043608" y="3645024"/>
            <a:ext cx="48463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TextBox 4"/>
          <p:cNvSpPr txBox="1"/>
          <p:nvPr/>
        </p:nvSpPr>
        <p:spPr>
          <a:xfrm>
            <a:off x="251520" y="4077072"/>
            <a:ext cx="2699778" cy="646331"/>
          </a:xfrm>
          <a:prstGeom prst="rect">
            <a:avLst/>
          </a:prstGeom>
          <a:solidFill>
            <a:srgbClr val="FFFF00"/>
          </a:solidFill>
        </p:spPr>
        <p:txBody>
          <a:bodyPr wrap="none" rtlCol="0">
            <a:spAutoFit/>
          </a:bodyPr>
          <a:lstStyle/>
          <a:p>
            <a:r>
              <a:rPr lang="id-ID" dirty="0" smtClean="0"/>
              <a:t>Oleh Wajib pajak atau </a:t>
            </a:r>
          </a:p>
          <a:p>
            <a:r>
              <a:rPr lang="id-ID" dirty="0" smtClean="0"/>
              <a:t>penanggungan pajak</a:t>
            </a:r>
            <a:endParaRPr lang="id-ID" dirty="0"/>
          </a:p>
        </p:txBody>
      </p:sp>
      <p:cxnSp>
        <p:nvCxnSpPr>
          <p:cNvPr id="7" name="Straight Arrow Connector 6"/>
          <p:cNvCxnSpPr/>
          <p:nvPr/>
        </p:nvCxnSpPr>
        <p:spPr>
          <a:xfrm flipV="1">
            <a:off x="2267744" y="836712"/>
            <a:ext cx="1440160" cy="21602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779912" y="548680"/>
            <a:ext cx="4820550" cy="923330"/>
          </a:xfrm>
          <a:prstGeom prst="rect">
            <a:avLst/>
          </a:prstGeom>
          <a:solidFill>
            <a:srgbClr val="00B050"/>
          </a:solidFill>
        </p:spPr>
        <p:txBody>
          <a:bodyPr wrap="none" rtlCol="0">
            <a:spAutoFit/>
          </a:bodyPr>
          <a:lstStyle/>
          <a:p>
            <a:pPr marL="342900" indent="-342900">
              <a:buAutoNum type="arabicPeriod"/>
            </a:pPr>
            <a:r>
              <a:rPr lang="id-ID" dirty="0" smtClean="0">
                <a:solidFill>
                  <a:schemeClr val="bg1"/>
                </a:solidFill>
              </a:rPr>
              <a:t>Pelaksanaan surat sita, surat perintah </a:t>
            </a:r>
          </a:p>
          <a:p>
            <a:pPr marL="342900" indent="-342900"/>
            <a:r>
              <a:rPr lang="id-ID" dirty="0" smtClean="0">
                <a:solidFill>
                  <a:schemeClr val="bg1"/>
                </a:solidFill>
              </a:rPr>
              <a:t>     melaksanakan penyitaan atau</a:t>
            </a:r>
          </a:p>
          <a:p>
            <a:pPr marL="342900" indent="-342900"/>
            <a:r>
              <a:rPr lang="id-ID" dirty="0" smtClean="0">
                <a:solidFill>
                  <a:schemeClr val="bg1"/>
                </a:solidFill>
              </a:rPr>
              <a:t>     pengumuaman lelang</a:t>
            </a:r>
            <a:endParaRPr lang="id-ID" dirty="0">
              <a:solidFill>
                <a:schemeClr val="bg1"/>
              </a:solidFill>
            </a:endParaRPr>
          </a:p>
        </p:txBody>
      </p:sp>
      <p:cxnSp>
        <p:nvCxnSpPr>
          <p:cNvPr id="11" name="Straight Arrow Connector 10"/>
          <p:cNvCxnSpPr>
            <a:stCxn id="3" idx="3"/>
          </p:cNvCxnSpPr>
          <p:nvPr/>
        </p:nvCxnSpPr>
        <p:spPr>
          <a:xfrm flipV="1">
            <a:off x="2267744" y="2204864"/>
            <a:ext cx="1368152"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851920" y="1772816"/>
            <a:ext cx="4764446" cy="646331"/>
          </a:xfrm>
          <a:prstGeom prst="rect">
            <a:avLst/>
          </a:prstGeom>
          <a:solidFill>
            <a:srgbClr val="00B050"/>
          </a:solidFill>
        </p:spPr>
        <p:txBody>
          <a:bodyPr wrap="none" rtlCol="0">
            <a:spAutoFit/>
          </a:bodyPr>
          <a:lstStyle/>
          <a:p>
            <a:r>
              <a:rPr lang="id-ID" dirty="0" smtClean="0">
                <a:solidFill>
                  <a:schemeClr val="bg1"/>
                </a:solidFill>
              </a:rPr>
              <a:t>2. Keputusan pencegahan dalam rangka </a:t>
            </a:r>
          </a:p>
          <a:p>
            <a:r>
              <a:rPr lang="id-ID" dirty="0" smtClean="0">
                <a:solidFill>
                  <a:schemeClr val="bg1"/>
                </a:solidFill>
              </a:rPr>
              <a:t>    penagihan pajak</a:t>
            </a:r>
            <a:endParaRPr lang="id-ID" dirty="0">
              <a:solidFill>
                <a:schemeClr val="bg1"/>
              </a:solidFill>
            </a:endParaRPr>
          </a:p>
        </p:txBody>
      </p:sp>
      <p:cxnSp>
        <p:nvCxnSpPr>
          <p:cNvPr id="14" name="Straight Arrow Connector 13"/>
          <p:cNvCxnSpPr>
            <a:stCxn id="3" idx="3"/>
          </p:cNvCxnSpPr>
          <p:nvPr/>
        </p:nvCxnSpPr>
        <p:spPr>
          <a:xfrm>
            <a:off x="2267744" y="3140968"/>
            <a:ext cx="129614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635896" y="2564904"/>
            <a:ext cx="5158785" cy="1200329"/>
          </a:xfrm>
          <a:prstGeom prst="rect">
            <a:avLst/>
          </a:prstGeom>
          <a:solidFill>
            <a:srgbClr val="00B050"/>
          </a:solidFill>
        </p:spPr>
        <p:txBody>
          <a:bodyPr wrap="none" rtlCol="0">
            <a:spAutoFit/>
          </a:bodyPr>
          <a:lstStyle/>
          <a:p>
            <a:r>
              <a:rPr lang="id-ID" dirty="0" smtClean="0">
                <a:solidFill>
                  <a:schemeClr val="bg1"/>
                </a:solidFill>
              </a:rPr>
              <a:t>3. Keputusan yang berkaitan dengan</a:t>
            </a:r>
          </a:p>
          <a:p>
            <a:r>
              <a:rPr lang="id-ID" dirty="0" smtClean="0">
                <a:solidFill>
                  <a:schemeClr val="bg1"/>
                </a:solidFill>
              </a:rPr>
              <a:t>   pelaksanaan keputusan perpajakan, selain</a:t>
            </a:r>
          </a:p>
          <a:p>
            <a:r>
              <a:rPr lang="id-ID" dirty="0" smtClean="0">
                <a:solidFill>
                  <a:schemeClr val="bg1"/>
                </a:solidFill>
              </a:rPr>
              <a:t>   yang ditetapkan dalam pasal 25 ayat 1 </a:t>
            </a:r>
          </a:p>
          <a:p>
            <a:r>
              <a:rPr lang="id-ID" dirty="0" smtClean="0">
                <a:solidFill>
                  <a:schemeClr val="bg1"/>
                </a:solidFill>
              </a:rPr>
              <a:t>   dan pasal 26 KUP.</a:t>
            </a:r>
            <a:endParaRPr lang="id-ID" dirty="0">
              <a:solidFill>
                <a:schemeClr val="bg1"/>
              </a:solidFill>
            </a:endParaRPr>
          </a:p>
        </p:txBody>
      </p:sp>
      <p:cxnSp>
        <p:nvCxnSpPr>
          <p:cNvPr id="17" name="Straight Arrow Connector 16"/>
          <p:cNvCxnSpPr>
            <a:stCxn id="3" idx="3"/>
          </p:cNvCxnSpPr>
          <p:nvPr/>
        </p:nvCxnSpPr>
        <p:spPr>
          <a:xfrm>
            <a:off x="2267744" y="3140968"/>
            <a:ext cx="1008112" cy="12241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275856" y="3967896"/>
            <a:ext cx="5824030" cy="1477328"/>
          </a:xfrm>
          <a:prstGeom prst="rect">
            <a:avLst/>
          </a:prstGeom>
          <a:solidFill>
            <a:srgbClr val="00B050"/>
          </a:solidFill>
        </p:spPr>
        <p:txBody>
          <a:bodyPr wrap="none" rtlCol="0">
            <a:spAutoFit/>
          </a:bodyPr>
          <a:lstStyle/>
          <a:p>
            <a:r>
              <a:rPr lang="id-ID" dirty="0" smtClean="0">
                <a:solidFill>
                  <a:schemeClr val="bg1"/>
                </a:solidFill>
              </a:rPr>
              <a:t>4. Penerbitan SKP atau Surat Keputusan Keberatan</a:t>
            </a:r>
          </a:p>
          <a:p>
            <a:r>
              <a:rPr lang="id-ID" dirty="0" smtClean="0">
                <a:solidFill>
                  <a:schemeClr val="bg1"/>
                </a:solidFill>
              </a:rPr>
              <a:t>    yang dalam penerbitannya tidak sesuai dengan </a:t>
            </a:r>
          </a:p>
          <a:p>
            <a:r>
              <a:rPr lang="id-ID" dirty="0" smtClean="0">
                <a:solidFill>
                  <a:schemeClr val="bg1"/>
                </a:solidFill>
              </a:rPr>
              <a:t>    prosedur atau tatacara yang telah diatur dalam</a:t>
            </a:r>
          </a:p>
          <a:p>
            <a:r>
              <a:rPr lang="id-ID" dirty="0" smtClean="0">
                <a:solidFill>
                  <a:schemeClr val="bg1"/>
                </a:solidFill>
              </a:rPr>
              <a:t>    ketentuan peraturan perundang-undangan </a:t>
            </a:r>
          </a:p>
          <a:p>
            <a:r>
              <a:rPr lang="id-ID" dirty="0" smtClean="0">
                <a:solidFill>
                  <a:schemeClr val="bg1"/>
                </a:solidFill>
              </a:rPr>
              <a:t>    perpajakan </a:t>
            </a:r>
            <a:endParaRPr lang="id-ID" dirty="0">
              <a:solidFill>
                <a:schemeClr val="bg1"/>
              </a:solidFill>
            </a:endParaRPr>
          </a:p>
        </p:txBody>
      </p:sp>
      <p:sp>
        <p:nvSpPr>
          <p:cNvPr id="19" name="Down Arrow 18"/>
          <p:cNvSpPr/>
          <p:nvPr/>
        </p:nvSpPr>
        <p:spPr>
          <a:xfrm>
            <a:off x="1043608" y="4826856"/>
            <a:ext cx="484632" cy="5463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1" name="TextBox 20"/>
          <p:cNvSpPr txBox="1"/>
          <p:nvPr/>
        </p:nvSpPr>
        <p:spPr>
          <a:xfrm>
            <a:off x="179512" y="5445224"/>
            <a:ext cx="2953053" cy="646331"/>
          </a:xfrm>
          <a:prstGeom prst="rect">
            <a:avLst/>
          </a:prstGeom>
          <a:solidFill>
            <a:srgbClr val="FFFF00"/>
          </a:solidFill>
        </p:spPr>
        <p:txBody>
          <a:bodyPr wrap="none" rtlCol="0">
            <a:spAutoFit/>
          </a:bodyPr>
          <a:lstStyle/>
          <a:p>
            <a:r>
              <a:rPr lang="id-ID" dirty="0" smtClean="0"/>
              <a:t>Hanya dapat diajukan ke</a:t>
            </a:r>
          </a:p>
          <a:p>
            <a:r>
              <a:rPr lang="id-ID" dirty="0" smtClean="0"/>
              <a:t>Badan Peradilan pajak</a:t>
            </a:r>
            <a:endParaRPr lang="id-ID" dirty="0"/>
          </a:p>
        </p:txBody>
      </p:sp>
      <p:sp>
        <p:nvSpPr>
          <p:cNvPr id="22" name="Up Arrow 21"/>
          <p:cNvSpPr/>
          <p:nvPr/>
        </p:nvSpPr>
        <p:spPr>
          <a:xfrm>
            <a:off x="1043608" y="1988840"/>
            <a:ext cx="484632" cy="72008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3" name="TextBox 22"/>
          <p:cNvSpPr txBox="1"/>
          <p:nvPr/>
        </p:nvSpPr>
        <p:spPr>
          <a:xfrm>
            <a:off x="179512" y="439504"/>
            <a:ext cx="2643672" cy="1477328"/>
          </a:xfrm>
          <a:prstGeom prst="rect">
            <a:avLst/>
          </a:prstGeom>
          <a:solidFill>
            <a:srgbClr val="FFFF00"/>
          </a:solidFill>
        </p:spPr>
        <p:txBody>
          <a:bodyPr wrap="none" rtlCol="0">
            <a:spAutoFit/>
          </a:bodyPr>
          <a:lstStyle/>
          <a:p>
            <a:r>
              <a:rPr lang="id-ID" dirty="0" smtClean="0"/>
              <a:t>Putusan atas gugatan</a:t>
            </a:r>
          </a:p>
          <a:p>
            <a:r>
              <a:rPr lang="id-ID" dirty="0" smtClean="0"/>
              <a:t>Paling lama 6 bulan </a:t>
            </a:r>
          </a:p>
          <a:p>
            <a:r>
              <a:rPr lang="id-ID" dirty="0" smtClean="0"/>
              <a:t>Sejak surat gugatan </a:t>
            </a:r>
          </a:p>
          <a:p>
            <a:r>
              <a:rPr lang="id-ID" dirty="0" smtClean="0"/>
              <a:t>diterima  oleh </a:t>
            </a:r>
          </a:p>
          <a:p>
            <a:r>
              <a:rPr lang="id-ID" dirty="0" smtClean="0"/>
              <a:t>Pengadilan pajak</a:t>
            </a:r>
            <a:endParaRPr lang="id-ID"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Predefined Process 2"/>
          <p:cNvSpPr/>
          <p:nvPr/>
        </p:nvSpPr>
        <p:spPr>
          <a:xfrm>
            <a:off x="323528" y="836712"/>
            <a:ext cx="8568952" cy="5616624"/>
          </a:xfrm>
          <a:prstGeom prst="flowChartPredefinedProcess">
            <a:avLst/>
          </a:prstGeom>
          <a:solidFill>
            <a:srgbClr val="00990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b="1" dirty="0" smtClean="0"/>
              <a:t>Syarat-syarat  Surat Gugatan </a:t>
            </a:r>
            <a:r>
              <a:rPr lang="id-ID" dirty="0" smtClean="0"/>
              <a:t>:</a:t>
            </a:r>
          </a:p>
          <a:p>
            <a:pPr marL="342900" indent="-342900">
              <a:buAutoNum type="arabicPeriod"/>
            </a:pPr>
            <a:r>
              <a:rPr lang="id-ID" dirty="0" smtClean="0"/>
              <a:t>Gugatan diajukan secara tertulis dalam bahasa Indonesia</a:t>
            </a:r>
          </a:p>
          <a:p>
            <a:pPr marL="342900" indent="-342900">
              <a:buAutoNum type="arabicPeriod"/>
            </a:pPr>
            <a:r>
              <a:rPr lang="id-ID" dirty="0" smtClean="0"/>
              <a:t>Jangka waktu untuk mengajukan gugatan  terhadap pelaksanaan penagihan pajak adalah 14 hari sejak tanggal pelaksanaan penagihan</a:t>
            </a:r>
          </a:p>
          <a:p>
            <a:pPr marL="342900" indent="-342900">
              <a:buAutoNum type="arabicPeriod"/>
            </a:pPr>
            <a:r>
              <a:rPr lang="id-ID" dirty="0" smtClean="0"/>
              <a:t>Gugatan selain hal tersebut diatas  no.2 adalah 30 hari sejak tanggal diterima  Keputusan yang digugat</a:t>
            </a:r>
          </a:p>
          <a:p>
            <a:pPr marL="342900" indent="-342900">
              <a:buAutoNum type="arabicPeriod"/>
            </a:pPr>
            <a:r>
              <a:rPr lang="id-ID" dirty="0" smtClean="0"/>
              <a:t>Jangka waktu no. 2 dan 3 tidak mengikat, jika jangka waktu tersebut tidak dapat dipenuhi karena keadaan diluar kekuasaannya,</a:t>
            </a:r>
          </a:p>
          <a:p>
            <a:pPr marL="342900" indent="-342900">
              <a:buAutoNum type="arabicPeriod"/>
            </a:pPr>
            <a:r>
              <a:rPr lang="id-ID" dirty="0" smtClean="0"/>
              <a:t>Perpanjangan jangka waktu  tsb no. 4 adalah 14 hari terhitung sejak berakhirnya keadaan diluar kekuasaan penggugat</a:t>
            </a:r>
          </a:p>
          <a:p>
            <a:pPr marL="342900" indent="-342900">
              <a:buAutoNum type="arabicPeriod"/>
            </a:pPr>
            <a:r>
              <a:rPr lang="id-ID" dirty="0" smtClean="0"/>
              <a:t>Terhadap 1 (satu) pelaksanaan penagihan atau 1 (satu) keputusan diajukan satu surat Gugatan</a:t>
            </a:r>
            <a:endParaRPr lang="id-ID" dirty="0"/>
          </a:p>
        </p:txBody>
      </p:sp>
      <p:sp>
        <p:nvSpPr>
          <p:cNvPr id="4" name="Rounded Rectangle 3"/>
          <p:cNvSpPr/>
          <p:nvPr/>
        </p:nvSpPr>
        <p:spPr>
          <a:xfrm>
            <a:off x="2195736" y="332656"/>
            <a:ext cx="4608512" cy="576064"/>
          </a:xfrm>
          <a:prstGeom prst="roundRect">
            <a:avLst>
              <a:gd name="adj" fmla="val 50000"/>
            </a:avLst>
          </a:prstGeom>
          <a:solidFill>
            <a:srgbClr val="FF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t>Persyaratan surat Gugatan</a:t>
            </a:r>
            <a:endParaRPr lang="id-ID" sz="2400" b="1"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339752" y="260648"/>
            <a:ext cx="3888432" cy="576064"/>
          </a:xfrm>
          <a:prstGeom prst="roundRect">
            <a:avLst>
              <a:gd name="adj" fmla="val 5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t>Peninjauan Kembali</a:t>
            </a:r>
            <a:endParaRPr lang="id-ID" sz="2400" b="1" dirty="0"/>
          </a:p>
        </p:txBody>
      </p:sp>
      <p:sp>
        <p:nvSpPr>
          <p:cNvPr id="3" name="Rectangle 2"/>
          <p:cNvSpPr/>
          <p:nvPr/>
        </p:nvSpPr>
        <p:spPr>
          <a:xfrm>
            <a:off x="467544" y="1556792"/>
            <a:ext cx="5112568" cy="2952328"/>
          </a:xfrm>
          <a:prstGeom prst="rect">
            <a:avLst/>
          </a:prstGeom>
          <a:solidFill>
            <a:srgbClr val="7030A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t>Putusan Pengadilan Pajak berupa :</a:t>
            </a:r>
          </a:p>
          <a:p>
            <a:pPr marL="342900" indent="-342900">
              <a:buAutoNum type="alphaLcPeriod"/>
            </a:pPr>
            <a:r>
              <a:rPr lang="id-ID" dirty="0" smtClean="0"/>
              <a:t>Menolak</a:t>
            </a:r>
          </a:p>
          <a:p>
            <a:pPr marL="342900" indent="-342900">
              <a:buAutoNum type="alphaLcPeriod"/>
            </a:pPr>
            <a:r>
              <a:rPr lang="id-ID" dirty="0" smtClean="0"/>
              <a:t>Mengabulkan sebagian atau seluruhnya</a:t>
            </a:r>
          </a:p>
          <a:p>
            <a:pPr marL="342900" indent="-342900">
              <a:buAutoNum type="alphaLcPeriod"/>
            </a:pPr>
            <a:r>
              <a:rPr lang="id-ID" dirty="0" smtClean="0"/>
              <a:t>Menambah pajak yang harus dibayar</a:t>
            </a:r>
          </a:p>
          <a:p>
            <a:pPr marL="342900" indent="-342900">
              <a:buAutoNum type="alphaLcPeriod"/>
            </a:pPr>
            <a:r>
              <a:rPr lang="id-ID" dirty="0" smtClean="0"/>
              <a:t>Tidak dapat diterima</a:t>
            </a:r>
          </a:p>
          <a:p>
            <a:pPr marL="342900" indent="-342900">
              <a:buAutoNum type="alphaLcPeriod"/>
            </a:pPr>
            <a:r>
              <a:rPr lang="id-ID" dirty="0" smtClean="0"/>
              <a:t>Membetulkan kesalahan tulis dan/atau kesalahan hitung  dan/atau</a:t>
            </a:r>
          </a:p>
          <a:p>
            <a:pPr marL="342900" indent="-342900">
              <a:buAutoNum type="alphaLcPeriod"/>
            </a:pPr>
            <a:r>
              <a:rPr lang="id-ID" dirty="0" smtClean="0"/>
              <a:t>membatalkan</a:t>
            </a:r>
          </a:p>
          <a:p>
            <a:pPr marL="342900" indent="-342900">
              <a:buAutoNum type="alphaLcPeriod"/>
            </a:pPr>
            <a:endParaRPr lang="id-ID" dirty="0" smtClean="0"/>
          </a:p>
        </p:txBody>
      </p:sp>
      <p:sp>
        <p:nvSpPr>
          <p:cNvPr id="4" name="Down Arrow 3"/>
          <p:cNvSpPr/>
          <p:nvPr/>
        </p:nvSpPr>
        <p:spPr>
          <a:xfrm>
            <a:off x="2555776" y="4653136"/>
            <a:ext cx="4846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TextBox 4"/>
          <p:cNvSpPr txBox="1"/>
          <p:nvPr/>
        </p:nvSpPr>
        <p:spPr>
          <a:xfrm>
            <a:off x="980952" y="5229200"/>
            <a:ext cx="3591048" cy="646331"/>
          </a:xfrm>
          <a:prstGeom prst="rect">
            <a:avLst/>
          </a:prstGeom>
          <a:solidFill>
            <a:srgbClr val="FF0000"/>
          </a:solidFill>
        </p:spPr>
        <p:txBody>
          <a:bodyPr wrap="none" rtlCol="0">
            <a:spAutoFit/>
          </a:bodyPr>
          <a:lstStyle/>
          <a:p>
            <a:r>
              <a:rPr lang="id-ID" dirty="0" smtClean="0">
                <a:solidFill>
                  <a:schemeClr val="bg1"/>
                </a:solidFill>
              </a:rPr>
              <a:t>Tidak dapat dijukan</a:t>
            </a:r>
          </a:p>
          <a:p>
            <a:r>
              <a:rPr lang="id-ID" dirty="0" smtClean="0">
                <a:solidFill>
                  <a:schemeClr val="bg1"/>
                </a:solidFill>
              </a:rPr>
              <a:t> Gugatan, Banding atau Kasasi</a:t>
            </a:r>
            <a:endParaRPr lang="id-ID" dirty="0">
              <a:solidFill>
                <a:schemeClr val="bg1"/>
              </a:solidFill>
            </a:endParaRPr>
          </a:p>
        </p:txBody>
      </p:sp>
      <p:sp>
        <p:nvSpPr>
          <p:cNvPr id="6" name="Right Arrow 5"/>
          <p:cNvSpPr/>
          <p:nvPr/>
        </p:nvSpPr>
        <p:spPr>
          <a:xfrm>
            <a:off x="5652120" y="2780928"/>
            <a:ext cx="72008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6444208" y="2420888"/>
            <a:ext cx="2376264" cy="1202432"/>
          </a:xfrm>
          <a:prstGeom prst="rect">
            <a:avLst/>
          </a:prstGeom>
          <a:solidFill>
            <a:srgbClr val="D01C6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Peninjauan Kembali ke Mahkamah Agung</a:t>
            </a:r>
            <a:endParaRPr lang="id-ID" dirty="0"/>
          </a:p>
        </p:txBody>
      </p:sp>
      <p:sp>
        <p:nvSpPr>
          <p:cNvPr id="8" name="Down Arrow 7"/>
          <p:cNvSpPr/>
          <p:nvPr/>
        </p:nvSpPr>
        <p:spPr>
          <a:xfrm>
            <a:off x="7452320" y="3861048"/>
            <a:ext cx="4846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TextBox 8"/>
          <p:cNvSpPr txBox="1"/>
          <p:nvPr/>
        </p:nvSpPr>
        <p:spPr>
          <a:xfrm>
            <a:off x="6012160" y="4365104"/>
            <a:ext cx="3050835" cy="2031325"/>
          </a:xfrm>
          <a:prstGeom prst="rect">
            <a:avLst/>
          </a:prstGeom>
          <a:solidFill>
            <a:srgbClr val="C00000"/>
          </a:solidFill>
        </p:spPr>
        <p:txBody>
          <a:bodyPr wrap="none" rtlCol="0">
            <a:spAutoFit/>
          </a:bodyPr>
          <a:lstStyle/>
          <a:p>
            <a:r>
              <a:rPr lang="id-ID" dirty="0" smtClean="0">
                <a:solidFill>
                  <a:schemeClr val="bg1"/>
                </a:solidFill>
              </a:rPr>
              <a:t>PK diputus MA dalam</a:t>
            </a:r>
          </a:p>
          <a:p>
            <a:r>
              <a:rPr lang="id-ID" dirty="0" smtClean="0">
                <a:solidFill>
                  <a:schemeClr val="bg1"/>
                </a:solidFill>
              </a:rPr>
              <a:t> jangka waktu 6 bulan </a:t>
            </a:r>
          </a:p>
          <a:p>
            <a:r>
              <a:rPr lang="id-ID" dirty="0" smtClean="0">
                <a:solidFill>
                  <a:schemeClr val="bg1"/>
                </a:solidFill>
              </a:rPr>
              <a:t>sejak permohonan</a:t>
            </a:r>
          </a:p>
          <a:p>
            <a:r>
              <a:rPr lang="id-ID" dirty="0" smtClean="0">
                <a:solidFill>
                  <a:schemeClr val="bg1"/>
                </a:solidFill>
              </a:rPr>
              <a:t>PK diterima MA, dalam </a:t>
            </a:r>
          </a:p>
          <a:p>
            <a:r>
              <a:rPr lang="id-ID" dirty="0" smtClean="0">
                <a:solidFill>
                  <a:schemeClr val="bg1"/>
                </a:solidFill>
              </a:rPr>
              <a:t>Pemeriksaan acara biasa </a:t>
            </a:r>
          </a:p>
          <a:p>
            <a:r>
              <a:rPr lang="id-ID" dirty="0" smtClean="0">
                <a:solidFill>
                  <a:schemeClr val="bg1"/>
                </a:solidFill>
              </a:rPr>
              <a:t>atau 1 bulan dalam acara</a:t>
            </a:r>
          </a:p>
          <a:p>
            <a:r>
              <a:rPr lang="id-ID" dirty="0" smtClean="0">
                <a:solidFill>
                  <a:schemeClr val="bg1"/>
                </a:solidFill>
              </a:rPr>
              <a:t>cepat</a:t>
            </a:r>
            <a:endParaRPr lang="id-ID" dirty="0">
              <a:solidFill>
                <a:schemeClr val="bg1"/>
              </a:solidFill>
            </a:endParaRPr>
          </a:p>
        </p:txBody>
      </p:sp>
      <p:sp>
        <p:nvSpPr>
          <p:cNvPr id="10" name="TextBox 9"/>
          <p:cNvSpPr txBox="1"/>
          <p:nvPr/>
        </p:nvSpPr>
        <p:spPr>
          <a:xfrm>
            <a:off x="5796136" y="2564904"/>
            <a:ext cx="330540" cy="369332"/>
          </a:xfrm>
          <a:prstGeom prst="rect">
            <a:avLst/>
          </a:prstGeom>
          <a:noFill/>
        </p:spPr>
        <p:txBody>
          <a:bodyPr wrap="none" rtlCol="0">
            <a:spAutoFit/>
          </a:bodyPr>
          <a:lstStyle/>
          <a:p>
            <a:r>
              <a:rPr lang="id-ID" dirty="0" smtClean="0"/>
              <a:t>1</a:t>
            </a:r>
            <a:endParaRPr lang="id-ID" dirty="0"/>
          </a:p>
        </p:txBody>
      </p:sp>
      <p:sp>
        <p:nvSpPr>
          <p:cNvPr id="11" name="TextBox 10"/>
          <p:cNvSpPr txBox="1"/>
          <p:nvPr/>
        </p:nvSpPr>
        <p:spPr>
          <a:xfrm>
            <a:off x="8100392" y="3789040"/>
            <a:ext cx="330540" cy="369332"/>
          </a:xfrm>
          <a:prstGeom prst="rect">
            <a:avLst/>
          </a:prstGeom>
          <a:noFill/>
        </p:spPr>
        <p:txBody>
          <a:bodyPr wrap="none" rtlCol="0">
            <a:spAutoFit/>
          </a:bodyPr>
          <a:lstStyle/>
          <a:p>
            <a:r>
              <a:rPr lang="id-ID" dirty="0" smtClean="0"/>
              <a:t>2</a:t>
            </a:r>
            <a:endParaRPr lang="id-ID" dirty="0"/>
          </a:p>
        </p:txBody>
      </p:sp>
      <p:sp>
        <p:nvSpPr>
          <p:cNvPr id="13" name="TextBox 12"/>
          <p:cNvSpPr txBox="1"/>
          <p:nvPr/>
        </p:nvSpPr>
        <p:spPr>
          <a:xfrm>
            <a:off x="3203848" y="4581128"/>
            <a:ext cx="330540" cy="369332"/>
          </a:xfrm>
          <a:prstGeom prst="rect">
            <a:avLst/>
          </a:prstGeom>
          <a:noFill/>
        </p:spPr>
        <p:txBody>
          <a:bodyPr wrap="none" rtlCol="0">
            <a:spAutoFit/>
          </a:bodyPr>
          <a:lstStyle/>
          <a:p>
            <a:r>
              <a:rPr lang="id-ID" dirty="0" smtClean="0"/>
              <a:t>1</a:t>
            </a:r>
            <a:endParaRPr lang="id-ID"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260648"/>
            <a:ext cx="8026556" cy="369332"/>
          </a:xfrm>
          <a:prstGeom prst="rect">
            <a:avLst/>
          </a:prstGeom>
          <a:solidFill>
            <a:schemeClr val="tx1">
              <a:lumMod val="95000"/>
              <a:lumOff val="5000"/>
            </a:schemeClr>
          </a:solidFill>
        </p:spPr>
        <p:txBody>
          <a:bodyPr wrap="none" rtlCol="0">
            <a:spAutoFit/>
          </a:bodyPr>
          <a:lstStyle/>
          <a:p>
            <a:r>
              <a:rPr lang="id-ID" dirty="0" smtClean="0">
                <a:solidFill>
                  <a:schemeClr val="bg1"/>
                </a:solidFill>
              </a:rPr>
              <a:t>SKPKBT (Surat Ketetapan Pajak Kurang Bayar Tambahan) pasal 15 KUP</a:t>
            </a:r>
            <a:endParaRPr lang="id-ID" dirty="0">
              <a:solidFill>
                <a:schemeClr val="bg1"/>
              </a:solidFill>
            </a:endParaRPr>
          </a:p>
        </p:txBody>
      </p:sp>
      <p:sp>
        <p:nvSpPr>
          <p:cNvPr id="3" name="TextBox 2"/>
          <p:cNvSpPr txBox="1"/>
          <p:nvPr/>
        </p:nvSpPr>
        <p:spPr>
          <a:xfrm>
            <a:off x="251520" y="836712"/>
            <a:ext cx="8667757" cy="5909310"/>
          </a:xfrm>
          <a:prstGeom prst="rect">
            <a:avLst/>
          </a:prstGeom>
          <a:solidFill>
            <a:srgbClr val="7030A0"/>
          </a:solidFill>
        </p:spPr>
        <p:txBody>
          <a:bodyPr wrap="none" rtlCol="0">
            <a:spAutoFit/>
          </a:bodyPr>
          <a:lstStyle/>
          <a:p>
            <a:r>
              <a:rPr lang="id-ID" dirty="0" smtClean="0">
                <a:solidFill>
                  <a:schemeClr val="bg1"/>
                </a:solidFill>
              </a:rPr>
              <a:t>Dirjen Pajak dapat menerbitkan SKPKBT dalam jangka waktu 5 tahun</a:t>
            </a:r>
          </a:p>
          <a:p>
            <a:r>
              <a:rPr lang="id-ID" dirty="0" smtClean="0">
                <a:solidFill>
                  <a:schemeClr val="bg1"/>
                </a:solidFill>
              </a:rPr>
              <a:t>setelah saat Terutang pajak, atau berakhirnya masa pajak, bagian tahun </a:t>
            </a:r>
          </a:p>
          <a:p>
            <a:r>
              <a:rPr lang="id-ID" dirty="0" smtClean="0">
                <a:solidFill>
                  <a:schemeClr val="bg1"/>
                </a:solidFill>
              </a:rPr>
              <a:t>pajak, atau tahun pajak, bila :</a:t>
            </a:r>
          </a:p>
          <a:p>
            <a:pPr marL="342900" indent="-342900">
              <a:buAutoNum type="alphaLcPeriod"/>
            </a:pPr>
            <a:r>
              <a:rPr lang="id-ID" dirty="0" smtClean="0">
                <a:solidFill>
                  <a:schemeClr val="bg1"/>
                </a:solidFill>
              </a:rPr>
              <a:t>Ditemukan data baru yang mengakibatkan penambahan jumlah pajak</a:t>
            </a:r>
          </a:p>
          <a:p>
            <a:pPr marL="342900" indent="-342900">
              <a:buAutoNum type="alphaLcPeriod"/>
            </a:pPr>
            <a:r>
              <a:rPr lang="id-ID" dirty="0" smtClean="0">
                <a:solidFill>
                  <a:schemeClr val="bg1"/>
                </a:solidFill>
              </a:rPr>
              <a:t>Setelah dilakukan pemeriksaan dalam rangka penerbitan SKPKBT </a:t>
            </a:r>
          </a:p>
          <a:p>
            <a:pPr marL="342900" indent="-342900"/>
            <a:r>
              <a:rPr lang="id-ID" dirty="0" smtClean="0">
                <a:solidFill>
                  <a:schemeClr val="bg1"/>
                </a:solidFill>
              </a:rPr>
              <a:t>     (sebelumnya telah diterbitkan Surat Ketetapan Pajak).</a:t>
            </a:r>
          </a:p>
          <a:p>
            <a:pPr marL="342900" indent="-342900"/>
            <a:endParaRPr lang="id-ID" dirty="0" smtClean="0">
              <a:solidFill>
                <a:schemeClr val="bg1"/>
              </a:solidFill>
            </a:endParaRPr>
          </a:p>
          <a:p>
            <a:pPr marL="342900" indent="-342900"/>
            <a:r>
              <a:rPr lang="id-ID" dirty="0" smtClean="0">
                <a:solidFill>
                  <a:schemeClr val="bg1"/>
                </a:solidFill>
              </a:rPr>
              <a:t>Jumlah kekurangan pajak yang terutang dalam SKPKBT ditambah dengan</a:t>
            </a:r>
          </a:p>
          <a:p>
            <a:pPr marL="342900" indent="-342900"/>
            <a:r>
              <a:rPr lang="id-ID" dirty="0" smtClean="0">
                <a:solidFill>
                  <a:schemeClr val="bg1"/>
                </a:solidFill>
              </a:rPr>
              <a:t>sanksi administrasi berupa kenaikan sebesar 100% dari jumlah </a:t>
            </a:r>
          </a:p>
          <a:p>
            <a:pPr marL="342900" indent="-342900"/>
            <a:r>
              <a:rPr lang="id-ID" dirty="0" smtClean="0">
                <a:solidFill>
                  <a:schemeClr val="bg1"/>
                </a:solidFill>
              </a:rPr>
              <a:t>kekurangan pajak  tersebut.</a:t>
            </a:r>
          </a:p>
          <a:p>
            <a:pPr marL="342900" indent="-342900"/>
            <a:r>
              <a:rPr lang="id-ID" b="1" dirty="0" smtClean="0">
                <a:solidFill>
                  <a:schemeClr val="bg1"/>
                </a:solidFill>
              </a:rPr>
              <a:t>Kenaikan 100% tsb tidak dikenakan bila :</a:t>
            </a:r>
          </a:p>
          <a:p>
            <a:pPr marL="342900" indent="-342900"/>
            <a:r>
              <a:rPr lang="id-ID" dirty="0" smtClean="0">
                <a:solidFill>
                  <a:schemeClr val="bg1"/>
                </a:solidFill>
              </a:rPr>
              <a:t>     SKPKBT terbit karena berdasarkan keterangan tertulis Wajib Pajak atas </a:t>
            </a:r>
          </a:p>
          <a:p>
            <a:pPr marL="342900" indent="-342900"/>
            <a:r>
              <a:rPr lang="id-ID" dirty="0" smtClean="0">
                <a:solidFill>
                  <a:schemeClr val="bg1"/>
                </a:solidFill>
              </a:rPr>
              <a:t>     kehendak sendiri,  dengan syarat Dirjen Pajak belum mengadakan </a:t>
            </a:r>
          </a:p>
          <a:p>
            <a:pPr marL="342900" indent="-342900"/>
            <a:r>
              <a:rPr lang="id-ID" dirty="0" smtClean="0">
                <a:solidFill>
                  <a:schemeClr val="bg1"/>
                </a:solidFill>
              </a:rPr>
              <a:t>     pemeriksaan dalam rangka penerbitan SKPKBT.</a:t>
            </a:r>
          </a:p>
          <a:p>
            <a:pPr marL="342900" indent="-342900"/>
            <a:endParaRPr lang="id-ID" dirty="0" smtClean="0">
              <a:solidFill>
                <a:schemeClr val="bg1"/>
              </a:solidFill>
            </a:endParaRPr>
          </a:p>
          <a:p>
            <a:pPr marL="342900" indent="-342900"/>
            <a:r>
              <a:rPr lang="id-ID" dirty="0" smtClean="0">
                <a:solidFill>
                  <a:schemeClr val="bg1"/>
                </a:solidFill>
              </a:rPr>
              <a:t>Walau  jangka waktu 5 tahun telah lewat, Dirjen Pajak dapat menerbitkan </a:t>
            </a:r>
          </a:p>
          <a:p>
            <a:pPr marL="342900" indent="-342900"/>
            <a:r>
              <a:rPr lang="id-ID" dirty="0" smtClean="0">
                <a:solidFill>
                  <a:schemeClr val="bg1"/>
                </a:solidFill>
              </a:rPr>
              <a:t>SKPKBT ditambah sanksi administrasi berupa bunga </a:t>
            </a:r>
            <a:r>
              <a:rPr lang="id-ID" b="1" dirty="0" smtClean="0">
                <a:solidFill>
                  <a:schemeClr val="bg1"/>
                </a:solidFill>
              </a:rPr>
              <a:t>48% </a:t>
            </a:r>
            <a:r>
              <a:rPr lang="id-ID" dirty="0" smtClean="0">
                <a:solidFill>
                  <a:schemeClr val="bg1"/>
                </a:solidFill>
              </a:rPr>
              <a:t>dari jumlah yang </a:t>
            </a:r>
          </a:p>
          <a:p>
            <a:pPr marL="342900" indent="-342900"/>
            <a:r>
              <a:rPr lang="id-ID" dirty="0" smtClean="0">
                <a:solidFill>
                  <a:schemeClr val="bg1"/>
                </a:solidFill>
              </a:rPr>
              <a:t>tidak atau kurang dibayar, bila WP dikenakan tindak pidana perpajakan </a:t>
            </a:r>
          </a:p>
          <a:p>
            <a:pPr marL="342900" indent="-342900"/>
            <a:r>
              <a:rPr lang="id-ID" dirty="0" smtClean="0">
                <a:solidFill>
                  <a:schemeClr val="bg1"/>
                </a:solidFill>
              </a:rPr>
              <a:t>atau tindak pidana lain  yang dapat menimbulkan kerugian pada </a:t>
            </a:r>
          </a:p>
          <a:p>
            <a:pPr marL="342900" indent="-342900"/>
            <a:r>
              <a:rPr lang="id-ID" dirty="0" smtClean="0">
                <a:solidFill>
                  <a:schemeClr val="bg1"/>
                </a:solidFill>
              </a:rPr>
              <a:t>pendapatan negara berdasarkan putusan pengadilan yang mempunyai </a:t>
            </a:r>
          </a:p>
          <a:p>
            <a:pPr marL="342900" indent="-342900"/>
            <a:r>
              <a:rPr lang="id-ID" dirty="0" smtClean="0">
                <a:solidFill>
                  <a:schemeClr val="bg1"/>
                </a:solidFill>
              </a:rPr>
              <a:t>kekuatan hukum tetap  </a:t>
            </a:r>
            <a:endParaRPr lang="id-ID" dirty="0">
              <a:solidFill>
                <a:schemeClr val="bg1"/>
              </a:solidFill>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6116" y="1535881"/>
            <a:ext cx="8424101" cy="3970318"/>
          </a:xfrm>
          <a:prstGeom prst="rect">
            <a:avLst/>
          </a:prstGeom>
          <a:solidFill>
            <a:srgbClr val="C00000"/>
          </a:solidFill>
        </p:spPr>
        <p:txBody>
          <a:bodyPr wrap="none" rtlCol="0">
            <a:spAutoFit/>
          </a:bodyPr>
          <a:lstStyle/>
          <a:p>
            <a:r>
              <a:rPr lang="id-ID" dirty="0" smtClean="0">
                <a:solidFill>
                  <a:schemeClr val="bg1"/>
                </a:solidFill>
              </a:rPr>
              <a:t>Contoh : ditemukan data baru sehingga mengakibatkan terbit SKPKBT</a:t>
            </a:r>
          </a:p>
          <a:p>
            <a:endParaRPr lang="id-ID" dirty="0" smtClean="0">
              <a:solidFill>
                <a:schemeClr val="bg1"/>
              </a:solidFill>
            </a:endParaRPr>
          </a:p>
          <a:p>
            <a:r>
              <a:rPr lang="id-ID" dirty="0" smtClean="0">
                <a:solidFill>
                  <a:schemeClr val="bg1"/>
                </a:solidFill>
              </a:rPr>
              <a:t>Dalam SPT atau laporan keuangan tertulis Biaya iklan Rp 10.000.000,-</a:t>
            </a:r>
          </a:p>
          <a:p>
            <a:r>
              <a:rPr lang="id-ID" dirty="0" smtClean="0">
                <a:solidFill>
                  <a:schemeClr val="bg1"/>
                </a:solidFill>
              </a:rPr>
              <a:t>Sesungguhnya biaya tersebut terdiri dari :</a:t>
            </a:r>
          </a:p>
          <a:p>
            <a:pPr marL="342900" indent="-342900">
              <a:buAutoNum type="alphaLcPeriod"/>
            </a:pPr>
            <a:r>
              <a:rPr lang="id-ID" dirty="0" smtClean="0">
                <a:solidFill>
                  <a:schemeClr val="bg1"/>
                </a:solidFill>
              </a:rPr>
              <a:t>Biaya iklan di media massa 		Rp 5.000.000,-.</a:t>
            </a:r>
          </a:p>
          <a:p>
            <a:pPr marL="342900" indent="-342900">
              <a:buAutoNum type="alphaLcPeriod"/>
            </a:pPr>
            <a:r>
              <a:rPr lang="id-ID" dirty="0" smtClean="0">
                <a:solidFill>
                  <a:schemeClr val="bg1"/>
                </a:solidFill>
              </a:rPr>
              <a:t>Sumbangan atau hadiah 		Rp 5.000.000,-.</a:t>
            </a:r>
          </a:p>
          <a:p>
            <a:pPr marL="342900" indent="-342900"/>
            <a:endParaRPr lang="id-ID" dirty="0" smtClean="0">
              <a:solidFill>
                <a:schemeClr val="bg1"/>
              </a:solidFill>
            </a:endParaRPr>
          </a:p>
          <a:p>
            <a:pPr marL="342900" indent="-342900"/>
            <a:r>
              <a:rPr lang="id-ID" dirty="0" smtClean="0">
                <a:solidFill>
                  <a:schemeClr val="bg1"/>
                </a:solidFill>
              </a:rPr>
              <a:t>Apabila pada saat penetapan semula wajib pajak tidak mengungkapkan </a:t>
            </a:r>
          </a:p>
          <a:p>
            <a:pPr marL="342900" indent="-342900"/>
            <a:r>
              <a:rPr lang="id-ID" dirty="0" smtClean="0">
                <a:solidFill>
                  <a:schemeClr val="bg1"/>
                </a:solidFill>
              </a:rPr>
              <a:t>perincian tersebut, sehingga fiskus tidak melakukan koreksi atas </a:t>
            </a:r>
          </a:p>
          <a:p>
            <a:pPr marL="342900" indent="-342900"/>
            <a:r>
              <a:rPr lang="id-ID" dirty="0" smtClean="0">
                <a:solidFill>
                  <a:schemeClr val="bg1"/>
                </a:solidFill>
              </a:rPr>
              <a:t>pengeluaran  Rp 5.000.000,-  (hadiah atau sumbangan) dimana </a:t>
            </a:r>
          </a:p>
          <a:p>
            <a:pPr marL="342900" indent="-342900"/>
            <a:r>
              <a:rPr lang="id-ID" dirty="0" smtClean="0">
                <a:solidFill>
                  <a:schemeClr val="bg1"/>
                </a:solidFill>
              </a:rPr>
              <a:t>sebenarnya sumbangan atau hadiah tersebut tidak diperkenankan </a:t>
            </a:r>
          </a:p>
          <a:p>
            <a:pPr marL="342900" indent="-342900"/>
            <a:r>
              <a:rPr lang="id-ID" dirty="0" smtClean="0">
                <a:solidFill>
                  <a:schemeClr val="bg1"/>
                </a:solidFill>
              </a:rPr>
              <a:t>dimasukkan sebagai biaya (pengeluaran sebagai faktor pengurangan dari</a:t>
            </a:r>
          </a:p>
          <a:p>
            <a:pPr marL="342900" indent="-342900"/>
            <a:r>
              <a:rPr lang="id-ID" dirty="0" smtClean="0">
                <a:solidFill>
                  <a:schemeClr val="bg1"/>
                </a:solidFill>
              </a:rPr>
              <a:t>penghasilan bruto) dan hal tersebut dianggap sebagai data yang semula</a:t>
            </a:r>
          </a:p>
          <a:p>
            <a:pPr marL="342900" indent="-342900"/>
            <a:r>
              <a:rPr lang="id-ID" dirty="0" smtClean="0">
                <a:solidFill>
                  <a:schemeClr val="bg1"/>
                </a:solidFill>
              </a:rPr>
              <a:t>tidak terungkap</a:t>
            </a:r>
            <a:r>
              <a:rPr lang="id-ID" dirty="0" smtClean="0"/>
              <a:t>.</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187624" y="260648"/>
            <a:ext cx="6264696" cy="576064"/>
          </a:xfrm>
          <a:prstGeom prst="roundRect">
            <a:avLst>
              <a:gd name="adj" fmla="val 5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SKPLB (Surat Ketetapan Pajak Lebih Bayar) </a:t>
            </a:r>
            <a:r>
              <a:rPr lang="id-ID" sz="1200" b="1" dirty="0" smtClean="0"/>
              <a:t>pasal 17 KUP</a:t>
            </a:r>
            <a:endParaRPr lang="id-ID" sz="1200" b="1" dirty="0"/>
          </a:p>
        </p:txBody>
      </p:sp>
      <p:sp>
        <p:nvSpPr>
          <p:cNvPr id="4" name="Horizontal Scroll 3"/>
          <p:cNvSpPr/>
          <p:nvPr/>
        </p:nvSpPr>
        <p:spPr>
          <a:xfrm>
            <a:off x="251520" y="260648"/>
            <a:ext cx="8712968" cy="6453336"/>
          </a:xfrm>
          <a:prstGeom prst="horizontalScroll">
            <a:avLst/>
          </a:prstGeom>
          <a:blipFill>
            <a:blip r:embed="rId2" cstate="print"/>
            <a:tile tx="0" ty="0" sx="100000" sy="100000" flip="none" algn="tl"/>
          </a:blip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dirty="0" smtClean="0"/>
          </a:p>
          <a:p>
            <a:endParaRPr lang="id-ID" dirty="0" smtClean="0"/>
          </a:p>
          <a:p>
            <a:endParaRPr lang="id-ID" dirty="0" smtClean="0"/>
          </a:p>
          <a:p>
            <a:r>
              <a:rPr lang="id-ID" b="1" dirty="0" smtClean="0"/>
              <a:t>SKPLB diterbitkan untuk :</a:t>
            </a:r>
          </a:p>
          <a:p>
            <a:pPr marL="342900" indent="-342900">
              <a:buAutoNum type="alphaLcPeriod"/>
            </a:pPr>
            <a:r>
              <a:rPr lang="id-ID" dirty="0" smtClean="0"/>
              <a:t>PPh, apabila jumlah kredit pajak lebih besar daripada jumlah pajak yang terutang</a:t>
            </a:r>
          </a:p>
          <a:p>
            <a:pPr marL="342900" indent="-342900">
              <a:buAutoNum type="alphaLcPeriod"/>
            </a:pPr>
            <a:r>
              <a:rPr lang="id-ID" dirty="0" smtClean="0"/>
              <a:t>PPN, apabila jumlah kredit pajak lebih besar daripada jumlah pajak yang terutang, jika terdapat pajak yang dipungut oleh pemungut PPN,  jumlah pajak yang terutang dihitung dengan cara jumlah pajak keluaran dikurangi dengan pajak yang dipungut oleh pemungut PPN tersebut</a:t>
            </a:r>
          </a:p>
          <a:p>
            <a:pPr marL="342900" indent="-342900">
              <a:buAutoNum type="alphaLcPeriod"/>
            </a:pPr>
            <a:r>
              <a:rPr lang="id-ID" dirty="0" smtClean="0"/>
              <a:t>PPnBM, apabila jumlah pajak yang dibayar lebih besar daripada jumlah pajak yang terutang.</a:t>
            </a:r>
          </a:p>
          <a:p>
            <a:pPr marL="342900" indent="-342900"/>
            <a:endParaRPr lang="id-ID" dirty="0" smtClean="0"/>
          </a:p>
          <a:p>
            <a:pPr marL="342900" indent="-342900"/>
            <a:r>
              <a:rPr lang="id-ID" dirty="0" smtClean="0"/>
              <a:t>SKPLB diterbitkan setelah dilakukan pemeriksaan atas SPT yang disampaikan oleh WP, yang menyatakan kurang bayar, nihil, atau lebih bayar yang tidak disertai dengan permohonan pengembalian kelebihan pembayaran pajak. Bila WP  telah menerima SKPLB, dapat mengajukan permohonan pengembalian pajak sesuai pasal 11 (2) KUP.</a:t>
            </a:r>
          </a:p>
          <a:p>
            <a:pPr marL="342900" indent="-342900"/>
            <a:endParaRPr lang="id-ID" dirty="0" smtClean="0"/>
          </a:p>
          <a:p>
            <a:pPr marL="342900" indent="-342900"/>
            <a:endParaRPr lang="id-ID" dirty="0" smtClean="0"/>
          </a:p>
          <a:p>
            <a:pPr marL="342900" indent="-342900"/>
            <a:endParaRPr lang="id-ID"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475656" y="188640"/>
            <a:ext cx="6480720" cy="1130424"/>
          </a:xfrm>
          <a:prstGeom prst="ellipse">
            <a:avLst/>
          </a:prstGeom>
          <a:solidFill>
            <a:srgbClr val="7030A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Permohonan Pengembalian Kelebihan Pembayaran pajak</a:t>
            </a:r>
            <a:endParaRPr lang="id-ID" b="1" dirty="0"/>
          </a:p>
        </p:txBody>
      </p:sp>
      <p:sp>
        <p:nvSpPr>
          <p:cNvPr id="3" name="Flowchart: Document 2"/>
          <p:cNvSpPr/>
          <p:nvPr/>
        </p:nvSpPr>
        <p:spPr>
          <a:xfrm>
            <a:off x="323528" y="1772816"/>
            <a:ext cx="8640960" cy="4896544"/>
          </a:xfrm>
          <a:prstGeom prst="flowChartDocument">
            <a:avLst/>
          </a:prstGeom>
          <a:solidFill>
            <a:srgbClr val="CD1F9B"/>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dirty="0" smtClean="0"/>
          </a:p>
          <a:p>
            <a:endParaRPr lang="id-ID" dirty="0" smtClean="0"/>
          </a:p>
          <a:p>
            <a:endParaRPr lang="id-ID" dirty="0" smtClean="0"/>
          </a:p>
          <a:p>
            <a:r>
              <a:rPr lang="id-ID" dirty="0" smtClean="0"/>
              <a:t>Pengembalian Kelebihan pembayaran dilakukan paling lama 1 (satu) bulan sejak permohonan diterima, atau sejak diterbitkannya :</a:t>
            </a:r>
          </a:p>
          <a:p>
            <a:pPr marL="342900" indent="-342900">
              <a:buAutoNum type="alphaLcPeriod"/>
            </a:pPr>
            <a:r>
              <a:rPr lang="id-ID" dirty="0" smtClean="0"/>
              <a:t>SKPLB pasal 17 (1) dan (2) dan pasal 17B KUP</a:t>
            </a:r>
          </a:p>
          <a:p>
            <a:pPr marL="342900" indent="-342900">
              <a:buAutoNum type="alphaLcPeriod"/>
            </a:pPr>
            <a:r>
              <a:rPr lang="id-ID" dirty="0" smtClean="0"/>
              <a:t>SKPPKP (Surat Keputusan Pengembalian Pendahuluan  kelebihan pajak, pasal 17C &amp;17D) KUP.</a:t>
            </a:r>
          </a:p>
          <a:p>
            <a:pPr marL="342900" indent="-342900">
              <a:buAutoNum type="alphaLcPeriod"/>
            </a:pPr>
            <a:r>
              <a:rPr lang="id-ID" dirty="0" smtClean="0"/>
              <a:t>Surat Keputusan Keberatan</a:t>
            </a:r>
          </a:p>
          <a:p>
            <a:pPr marL="342900" indent="-342900">
              <a:buAutoNum type="alphaLcPeriod"/>
            </a:pPr>
            <a:r>
              <a:rPr lang="id-ID" dirty="0" smtClean="0"/>
              <a:t>Surat keputusan Pembetulan</a:t>
            </a:r>
          </a:p>
          <a:p>
            <a:pPr marL="342900" indent="-342900">
              <a:buAutoNum type="alphaLcPeriod"/>
            </a:pPr>
            <a:r>
              <a:rPr lang="id-ID" dirty="0" smtClean="0"/>
              <a:t>Surat keputusan Pengurangan Sanksi administrasi</a:t>
            </a:r>
          </a:p>
          <a:p>
            <a:pPr marL="342900" indent="-342900">
              <a:buAutoNum type="alphaLcPeriod"/>
            </a:pPr>
            <a:r>
              <a:rPr lang="id-ID" dirty="0" smtClean="0"/>
              <a:t>Surat Keputusan Penghapusan sanksi administrasi</a:t>
            </a:r>
          </a:p>
          <a:p>
            <a:pPr marL="342900" indent="-342900">
              <a:buAutoNum type="alphaLcPeriod"/>
            </a:pPr>
            <a:r>
              <a:rPr lang="id-ID" dirty="0" smtClean="0"/>
              <a:t>Surat Keputusan Pengurangan Ketetapan Pajak</a:t>
            </a:r>
          </a:p>
          <a:p>
            <a:pPr marL="342900" indent="-342900">
              <a:buAutoNum type="alphaLcPeriod"/>
            </a:pPr>
            <a:r>
              <a:rPr lang="id-ID" dirty="0" smtClean="0"/>
              <a:t>Surat Keputusan  pembatalan Ketetapan pajak </a:t>
            </a:r>
          </a:p>
          <a:p>
            <a:pPr marL="342900" indent="-342900">
              <a:buAutoNum type="alphaLcPeriod"/>
            </a:pPr>
            <a:r>
              <a:rPr lang="id-ID" dirty="0" smtClean="0"/>
              <a:t>Surat Keputusan Pemberian Imbalan Bunga</a:t>
            </a:r>
          </a:p>
          <a:p>
            <a:pPr marL="342900" indent="-342900">
              <a:buAutoNum type="alphaLcPeriod"/>
            </a:pPr>
            <a:r>
              <a:rPr lang="id-ID" dirty="0" smtClean="0"/>
              <a:t>Sejak diterimanya Putusan Banding atau Putusan Peninjauan Kembali yang menyebabkan kelebihan pembayaran pajak</a:t>
            </a:r>
          </a:p>
          <a:p>
            <a:pPr marL="342900" indent="-342900">
              <a:buAutoNum type="alphaLcPeriod"/>
            </a:pPr>
            <a:endParaRPr lang="id-ID"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95536" y="2708920"/>
            <a:ext cx="2304256" cy="914400"/>
          </a:xfrm>
          <a:prstGeom prst="ellipse">
            <a:avLst/>
          </a:prstGeom>
          <a:solidFill>
            <a:srgbClr val="66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Imbalan Bunga</a:t>
            </a:r>
            <a:endParaRPr lang="id-ID" b="1" dirty="0"/>
          </a:p>
        </p:txBody>
      </p:sp>
      <p:sp>
        <p:nvSpPr>
          <p:cNvPr id="3" name="Right Arrow 2"/>
          <p:cNvSpPr/>
          <p:nvPr/>
        </p:nvSpPr>
        <p:spPr>
          <a:xfrm>
            <a:off x="2843808" y="2924944"/>
            <a:ext cx="50405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Can 3"/>
          <p:cNvSpPr/>
          <p:nvPr/>
        </p:nvSpPr>
        <p:spPr>
          <a:xfrm>
            <a:off x="3419872" y="332656"/>
            <a:ext cx="5256584" cy="5688632"/>
          </a:xfrm>
          <a:prstGeom prst="can">
            <a:avLst/>
          </a:prstGeom>
          <a:solidFill>
            <a:srgbClr val="00990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dirty="0" smtClean="0"/>
          </a:p>
          <a:p>
            <a:endParaRPr lang="id-ID" dirty="0" smtClean="0"/>
          </a:p>
          <a:p>
            <a:r>
              <a:rPr lang="id-ID" dirty="0" smtClean="0"/>
              <a:t>Pemerintah memberikan imbalan bunga sebesar 2%  perbulan atas keterlambatan pengembalian kelebihan pembayaran pajak,  dihitung  :</a:t>
            </a:r>
          </a:p>
          <a:p>
            <a:pPr marL="342900" indent="-342900">
              <a:buAutoNum type="alphaLcPeriod"/>
            </a:pPr>
            <a:r>
              <a:rPr lang="id-ID" dirty="0" smtClean="0"/>
              <a:t>Sejak Lewat 1 bulan dari Surat Permohonan Pengembalian kelebihan pajak diterima, </a:t>
            </a:r>
          </a:p>
          <a:p>
            <a:pPr marL="342900" indent="-342900">
              <a:buAutoNum type="alphaLcPeriod"/>
            </a:pPr>
            <a:r>
              <a:rPr lang="id-ID" dirty="0" smtClean="0"/>
              <a:t>Sejak lewat 1 bulan  terbitnya Surat Keputusan yang menyebabkan  kelebihan pembayaran pajak</a:t>
            </a:r>
          </a:p>
          <a:p>
            <a:pPr marL="342900" indent="-342900">
              <a:buAutoNum type="alphaLcPeriod"/>
            </a:pPr>
            <a:r>
              <a:rPr lang="id-ID" dirty="0" smtClean="0"/>
              <a:t>Sejak lewat 1 bulan sejak diterima Putusan Banding atau Putusan Peninjauan Kembali  yang menyebabkan kelebihan pembayaran Pajak. </a:t>
            </a:r>
            <a:endParaRPr lang="id-ID" dirty="0"/>
          </a:p>
        </p:txBody>
      </p:sp>
      <p:sp>
        <p:nvSpPr>
          <p:cNvPr id="5" name="Freeform 4"/>
          <p:cNvSpPr/>
          <p:nvPr/>
        </p:nvSpPr>
        <p:spPr>
          <a:xfrm>
            <a:off x="2346037" y="145472"/>
            <a:ext cx="3472872" cy="782783"/>
          </a:xfrm>
          <a:custGeom>
            <a:avLst/>
            <a:gdLst>
              <a:gd name="connsiteX0" fmla="*/ 3472872 w 3472872"/>
              <a:gd name="connsiteY0" fmla="*/ 782783 h 782783"/>
              <a:gd name="connsiteX1" fmla="*/ 2904836 w 3472872"/>
              <a:gd name="connsiteY1" fmla="*/ 117764 h 782783"/>
              <a:gd name="connsiteX2" fmla="*/ 785090 w 3472872"/>
              <a:gd name="connsiteY2" fmla="*/ 76201 h 782783"/>
              <a:gd name="connsiteX3" fmla="*/ 785090 w 3472872"/>
              <a:gd name="connsiteY3" fmla="*/ 76201 h 782783"/>
              <a:gd name="connsiteX4" fmla="*/ 424872 w 3472872"/>
              <a:gd name="connsiteY4" fmla="*/ 76201 h 782783"/>
              <a:gd name="connsiteX5" fmla="*/ 133927 w 3472872"/>
              <a:gd name="connsiteY5" fmla="*/ 256310 h 782783"/>
              <a:gd name="connsiteX6" fmla="*/ 133927 w 3472872"/>
              <a:gd name="connsiteY6" fmla="*/ 256310 h 782783"/>
              <a:gd name="connsiteX7" fmla="*/ 9236 w 3472872"/>
              <a:gd name="connsiteY7" fmla="*/ 464128 h 782783"/>
              <a:gd name="connsiteX8" fmla="*/ 78508 w 3472872"/>
              <a:gd name="connsiteY8" fmla="*/ 477983 h 782783"/>
              <a:gd name="connsiteX9" fmla="*/ 92363 w 3472872"/>
              <a:gd name="connsiteY9" fmla="*/ 436419 h 782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72872" h="782783">
                <a:moveTo>
                  <a:pt x="3472872" y="782783"/>
                </a:moveTo>
                <a:cubicBezTo>
                  <a:pt x="3412836" y="509155"/>
                  <a:pt x="3352800" y="235528"/>
                  <a:pt x="2904836" y="117764"/>
                </a:cubicBezTo>
                <a:cubicBezTo>
                  <a:pt x="2456872" y="0"/>
                  <a:pt x="785090" y="76201"/>
                  <a:pt x="785090" y="76201"/>
                </a:cubicBezTo>
                <a:lnTo>
                  <a:pt x="785090" y="76201"/>
                </a:lnTo>
                <a:cubicBezTo>
                  <a:pt x="725054" y="76201"/>
                  <a:pt x="533399" y="46183"/>
                  <a:pt x="424872" y="76201"/>
                </a:cubicBezTo>
                <a:cubicBezTo>
                  <a:pt x="316345" y="106219"/>
                  <a:pt x="133927" y="256310"/>
                  <a:pt x="133927" y="256310"/>
                </a:cubicBezTo>
                <a:lnTo>
                  <a:pt x="133927" y="256310"/>
                </a:lnTo>
                <a:cubicBezTo>
                  <a:pt x="113145" y="290946"/>
                  <a:pt x="18472" y="427183"/>
                  <a:pt x="9236" y="464128"/>
                </a:cubicBezTo>
                <a:cubicBezTo>
                  <a:pt x="0" y="501073"/>
                  <a:pt x="64654" y="482601"/>
                  <a:pt x="78508" y="477983"/>
                </a:cubicBezTo>
                <a:cubicBezTo>
                  <a:pt x="92362" y="473365"/>
                  <a:pt x="92362" y="454892"/>
                  <a:pt x="92363" y="436419"/>
                </a:cubicBezTo>
              </a:path>
            </a:pathLst>
          </a:cu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6" name="Explosion 2 5"/>
          <p:cNvSpPr/>
          <p:nvPr/>
        </p:nvSpPr>
        <p:spPr>
          <a:xfrm rot="1736299">
            <a:off x="1629551" y="33273"/>
            <a:ext cx="1492409" cy="1318846"/>
          </a:xfrm>
          <a:prstGeom prst="irregularSeal2">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Multidocument 2"/>
          <p:cNvSpPr/>
          <p:nvPr/>
        </p:nvSpPr>
        <p:spPr>
          <a:xfrm>
            <a:off x="251520" y="260648"/>
            <a:ext cx="8712968" cy="6381328"/>
          </a:xfrm>
          <a:prstGeom prst="flowChartMultidocument">
            <a:avLst/>
          </a:prstGeom>
          <a:blipFill>
            <a:blip r:embed="rId2" cstate="print"/>
            <a:tile tx="0" ty="0" sx="100000" sy="100000" flip="none" algn="tl"/>
          </a:blip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t>SKPN diterbitkan untuk :</a:t>
            </a:r>
          </a:p>
          <a:p>
            <a:pPr marL="342900" indent="-342900">
              <a:buAutoNum type="alphaLcPeriod"/>
            </a:pPr>
            <a:r>
              <a:rPr lang="id-ID" dirty="0" smtClean="0"/>
              <a:t>PPh, apabila kredit pajak sama dengan jumlah pajak yang terutang atau pajak yang tidak terutang atau tidak ada kredit pajak</a:t>
            </a:r>
          </a:p>
          <a:p>
            <a:pPr marL="342900" indent="-342900">
              <a:buAutoNum type="alphaLcPeriod"/>
            </a:pPr>
            <a:r>
              <a:rPr lang="id-ID" dirty="0" smtClean="0"/>
              <a:t>PPN, apabila jumlah kredit pajak sama dengan jumlah pajak yang terutang atau pajak tidak terutang atau tidak ada kredit pajak. Jika terdapat pajak yang dipungut oleh pemungut PPN, jumlah pajak yang terutang dihitung dengan cara jumlah pajak keluaran dikurangi dengan pajak yang dipungut oleh pemungut PPN tersebut atau</a:t>
            </a:r>
          </a:p>
          <a:p>
            <a:pPr marL="342900" indent="-342900">
              <a:buAutoNum type="alphaLcPeriod"/>
            </a:pPr>
            <a:r>
              <a:rPr lang="id-ID" dirty="0" smtClean="0"/>
              <a:t>PPnBM, apabila jumlah pajak yang dibayar sama dengan jumlah pajak yang terutang atau pajak tidak terutang dan tidak ada pembayaran pajak.</a:t>
            </a:r>
            <a:endParaRPr lang="id-ID" dirty="0"/>
          </a:p>
        </p:txBody>
      </p:sp>
      <p:sp>
        <p:nvSpPr>
          <p:cNvPr id="2" name="Rounded Rectangle 1"/>
          <p:cNvSpPr/>
          <p:nvPr/>
        </p:nvSpPr>
        <p:spPr>
          <a:xfrm>
            <a:off x="1763688" y="404664"/>
            <a:ext cx="6120680" cy="648072"/>
          </a:xfrm>
          <a:prstGeom prst="roundRect">
            <a:avLst>
              <a:gd name="adj" fmla="val 50000"/>
            </a:avLst>
          </a:prstGeom>
          <a:solidFill>
            <a:srgbClr val="FF000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SKPN (surat Ketetapan Pajak Nihil ) Pasal 17 A KUP</a:t>
            </a:r>
            <a:endParaRPr lang="id-ID" b="1"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Alternate Process 1"/>
          <p:cNvSpPr/>
          <p:nvPr/>
        </p:nvSpPr>
        <p:spPr>
          <a:xfrm>
            <a:off x="1907704" y="188640"/>
            <a:ext cx="5256584" cy="432048"/>
          </a:xfrm>
          <a:prstGeom prst="flowChartAlternateProcess">
            <a:avLst/>
          </a:prstGeom>
          <a:solidFill>
            <a:srgbClr val="00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Surat Keputusan Pembetulan  </a:t>
            </a:r>
            <a:r>
              <a:rPr lang="id-ID" sz="1200" b="1" dirty="0" smtClean="0"/>
              <a:t>(pasal 16 KUP) </a:t>
            </a:r>
            <a:endParaRPr lang="id-ID" sz="1200" b="1" dirty="0"/>
          </a:p>
        </p:txBody>
      </p:sp>
      <p:sp>
        <p:nvSpPr>
          <p:cNvPr id="3" name="TextBox 2"/>
          <p:cNvSpPr txBox="1"/>
          <p:nvPr/>
        </p:nvSpPr>
        <p:spPr>
          <a:xfrm>
            <a:off x="251520" y="764704"/>
            <a:ext cx="8650125" cy="5909310"/>
          </a:xfrm>
          <a:prstGeom prst="rect">
            <a:avLst/>
          </a:prstGeom>
          <a:solidFill>
            <a:schemeClr val="bg2">
              <a:lumMod val="75000"/>
            </a:schemeClr>
          </a:solidFill>
          <a:ln w="76200">
            <a:solidFill>
              <a:srgbClr val="C00000"/>
            </a:solidFill>
          </a:ln>
        </p:spPr>
        <p:txBody>
          <a:bodyPr wrap="none" rtlCol="0">
            <a:spAutoFit/>
          </a:bodyPr>
          <a:lstStyle/>
          <a:p>
            <a:r>
              <a:rPr lang="id-ID" dirty="0" smtClean="0"/>
              <a:t>Dirjen pajak dapat atau atas permohonan Wajib Pajak dapat membetulkan :</a:t>
            </a:r>
          </a:p>
          <a:p>
            <a:pPr marL="342900" indent="-342900">
              <a:buAutoNum type="alphaLcPeriod"/>
            </a:pPr>
            <a:r>
              <a:rPr lang="id-ID" dirty="0" smtClean="0"/>
              <a:t>Surat Ketetapan Pajak (SKPKB, SKPKBT, SKPLB, SKPN).</a:t>
            </a:r>
          </a:p>
          <a:p>
            <a:pPr marL="342900" indent="-342900">
              <a:buAutoNum type="alphaLcPeriod"/>
            </a:pPr>
            <a:r>
              <a:rPr lang="id-ID" dirty="0" smtClean="0"/>
              <a:t>Surat tagihan pajak</a:t>
            </a:r>
          </a:p>
          <a:p>
            <a:pPr marL="342900" indent="-342900">
              <a:buAutoNum type="alphaLcPeriod"/>
            </a:pPr>
            <a:r>
              <a:rPr lang="id-ID" dirty="0" smtClean="0"/>
              <a:t>Surat Keputusan Pembetulan </a:t>
            </a:r>
          </a:p>
          <a:p>
            <a:pPr marL="342900" indent="-342900">
              <a:buAutoNum type="alphaLcPeriod"/>
            </a:pPr>
            <a:r>
              <a:rPr lang="id-ID" dirty="0" smtClean="0"/>
              <a:t>Surat Keberatan</a:t>
            </a:r>
          </a:p>
          <a:p>
            <a:pPr marL="342900" indent="-342900">
              <a:buAutoNum type="alphaLcPeriod"/>
            </a:pPr>
            <a:r>
              <a:rPr lang="id-ID" dirty="0" smtClean="0"/>
              <a:t>Surat Keputusan pengurangan sanksi administrasi</a:t>
            </a:r>
          </a:p>
          <a:p>
            <a:pPr marL="342900" indent="-342900">
              <a:buAutoNum type="alphaLcPeriod"/>
            </a:pPr>
            <a:r>
              <a:rPr lang="id-ID" dirty="0" smtClean="0"/>
              <a:t>Surat Keputusan penghapusan sanksi administrasi</a:t>
            </a:r>
          </a:p>
          <a:p>
            <a:pPr marL="342900" indent="-342900">
              <a:buAutoNum type="alphaLcPeriod"/>
            </a:pPr>
            <a:r>
              <a:rPr lang="id-ID" dirty="0" smtClean="0"/>
              <a:t>Surat Keputusan pengurangan Ketetapan Pajak</a:t>
            </a:r>
          </a:p>
          <a:p>
            <a:pPr marL="342900" indent="-342900">
              <a:buAutoNum type="alphaLcPeriod"/>
            </a:pPr>
            <a:r>
              <a:rPr lang="id-ID" dirty="0" smtClean="0"/>
              <a:t>Surat Keputusan Pembatalan ketetapan pajak</a:t>
            </a:r>
          </a:p>
          <a:p>
            <a:pPr marL="342900" indent="-342900">
              <a:buAutoNum type="alphaLcPeriod"/>
            </a:pPr>
            <a:r>
              <a:rPr lang="id-ID" dirty="0" smtClean="0"/>
              <a:t>Surat Pengembalian Pendahuluan Kelebihan Pajak</a:t>
            </a:r>
          </a:p>
          <a:p>
            <a:pPr marL="342900" indent="-342900">
              <a:buAutoNum type="alphaLcPeriod"/>
            </a:pPr>
            <a:r>
              <a:rPr lang="id-ID" dirty="0" smtClean="0"/>
              <a:t>Surat Keputusan pemberian imbalan bunga </a:t>
            </a:r>
          </a:p>
          <a:p>
            <a:pPr marL="342900" indent="-342900"/>
            <a:endParaRPr lang="id-ID" dirty="0" smtClean="0"/>
          </a:p>
          <a:p>
            <a:pPr marL="342900" indent="-342900"/>
            <a:r>
              <a:rPr lang="id-ID" dirty="0" smtClean="0"/>
              <a:t>Bila dalam penerbitannya terdapat kesalahan tulis, kesalahan hitung, </a:t>
            </a:r>
          </a:p>
          <a:p>
            <a:pPr marL="342900" indent="-342900"/>
            <a:r>
              <a:rPr lang="id-ID" dirty="0" smtClean="0"/>
              <a:t>dan/atau kekeliruan penerapan ketentuan tertentu dalam peraturan </a:t>
            </a:r>
          </a:p>
          <a:p>
            <a:pPr marL="342900" indent="-342900"/>
            <a:r>
              <a:rPr lang="id-ID" dirty="0" smtClean="0"/>
              <a:t>perundang-undangan  perpajakan.</a:t>
            </a:r>
          </a:p>
          <a:p>
            <a:pPr marL="342900" indent="-342900"/>
            <a:r>
              <a:rPr lang="id-ID" dirty="0" smtClean="0"/>
              <a:t>Dalam jangka waktu max. 6 bulan sejak surat tgl permohonan </a:t>
            </a:r>
          </a:p>
          <a:p>
            <a:pPr marL="342900" indent="-342900"/>
            <a:r>
              <a:rPr lang="id-ID" dirty="0" smtClean="0"/>
              <a:t>Pembetulan diterima, Dirjen Pajak harus memberi keputusan, bila lewat </a:t>
            </a:r>
          </a:p>
          <a:p>
            <a:pPr marL="342900" indent="-342900"/>
            <a:r>
              <a:rPr lang="id-ID" dirty="0" smtClean="0"/>
              <a:t>maka permohonan tsb dianggap diterima/dikabulkan. </a:t>
            </a:r>
          </a:p>
          <a:p>
            <a:pPr marL="342900" indent="-342900"/>
            <a:r>
              <a:rPr lang="id-ID" dirty="0" smtClean="0"/>
              <a:t>Bila diminta oleh Wajib Pajak, Dirjen pajak wajib memberi keterangan </a:t>
            </a:r>
          </a:p>
          <a:p>
            <a:pPr marL="342900" indent="-342900"/>
            <a:r>
              <a:rPr lang="id-ID" dirty="0" smtClean="0"/>
              <a:t>tertulis mengenai hal yang menjadi dasar penolakan atau mengabulkan</a:t>
            </a:r>
          </a:p>
          <a:p>
            <a:pPr marL="342900" indent="-342900"/>
            <a:r>
              <a:rPr lang="id-ID" dirty="0" smtClean="0"/>
              <a:t>sebagian </a:t>
            </a:r>
            <a:endParaRPr lang="id-ID"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Document 1"/>
          <p:cNvSpPr/>
          <p:nvPr/>
        </p:nvSpPr>
        <p:spPr>
          <a:xfrm>
            <a:off x="323528" y="260648"/>
            <a:ext cx="8136904" cy="6408712"/>
          </a:xfrm>
          <a:prstGeom prst="flowChartDocument">
            <a:avLst/>
          </a:prstGeom>
          <a:solidFill>
            <a:srgbClr val="C0000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dirty="0" smtClean="0"/>
          </a:p>
          <a:p>
            <a:r>
              <a:rPr lang="id-ID" b="1" dirty="0" smtClean="0"/>
              <a:t>Ruang lingkup Pembetulan terbatas pada :</a:t>
            </a:r>
          </a:p>
          <a:p>
            <a:pPr marL="342900" indent="-342900">
              <a:buAutoNum type="alphaLcPeriod"/>
            </a:pPr>
            <a:r>
              <a:rPr lang="id-ID" dirty="0" smtClean="0"/>
              <a:t>Kesalahan tulis, antara lain dapat berupa nama, alamat, NPWP, Nomor SKP, jenis pajak, masa pajak, atau tahun pajak dan tanggal jatuh tempo</a:t>
            </a:r>
          </a:p>
          <a:p>
            <a:pPr marL="342900" indent="-342900">
              <a:buAutoNum type="alphaLcPeriod"/>
            </a:pPr>
            <a:r>
              <a:rPr lang="id-ID" dirty="0" smtClean="0"/>
              <a:t>Kesalahan hitung, antara lain penjumlahan, dan/atau pengurangan, perkalian, dan/atau pembagian suatu bilangan, atau</a:t>
            </a:r>
          </a:p>
          <a:p>
            <a:pPr marL="342900" indent="-342900">
              <a:buAutoNum type="alphaLcPeriod"/>
            </a:pPr>
            <a:r>
              <a:rPr lang="id-ID" dirty="0" smtClean="0"/>
              <a:t>Kekeliruan dalam penerapan peraturan tertentu  dalam peraturan perundang-undangan perpajakan, yaitu kekeliruan penerapan tarif, kekeliruan penerapan sanksi administrasi, kekeliruan penerapan Norma Perhitungan Penghasilan Netto, kekeliruan penghasilan tidak kena pajak, kekeliruan perhitungan PPh dalam tahun berjalan dan kekeliruan dalam pengkreditan.</a:t>
            </a:r>
          </a:p>
          <a:p>
            <a:pPr marL="342900" indent="-342900"/>
            <a:endParaRPr lang="id-ID" dirty="0" smtClean="0"/>
          </a:p>
          <a:p>
            <a:r>
              <a:rPr lang="id-ID" dirty="0" smtClean="0"/>
              <a:t>Pengertian Membetulkan  adalah menambahkan, mengurangkan, atau menghapuskan tergantung pada  sifat kesalahan dan kekeliruannya.</a:t>
            </a:r>
          </a:p>
          <a:p>
            <a:r>
              <a:rPr lang="id-ID" dirty="0" smtClean="0"/>
              <a:t>Jika masih terdapat kesalahan tulis, kesalahan hitung, dan/atau kekeliruan penerapan peraturan perundang-undangan perpajakan, WP dapat mengajukan lagi permohonan pembetulan kepada Dirjen Pajak.</a:t>
            </a:r>
          </a:p>
          <a:p>
            <a:pPr marL="342900" indent="-342900">
              <a:buAutoNum type="alphaLcPeriod"/>
            </a:pPr>
            <a:endParaRPr lang="id-ID" dirty="0"/>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1932</Words>
  <Application>Microsoft Office PowerPoint</Application>
  <PresentationFormat>On-screen Show (4:3)</PresentationFormat>
  <Paragraphs>288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UIEU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DDP</cp:lastModifiedBy>
  <cp:revision>2</cp:revision>
  <dcterms:created xsi:type="dcterms:W3CDTF">2013-02-24T08:19:37Z</dcterms:created>
  <dcterms:modified xsi:type="dcterms:W3CDTF">2015-10-22T03:28:15Z</dcterms:modified>
</cp:coreProperties>
</file>