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477E-6F7B-4C2A-8F8E-214E81CEBC55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B477E-6F7B-4C2A-8F8E-214E81CEBC55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DF298-DA78-4D61-A958-B163D886C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0347" y="2967335"/>
            <a:ext cx="360335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Materi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13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95536" y="2852936"/>
            <a:ext cx="1872208" cy="576064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Gugatan</a:t>
            </a:r>
            <a:endParaRPr lang="id-ID" sz="2400" b="1" dirty="0"/>
          </a:p>
        </p:txBody>
      </p:sp>
      <p:sp>
        <p:nvSpPr>
          <p:cNvPr id="4" name="Down Arrow 3"/>
          <p:cNvSpPr/>
          <p:nvPr/>
        </p:nvSpPr>
        <p:spPr>
          <a:xfrm>
            <a:off x="1043608" y="3645024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251520" y="4077072"/>
            <a:ext cx="2699778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Oleh Wajib pajak atau </a:t>
            </a:r>
          </a:p>
          <a:p>
            <a:r>
              <a:rPr lang="id-ID" dirty="0" smtClean="0"/>
              <a:t>penanggungan pajak</a:t>
            </a:r>
            <a:endParaRPr lang="id-ID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267744" y="836712"/>
            <a:ext cx="144016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79912" y="548680"/>
            <a:ext cx="4820550" cy="92333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Pelaksanaan surat sita, surat perintah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melaksanakan penyitaan atau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pengumuaman lelang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3" idx="3"/>
          </p:cNvCxnSpPr>
          <p:nvPr/>
        </p:nvCxnSpPr>
        <p:spPr>
          <a:xfrm flipV="1">
            <a:off x="2267744" y="2204864"/>
            <a:ext cx="136815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51920" y="1772816"/>
            <a:ext cx="4764446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2. Keputusan pencegahan dalam rangka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   penagihan pajak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>
            <a:stCxn id="3" idx="3"/>
          </p:cNvCxnSpPr>
          <p:nvPr/>
        </p:nvCxnSpPr>
        <p:spPr>
          <a:xfrm>
            <a:off x="2267744" y="3140968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35896" y="2564904"/>
            <a:ext cx="5158785" cy="120032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3. Keputusan yang berkaitan dengan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  pelaksanaan keputusan perpajakan, selain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  yang ditetapkan dalam pasal 25 ayat 1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  dan pasal 26 KUP.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>
            <a:stCxn id="3" idx="3"/>
          </p:cNvCxnSpPr>
          <p:nvPr/>
        </p:nvCxnSpPr>
        <p:spPr>
          <a:xfrm>
            <a:off x="2267744" y="3140968"/>
            <a:ext cx="100811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75856" y="3967896"/>
            <a:ext cx="5824030" cy="1477328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4. Penerbitan SKP atau Surat Keputusan Keberatan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   yang dalam penerbitannya tidak sesuai dengan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   prosedur atau tatacara yang telah diatur dalam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   ketentuan peraturan perundang-undangan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   perpajakan 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1043608" y="4826856"/>
            <a:ext cx="484632" cy="546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TextBox 20"/>
          <p:cNvSpPr txBox="1"/>
          <p:nvPr/>
        </p:nvSpPr>
        <p:spPr>
          <a:xfrm>
            <a:off x="179512" y="5445224"/>
            <a:ext cx="2953053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Hanya dapat diajukan ke</a:t>
            </a:r>
          </a:p>
          <a:p>
            <a:r>
              <a:rPr lang="id-ID" dirty="0" smtClean="0"/>
              <a:t>Badan Peradilan pajak</a:t>
            </a:r>
            <a:endParaRPr lang="id-ID" dirty="0"/>
          </a:p>
        </p:txBody>
      </p:sp>
      <p:sp>
        <p:nvSpPr>
          <p:cNvPr id="22" name="Up Arrow 21"/>
          <p:cNvSpPr/>
          <p:nvPr/>
        </p:nvSpPr>
        <p:spPr>
          <a:xfrm>
            <a:off x="1043608" y="1988840"/>
            <a:ext cx="484632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TextBox 22"/>
          <p:cNvSpPr txBox="1"/>
          <p:nvPr/>
        </p:nvSpPr>
        <p:spPr>
          <a:xfrm>
            <a:off x="179512" y="439504"/>
            <a:ext cx="2643672" cy="147732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Putusan atas gugatan</a:t>
            </a:r>
          </a:p>
          <a:p>
            <a:r>
              <a:rPr lang="id-ID" dirty="0" smtClean="0"/>
              <a:t>Paling lama 6 bulan </a:t>
            </a:r>
          </a:p>
          <a:p>
            <a:r>
              <a:rPr lang="id-ID" dirty="0" smtClean="0"/>
              <a:t>Sejak surat gugatan </a:t>
            </a:r>
          </a:p>
          <a:p>
            <a:r>
              <a:rPr lang="id-ID" dirty="0" smtClean="0"/>
              <a:t>diterima  oleh </a:t>
            </a:r>
          </a:p>
          <a:p>
            <a:r>
              <a:rPr lang="id-ID" dirty="0" smtClean="0"/>
              <a:t>Pengadilan pajak</a:t>
            </a:r>
            <a:endParaRPr lang="id-ID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edefined Process 2"/>
          <p:cNvSpPr/>
          <p:nvPr/>
        </p:nvSpPr>
        <p:spPr>
          <a:xfrm>
            <a:off x="323528" y="836712"/>
            <a:ext cx="8568952" cy="5616624"/>
          </a:xfrm>
          <a:prstGeom prst="flowChartPredefinedProcess">
            <a:avLst/>
          </a:prstGeom>
          <a:solidFill>
            <a:srgbClr val="0099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dirty="0" smtClean="0"/>
              <a:t>Syarat-syarat  Surat Gugatan </a:t>
            </a:r>
            <a:r>
              <a:rPr lang="id-ID" dirty="0" smtClean="0"/>
              <a:t>:</a:t>
            </a:r>
          </a:p>
          <a:p>
            <a:pPr marL="342900" indent="-342900">
              <a:buAutoNum type="arabicPeriod"/>
            </a:pPr>
            <a:r>
              <a:rPr lang="id-ID" dirty="0" smtClean="0"/>
              <a:t>Gugatan diajukan secara tertulis dalam bahasa Indonesia</a:t>
            </a:r>
          </a:p>
          <a:p>
            <a:pPr marL="342900" indent="-342900">
              <a:buAutoNum type="arabicPeriod"/>
            </a:pPr>
            <a:r>
              <a:rPr lang="id-ID" dirty="0" smtClean="0"/>
              <a:t>Jangka waktu untuk mengajukan gugatan  terhadap pelaksanaan penagihan pajak adalah 14 hari sejak tanggal pelaksanaan penagihan</a:t>
            </a:r>
          </a:p>
          <a:p>
            <a:pPr marL="342900" indent="-342900">
              <a:buAutoNum type="arabicPeriod"/>
            </a:pPr>
            <a:r>
              <a:rPr lang="id-ID" dirty="0" smtClean="0"/>
              <a:t>Gugatan selain hal tersebut diatas  no.2 adalah 30 hari sejak tanggal diterima  Keputusan yang digugat</a:t>
            </a:r>
          </a:p>
          <a:p>
            <a:pPr marL="342900" indent="-342900">
              <a:buAutoNum type="arabicPeriod"/>
            </a:pPr>
            <a:r>
              <a:rPr lang="id-ID" dirty="0" smtClean="0"/>
              <a:t>Jangka waktu no. 2 dan 3 tidak mengikat, jika jangka waktu tersebut tidak dapat dipenuhi karena keadaan diluar kekuasaannya,</a:t>
            </a:r>
          </a:p>
          <a:p>
            <a:pPr marL="342900" indent="-342900">
              <a:buAutoNum type="arabicPeriod"/>
            </a:pPr>
            <a:r>
              <a:rPr lang="id-ID" dirty="0" smtClean="0"/>
              <a:t>Perpanjangan jangka waktu  tsb no. 4 adalah 14 hari terhitung sejak berakhirnya keadaan diluar kekuasaan penggugat</a:t>
            </a:r>
          </a:p>
          <a:p>
            <a:pPr marL="342900" indent="-342900">
              <a:buAutoNum type="arabicPeriod"/>
            </a:pPr>
            <a:r>
              <a:rPr lang="id-ID" dirty="0" smtClean="0"/>
              <a:t>Terhadap 1 (satu) pelaksanaan penagihan atau 1 (satu) keputusan diajukan satu surat Gugatan</a:t>
            </a: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332656"/>
            <a:ext cx="4608512" cy="576064"/>
          </a:xfrm>
          <a:prstGeom prst="roundRect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Persyaratan surat Gugatan</a:t>
            </a:r>
            <a:endParaRPr lang="id-ID" sz="2400" b="1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39752" y="260648"/>
            <a:ext cx="3888432" cy="576064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Peninjauan Kembali</a:t>
            </a:r>
            <a:endParaRPr lang="id-ID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467544" y="1556792"/>
            <a:ext cx="5112568" cy="2952328"/>
          </a:xfrm>
          <a:prstGeom prst="rect">
            <a:avLst/>
          </a:prstGeom>
          <a:solidFill>
            <a:srgbClr val="7030A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/>
              <a:t>Putusan Pengadilan Pajak berupa :</a:t>
            </a:r>
          </a:p>
          <a:p>
            <a:pPr marL="342900" indent="-342900">
              <a:buAutoNum type="alphaLcPeriod"/>
            </a:pPr>
            <a:r>
              <a:rPr lang="id-ID" dirty="0" smtClean="0"/>
              <a:t>Menolak</a:t>
            </a:r>
          </a:p>
          <a:p>
            <a:pPr marL="342900" indent="-342900">
              <a:buAutoNum type="alphaLcPeriod"/>
            </a:pPr>
            <a:r>
              <a:rPr lang="id-ID" dirty="0" smtClean="0"/>
              <a:t>Mengabulkan sebagian atau seluruhnya</a:t>
            </a:r>
          </a:p>
          <a:p>
            <a:pPr marL="342900" indent="-342900">
              <a:buAutoNum type="alphaLcPeriod"/>
            </a:pPr>
            <a:r>
              <a:rPr lang="id-ID" dirty="0" smtClean="0"/>
              <a:t>Menambah pajak yang harus dibayar</a:t>
            </a:r>
          </a:p>
          <a:p>
            <a:pPr marL="342900" indent="-342900">
              <a:buAutoNum type="alphaLcPeriod"/>
            </a:pPr>
            <a:r>
              <a:rPr lang="id-ID" dirty="0" smtClean="0"/>
              <a:t>Tidak dapat diterima</a:t>
            </a:r>
          </a:p>
          <a:p>
            <a:pPr marL="342900" indent="-342900">
              <a:buAutoNum type="alphaLcPeriod"/>
            </a:pPr>
            <a:r>
              <a:rPr lang="id-ID" dirty="0" smtClean="0"/>
              <a:t>Membetulkan kesalahan tulis dan/atau kesalahan hitung  dan/atau</a:t>
            </a:r>
          </a:p>
          <a:p>
            <a:pPr marL="342900" indent="-342900">
              <a:buAutoNum type="alphaLcPeriod"/>
            </a:pPr>
            <a:r>
              <a:rPr lang="id-ID" dirty="0" smtClean="0"/>
              <a:t>membatalkan</a:t>
            </a:r>
          </a:p>
          <a:p>
            <a:pPr marL="342900" indent="-342900">
              <a:buAutoNum type="alphaLcPeriod"/>
            </a:pPr>
            <a:endParaRPr lang="id-ID" dirty="0" smtClean="0"/>
          </a:p>
        </p:txBody>
      </p:sp>
      <p:sp>
        <p:nvSpPr>
          <p:cNvPr id="4" name="Down Arrow 3"/>
          <p:cNvSpPr/>
          <p:nvPr/>
        </p:nvSpPr>
        <p:spPr>
          <a:xfrm>
            <a:off x="2555776" y="4653136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980952" y="5229200"/>
            <a:ext cx="3591048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Tidak dapat dijukan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Gugatan, Banding atau Kasasi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652120" y="2780928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444208" y="2420888"/>
            <a:ext cx="2376264" cy="1202432"/>
          </a:xfrm>
          <a:prstGeom prst="rect">
            <a:avLst/>
          </a:prstGeom>
          <a:solidFill>
            <a:srgbClr val="D01C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Peninjauan Kembali ke Mahkamah Agung</a:t>
            </a:r>
            <a:endParaRPr lang="id-ID" dirty="0"/>
          </a:p>
        </p:txBody>
      </p:sp>
      <p:sp>
        <p:nvSpPr>
          <p:cNvPr id="8" name="Down Arrow 7"/>
          <p:cNvSpPr/>
          <p:nvPr/>
        </p:nvSpPr>
        <p:spPr>
          <a:xfrm>
            <a:off x="7452320" y="3861048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6012160" y="4365104"/>
            <a:ext cx="3050835" cy="2031325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PK diputus MA dalam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jangka waktu 6 bulan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sejak permohonan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PK diterima MA, dalam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Pemeriksaan acara biasa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atau 1 bulan dalam acara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cepat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6" y="256490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1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8100392" y="378904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3203848" y="458112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1</a:t>
            </a:r>
            <a:endParaRPr lang="id-ID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47664" y="188640"/>
            <a:ext cx="6048672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dirty="0" smtClean="0"/>
              <a:t>Persyaratan Peninjauan  Kembali</a:t>
            </a:r>
            <a:endParaRPr lang="id-ID" sz="2000" b="1" dirty="0"/>
          </a:p>
        </p:txBody>
      </p:sp>
      <p:sp>
        <p:nvSpPr>
          <p:cNvPr id="3" name="Flowchart: Process 2"/>
          <p:cNvSpPr/>
          <p:nvPr/>
        </p:nvSpPr>
        <p:spPr>
          <a:xfrm>
            <a:off x="395536" y="1340768"/>
            <a:ext cx="8496944" cy="5328592"/>
          </a:xfrm>
          <a:prstGeom prst="flowChartProcess">
            <a:avLst/>
          </a:prstGeom>
          <a:solidFill>
            <a:srgbClr val="0070C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/>
              <a:t>Peninjauan Kembali hanya dapat diajukan dengan alasan-alasan berikut :</a:t>
            </a:r>
          </a:p>
          <a:p>
            <a:pPr marL="342900" indent="-342900">
              <a:buAutoNum type="arabicPeriod"/>
            </a:pPr>
            <a:r>
              <a:rPr lang="id-ID" dirty="0" smtClean="0"/>
              <a:t>Putusan Pengadilan pajak didasarkan pada suatu kebohongan atau tipu muslihat pihak lawan yang diketahui setelah pekara diputus atau didasarkan bukti yang kemudian oleh hakim pidana dinyatakan palsu,</a:t>
            </a:r>
          </a:p>
          <a:p>
            <a:pPr marL="342900" indent="-342900">
              <a:buAutoNum type="arabicPeriod"/>
            </a:pPr>
            <a:r>
              <a:rPr lang="id-ID" dirty="0" smtClean="0"/>
              <a:t>Terdapat bukti tertulis baru yang penting dan bersifat menentukan yang apabila diketahui pada tahap persidangan di Pengadilan Pajak akan menghasilkan putusan yang berbeda</a:t>
            </a:r>
          </a:p>
          <a:p>
            <a:pPr marL="342900" indent="-342900">
              <a:buAutoNum type="arabicPeriod"/>
            </a:pPr>
            <a:r>
              <a:rPr lang="id-ID" dirty="0" smtClean="0"/>
              <a:t>Telah dikabulkan suatu hal yang tidak dituntut atau lebih dari itu yang dituntut, kecuali yang diputus berdasarkan pasal 80 ayat 1 huruf  b dan c UU Pengadilan Pajak, yaitu (a) mengabulkan sebagian atau seluruhnya  atau (b) menambah pajak yang harus dibayar,</a:t>
            </a:r>
          </a:p>
          <a:p>
            <a:pPr marL="342900" indent="-342900">
              <a:buAutoNum type="arabicPeriod"/>
            </a:pPr>
            <a:r>
              <a:rPr lang="id-ID" dirty="0" smtClean="0"/>
              <a:t>Mengenai suatu bagian dari tuntutan yang belum diputus tanpa dipertimbangkan sebab-sebabnya, </a:t>
            </a:r>
          </a:p>
          <a:p>
            <a:pPr marL="342900" indent="-342900">
              <a:buAutoNum type="arabicPeriod"/>
            </a:pPr>
            <a:r>
              <a:rPr lang="id-ID" dirty="0" smtClean="0"/>
              <a:t>Terdapat suatu putusan yang nyata- nyata tidak sesuai dengan ketentuan peraturan perundang-undangan yang berlaku </a:t>
            </a:r>
          </a:p>
          <a:p>
            <a:pPr marL="342900" indent="-342900">
              <a:buAutoNum type="arabicPeriod"/>
            </a:pPr>
            <a:endParaRPr lang="id-ID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79712" y="260648"/>
            <a:ext cx="5256584" cy="792088"/>
          </a:xfrm>
          <a:prstGeom prst="ellipse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Jangka waktu alasan PK</a:t>
            </a:r>
            <a:endParaRPr lang="id-ID" sz="2000" b="1" dirty="0"/>
          </a:p>
        </p:txBody>
      </p:sp>
      <p:sp>
        <p:nvSpPr>
          <p:cNvPr id="3" name="Flowchart: Internal Storage 2"/>
          <p:cNvSpPr/>
          <p:nvPr/>
        </p:nvSpPr>
        <p:spPr>
          <a:xfrm>
            <a:off x="395536" y="1340768"/>
            <a:ext cx="8424936" cy="5040560"/>
          </a:xfrm>
          <a:prstGeom prst="flowChartInternalStorage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id-ID" dirty="0" smtClean="0"/>
              <a:t>Pengajuan Permohonan PK berdasarkan alasan adanya Kebohongan atau tipu muslihat  adalah paling lambat 3(tiga)  bulan sejak putusan Hakim pengadilan pidana yang telah berkekuatan hukum tetap</a:t>
            </a:r>
          </a:p>
          <a:p>
            <a:pPr marL="342900" indent="-342900">
              <a:buAutoNum type="arabicPeriod"/>
            </a:pPr>
            <a:r>
              <a:rPr lang="id-ID" dirty="0" smtClean="0"/>
              <a:t>Pengajuan PK berdasarkan alasan terdapat bukti baru yang penting dan menentukan adalah  paling lambat 3 (tiga) bulan sejak ditemukan bukti baru dimana hari dan tanggal ditemukannya harus dinyatakan dibawah sumpah dan disahkan pejabat yang berwenang</a:t>
            </a:r>
          </a:p>
          <a:p>
            <a:pPr marL="342900" indent="-342900">
              <a:buAutoNum type="arabicPeriod"/>
            </a:pPr>
            <a:r>
              <a:rPr lang="id-ID" dirty="0" smtClean="0"/>
              <a:t>Pengajuan permohonan PK berdasarkan alasan lainnya   adalah paling lambat 3 (tiga) bulan sejak  sejak putusan dikirim.  </a:t>
            </a:r>
            <a:endParaRPr lang="id-ID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DDP</cp:lastModifiedBy>
  <cp:revision>2</cp:revision>
  <dcterms:created xsi:type="dcterms:W3CDTF">2013-02-24T08:20:41Z</dcterms:created>
  <dcterms:modified xsi:type="dcterms:W3CDTF">2015-10-22T03:25:07Z</dcterms:modified>
</cp:coreProperties>
</file>