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BA73-D581-46A8-A227-44A36F1DD80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5F60-6F4D-4AC9-A93F-E52F3A7E4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BA73-D581-46A8-A227-44A36F1DD80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5F60-6F4D-4AC9-A93F-E52F3A7E4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BA73-D581-46A8-A227-44A36F1DD80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5F60-6F4D-4AC9-A93F-E52F3A7E4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BA73-D581-46A8-A227-44A36F1DD80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5F60-6F4D-4AC9-A93F-E52F3A7E4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BA73-D581-46A8-A227-44A36F1DD80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5F60-6F4D-4AC9-A93F-E52F3A7E4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BA73-D581-46A8-A227-44A36F1DD80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5F60-6F4D-4AC9-A93F-E52F3A7E4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BA73-D581-46A8-A227-44A36F1DD80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5F60-6F4D-4AC9-A93F-E52F3A7E4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BA73-D581-46A8-A227-44A36F1DD80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5F60-6F4D-4AC9-A93F-E52F3A7E4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BA73-D581-46A8-A227-44A36F1DD80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5F60-6F4D-4AC9-A93F-E52F3A7E4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BA73-D581-46A8-A227-44A36F1DD80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5F60-6F4D-4AC9-A93F-E52F3A7E4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BA73-D581-46A8-A227-44A36F1DD80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5F60-6F4D-4AC9-A93F-E52F3A7E4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4BA73-D581-46A8-A227-44A36F1DD80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65F60-6F4D-4AC9-A93F-E52F3A7E4F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3174" y="2714620"/>
            <a:ext cx="360335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Materi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14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55776" y="476672"/>
            <a:ext cx="4536504" cy="720080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Penyidikan tindak pidana Perpajakan</a:t>
            </a:r>
            <a:endParaRPr lang="id-ID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480207" cy="1477328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Penyidikan tindak pidana perpajakan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Adalah serangkaian tindakan yang dilakukan oleh penyidik untuk mencari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serta mengumpulkan bukti yang dengan bukti tersebut membuat terang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tindak pidana di bidang perpajakan yang terjadi serta menemukan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tersangkanya.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4437112"/>
            <a:ext cx="2270173" cy="369332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Dasar penyidikan </a:t>
            </a:r>
            <a:r>
              <a:rPr lang="id-ID" dirty="0" smtClean="0"/>
              <a:t>:</a:t>
            </a:r>
            <a:endParaRPr lang="id-ID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2809725" y="3717032"/>
            <a:ext cx="1042195" cy="9047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23928" y="3563724"/>
            <a:ext cx="15359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1. informasi</a:t>
            </a:r>
            <a:endParaRPr lang="id-ID" dirty="0"/>
          </a:p>
        </p:txBody>
      </p:sp>
      <p:cxnSp>
        <p:nvCxnSpPr>
          <p:cNvPr id="9" name="Straight Arrow Connector 8"/>
          <p:cNvCxnSpPr>
            <a:stCxn id="4" idx="3"/>
          </p:cNvCxnSpPr>
          <p:nvPr/>
        </p:nvCxnSpPr>
        <p:spPr>
          <a:xfrm flipV="1">
            <a:off x="2809725" y="4293096"/>
            <a:ext cx="1114203" cy="328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95936" y="4077072"/>
            <a:ext cx="138211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2. Laporan</a:t>
            </a:r>
            <a:endParaRPr lang="id-ID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15816" y="4653136"/>
            <a:ext cx="115212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67944" y="4715852"/>
            <a:ext cx="106619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3. Data</a:t>
            </a:r>
            <a:endParaRPr lang="id-ID" dirty="0"/>
          </a:p>
        </p:txBody>
      </p:sp>
      <p:cxnSp>
        <p:nvCxnSpPr>
          <p:cNvPr id="18" name="Straight Arrow Connector 17"/>
          <p:cNvCxnSpPr>
            <a:stCxn id="4" idx="3"/>
          </p:cNvCxnSpPr>
          <p:nvPr/>
        </p:nvCxnSpPr>
        <p:spPr>
          <a:xfrm>
            <a:off x="2809725" y="4621778"/>
            <a:ext cx="1330227" cy="823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39952" y="5229200"/>
            <a:ext cx="17091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4. Pengaduan</a:t>
            </a:r>
            <a:endParaRPr lang="id-ID" dirty="0"/>
          </a:p>
        </p:txBody>
      </p:sp>
      <p:cxnSp>
        <p:nvCxnSpPr>
          <p:cNvPr id="25" name="Straight Arrow Connector 24"/>
          <p:cNvCxnSpPr>
            <a:stCxn id="4" idx="3"/>
          </p:cNvCxnSpPr>
          <p:nvPr/>
        </p:nvCxnSpPr>
        <p:spPr>
          <a:xfrm>
            <a:off x="2809725" y="4621778"/>
            <a:ext cx="1402235" cy="1543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83968" y="5949280"/>
            <a:ext cx="230864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5. Bukti permulaan</a:t>
            </a:r>
            <a:endParaRPr lang="id-ID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820" y="44624"/>
            <a:ext cx="8837676" cy="67403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b="1" dirty="0" smtClean="0"/>
              <a:t>Kewenangan penyidik PNS pajak dalam penyidikan  :</a:t>
            </a:r>
          </a:p>
          <a:p>
            <a:pPr marL="342900" indent="-342900">
              <a:buAutoNum type="alphaLcPeriod"/>
            </a:pPr>
            <a:r>
              <a:rPr lang="id-ID" dirty="0" smtClean="0"/>
              <a:t>Menerima, mencari, mengumpulkan dan meneliti keterangan atau</a:t>
            </a:r>
          </a:p>
          <a:p>
            <a:pPr marL="342900" indent="-342900"/>
            <a:r>
              <a:rPr lang="id-ID" dirty="0" smtClean="0"/>
              <a:t>     laporan berkenaan dengan tindak pidana perpajakan agar keterangan </a:t>
            </a:r>
          </a:p>
          <a:p>
            <a:pPr marL="342900" indent="-342900"/>
            <a:r>
              <a:rPr lang="id-ID" dirty="0" smtClean="0"/>
              <a:t>     atau laporan tersebut menjadi lengkap dan jelas.</a:t>
            </a:r>
          </a:p>
          <a:p>
            <a:pPr marL="342900" indent="-342900">
              <a:buAutoNum type="alphaLcPeriod" startAt="2"/>
            </a:pPr>
            <a:r>
              <a:rPr lang="id-ID" dirty="0" smtClean="0"/>
              <a:t>Meneliti, mencari dan mengumpulkan keterangan mengenai orang</a:t>
            </a:r>
          </a:p>
          <a:p>
            <a:pPr marL="342900" indent="-342900"/>
            <a:r>
              <a:rPr lang="id-ID" dirty="0" smtClean="0"/>
              <a:t>     pribadi atau badan tentang kebenaran perbuatan yang dilakukan </a:t>
            </a:r>
          </a:p>
          <a:p>
            <a:pPr marL="342900" indent="-342900"/>
            <a:r>
              <a:rPr lang="id-ID" dirty="0" smtClean="0"/>
              <a:t>     sehubungan dengan tindak pidana di bidang perpajakan,</a:t>
            </a:r>
          </a:p>
          <a:p>
            <a:pPr marL="342900" indent="-342900"/>
            <a:r>
              <a:rPr lang="id-ID" dirty="0" smtClean="0"/>
              <a:t>c. Meminta keterangan dan bahan bukti dari orang pribadi atau badan </a:t>
            </a:r>
          </a:p>
          <a:p>
            <a:pPr marL="342900" indent="-342900"/>
            <a:r>
              <a:rPr lang="id-ID" dirty="0" smtClean="0"/>
              <a:t>    sehubungan dengan tindak pidana perpajakan</a:t>
            </a:r>
          </a:p>
          <a:p>
            <a:pPr marL="342900" indent="-342900"/>
            <a:r>
              <a:rPr lang="id-ID" dirty="0" smtClean="0"/>
              <a:t>d. Memeriksa buku, catatan, dan dokumen berkenaan dengan tindak pidana</a:t>
            </a:r>
          </a:p>
          <a:p>
            <a:pPr marL="342900" indent="-342900"/>
            <a:r>
              <a:rPr lang="id-ID" dirty="0" smtClean="0"/>
              <a:t>    perpajakan</a:t>
            </a:r>
          </a:p>
          <a:p>
            <a:pPr marL="342900" indent="-342900"/>
            <a:r>
              <a:rPr lang="id-ID" dirty="0" smtClean="0"/>
              <a:t>e. Melakukan penggeledahan untuk mendapatkan bukti pembukuan, </a:t>
            </a:r>
          </a:p>
          <a:p>
            <a:pPr marL="342900" indent="-342900"/>
            <a:r>
              <a:rPr lang="id-ID" dirty="0" smtClean="0"/>
              <a:t>    pencatatan dan dokumen lain serta melakukan penyitaan terhadap bukti </a:t>
            </a:r>
          </a:p>
          <a:p>
            <a:pPr marL="342900" indent="-342900"/>
            <a:r>
              <a:rPr lang="id-ID" dirty="0" smtClean="0"/>
              <a:t>    tersebut</a:t>
            </a:r>
          </a:p>
          <a:p>
            <a:pPr marL="342900" indent="-342900"/>
            <a:r>
              <a:rPr lang="id-ID" dirty="0" smtClean="0"/>
              <a:t>f.  Meminta bantuan tenaga ahli, dalam rangka pelaksanaan tugas </a:t>
            </a:r>
          </a:p>
          <a:p>
            <a:pPr marL="342900" indent="-342900"/>
            <a:r>
              <a:rPr lang="id-ID" dirty="0" smtClean="0"/>
              <a:t>    penyidikan tindak pidana perpajakan</a:t>
            </a:r>
          </a:p>
          <a:p>
            <a:pPr marL="342900" indent="-342900"/>
            <a:r>
              <a:rPr lang="id-ID" dirty="0" smtClean="0"/>
              <a:t>g. Menyuruh berhenti dan/atau  melarang seseorang meninggalkan ruangan </a:t>
            </a:r>
          </a:p>
          <a:p>
            <a:pPr marL="342900" indent="-342900"/>
            <a:r>
              <a:rPr lang="id-ID" dirty="0" smtClean="0"/>
              <a:t>    atau tempat pada saat pemeriksaan sedang berlangsung dan memeriksa </a:t>
            </a:r>
          </a:p>
          <a:p>
            <a:pPr marL="342900" indent="-342900"/>
            <a:r>
              <a:rPr lang="id-ID" dirty="0" smtClean="0"/>
              <a:t>    identitas orang, benda dan/atau dokumen yang dibawa.</a:t>
            </a:r>
          </a:p>
          <a:p>
            <a:pPr marL="342900" indent="-342900"/>
            <a:r>
              <a:rPr lang="id-ID" dirty="0" smtClean="0"/>
              <a:t>h. Memotret seseorang yang berkaitan dengan tindak pidana perpajakan</a:t>
            </a:r>
          </a:p>
          <a:p>
            <a:pPr marL="400050" indent="-400050"/>
            <a:r>
              <a:rPr lang="id-ID" dirty="0" smtClean="0"/>
              <a:t>i.  Memanggil orang untuk didengar keterangannya dan diperiksa sebagai </a:t>
            </a:r>
          </a:p>
          <a:p>
            <a:pPr marL="400050" indent="-400050"/>
            <a:r>
              <a:rPr lang="id-ID" dirty="0" smtClean="0"/>
              <a:t>    tersangka atau saksi</a:t>
            </a:r>
          </a:p>
          <a:p>
            <a:pPr marL="342900" indent="-342900"/>
            <a:r>
              <a:rPr lang="id-ID" dirty="0" smtClean="0"/>
              <a:t>j.  Melakukan tindakan lain yang perlu untuk kelancaran penyidikan tindak </a:t>
            </a:r>
          </a:p>
          <a:p>
            <a:pPr marL="342900" indent="-342900"/>
            <a:r>
              <a:rPr lang="id-ID" dirty="0" smtClean="0"/>
              <a:t>    pidana  perpajakan menurut peraturan perundang-undangan</a:t>
            </a:r>
            <a:endParaRPr lang="id-ID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4654877"/>
            <a:ext cx="1640193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Penghentian </a:t>
            </a:r>
          </a:p>
          <a:p>
            <a:pPr algn="ctr"/>
            <a:r>
              <a:rPr lang="id-ID" dirty="0" smtClean="0"/>
              <a:t>penyidikan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83768" y="2996952"/>
            <a:ext cx="108012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75501" y="2843644"/>
            <a:ext cx="276870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1. Tidak terdapat bukti</a:t>
            </a:r>
            <a:endParaRPr lang="id-ID" dirty="0"/>
          </a:p>
        </p:txBody>
      </p:sp>
      <p:cxnSp>
        <p:nvCxnSpPr>
          <p:cNvPr id="10" name="Straight Arrow Connector 9"/>
          <p:cNvCxnSpPr>
            <a:stCxn id="3" idx="3"/>
          </p:cNvCxnSpPr>
          <p:nvPr/>
        </p:nvCxnSpPr>
        <p:spPr>
          <a:xfrm flipV="1">
            <a:off x="2467777" y="3718773"/>
            <a:ext cx="1096111" cy="1259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35896" y="3429000"/>
            <a:ext cx="3337773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2. Peristiwa tsb bukan </a:t>
            </a:r>
          </a:p>
          <a:p>
            <a:r>
              <a:rPr lang="id-ID" dirty="0" smtClean="0"/>
              <a:t>    tindak pidana perpajakan</a:t>
            </a:r>
            <a:endParaRPr lang="id-ID" dirty="0"/>
          </a:p>
        </p:txBody>
      </p:sp>
      <p:cxnSp>
        <p:nvCxnSpPr>
          <p:cNvPr id="14" name="Straight Arrow Connector 13"/>
          <p:cNvCxnSpPr>
            <a:stCxn id="3" idx="3"/>
          </p:cNvCxnSpPr>
          <p:nvPr/>
        </p:nvCxnSpPr>
        <p:spPr>
          <a:xfrm flipV="1">
            <a:off x="2467777" y="4726885"/>
            <a:ext cx="952095" cy="2511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91880" y="4571836"/>
            <a:ext cx="378020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3. Peristiwanya telah kadaluarsa</a:t>
            </a:r>
            <a:endParaRPr lang="id-ID" dirty="0"/>
          </a:p>
        </p:txBody>
      </p:sp>
      <p:cxnSp>
        <p:nvCxnSpPr>
          <p:cNvPr id="17" name="Straight Arrow Connector 16"/>
          <p:cNvCxnSpPr>
            <a:stCxn id="3" idx="3"/>
          </p:cNvCxnSpPr>
          <p:nvPr/>
        </p:nvCxnSpPr>
        <p:spPr>
          <a:xfrm>
            <a:off x="2467777" y="4978043"/>
            <a:ext cx="1024103" cy="396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68432" y="5147900"/>
            <a:ext cx="359585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4. Tersangka meninggal dunia</a:t>
            </a:r>
            <a:endParaRPr lang="id-ID" dirty="0"/>
          </a:p>
        </p:txBody>
      </p:sp>
      <p:sp>
        <p:nvSpPr>
          <p:cNvPr id="21" name="TextBox 20"/>
          <p:cNvSpPr txBox="1"/>
          <p:nvPr/>
        </p:nvSpPr>
        <p:spPr>
          <a:xfrm>
            <a:off x="611560" y="260648"/>
            <a:ext cx="8303876" cy="923330"/>
          </a:xfrm>
          <a:prstGeom prst="rect">
            <a:avLst/>
          </a:prstGeom>
          <a:solidFill>
            <a:srgbClr val="FF66FF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Penyidik PNS Pajak memberitahukan dimulainya penyidikan kepada  </a:t>
            </a:r>
          </a:p>
          <a:p>
            <a:r>
              <a:rPr lang="id-ID" dirty="0" smtClean="0"/>
              <a:t>penyidik Polri dan menyampaikan hasil penyidikannya kepada penuntut </a:t>
            </a:r>
          </a:p>
          <a:p>
            <a:r>
              <a:rPr lang="id-ID" dirty="0" smtClean="0"/>
              <a:t>umum melalui penyidik Polri sesuai KUHAP.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1412776"/>
            <a:ext cx="7935186" cy="1200329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Tindak pidana perpajakan tidak dapat dituntut/diadakan penyidikan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setelah  lewat waktu 10 tahun sejak saat terutang pajak, masa pajak,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berakhirnya bagian tahun pajak, atau berakhirnya tahun pajak ybs.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(pasal 40 KUP).  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5589240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Pasal 44A KUP</a:t>
            </a:r>
            <a:endParaRPr lang="id-ID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204864"/>
            <a:ext cx="8384026" cy="92333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Menkeu dapat meminta jaksa Agung  untuk menghentikan penyidikan 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demi kepentingan penerimaan negara paling lama 6 bulan sejak tanggal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surat permintaan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7904" y="3501008"/>
            <a:ext cx="1792478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Dengan syarat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149080"/>
            <a:ext cx="8305479" cy="120032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Wajib pajak melunasi utang pajak yang tidak atau kurang dibayar atau </a:t>
            </a:r>
          </a:p>
          <a:p>
            <a:r>
              <a:rPr lang="id-ID" dirty="0" smtClean="0"/>
              <a:t>yang tidak seharusnya dikembalikan, ditambah sanksi administrasi </a:t>
            </a:r>
          </a:p>
          <a:p>
            <a:r>
              <a:rPr lang="id-ID" dirty="0" smtClean="0"/>
              <a:t>berupa denda 4 kali jumlah pajak yang tidak atau kurang dibayar atau </a:t>
            </a:r>
          </a:p>
          <a:p>
            <a:r>
              <a:rPr lang="id-ID" dirty="0" smtClean="0"/>
              <a:t>yang tidak seharusnya dikembalikan.  </a:t>
            </a:r>
            <a:endParaRPr lang="id-ID" dirty="0"/>
          </a:p>
        </p:txBody>
      </p:sp>
      <p:sp>
        <p:nvSpPr>
          <p:cNvPr id="6" name="Oval 5"/>
          <p:cNvSpPr/>
          <p:nvPr/>
        </p:nvSpPr>
        <p:spPr>
          <a:xfrm>
            <a:off x="1691680" y="332656"/>
            <a:ext cx="5760640" cy="1346448"/>
          </a:xfrm>
          <a:prstGeom prst="ellipse">
            <a:avLst/>
          </a:prstGeom>
          <a:solidFill>
            <a:srgbClr val="CD1F9B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Permintaan Penghentian Penyidikan oleh Menkeu</a:t>
            </a:r>
            <a:endParaRPr lang="id-ID" sz="2000" b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15616" y="404664"/>
            <a:ext cx="7272808" cy="576064"/>
          </a:xfrm>
          <a:prstGeom prst="roundRect">
            <a:avLst>
              <a:gd name="adj" fmla="val 50000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Sanksi Administrasi dan Sanksi Pidana Perpajakan</a:t>
            </a:r>
            <a:endParaRPr lang="id-ID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5599" y="3068960"/>
            <a:ext cx="1414170" cy="646331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Sanksi 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</a:rPr>
              <a:t>Perpajakan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>
            <a:stCxn id="3" idx="3"/>
          </p:cNvCxnSpPr>
          <p:nvPr/>
        </p:nvCxnSpPr>
        <p:spPr>
          <a:xfrm flipV="1">
            <a:off x="1919769" y="2204864"/>
            <a:ext cx="1212071" cy="1187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03848" y="1916832"/>
            <a:ext cx="1887055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id-ID" dirty="0" smtClean="0"/>
              <a:t>Sanksi </a:t>
            </a:r>
          </a:p>
          <a:p>
            <a:pPr marL="342900" indent="-342900"/>
            <a:r>
              <a:rPr lang="id-ID" dirty="0" smtClean="0"/>
              <a:t>    Administrasi</a:t>
            </a:r>
            <a:endParaRPr lang="id-ID" dirty="0"/>
          </a:p>
        </p:txBody>
      </p:sp>
      <p:cxnSp>
        <p:nvCxnSpPr>
          <p:cNvPr id="9" name="Straight Arrow Connector 8"/>
          <p:cNvCxnSpPr>
            <a:stCxn id="3" idx="3"/>
          </p:cNvCxnSpPr>
          <p:nvPr/>
        </p:nvCxnSpPr>
        <p:spPr>
          <a:xfrm>
            <a:off x="1919769" y="3392126"/>
            <a:ext cx="996047" cy="1477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59832" y="4725144"/>
            <a:ext cx="1218603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2. Pidana</a:t>
            </a:r>
            <a:endParaRPr lang="id-ID" dirty="0"/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 flipV="1">
            <a:off x="5090903" y="1556792"/>
            <a:ext cx="633225" cy="683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68144" y="1268760"/>
            <a:ext cx="1151277" cy="369332"/>
          </a:xfrm>
          <a:prstGeom prst="rect">
            <a:avLst/>
          </a:prstGeom>
          <a:solidFill>
            <a:srgbClr val="6666FF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a. Bunga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6" idx="3"/>
          </p:cNvCxnSpPr>
          <p:nvPr/>
        </p:nvCxnSpPr>
        <p:spPr>
          <a:xfrm flipV="1">
            <a:off x="5090903" y="2132856"/>
            <a:ext cx="633225" cy="107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68144" y="1988840"/>
            <a:ext cx="1168910" cy="369332"/>
          </a:xfrm>
          <a:prstGeom prst="rect">
            <a:avLst/>
          </a:prstGeom>
          <a:solidFill>
            <a:srgbClr val="6666FF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b. denda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6" idx="3"/>
          </p:cNvCxnSpPr>
          <p:nvPr/>
        </p:nvCxnSpPr>
        <p:spPr>
          <a:xfrm>
            <a:off x="5090903" y="2239998"/>
            <a:ext cx="633225" cy="61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68144" y="2708920"/>
            <a:ext cx="1457450" cy="369332"/>
          </a:xfrm>
          <a:prstGeom prst="rect">
            <a:avLst/>
          </a:prstGeom>
          <a:solidFill>
            <a:srgbClr val="6666FF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c. kenaikan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>
            <a:stCxn id="10" idx="3"/>
          </p:cNvCxnSpPr>
          <p:nvPr/>
        </p:nvCxnSpPr>
        <p:spPr>
          <a:xfrm flipV="1">
            <a:off x="4278435" y="4221088"/>
            <a:ext cx="869629" cy="688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292080" y="4077072"/>
            <a:ext cx="1281120" cy="369332"/>
          </a:xfrm>
          <a:prstGeom prst="rect">
            <a:avLst/>
          </a:prstGeom>
          <a:solidFill>
            <a:srgbClr val="CD1F9B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a. Penjara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31" name="Straight Arrow Connector 30"/>
          <p:cNvCxnSpPr>
            <a:stCxn id="10" idx="3"/>
          </p:cNvCxnSpPr>
          <p:nvPr/>
        </p:nvCxnSpPr>
        <p:spPr>
          <a:xfrm flipV="1">
            <a:off x="4278435" y="4869160"/>
            <a:ext cx="869629" cy="4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292080" y="4725144"/>
            <a:ext cx="1566454" cy="369332"/>
          </a:xfrm>
          <a:prstGeom prst="rect">
            <a:avLst/>
          </a:prstGeom>
          <a:solidFill>
            <a:srgbClr val="CD1F9B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b. Kurungan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36" name="Straight Arrow Connector 35"/>
          <p:cNvCxnSpPr>
            <a:stCxn id="10" idx="3"/>
          </p:cNvCxnSpPr>
          <p:nvPr/>
        </p:nvCxnSpPr>
        <p:spPr>
          <a:xfrm>
            <a:off x="4278435" y="4909810"/>
            <a:ext cx="941637" cy="679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64088" y="5445224"/>
            <a:ext cx="1141659" cy="369332"/>
          </a:xfrm>
          <a:prstGeom prst="rect">
            <a:avLst/>
          </a:prstGeom>
          <a:solidFill>
            <a:srgbClr val="CD1F9B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c. denda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440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DDP</cp:lastModifiedBy>
  <cp:revision>2</cp:revision>
  <dcterms:created xsi:type="dcterms:W3CDTF">2013-02-24T08:21:09Z</dcterms:created>
  <dcterms:modified xsi:type="dcterms:W3CDTF">2015-10-22T03:25:39Z</dcterms:modified>
</cp:coreProperties>
</file>