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300"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777F0C-B8D1-428D-9007-7DD86E3047A9}" type="datetimeFigureOut">
              <a:rPr lang="en-US" smtClean="0"/>
              <a:pPr/>
              <a:t>10/22/2015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F8B8EE-7869-4DC2-B249-651309CD14FF}" type="slidenum">
              <a:rPr lang="en-US" smtClean="0"/>
              <a:pPr/>
              <a:t>‹#›</a:t>
            </a:fld>
            <a:endParaRPr lang="en-US"/>
          </a:p>
        </p:txBody>
      </p:sp>
    </p:spTree>
    <p:extLst>
      <p:ext uri="{BB962C8B-B14F-4D97-AF65-F5344CB8AC3E}">
        <p14:creationId xmlns:p14="http://schemas.microsoft.com/office/powerpoint/2010/main" val="3996667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F074D74-73A1-4DB1-9391-1F7278D04C08}" type="slidenum">
              <a:rPr lang="en-US" smtClean="0">
                <a:latin typeface="Arial" pitchFamily="34" charset="0"/>
                <a:cs typeface="Arial" pitchFamily="34" charset="0"/>
              </a:rPr>
              <a:pPr/>
              <a:t>2</a:t>
            </a:fld>
            <a:endParaRPr 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F074D74-73A1-4DB1-9391-1F7278D04C08}" type="slidenum">
              <a:rPr lang="en-US" smtClean="0">
                <a:latin typeface="Arial" pitchFamily="34" charset="0"/>
                <a:cs typeface="Arial" pitchFamily="34" charset="0"/>
              </a:rPr>
              <a:pPr/>
              <a:t>3</a:t>
            </a:fld>
            <a:endParaRPr lang="en-US"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570A5361-5E59-4BB1-B0DD-2C9820CEF739}" type="slidenum">
              <a:rPr lang="id-ID" smtClean="0"/>
              <a:pPr/>
              <a:t>8</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2E7E18-B4F6-4371-BB90-C2273B4FEB7F}"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7859A-55AE-4889-811D-3F035498B6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2E7E18-B4F6-4371-BB90-C2273B4FEB7F}"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7859A-55AE-4889-811D-3F035498B6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2E7E18-B4F6-4371-BB90-C2273B4FEB7F}"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7859A-55AE-4889-811D-3F035498B6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2E7E18-B4F6-4371-BB90-C2273B4FEB7F}"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7859A-55AE-4889-811D-3F035498B6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2E7E18-B4F6-4371-BB90-C2273B4FEB7F}"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7859A-55AE-4889-811D-3F035498B6A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2E7E18-B4F6-4371-BB90-C2273B4FEB7F}"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C7859A-55AE-4889-811D-3F035498B6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2E7E18-B4F6-4371-BB90-C2273B4FEB7F}" type="datetimeFigureOut">
              <a:rPr lang="en-US" smtClean="0"/>
              <a:pPr/>
              <a:t>10/22/2015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C7859A-55AE-4889-811D-3F035498B6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2E7E18-B4F6-4371-BB90-C2273B4FEB7F}" type="datetimeFigureOut">
              <a:rPr lang="en-US" smtClean="0"/>
              <a:pPr/>
              <a:t>10/22/2015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C7859A-55AE-4889-811D-3F035498B6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E7E18-B4F6-4371-BB90-C2273B4FEB7F}" type="datetimeFigureOut">
              <a:rPr lang="en-US" smtClean="0"/>
              <a:pPr/>
              <a:t>10/22/2015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C7859A-55AE-4889-811D-3F035498B6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2E7E18-B4F6-4371-BB90-C2273B4FEB7F}"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C7859A-55AE-4889-811D-3F035498B6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2E7E18-B4F6-4371-BB90-C2273B4FEB7F}"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C7859A-55AE-4889-811D-3F035498B6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2E7E18-B4F6-4371-BB90-C2273B4FEB7F}" type="datetimeFigureOut">
              <a:rPr lang="en-US" smtClean="0"/>
              <a:pPr/>
              <a:t>10/22/2015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C7859A-55AE-4889-811D-3F035498B6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00347" y="2967335"/>
            <a:ext cx="3173754" cy="1107996"/>
          </a:xfrm>
          <a:prstGeom prst="rect">
            <a:avLst/>
          </a:prstGeom>
          <a:noFill/>
        </p:spPr>
        <p:txBody>
          <a:bodyPr wrap="none" lIns="91440" tIns="45720" rIns="91440" bIns="45720">
            <a:spAutoFit/>
          </a:bodyPr>
          <a:lstStyle/>
          <a:p>
            <a:pPr algn="ctr"/>
            <a:r>
              <a:rPr lang="en-US" sz="66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Materi</a:t>
            </a:r>
            <a:r>
              <a:rPr lang="en-US" sz="6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2</a:t>
            </a:r>
            <a:endParaRPr lang="en-US" sz="6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081734"/>
            <a:ext cx="3507692" cy="923330"/>
          </a:xfrm>
          <a:prstGeom prst="rect">
            <a:avLst/>
          </a:prstGeom>
          <a:solidFill>
            <a:srgbClr val="FFC000"/>
          </a:solidFill>
          <a:ln w="76200">
            <a:solidFill>
              <a:schemeClr val="tx1"/>
            </a:solidFill>
          </a:ln>
        </p:spPr>
        <p:txBody>
          <a:bodyPr wrap="none" rtlCol="0">
            <a:spAutoFit/>
          </a:bodyPr>
          <a:lstStyle/>
          <a:p>
            <a:r>
              <a:rPr lang="id-ID" dirty="0" smtClean="0"/>
              <a:t>Keadilan pemungutan pajak</a:t>
            </a:r>
          </a:p>
          <a:p>
            <a:r>
              <a:rPr lang="id-ID" dirty="0" smtClean="0"/>
              <a:t>menurut Ricahrd A. Musgrave</a:t>
            </a:r>
          </a:p>
          <a:p>
            <a:r>
              <a:rPr lang="id-ID" dirty="0" smtClean="0"/>
              <a:t> dan Peggy B. Musgrave</a:t>
            </a:r>
            <a:endParaRPr lang="id-ID" dirty="0"/>
          </a:p>
        </p:txBody>
      </p:sp>
      <p:cxnSp>
        <p:nvCxnSpPr>
          <p:cNvPr id="4" name="Straight Arrow Connector 3"/>
          <p:cNvCxnSpPr>
            <a:stCxn id="2" idx="0"/>
          </p:cNvCxnSpPr>
          <p:nvPr/>
        </p:nvCxnSpPr>
        <p:spPr>
          <a:xfrm flipV="1">
            <a:off x="2005366" y="1700808"/>
            <a:ext cx="2494626" cy="13809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572000" y="692696"/>
            <a:ext cx="4060727" cy="1477328"/>
          </a:xfrm>
          <a:prstGeom prst="rect">
            <a:avLst/>
          </a:prstGeom>
          <a:solidFill>
            <a:srgbClr val="00B050"/>
          </a:solidFill>
          <a:ln w="76200">
            <a:solidFill>
              <a:srgbClr val="FFFF00"/>
            </a:solidFill>
          </a:ln>
        </p:spPr>
        <p:txBody>
          <a:bodyPr wrap="square" rtlCol="0">
            <a:spAutoFit/>
          </a:bodyPr>
          <a:lstStyle/>
          <a:p>
            <a:pPr marL="342900" indent="-342900">
              <a:buAutoNum type="arabicPeriod"/>
            </a:pPr>
            <a:r>
              <a:rPr lang="id-ID" b="1" dirty="0" smtClean="0">
                <a:solidFill>
                  <a:schemeClr val="bg1"/>
                </a:solidFill>
              </a:rPr>
              <a:t>Benefit principle</a:t>
            </a:r>
          </a:p>
          <a:p>
            <a:pPr marL="342900" indent="-342900"/>
            <a:r>
              <a:rPr lang="id-ID" dirty="0" smtClean="0">
                <a:solidFill>
                  <a:schemeClr val="bg1"/>
                </a:solidFill>
              </a:rPr>
              <a:t>Dalam sistem perpajakan yg adil,</a:t>
            </a:r>
          </a:p>
          <a:p>
            <a:pPr marL="342900" indent="-342900"/>
            <a:r>
              <a:rPr lang="id-ID" dirty="0" smtClean="0">
                <a:solidFill>
                  <a:schemeClr val="bg1"/>
                </a:solidFill>
              </a:rPr>
              <a:t>setiap WP harus membayar sejalan</a:t>
            </a:r>
          </a:p>
          <a:p>
            <a:pPr marL="342900" indent="-342900"/>
            <a:r>
              <a:rPr lang="id-ID" dirty="0" smtClean="0">
                <a:solidFill>
                  <a:schemeClr val="bg1"/>
                </a:solidFill>
              </a:rPr>
              <a:t> manfaat yg dinikmatinya dari</a:t>
            </a:r>
          </a:p>
          <a:p>
            <a:pPr marL="342900" indent="-342900"/>
            <a:r>
              <a:rPr lang="id-ID" dirty="0" smtClean="0">
                <a:solidFill>
                  <a:schemeClr val="bg1"/>
                </a:solidFill>
              </a:rPr>
              <a:t> pemerintah </a:t>
            </a:r>
            <a:endParaRPr lang="id-ID" dirty="0">
              <a:solidFill>
                <a:schemeClr val="bg1"/>
              </a:solidFill>
            </a:endParaRPr>
          </a:p>
        </p:txBody>
      </p:sp>
      <p:cxnSp>
        <p:nvCxnSpPr>
          <p:cNvPr id="7" name="Straight Arrow Connector 6"/>
          <p:cNvCxnSpPr/>
          <p:nvPr/>
        </p:nvCxnSpPr>
        <p:spPr>
          <a:xfrm>
            <a:off x="1835696" y="4005064"/>
            <a:ext cx="288032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716016" y="4149081"/>
            <a:ext cx="3600400" cy="1200329"/>
          </a:xfrm>
          <a:prstGeom prst="rect">
            <a:avLst/>
          </a:prstGeom>
          <a:solidFill>
            <a:srgbClr val="FF7C80"/>
          </a:solidFill>
          <a:ln w="76200">
            <a:solidFill>
              <a:srgbClr val="FFFF00"/>
            </a:solidFill>
          </a:ln>
        </p:spPr>
        <p:txBody>
          <a:bodyPr wrap="square" rtlCol="0">
            <a:spAutoFit/>
          </a:bodyPr>
          <a:lstStyle/>
          <a:p>
            <a:r>
              <a:rPr lang="id-ID" b="1" dirty="0" smtClean="0"/>
              <a:t>2. Ability principle</a:t>
            </a:r>
          </a:p>
          <a:p>
            <a:r>
              <a:rPr lang="id-ID" dirty="0" smtClean="0"/>
              <a:t>Pajak sebaiknya dibebankan</a:t>
            </a:r>
          </a:p>
          <a:p>
            <a:r>
              <a:rPr lang="id-ID" dirty="0" smtClean="0"/>
              <a:t> kepada WP berdasarkan</a:t>
            </a:r>
          </a:p>
          <a:p>
            <a:r>
              <a:rPr lang="id-ID" dirty="0" smtClean="0"/>
              <a:t> kemampuan membayar</a:t>
            </a:r>
            <a:endParaRPr lang="id-ID" dirty="0"/>
          </a:p>
        </p:txBody>
      </p:sp>
    </p:spTree>
  </p:cSld>
  <p:clrMapOvr>
    <a:masterClrMapping/>
  </p:clrMapOvr>
  <p:transition spd="slow">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evel 1"/>
          <p:cNvSpPr/>
          <p:nvPr/>
        </p:nvSpPr>
        <p:spPr>
          <a:xfrm>
            <a:off x="323528" y="2276872"/>
            <a:ext cx="3024336" cy="1546472"/>
          </a:xfrm>
          <a:prstGeom prst="bevel">
            <a:avLst/>
          </a:prstGeom>
          <a:blipFill>
            <a:blip r:embed="rId2" cstate="print"/>
            <a:tile tx="0" ty="0" sx="100000" sy="100000" flip="none" algn="tl"/>
          </a:bli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Keadilan horizontal dan keadilan vertikal</a:t>
            </a:r>
            <a:endParaRPr lang="id-ID" b="1" dirty="0"/>
          </a:p>
        </p:txBody>
      </p:sp>
      <p:sp>
        <p:nvSpPr>
          <p:cNvPr id="3" name="Frame 2"/>
          <p:cNvSpPr/>
          <p:nvPr/>
        </p:nvSpPr>
        <p:spPr>
          <a:xfrm>
            <a:off x="4139952" y="404664"/>
            <a:ext cx="4824536" cy="3168352"/>
          </a:xfrm>
          <a:prstGeom prst="fra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Keadilan Horizontal adalah bila beban pajaknya sama untuk semua wajib pajak yang memperoleh penghasilan yang sama dengan jumlah tanggungan yg sama tanpa membedakan jenis penghasilan atau sumber penghasilan</a:t>
            </a:r>
            <a:endParaRPr lang="id-ID" dirty="0">
              <a:solidFill>
                <a:schemeClr val="tx1"/>
              </a:solidFill>
            </a:endParaRPr>
          </a:p>
        </p:txBody>
      </p:sp>
      <p:sp>
        <p:nvSpPr>
          <p:cNvPr id="4" name="Frame 3"/>
          <p:cNvSpPr/>
          <p:nvPr/>
        </p:nvSpPr>
        <p:spPr>
          <a:xfrm>
            <a:off x="4211960" y="3933056"/>
            <a:ext cx="4752528" cy="2304256"/>
          </a:xfrm>
          <a:prstGeom prst="fra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Keadilan vertikal adalah bila orang dalam keadaan ekonomis yang sama dikenakan pajak yang sama</a:t>
            </a:r>
            <a:endParaRPr lang="id-ID" dirty="0">
              <a:solidFill>
                <a:schemeClr val="tx1"/>
              </a:solidFill>
            </a:endParaRPr>
          </a:p>
        </p:txBody>
      </p:sp>
      <p:cxnSp>
        <p:nvCxnSpPr>
          <p:cNvPr id="6" name="Straight Arrow Connector 5"/>
          <p:cNvCxnSpPr>
            <a:stCxn id="2" idx="0"/>
          </p:cNvCxnSpPr>
          <p:nvPr/>
        </p:nvCxnSpPr>
        <p:spPr>
          <a:xfrm flipV="1">
            <a:off x="3347864" y="1988840"/>
            <a:ext cx="720080" cy="106126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2" idx="0"/>
          </p:cNvCxnSpPr>
          <p:nvPr/>
        </p:nvCxnSpPr>
        <p:spPr>
          <a:xfrm>
            <a:off x="3347864" y="3050108"/>
            <a:ext cx="792088" cy="189106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pli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3140968"/>
            <a:ext cx="1973617" cy="646331"/>
          </a:xfrm>
          <a:prstGeom prst="rect">
            <a:avLst/>
          </a:prstGeom>
          <a:solidFill>
            <a:srgbClr val="92D050"/>
          </a:solidFill>
          <a:ln w="76200">
            <a:solidFill>
              <a:schemeClr val="tx1"/>
            </a:solidFill>
          </a:ln>
        </p:spPr>
        <p:txBody>
          <a:bodyPr wrap="none" rtlCol="0">
            <a:spAutoFit/>
          </a:bodyPr>
          <a:lstStyle/>
          <a:p>
            <a:r>
              <a:rPr lang="id-ID" dirty="0" smtClean="0"/>
              <a:t>Syarat Keadilan </a:t>
            </a:r>
          </a:p>
          <a:p>
            <a:pPr algn="ctr"/>
            <a:r>
              <a:rPr lang="id-ID" dirty="0" smtClean="0"/>
              <a:t>Horizontal</a:t>
            </a:r>
            <a:endParaRPr lang="id-ID" dirty="0"/>
          </a:p>
        </p:txBody>
      </p:sp>
      <p:cxnSp>
        <p:nvCxnSpPr>
          <p:cNvPr id="4" name="Straight Arrow Connector 3"/>
          <p:cNvCxnSpPr/>
          <p:nvPr/>
        </p:nvCxnSpPr>
        <p:spPr>
          <a:xfrm flipV="1">
            <a:off x="2123728" y="548680"/>
            <a:ext cx="504056" cy="29154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627784" y="260648"/>
            <a:ext cx="6404317" cy="646331"/>
          </a:xfrm>
          <a:prstGeom prst="rect">
            <a:avLst/>
          </a:prstGeom>
          <a:solidFill>
            <a:srgbClr val="6666FF"/>
          </a:solidFill>
        </p:spPr>
        <p:txBody>
          <a:bodyPr wrap="none" rtlCol="0">
            <a:spAutoFit/>
          </a:bodyPr>
          <a:lstStyle/>
          <a:p>
            <a:pPr marL="342900" indent="-342900">
              <a:buAutoNum type="alphaLcPeriod"/>
            </a:pPr>
            <a:r>
              <a:rPr lang="id-ID" dirty="0" smtClean="0">
                <a:solidFill>
                  <a:schemeClr val="bg1"/>
                </a:solidFill>
              </a:rPr>
              <a:t>Definisi penghasilan : semua tambahan kemampuan</a:t>
            </a:r>
          </a:p>
          <a:p>
            <a:pPr marL="342900" indent="-342900"/>
            <a:r>
              <a:rPr lang="id-ID" dirty="0" smtClean="0">
                <a:solidFill>
                  <a:schemeClr val="bg1"/>
                </a:solidFill>
              </a:rPr>
              <a:t>     ekonomis termasuk dalam definisi penghasilan.</a:t>
            </a:r>
            <a:endParaRPr lang="id-ID" dirty="0">
              <a:solidFill>
                <a:schemeClr val="bg1"/>
              </a:solidFill>
            </a:endParaRPr>
          </a:p>
        </p:txBody>
      </p:sp>
      <p:cxnSp>
        <p:nvCxnSpPr>
          <p:cNvPr id="10" name="Straight Arrow Connector 9"/>
          <p:cNvCxnSpPr>
            <a:stCxn id="2" idx="3"/>
          </p:cNvCxnSpPr>
          <p:nvPr/>
        </p:nvCxnSpPr>
        <p:spPr>
          <a:xfrm flipV="1">
            <a:off x="2081121" y="1484788"/>
            <a:ext cx="589270" cy="19793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699792" y="1052736"/>
            <a:ext cx="6330579" cy="1200329"/>
          </a:xfrm>
          <a:prstGeom prst="rect">
            <a:avLst/>
          </a:prstGeom>
          <a:solidFill>
            <a:srgbClr val="FF0066"/>
          </a:solidFill>
        </p:spPr>
        <p:txBody>
          <a:bodyPr wrap="none" rtlCol="0">
            <a:spAutoFit/>
          </a:bodyPr>
          <a:lstStyle/>
          <a:p>
            <a:r>
              <a:rPr lang="id-ID" dirty="0" smtClean="0">
                <a:solidFill>
                  <a:schemeClr val="bg1"/>
                </a:solidFill>
              </a:rPr>
              <a:t>b. Globality : seluruh tambahan kemampuan ekonomis</a:t>
            </a:r>
          </a:p>
          <a:p>
            <a:r>
              <a:rPr lang="id-ID" dirty="0" smtClean="0">
                <a:solidFill>
                  <a:schemeClr val="bg1"/>
                </a:solidFill>
              </a:rPr>
              <a:t>    merupakan ukuran kemampuan membayar, oleh</a:t>
            </a:r>
          </a:p>
          <a:p>
            <a:r>
              <a:rPr lang="id-ID" dirty="0" smtClean="0">
                <a:solidFill>
                  <a:schemeClr val="bg1"/>
                </a:solidFill>
              </a:rPr>
              <a:t>    karena itu penghasilan dijumlahkan sebagai satu</a:t>
            </a:r>
          </a:p>
          <a:p>
            <a:r>
              <a:rPr lang="id-ID" dirty="0" smtClean="0">
                <a:solidFill>
                  <a:schemeClr val="bg1"/>
                </a:solidFill>
              </a:rPr>
              <a:t>    obyek pajak </a:t>
            </a:r>
            <a:endParaRPr lang="id-ID" dirty="0">
              <a:solidFill>
                <a:schemeClr val="bg1"/>
              </a:solidFill>
            </a:endParaRPr>
          </a:p>
        </p:txBody>
      </p:sp>
      <p:cxnSp>
        <p:nvCxnSpPr>
          <p:cNvPr id="13" name="Straight Arrow Connector 12"/>
          <p:cNvCxnSpPr>
            <a:stCxn id="2" idx="3"/>
          </p:cNvCxnSpPr>
          <p:nvPr/>
        </p:nvCxnSpPr>
        <p:spPr>
          <a:xfrm flipV="1">
            <a:off x="2081121" y="2636916"/>
            <a:ext cx="546664" cy="827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651287" y="2420888"/>
            <a:ext cx="6457217" cy="923330"/>
          </a:xfrm>
          <a:prstGeom prst="rect">
            <a:avLst/>
          </a:prstGeom>
          <a:solidFill>
            <a:srgbClr val="FFFF00"/>
          </a:solidFill>
        </p:spPr>
        <p:txBody>
          <a:bodyPr wrap="none" rtlCol="0">
            <a:spAutoFit/>
          </a:bodyPr>
          <a:lstStyle/>
          <a:p>
            <a:r>
              <a:rPr lang="id-ID" dirty="0" smtClean="0"/>
              <a:t>c. Net Income, ability to pay : yaitu jumlah netto setelah</a:t>
            </a:r>
          </a:p>
          <a:p>
            <a:r>
              <a:rPr lang="id-ID" dirty="0" smtClean="0"/>
              <a:t>   dikurangi dengan semua biaya, termasuk biaya</a:t>
            </a:r>
          </a:p>
          <a:p>
            <a:r>
              <a:rPr lang="id-ID" dirty="0" smtClean="0"/>
              <a:t>   mendapatkan, menagih dan memelihara  penghasilan </a:t>
            </a:r>
            <a:endParaRPr lang="id-ID" dirty="0"/>
          </a:p>
        </p:txBody>
      </p:sp>
      <p:cxnSp>
        <p:nvCxnSpPr>
          <p:cNvPr id="17" name="Straight Arrow Connector 16"/>
          <p:cNvCxnSpPr>
            <a:stCxn id="2" idx="3"/>
          </p:cNvCxnSpPr>
          <p:nvPr/>
        </p:nvCxnSpPr>
        <p:spPr>
          <a:xfrm>
            <a:off x="2081121" y="3464134"/>
            <a:ext cx="618672" cy="3249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699792" y="3501008"/>
            <a:ext cx="6410729" cy="923330"/>
          </a:xfrm>
          <a:prstGeom prst="rect">
            <a:avLst/>
          </a:prstGeom>
          <a:solidFill>
            <a:srgbClr val="009900"/>
          </a:solidFill>
        </p:spPr>
        <p:txBody>
          <a:bodyPr wrap="none" rtlCol="0">
            <a:spAutoFit/>
          </a:bodyPr>
          <a:lstStyle/>
          <a:p>
            <a:r>
              <a:rPr lang="id-ID" dirty="0" smtClean="0">
                <a:solidFill>
                  <a:schemeClr val="bg1"/>
                </a:solidFill>
              </a:rPr>
              <a:t>d. Personal Exemption : pengurangan diberikan kepada</a:t>
            </a:r>
          </a:p>
          <a:p>
            <a:r>
              <a:rPr lang="id-ID" dirty="0" smtClean="0">
                <a:solidFill>
                  <a:schemeClr val="bg1"/>
                </a:solidFill>
              </a:rPr>
              <a:t>    wajib pajak orang pribadi berupa penghasilan tidak </a:t>
            </a:r>
          </a:p>
          <a:p>
            <a:r>
              <a:rPr lang="id-ID" dirty="0" smtClean="0">
                <a:solidFill>
                  <a:schemeClr val="bg1"/>
                </a:solidFill>
              </a:rPr>
              <a:t>    kena pajak.</a:t>
            </a:r>
            <a:endParaRPr lang="id-ID" dirty="0">
              <a:solidFill>
                <a:schemeClr val="bg1"/>
              </a:solidFill>
            </a:endParaRPr>
          </a:p>
        </p:txBody>
      </p:sp>
      <p:cxnSp>
        <p:nvCxnSpPr>
          <p:cNvPr id="20" name="Straight Arrow Connector 19"/>
          <p:cNvCxnSpPr>
            <a:stCxn id="2" idx="3"/>
          </p:cNvCxnSpPr>
          <p:nvPr/>
        </p:nvCxnSpPr>
        <p:spPr>
          <a:xfrm>
            <a:off x="2081121" y="3464134"/>
            <a:ext cx="546664" cy="1765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755737" y="4615968"/>
            <a:ext cx="6208751" cy="1477328"/>
          </a:xfrm>
          <a:prstGeom prst="rect">
            <a:avLst/>
          </a:prstGeom>
          <a:solidFill>
            <a:schemeClr val="accent3"/>
          </a:solidFill>
        </p:spPr>
        <p:txBody>
          <a:bodyPr wrap="none" rtlCol="0">
            <a:spAutoFit/>
          </a:bodyPr>
          <a:lstStyle/>
          <a:p>
            <a:r>
              <a:rPr lang="id-ID" dirty="0" smtClean="0">
                <a:solidFill>
                  <a:schemeClr val="bg1"/>
                </a:solidFill>
              </a:rPr>
              <a:t>e. Equal Treatment for the equals : pengenaan pajak </a:t>
            </a:r>
          </a:p>
          <a:p>
            <a:r>
              <a:rPr lang="id-ID" dirty="0" smtClean="0">
                <a:solidFill>
                  <a:schemeClr val="bg1"/>
                </a:solidFill>
              </a:rPr>
              <a:t>    dengan perlakuan yang sama diartikan bahwa </a:t>
            </a:r>
          </a:p>
          <a:p>
            <a:r>
              <a:rPr lang="id-ID" dirty="0" smtClean="0">
                <a:solidFill>
                  <a:schemeClr val="bg1"/>
                </a:solidFill>
              </a:rPr>
              <a:t>    seluruh penghasilan dikenakan pajak dengan tarif </a:t>
            </a:r>
          </a:p>
          <a:p>
            <a:r>
              <a:rPr lang="id-ID" dirty="0" smtClean="0">
                <a:solidFill>
                  <a:schemeClr val="bg1"/>
                </a:solidFill>
              </a:rPr>
              <a:t>    yang sama tanpa membedakan jenis atau sumber</a:t>
            </a:r>
          </a:p>
          <a:p>
            <a:r>
              <a:rPr lang="id-ID" dirty="0" smtClean="0">
                <a:solidFill>
                  <a:schemeClr val="bg1"/>
                </a:solidFill>
              </a:rPr>
              <a:t>    penghasilan</a:t>
            </a:r>
            <a:r>
              <a:rPr lang="id-ID" dirty="0" smtClean="0"/>
              <a:t>.</a:t>
            </a:r>
            <a:endParaRPr lang="id-ID" dirty="0"/>
          </a:p>
        </p:txBody>
      </p:sp>
      <p:sp>
        <p:nvSpPr>
          <p:cNvPr id="25" name="TextBox 24"/>
          <p:cNvSpPr txBox="1"/>
          <p:nvPr/>
        </p:nvSpPr>
        <p:spPr>
          <a:xfrm>
            <a:off x="179512" y="3861048"/>
            <a:ext cx="1664238" cy="646331"/>
          </a:xfrm>
          <a:prstGeom prst="rect">
            <a:avLst/>
          </a:prstGeom>
          <a:noFill/>
        </p:spPr>
        <p:txBody>
          <a:bodyPr wrap="none" rtlCol="0">
            <a:spAutoFit/>
          </a:bodyPr>
          <a:lstStyle/>
          <a:p>
            <a:r>
              <a:rPr lang="id-ID" dirty="0" smtClean="0"/>
              <a:t>Menurut </a:t>
            </a:r>
          </a:p>
          <a:p>
            <a:r>
              <a:rPr lang="id-ID" dirty="0" smtClean="0"/>
              <a:t>Dr. Mansyury</a:t>
            </a:r>
            <a:endParaRPr lang="id-ID" dirty="0"/>
          </a:p>
        </p:txBody>
      </p:sp>
    </p:spTree>
  </p:cSld>
  <p:clrMapOvr>
    <a:masterClrMapping/>
  </p:clrMapOvr>
  <p:transition spd="slow">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924944"/>
            <a:ext cx="2074607" cy="646331"/>
          </a:xfrm>
          <a:prstGeom prst="rect">
            <a:avLst/>
          </a:prstGeom>
          <a:solidFill>
            <a:srgbClr val="FFC000"/>
          </a:solidFill>
          <a:ln w="76200">
            <a:solidFill>
              <a:schemeClr val="tx1"/>
            </a:solidFill>
          </a:ln>
        </p:spPr>
        <p:txBody>
          <a:bodyPr wrap="none" rtlCol="0">
            <a:spAutoFit/>
          </a:bodyPr>
          <a:lstStyle/>
          <a:p>
            <a:pPr algn="ctr"/>
            <a:r>
              <a:rPr lang="id-ID" dirty="0" smtClean="0"/>
              <a:t>Syarat </a:t>
            </a:r>
          </a:p>
          <a:p>
            <a:r>
              <a:rPr lang="id-ID" dirty="0" smtClean="0"/>
              <a:t>Keadilan Vertikal</a:t>
            </a:r>
            <a:endParaRPr lang="id-ID" dirty="0"/>
          </a:p>
        </p:txBody>
      </p:sp>
      <p:cxnSp>
        <p:nvCxnSpPr>
          <p:cNvPr id="4" name="Straight Arrow Connector 3"/>
          <p:cNvCxnSpPr>
            <a:stCxn id="2" idx="3"/>
          </p:cNvCxnSpPr>
          <p:nvPr/>
        </p:nvCxnSpPr>
        <p:spPr>
          <a:xfrm flipV="1">
            <a:off x="2470143" y="1556792"/>
            <a:ext cx="877721" cy="16913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419872" y="836712"/>
            <a:ext cx="5530681" cy="1477328"/>
          </a:xfrm>
          <a:prstGeom prst="rect">
            <a:avLst/>
          </a:prstGeom>
          <a:solidFill>
            <a:srgbClr val="FF0000"/>
          </a:solidFill>
        </p:spPr>
        <p:txBody>
          <a:bodyPr wrap="none" rtlCol="0">
            <a:spAutoFit/>
          </a:bodyPr>
          <a:lstStyle/>
          <a:p>
            <a:pPr marL="342900" indent="-342900">
              <a:buAutoNum type="alphaLcPeriod"/>
            </a:pPr>
            <a:r>
              <a:rPr lang="id-ID" b="1" dirty="0" smtClean="0">
                <a:solidFill>
                  <a:schemeClr val="bg1"/>
                </a:solidFill>
              </a:rPr>
              <a:t>Unequal Treatment for the equals,: </a:t>
            </a:r>
            <a:r>
              <a:rPr lang="id-ID" dirty="0" smtClean="0">
                <a:solidFill>
                  <a:schemeClr val="bg1"/>
                </a:solidFill>
              </a:rPr>
              <a:t>besarnya</a:t>
            </a:r>
          </a:p>
          <a:p>
            <a:pPr marL="342900" indent="-342900"/>
            <a:r>
              <a:rPr lang="id-ID" dirty="0" smtClean="0">
                <a:solidFill>
                  <a:schemeClr val="bg1"/>
                </a:solidFill>
              </a:rPr>
              <a:t>     tarif dibedakan oleh seluruh penghasilan </a:t>
            </a:r>
          </a:p>
          <a:p>
            <a:pPr marL="342900" indent="-342900"/>
            <a:r>
              <a:rPr lang="id-ID" dirty="0" smtClean="0">
                <a:solidFill>
                  <a:schemeClr val="bg1"/>
                </a:solidFill>
              </a:rPr>
              <a:t>     atau jumlah seluruh penghasilan atau </a:t>
            </a:r>
          </a:p>
          <a:p>
            <a:pPr marL="342900" indent="-342900"/>
            <a:r>
              <a:rPr lang="id-ID" dirty="0" smtClean="0">
                <a:solidFill>
                  <a:schemeClr val="bg1"/>
                </a:solidFill>
              </a:rPr>
              <a:t>     tambahan kemampuan ekonomis (bukan </a:t>
            </a:r>
          </a:p>
          <a:p>
            <a:pPr marL="342900" indent="-342900"/>
            <a:r>
              <a:rPr lang="id-ID" dirty="0" smtClean="0">
                <a:solidFill>
                  <a:schemeClr val="bg1"/>
                </a:solidFill>
              </a:rPr>
              <a:t>     perbedaan jenis atau sumber penghasilan).</a:t>
            </a:r>
            <a:endParaRPr lang="id-ID" dirty="0">
              <a:solidFill>
                <a:schemeClr val="bg1"/>
              </a:solidFill>
            </a:endParaRPr>
          </a:p>
        </p:txBody>
      </p:sp>
      <p:cxnSp>
        <p:nvCxnSpPr>
          <p:cNvPr id="8" name="Straight Arrow Connector 7"/>
          <p:cNvCxnSpPr>
            <a:stCxn id="2" idx="3"/>
          </p:cNvCxnSpPr>
          <p:nvPr/>
        </p:nvCxnSpPr>
        <p:spPr>
          <a:xfrm>
            <a:off x="2470143" y="3248110"/>
            <a:ext cx="733705" cy="14770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03848" y="4365104"/>
            <a:ext cx="5808000" cy="923330"/>
          </a:xfrm>
          <a:prstGeom prst="rect">
            <a:avLst/>
          </a:prstGeom>
          <a:solidFill>
            <a:srgbClr val="FF0000"/>
          </a:solidFill>
        </p:spPr>
        <p:txBody>
          <a:bodyPr wrap="none" rtlCol="0">
            <a:spAutoFit/>
          </a:bodyPr>
          <a:lstStyle/>
          <a:p>
            <a:r>
              <a:rPr lang="id-ID" dirty="0" smtClean="0">
                <a:solidFill>
                  <a:schemeClr val="bg1"/>
                </a:solidFill>
              </a:rPr>
              <a:t>b. </a:t>
            </a:r>
            <a:r>
              <a:rPr lang="id-ID" b="1" dirty="0" smtClean="0">
                <a:solidFill>
                  <a:schemeClr val="bg1"/>
                </a:solidFill>
              </a:rPr>
              <a:t>Progression : </a:t>
            </a:r>
            <a:r>
              <a:rPr lang="id-ID" dirty="0" smtClean="0">
                <a:solidFill>
                  <a:schemeClr val="bg1"/>
                </a:solidFill>
              </a:rPr>
              <a:t>Wajib pajak yang penghasilannya </a:t>
            </a:r>
          </a:p>
          <a:p>
            <a:r>
              <a:rPr lang="id-ID" dirty="0" smtClean="0">
                <a:solidFill>
                  <a:schemeClr val="bg1"/>
                </a:solidFill>
              </a:rPr>
              <a:t>    besar harus membayar pajak yang besar </a:t>
            </a:r>
          </a:p>
          <a:p>
            <a:r>
              <a:rPr lang="id-ID" dirty="0" smtClean="0">
                <a:solidFill>
                  <a:schemeClr val="bg1"/>
                </a:solidFill>
              </a:rPr>
              <a:t>    dengan tarif besar.</a:t>
            </a:r>
            <a:endParaRPr lang="id-ID" dirty="0">
              <a:solidFill>
                <a:schemeClr val="bg1"/>
              </a:solidFill>
            </a:endParaRPr>
          </a:p>
        </p:txBody>
      </p:sp>
      <p:sp>
        <p:nvSpPr>
          <p:cNvPr id="10" name="TextBox 9"/>
          <p:cNvSpPr txBox="1"/>
          <p:nvPr/>
        </p:nvSpPr>
        <p:spPr>
          <a:xfrm>
            <a:off x="395536" y="3789040"/>
            <a:ext cx="1611339" cy="646331"/>
          </a:xfrm>
          <a:prstGeom prst="rect">
            <a:avLst/>
          </a:prstGeom>
          <a:noFill/>
        </p:spPr>
        <p:txBody>
          <a:bodyPr wrap="none" rtlCol="0">
            <a:spAutoFit/>
          </a:bodyPr>
          <a:lstStyle/>
          <a:p>
            <a:r>
              <a:rPr lang="id-ID" dirty="0" smtClean="0"/>
              <a:t>Menurut </a:t>
            </a:r>
          </a:p>
          <a:p>
            <a:r>
              <a:rPr lang="id-ID" dirty="0" smtClean="0"/>
              <a:t>Dr. Mansyuri</a:t>
            </a:r>
            <a:endParaRPr lang="id-ID" dirty="0"/>
          </a:p>
        </p:txBody>
      </p:sp>
    </p:spTree>
  </p:cSld>
  <p:clrMapOvr>
    <a:masterClrMapping/>
  </p:clrMapOvr>
  <p:transition spd="slow">
    <p:whee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95536" y="2924944"/>
            <a:ext cx="2736304" cy="91440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Teori pembenaran (justification) Pemungutan Pajak</a:t>
            </a:r>
            <a:endParaRPr lang="id-ID" b="1" dirty="0"/>
          </a:p>
        </p:txBody>
      </p:sp>
      <p:cxnSp>
        <p:nvCxnSpPr>
          <p:cNvPr id="4" name="Straight Arrow Connector 3"/>
          <p:cNvCxnSpPr>
            <a:stCxn id="2" idx="3"/>
          </p:cNvCxnSpPr>
          <p:nvPr/>
        </p:nvCxnSpPr>
        <p:spPr>
          <a:xfrm flipV="1">
            <a:off x="3131840" y="1412776"/>
            <a:ext cx="1584176" cy="19693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644008" y="1196752"/>
            <a:ext cx="2448272" cy="369332"/>
          </a:xfrm>
          <a:prstGeom prst="rect">
            <a:avLst/>
          </a:prstGeom>
          <a:solidFill>
            <a:srgbClr val="FF0000"/>
          </a:solidFill>
        </p:spPr>
        <p:txBody>
          <a:bodyPr wrap="square" rtlCol="0">
            <a:spAutoFit/>
          </a:bodyPr>
          <a:lstStyle/>
          <a:p>
            <a:r>
              <a:rPr lang="id-ID" b="1" dirty="0" smtClean="0">
                <a:solidFill>
                  <a:schemeClr val="bg1"/>
                </a:solidFill>
              </a:rPr>
              <a:t>1. Teori Asuransi</a:t>
            </a:r>
            <a:endParaRPr lang="id-ID" b="1" dirty="0">
              <a:solidFill>
                <a:schemeClr val="bg1"/>
              </a:solidFill>
            </a:endParaRPr>
          </a:p>
        </p:txBody>
      </p:sp>
      <p:cxnSp>
        <p:nvCxnSpPr>
          <p:cNvPr id="7" name="Straight Arrow Connector 6"/>
          <p:cNvCxnSpPr>
            <a:stCxn id="2" idx="3"/>
          </p:cNvCxnSpPr>
          <p:nvPr/>
        </p:nvCxnSpPr>
        <p:spPr>
          <a:xfrm flipV="1">
            <a:off x="3131840" y="2204864"/>
            <a:ext cx="1512168" cy="11772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716016" y="2060848"/>
            <a:ext cx="2664296" cy="369332"/>
          </a:xfrm>
          <a:prstGeom prst="rect">
            <a:avLst/>
          </a:prstGeom>
          <a:solidFill>
            <a:srgbClr val="FF0000"/>
          </a:solidFill>
        </p:spPr>
        <p:txBody>
          <a:bodyPr wrap="square" rtlCol="0">
            <a:spAutoFit/>
          </a:bodyPr>
          <a:lstStyle/>
          <a:p>
            <a:r>
              <a:rPr lang="id-ID" b="1" dirty="0" smtClean="0">
                <a:solidFill>
                  <a:schemeClr val="bg1"/>
                </a:solidFill>
              </a:rPr>
              <a:t>2</a:t>
            </a:r>
            <a:r>
              <a:rPr lang="id-ID" b="1" dirty="0" smtClean="0"/>
              <a:t>. </a:t>
            </a:r>
            <a:r>
              <a:rPr lang="id-ID" b="1" dirty="0" smtClean="0">
                <a:solidFill>
                  <a:schemeClr val="bg1"/>
                </a:solidFill>
              </a:rPr>
              <a:t>Teori Kepentingan</a:t>
            </a:r>
            <a:endParaRPr lang="id-ID" b="1" dirty="0">
              <a:solidFill>
                <a:schemeClr val="bg1"/>
              </a:solidFill>
            </a:endParaRPr>
          </a:p>
        </p:txBody>
      </p:sp>
      <p:cxnSp>
        <p:nvCxnSpPr>
          <p:cNvPr id="11" name="Straight Arrow Connector 10"/>
          <p:cNvCxnSpPr>
            <a:stCxn id="2" idx="3"/>
          </p:cNvCxnSpPr>
          <p:nvPr/>
        </p:nvCxnSpPr>
        <p:spPr>
          <a:xfrm flipV="1">
            <a:off x="3131840" y="2924944"/>
            <a:ext cx="144016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716016" y="2852936"/>
            <a:ext cx="2520280" cy="369332"/>
          </a:xfrm>
          <a:prstGeom prst="rect">
            <a:avLst/>
          </a:prstGeom>
          <a:solidFill>
            <a:srgbClr val="FF0000"/>
          </a:solidFill>
        </p:spPr>
        <p:txBody>
          <a:bodyPr wrap="square" rtlCol="0">
            <a:spAutoFit/>
          </a:bodyPr>
          <a:lstStyle/>
          <a:p>
            <a:r>
              <a:rPr lang="id-ID" b="1" dirty="0" smtClean="0">
                <a:solidFill>
                  <a:schemeClr val="bg1"/>
                </a:solidFill>
              </a:rPr>
              <a:t>3. Teori Daya Pikul</a:t>
            </a:r>
            <a:endParaRPr lang="id-ID" b="1" dirty="0">
              <a:solidFill>
                <a:schemeClr val="bg1"/>
              </a:solidFill>
            </a:endParaRPr>
          </a:p>
        </p:txBody>
      </p:sp>
      <p:cxnSp>
        <p:nvCxnSpPr>
          <p:cNvPr id="14" name="Straight Arrow Connector 13"/>
          <p:cNvCxnSpPr>
            <a:stCxn id="2" idx="3"/>
          </p:cNvCxnSpPr>
          <p:nvPr/>
        </p:nvCxnSpPr>
        <p:spPr>
          <a:xfrm>
            <a:off x="3131840" y="3382144"/>
            <a:ext cx="1512168" cy="4068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716016" y="3717032"/>
            <a:ext cx="2160240" cy="369332"/>
          </a:xfrm>
          <a:prstGeom prst="rect">
            <a:avLst/>
          </a:prstGeom>
          <a:solidFill>
            <a:srgbClr val="FF0000"/>
          </a:solidFill>
        </p:spPr>
        <p:txBody>
          <a:bodyPr wrap="square" rtlCol="0">
            <a:spAutoFit/>
          </a:bodyPr>
          <a:lstStyle/>
          <a:p>
            <a:r>
              <a:rPr lang="id-ID" b="1" dirty="0" smtClean="0">
                <a:solidFill>
                  <a:schemeClr val="bg1"/>
                </a:solidFill>
              </a:rPr>
              <a:t>4. Teori Bhakti</a:t>
            </a:r>
            <a:endParaRPr lang="id-ID" b="1" dirty="0">
              <a:solidFill>
                <a:schemeClr val="bg1"/>
              </a:solidFill>
            </a:endParaRPr>
          </a:p>
        </p:txBody>
      </p:sp>
      <p:cxnSp>
        <p:nvCxnSpPr>
          <p:cNvPr id="17" name="Straight Arrow Connector 16"/>
          <p:cNvCxnSpPr>
            <a:stCxn id="2" idx="3"/>
          </p:cNvCxnSpPr>
          <p:nvPr/>
        </p:nvCxnSpPr>
        <p:spPr>
          <a:xfrm>
            <a:off x="3131840" y="3382144"/>
            <a:ext cx="1512168" cy="1415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716016" y="4581128"/>
            <a:ext cx="2952328" cy="369332"/>
          </a:xfrm>
          <a:prstGeom prst="rect">
            <a:avLst/>
          </a:prstGeom>
          <a:solidFill>
            <a:srgbClr val="FF0000"/>
          </a:solidFill>
        </p:spPr>
        <p:txBody>
          <a:bodyPr wrap="square" rtlCol="0">
            <a:spAutoFit/>
          </a:bodyPr>
          <a:lstStyle/>
          <a:p>
            <a:r>
              <a:rPr lang="id-ID" b="1" dirty="0" smtClean="0">
                <a:solidFill>
                  <a:schemeClr val="bg1"/>
                </a:solidFill>
              </a:rPr>
              <a:t>5. Teori Asas Daya Beli</a:t>
            </a:r>
            <a:endParaRPr lang="id-ID" b="1" dirty="0">
              <a:solidFill>
                <a:schemeClr val="bg1"/>
              </a:solidFill>
            </a:endParaRPr>
          </a:p>
        </p:txBody>
      </p:sp>
    </p:spTree>
  </p:cSld>
  <p:clrMapOvr>
    <a:masterClrMapping/>
  </p:clrMapOvr>
  <p:transition spd="slow">
    <p:whee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395536" y="260648"/>
            <a:ext cx="8352928" cy="6408712"/>
          </a:xfrm>
          <a:prstGeom prst="flowChartMultidocument">
            <a:avLst/>
          </a:prstGeom>
          <a:solidFill>
            <a:schemeClr val="accent2">
              <a:lumMod val="50000"/>
            </a:schemeClr>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id-ID" b="1" dirty="0" smtClean="0"/>
              <a:t>Teori Asuransi</a:t>
            </a:r>
          </a:p>
          <a:p>
            <a:pPr marL="342900" indent="-342900"/>
            <a:r>
              <a:rPr lang="id-ID" dirty="0" smtClean="0"/>
              <a:t>     Teori ini menyamakan pembayaran pajak dengan pembayaran premi asuransi. Premi tersebut dimaksudkan sebagai pembayaran atas usaha untuk melindungi orang dari segala kepentingannya.</a:t>
            </a:r>
          </a:p>
          <a:p>
            <a:pPr marL="342900" indent="-342900"/>
            <a:endParaRPr lang="id-ID" b="1" dirty="0" smtClean="0"/>
          </a:p>
          <a:p>
            <a:pPr marL="342900" indent="-342900"/>
            <a:r>
              <a:rPr lang="id-ID" b="1" dirty="0" smtClean="0"/>
              <a:t>2. Teori Kepentingan</a:t>
            </a:r>
          </a:p>
          <a:p>
            <a:pPr marL="342900" indent="-342900"/>
            <a:r>
              <a:rPr lang="id-ID" dirty="0" smtClean="0"/>
              <a:t>    Teori ini memperhatikan beban pajak yang harus dipungut dari masyarakat. Pembebanan ini harus didasarkan pada kepentingan setiap orang dalam tugas pemerintah, termasuk perlindungan jiwa dan hartanya. Oleh karena itu pengeluaran negara untuk melindunginya dibebankan kepada masyarakat dengan membayar pajak.</a:t>
            </a:r>
          </a:p>
          <a:p>
            <a:pPr marL="342900" indent="-342900"/>
            <a:endParaRPr lang="id-ID" dirty="0" smtClean="0"/>
          </a:p>
          <a:p>
            <a:pPr marL="342900" indent="-342900"/>
            <a:r>
              <a:rPr lang="id-ID" dirty="0" smtClean="0"/>
              <a:t> </a:t>
            </a:r>
            <a:endParaRPr lang="id-ID" dirty="0"/>
          </a:p>
        </p:txBody>
      </p:sp>
    </p:spTree>
  </p:cSld>
  <p:clrMapOvr>
    <a:masterClrMapping/>
  </p:clrMapOvr>
  <p:transition spd="slow">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Internal Storage 1"/>
          <p:cNvSpPr/>
          <p:nvPr/>
        </p:nvSpPr>
        <p:spPr>
          <a:xfrm>
            <a:off x="323528" y="476672"/>
            <a:ext cx="8568952" cy="5976664"/>
          </a:xfrm>
          <a:prstGeom prst="flowChartInternalStorage">
            <a:avLst/>
          </a:prstGeom>
          <a:solidFill>
            <a:srgbClr val="00206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b="1" dirty="0" smtClean="0"/>
              <a:t>3. Teori Gaya Pikul</a:t>
            </a:r>
          </a:p>
          <a:p>
            <a:r>
              <a:rPr lang="id-ID" dirty="0" smtClean="0"/>
              <a:t>Dasar keadilan pemungutan pajak terletak pada jasa-jasa yang diberikan oleh negara kepada masyarakat berupa perlindungan jiwa dan harta bendanya oleh karena itu untuk keperluan perlindungan masyarakat akan membayar pajak menurut gaya pikul seseorang.</a:t>
            </a:r>
          </a:p>
          <a:p>
            <a:endParaRPr lang="id-ID" dirty="0" smtClean="0"/>
          </a:p>
          <a:p>
            <a:r>
              <a:rPr lang="id-ID" b="1" dirty="0" smtClean="0"/>
              <a:t>4. Teori Bhakti.</a:t>
            </a:r>
          </a:p>
          <a:p>
            <a:r>
              <a:rPr lang="id-ID" dirty="0" smtClean="0"/>
              <a:t>Juga disebut dengan teori kewajiban pajak mutlak. Menurut teori ini negara mempunyai hak mutlak untuk memungut pajak, dilain pihak masyarakat menyadari bahwa membayar pajak sebagai kewajiban untuk membuktikan tanda baktinya terhadap negara .</a:t>
            </a:r>
          </a:p>
          <a:p>
            <a:endParaRPr lang="id-ID" dirty="0" smtClean="0"/>
          </a:p>
          <a:p>
            <a:r>
              <a:rPr lang="id-ID" b="1" dirty="0" smtClean="0"/>
              <a:t>5. Teori asas daya Beli</a:t>
            </a:r>
          </a:p>
          <a:p>
            <a:r>
              <a:rPr lang="id-ID" dirty="0" smtClean="0"/>
              <a:t>Teori ini mendasarkan bahwa penyelenggaran kepentingan masyarakat yang dianggap sebagai dasar keadilan pemungutan pajak yang bukan kepentingan individu atau negara sehingga menitik beratkan pada fungsi mengatur</a:t>
            </a:r>
          </a:p>
        </p:txBody>
      </p:sp>
    </p:spTree>
  </p:cSld>
  <p:clrMapOvr>
    <a:masterClrMapping/>
  </p:clrMapOvr>
  <p:transition spd="slow">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2"/>
          <p:cNvSpPr>
            <a:spLocks noGrp="1"/>
          </p:cNvSpPr>
          <p:nvPr>
            <p:ph idx="1"/>
          </p:nvPr>
        </p:nvSpPr>
        <p:spPr>
          <a:xfrm>
            <a:off x="796561" y="3084737"/>
            <a:ext cx="8168677" cy="3167217"/>
          </a:xfrm>
          <a:no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lIns="82479" tIns="41239" rIns="82479" bIns="41239"/>
          <a:lstStyle/>
          <a:p>
            <a:pPr lvl="0" eaLnBrk="1" hangingPunct="1">
              <a:defRPr/>
            </a:pPr>
            <a:r>
              <a:rPr lang="en-US" sz="2200" b="1" dirty="0" smtClean="0">
                <a:latin typeface="Agency FB" pitchFamily="34" charset="0"/>
              </a:rPr>
              <a:t>U.U Pajak </a:t>
            </a:r>
            <a:r>
              <a:rPr lang="en-US" sz="2200" b="1" dirty="0" err="1" smtClean="0">
                <a:latin typeface="Agency FB" pitchFamily="34" charset="0"/>
              </a:rPr>
              <a:t>Penjualan</a:t>
            </a:r>
            <a:r>
              <a:rPr lang="en-US" sz="2200" b="1" dirty="0" smtClean="0">
                <a:latin typeface="Agency FB" pitchFamily="34" charset="0"/>
              </a:rPr>
              <a:t> 1951 (</a:t>
            </a:r>
            <a:r>
              <a:rPr lang="en-US" sz="2200" b="1" dirty="0" err="1" smtClean="0">
                <a:latin typeface="Agency FB" pitchFamily="34" charset="0"/>
              </a:rPr>
              <a:t>kemudian</a:t>
            </a:r>
            <a:r>
              <a:rPr lang="en-US" sz="2200" b="1" dirty="0" smtClean="0">
                <a:latin typeface="Agency FB" pitchFamily="34" charset="0"/>
              </a:rPr>
              <a:t> </a:t>
            </a:r>
            <a:r>
              <a:rPr lang="en-US" sz="2200" b="1" dirty="0" err="1" smtClean="0">
                <a:latin typeface="Agency FB" pitchFamily="34" charset="0"/>
              </a:rPr>
              <a:t>diperbarui</a:t>
            </a:r>
            <a:r>
              <a:rPr lang="en-US" sz="2200" b="1" dirty="0" smtClean="0">
                <a:latin typeface="Agency FB" pitchFamily="34" charset="0"/>
              </a:rPr>
              <a:t> </a:t>
            </a:r>
            <a:r>
              <a:rPr lang="en-US" sz="2200" b="1" dirty="0" err="1" smtClean="0">
                <a:latin typeface="Agency FB" pitchFamily="34" charset="0"/>
              </a:rPr>
              <a:t>dengan</a:t>
            </a:r>
            <a:r>
              <a:rPr lang="en-US" sz="2200" b="1" dirty="0" smtClean="0">
                <a:latin typeface="Agency FB" pitchFamily="34" charset="0"/>
              </a:rPr>
              <a:t> U.U No. 2 </a:t>
            </a:r>
            <a:r>
              <a:rPr lang="en-US" sz="2200" b="1" dirty="0" err="1" smtClean="0">
                <a:latin typeface="Agency FB" pitchFamily="34" charset="0"/>
              </a:rPr>
              <a:t>Tahun</a:t>
            </a:r>
            <a:r>
              <a:rPr lang="en-US" sz="2200" b="1" dirty="0" smtClean="0">
                <a:latin typeface="Agency FB" pitchFamily="34" charset="0"/>
              </a:rPr>
              <a:t> 1968).</a:t>
            </a:r>
          </a:p>
          <a:p>
            <a:pPr lvl="0" eaLnBrk="1" hangingPunct="1">
              <a:defRPr/>
            </a:pPr>
            <a:r>
              <a:rPr lang="en-US" sz="2200" b="1" dirty="0" smtClean="0">
                <a:latin typeface="Agency FB" pitchFamily="34" charset="0"/>
              </a:rPr>
              <a:t>U.U Pajak </a:t>
            </a:r>
            <a:r>
              <a:rPr lang="en-US" sz="2200" b="1" dirty="0" err="1" smtClean="0">
                <a:latin typeface="Agency FB" pitchFamily="34" charset="0"/>
              </a:rPr>
              <a:t>Deviden</a:t>
            </a:r>
            <a:r>
              <a:rPr lang="en-US" sz="2200" b="1" dirty="0" smtClean="0">
                <a:latin typeface="Agency FB" pitchFamily="34" charset="0"/>
              </a:rPr>
              <a:t> (U.U. No. 21 </a:t>
            </a:r>
            <a:r>
              <a:rPr lang="en-US" sz="2200" b="1" dirty="0" err="1" smtClean="0">
                <a:latin typeface="Agency FB" pitchFamily="34" charset="0"/>
              </a:rPr>
              <a:t>Tahun</a:t>
            </a:r>
            <a:r>
              <a:rPr lang="en-US" sz="2200" b="1" dirty="0" smtClean="0">
                <a:latin typeface="Agency FB" pitchFamily="34" charset="0"/>
              </a:rPr>
              <a:t> 1959 yang </a:t>
            </a:r>
            <a:r>
              <a:rPr lang="en-US" sz="2200" b="1" dirty="0" err="1" smtClean="0">
                <a:latin typeface="Agency FB" pitchFamily="34" charset="0"/>
              </a:rPr>
              <a:t>kemudian</a:t>
            </a:r>
            <a:r>
              <a:rPr lang="en-US" sz="2200" b="1" dirty="0" smtClean="0">
                <a:latin typeface="Agency FB" pitchFamily="34" charset="0"/>
              </a:rPr>
              <a:t> </a:t>
            </a:r>
            <a:r>
              <a:rPr lang="en-US" sz="2200" b="1" dirty="0" err="1" smtClean="0">
                <a:latin typeface="Agency FB" pitchFamily="34" charset="0"/>
              </a:rPr>
              <a:t>diperbaruhi</a:t>
            </a:r>
            <a:r>
              <a:rPr lang="en-US" sz="2200" b="1" dirty="0" smtClean="0">
                <a:latin typeface="Agency FB" pitchFamily="34" charset="0"/>
              </a:rPr>
              <a:t> </a:t>
            </a:r>
            <a:r>
              <a:rPr lang="en-US" sz="2200" b="1" dirty="0" err="1" smtClean="0">
                <a:latin typeface="Agency FB" pitchFamily="34" charset="0"/>
              </a:rPr>
              <a:t>dengan</a:t>
            </a:r>
            <a:r>
              <a:rPr lang="en-US" sz="2200" b="1" dirty="0" smtClean="0">
                <a:latin typeface="Agency FB" pitchFamily="34" charset="0"/>
              </a:rPr>
              <a:t> U.U Pajak </a:t>
            </a:r>
            <a:r>
              <a:rPr lang="en-US" sz="2200" b="1" dirty="0" err="1" smtClean="0">
                <a:latin typeface="Agency FB" pitchFamily="34" charset="0"/>
              </a:rPr>
              <a:t>atas</a:t>
            </a:r>
            <a:r>
              <a:rPr lang="en-US" sz="2200" b="1" dirty="0" smtClean="0">
                <a:latin typeface="Agency FB" pitchFamily="34" charset="0"/>
              </a:rPr>
              <a:t> </a:t>
            </a:r>
            <a:r>
              <a:rPr lang="en-US" sz="2200" b="1" dirty="0" err="1" smtClean="0">
                <a:latin typeface="Agency FB" pitchFamily="34" charset="0"/>
              </a:rPr>
              <a:t>Bunga</a:t>
            </a:r>
            <a:r>
              <a:rPr lang="en-US" sz="2200" b="1" dirty="0" smtClean="0">
                <a:latin typeface="Agency FB" pitchFamily="34" charset="0"/>
              </a:rPr>
              <a:t> </a:t>
            </a:r>
            <a:r>
              <a:rPr lang="en-US" sz="2200" b="1" dirty="0" err="1" smtClean="0">
                <a:latin typeface="Agency FB" pitchFamily="34" charset="0"/>
              </a:rPr>
              <a:t>Dividen</a:t>
            </a:r>
            <a:r>
              <a:rPr lang="en-US" sz="2200" b="1" dirty="0" smtClean="0">
                <a:latin typeface="Agency FB" pitchFamily="34" charset="0"/>
              </a:rPr>
              <a:t> </a:t>
            </a:r>
            <a:r>
              <a:rPr lang="en-US" sz="2200" b="1" dirty="0" err="1" smtClean="0">
                <a:latin typeface="Agency FB" pitchFamily="34" charset="0"/>
              </a:rPr>
              <a:t>dan</a:t>
            </a:r>
            <a:r>
              <a:rPr lang="en-US" sz="2200" b="1" dirty="0" smtClean="0">
                <a:latin typeface="Agency FB" pitchFamily="34" charset="0"/>
              </a:rPr>
              <a:t> Royalty (PBDR) 1970 (U.U. No. 10 </a:t>
            </a:r>
            <a:r>
              <a:rPr lang="en-US" sz="2200" b="1" dirty="0" err="1" smtClean="0">
                <a:latin typeface="Agency FB" pitchFamily="34" charset="0"/>
              </a:rPr>
              <a:t>Tahun</a:t>
            </a:r>
            <a:r>
              <a:rPr lang="en-US" sz="2200" b="1" dirty="0" smtClean="0">
                <a:latin typeface="Agency FB" pitchFamily="34" charset="0"/>
              </a:rPr>
              <a:t> 1967).</a:t>
            </a:r>
          </a:p>
          <a:p>
            <a:pPr lvl="0" eaLnBrk="1" hangingPunct="1">
              <a:defRPr/>
            </a:pPr>
            <a:r>
              <a:rPr lang="en-US" sz="2200" b="1" dirty="0" smtClean="0">
                <a:latin typeface="Agency FB" pitchFamily="34" charset="0"/>
              </a:rPr>
              <a:t>U.U </a:t>
            </a:r>
            <a:r>
              <a:rPr lang="en-US" sz="2200" b="1" dirty="0" err="1" smtClean="0">
                <a:latin typeface="Agency FB" pitchFamily="34" charset="0"/>
              </a:rPr>
              <a:t>Penagihan</a:t>
            </a:r>
            <a:r>
              <a:rPr lang="en-US" sz="2200" b="1" dirty="0" smtClean="0">
                <a:latin typeface="Agency FB" pitchFamily="34" charset="0"/>
              </a:rPr>
              <a:t> Pajak Negara </a:t>
            </a:r>
            <a:r>
              <a:rPr lang="en-US" sz="2200" b="1" dirty="0" err="1" smtClean="0">
                <a:latin typeface="Agency FB" pitchFamily="34" charset="0"/>
              </a:rPr>
              <a:t>dengan</a:t>
            </a:r>
            <a:r>
              <a:rPr lang="en-US" sz="2200" b="1" dirty="0" smtClean="0">
                <a:latin typeface="Agency FB" pitchFamily="34" charset="0"/>
              </a:rPr>
              <a:t> </a:t>
            </a:r>
            <a:r>
              <a:rPr lang="en-US" sz="2200" b="1" dirty="0" err="1" smtClean="0">
                <a:latin typeface="Agency FB" pitchFamily="34" charset="0"/>
              </a:rPr>
              <a:t>Surat</a:t>
            </a:r>
            <a:r>
              <a:rPr lang="en-US" sz="2200" b="1" dirty="0" smtClean="0">
                <a:latin typeface="Agency FB" pitchFamily="34" charset="0"/>
              </a:rPr>
              <a:t> </a:t>
            </a:r>
            <a:r>
              <a:rPr lang="en-US" sz="2200" b="1" dirty="0" err="1" smtClean="0">
                <a:latin typeface="Agency FB" pitchFamily="34" charset="0"/>
              </a:rPr>
              <a:t>Paksa</a:t>
            </a:r>
            <a:r>
              <a:rPr lang="en-US" sz="2200" b="1" dirty="0" smtClean="0">
                <a:latin typeface="Agency FB" pitchFamily="34" charset="0"/>
              </a:rPr>
              <a:t> (U.U. No. 19 </a:t>
            </a:r>
            <a:r>
              <a:rPr lang="en-US" sz="2200" b="1" dirty="0" err="1" smtClean="0">
                <a:latin typeface="Agency FB" pitchFamily="34" charset="0"/>
              </a:rPr>
              <a:t>Tahun</a:t>
            </a:r>
            <a:r>
              <a:rPr lang="en-US" sz="2200" b="1" dirty="0" smtClean="0">
                <a:latin typeface="Agency FB" pitchFamily="34" charset="0"/>
              </a:rPr>
              <a:t> 1959).</a:t>
            </a:r>
          </a:p>
          <a:p>
            <a:pPr lvl="0" eaLnBrk="1" hangingPunct="1">
              <a:defRPr/>
            </a:pPr>
            <a:r>
              <a:rPr lang="en-US" sz="2200" b="1" dirty="0" smtClean="0">
                <a:latin typeface="Agency FB" pitchFamily="34" charset="0"/>
              </a:rPr>
              <a:t>Pajak </a:t>
            </a:r>
            <a:r>
              <a:rPr lang="en-US" sz="2200" b="1" dirty="0" err="1" smtClean="0">
                <a:latin typeface="Agency FB" pitchFamily="34" charset="0"/>
              </a:rPr>
              <a:t>Bangsa</a:t>
            </a:r>
            <a:r>
              <a:rPr lang="en-US" sz="2200" b="1" dirty="0" smtClean="0">
                <a:latin typeface="Agency FB" pitchFamily="34" charset="0"/>
              </a:rPr>
              <a:t> </a:t>
            </a:r>
            <a:r>
              <a:rPr lang="en-US" sz="2200" b="1" dirty="0" err="1" smtClean="0">
                <a:latin typeface="Agency FB" pitchFamily="34" charset="0"/>
              </a:rPr>
              <a:t>Asing</a:t>
            </a:r>
            <a:r>
              <a:rPr lang="en-US" sz="2200" b="1" dirty="0" smtClean="0">
                <a:latin typeface="Agency FB" pitchFamily="34" charset="0"/>
              </a:rPr>
              <a:t> (U.U. No. 74 </a:t>
            </a:r>
            <a:r>
              <a:rPr lang="en-US" sz="2200" b="1" dirty="0" err="1" smtClean="0">
                <a:latin typeface="Agency FB" pitchFamily="34" charset="0"/>
              </a:rPr>
              <a:t>Tahun</a:t>
            </a:r>
            <a:r>
              <a:rPr lang="en-US" sz="2200" b="1" dirty="0" smtClean="0">
                <a:latin typeface="Agency FB" pitchFamily="34" charset="0"/>
              </a:rPr>
              <a:t> 1958)</a:t>
            </a:r>
          </a:p>
          <a:p>
            <a:pPr lvl="0" eaLnBrk="1" hangingPunct="1">
              <a:defRPr/>
            </a:pPr>
            <a:r>
              <a:rPr lang="en-US" sz="2200" b="1" dirty="0" smtClean="0">
                <a:latin typeface="Agency FB" pitchFamily="34" charset="0"/>
              </a:rPr>
              <a:t>U.U Bea </a:t>
            </a:r>
            <a:r>
              <a:rPr lang="en-US" sz="2200" b="1" dirty="0" err="1" smtClean="0">
                <a:latin typeface="Agency FB" pitchFamily="34" charset="0"/>
              </a:rPr>
              <a:t>Balik</a:t>
            </a:r>
            <a:r>
              <a:rPr lang="en-US" sz="2200" b="1" dirty="0" smtClean="0">
                <a:latin typeface="Agency FB" pitchFamily="34" charset="0"/>
              </a:rPr>
              <a:t> </a:t>
            </a:r>
            <a:r>
              <a:rPr lang="en-US" sz="2200" b="1" dirty="0" err="1" smtClean="0">
                <a:latin typeface="Agency FB" pitchFamily="34" charset="0"/>
              </a:rPr>
              <a:t>Nama</a:t>
            </a:r>
            <a:r>
              <a:rPr lang="en-US" sz="2200" b="1" dirty="0" smtClean="0">
                <a:latin typeface="Agency FB" pitchFamily="34" charset="0"/>
              </a:rPr>
              <a:t> </a:t>
            </a:r>
            <a:r>
              <a:rPr lang="en-US" sz="2200" b="1" dirty="0" err="1" smtClean="0">
                <a:latin typeface="Agency FB" pitchFamily="34" charset="0"/>
              </a:rPr>
              <a:t>Kendaraan</a:t>
            </a:r>
            <a:r>
              <a:rPr lang="en-US" sz="2200" b="1" dirty="0" smtClean="0">
                <a:latin typeface="Agency FB" pitchFamily="34" charset="0"/>
              </a:rPr>
              <a:t> </a:t>
            </a:r>
            <a:r>
              <a:rPr lang="en-US" sz="2200" b="1" dirty="0" err="1" smtClean="0">
                <a:latin typeface="Agency FB" pitchFamily="34" charset="0"/>
              </a:rPr>
              <a:t>Bermotor</a:t>
            </a:r>
            <a:r>
              <a:rPr lang="en-US" sz="2200" b="1" dirty="0" smtClean="0">
                <a:latin typeface="Agency FB" pitchFamily="34" charset="0"/>
              </a:rPr>
              <a:t> (U.U. No. 27 </a:t>
            </a:r>
            <a:r>
              <a:rPr lang="en-US" sz="2200" b="1" dirty="0" err="1" smtClean="0">
                <a:latin typeface="Agency FB" pitchFamily="34" charset="0"/>
              </a:rPr>
              <a:t>Tahun</a:t>
            </a:r>
            <a:r>
              <a:rPr lang="en-US" sz="2200" b="1" dirty="0" smtClean="0">
                <a:latin typeface="Agency FB" pitchFamily="34" charset="0"/>
              </a:rPr>
              <a:t> </a:t>
            </a:r>
            <a:r>
              <a:rPr lang="en-US" sz="2200" b="1" dirty="0" err="1" smtClean="0">
                <a:latin typeface="Agency FB" pitchFamily="34" charset="0"/>
              </a:rPr>
              <a:t>Tahun</a:t>
            </a:r>
            <a:r>
              <a:rPr lang="en-US" sz="2200" b="1" dirty="0" smtClean="0">
                <a:latin typeface="Agency FB" pitchFamily="34" charset="0"/>
              </a:rPr>
              <a:t> 1959).</a:t>
            </a:r>
          </a:p>
          <a:p>
            <a:pPr eaLnBrk="1" hangingPunct="1">
              <a:defRPr/>
            </a:pPr>
            <a:r>
              <a:rPr lang="en-US" sz="2200" b="1" dirty="0" smtClean="0">
                <a:latin typeface="Agency FB" pitchFamily="34" charset="0"/>
              </a:rPr>
              <a:t>U.U No. 8 </a:t>
            </a:r>
            <a:r>
              <a:rPr lang="en-US" sz="2200" b="1" dirty="0" err="1" smtClean="0">
                <a:latin typeface="Agency FB" pitchFamily="34" charset="0"/>
              </a:rPr>
              <a:t>Tahun</a:t>
            </a:r>
            <a:r>
              <a:rPr lang="en-US" sz="2200" b="1" dirty="0" smtClean="0">
                <a:latin typeface="Agency FB" pitchFamily="34" charset="0"/>
              </a:rPr>
              <a:t> 1967 </a:t>
            </a:r>
            <a:r>
              <a:rPr lang="en-US" sz="2200" b="1" dirty="0" err="1" smtClean="0">
                <a:latin typeface="Agency FB" pitchFamily="34" charset="0"/>
              </a:rPr>
              <a:t>tentang</a:t>
            </a:r>
            <a:r>
              <a:rPr lang="en-US" sz="2200" b="1" dirty="0" smtClean="0">
                <a:latin typeface="Agency FB" pitchFamily="34" charset="0"/>
              </a:rPr>
              <a:t> Tata Cara </a:t>
            </a:r>
            <a:r>
              <a:rPr lang="en-US" sz="2200" b="1" dirty="0" err="1" smtClean="0">
                <a:latin typeface="Agency FB" pitchFamily="34" charset="0"/>
              </a:rPr>
              <a:t>Pemungutan</a:t>
            </a:r>
            <a:r>
              <a:rPr lang="en-US" sz="2200" b="1" dirty="0" smtClean="0">
                <a:latin typeface="Agency FB" pitchFamily="34" charset="0"/>
              </a:rPr>
              <a:t> </a:t>
            </a:r>
            <a:r>
              <a:rPr lang="en-US" sz="2200" b="1" dirty="0" err="1" smtClean="0">
                <a:latin typeface="Agency FB" pitchFamily="34" charset="0"/>
              </a:rPr>
              <a:t>PPd.</a:t>
            </a:r>
            <a:r>
              <a:rPr lang="en-US" sz="2200" b="1" dirty="0" smtClean="0">
                <a:latin typeface="Agency FB" pitchFamily="34" charset="0"/>
              </a:rPr>
              <a:t> </a:t>
            </a:r>
            <a:r>
              <a:rPr lang="en-US" sz="2200" b="1" dirty="0" err="1" smtClean="0">
                <a:latin typeface="Agency FB" pitchFamily="34" charset="0"/>
              </a:rPr>
              <a:t>PKk</a:t>
            </a:r>
            <a:r>
              <a:rPr lang="en-US" sz="2200" b="1" dirty="0" smtClean="0">
                <a:latin typeface="Agency FB" pitchFamily="34" charset="0"/>
              </a:rPr>
              <a:t> </a:t>
            </a:r>
            <a:r>
              <a:rPr lang="en-US" sz="2200" b="1" dirty="0" err="1" smtClean="0">
                <a:latin typeface="Agency FB" pitchFamily="34" charset="0"/>
              </a:rPr>
              <a:t>dan</a:t>
            </a:r>
            <a:r>
              <a:rPr lang="en-US" sz="2200" b="1" dirty="0" smtClean="0">
                <a:latin typeface="Agency FB" pitchFamily="34" charset="0"/>
              </a:rPr>
              <a:t> PPs </a:t>
            </a:r>
            <a:r>
              <a:rPr lang="en-US" sz="2200" b="1" dirty="0" err="1" smtClean="0">
                <a:latin typeface="Agency FB" pitchFamily="34" charset="0"/>
              </a:rPr>
              <a:t>atau</a:t>
            </a:r>
            <a:r>
              <a:rPr lang="en-US" sz="2200" b="1" dirty="0" smtClean="0">
                <a:latin typeface="Agency FB" pitchFamily="34" charset="0"/>
              </a:rPr>
              <a:t> Tata Cara MPS-MPO</a:t>
            </a:r>
            <a:endParaRPr lang="en-US" sz="2200" b="1" dirty="0" smtClean="0">
              <a:solidFill>
                <a:srgbClr val="C00000"/>
              </a:solidFill>
              <a:latin typeface="Agency FB" pitchFamily="34" charset="0"/>
            </a:endParaRPr>
          </a:p>
        </p:txBody>
      </p:sp>
      <p:pic>
        <p:nvPicPr>
          <p:cNvPr id="4102" name="Picture 6" descr="http://t3.gstatic.com/images?q=tbn:ANd9GcRSFsVmpMjdJWb3zgrK03us7AfwOa-swYnAXYNim8pyAA9kCRtG"/>
          <p:cNvPicPr>
            <a:picLocks noChangeAspect="1" noChangeArrowheads="1"/>
          </p:cNvPicPr>
          <p:nvPr/>
        </p:nvPicPr>
        <p:blipFill>
          <a:blip r:embed="rId3" cstate="print"/>
          <a:srcRect/>
          <a:stretch>
            <a:fillRect/>
          </a:stretch>
        </p:blipFill>
        <p:spPr bwMode="auto">
          <a:xfrm>
            <a:off x="5670309" y="1225719"/>
            <a:ext cx="3294929" cy="1764346"/>
          </a:xfrm>
          <a:prstGeom prst="rect">
            <a:avLst/>
          </a:prstGeom>
          <a:noFill/>
        </p:spPr>
      </p:pic>
      <p:sp>
        <p:nvSpPr>
          <p:cNvPr id="11" name="Rounded Rectangle 10"/>
          <p:cNvSpPr/>
          <p:nvPr/>
        </p:nvSpPr>
        <p:spPr>
          <a:xfrm>
            <a:off x="1208426" y="1363424"/>
            <a:ext cx="3775439" cy="1101641"/>
          </a:xfrm>
          <a:prstGeom prst="roundRect">
            <a:avLst/>
          </a:prstGeom>
          <a:solidFill>
            <a:schemeClr val="bg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82479" tIns="41239" rIns="82479" bIns="41239" rtlCol="0" anchor="ctr"/>
          <a:lstStyle/>
          <a:p>
            <a:pPr>
              <a:defRPr/>
            </a:pPr>
            <a:r>
              <a:rPr lang="en-US" sz="1400" dirty="0" smtClean="0">
                <a:solidFill>
                  <a:schemeClr val="tx1"/>
                </a:solidFill>
                <a:latin typeface="Arial Rounded MT Bold" pitchFamily="34" charset="0"/>
              </a:rPr>
              <a:t>1.Penghapusan PERATURAN</a:t>
            </a:r>
          </a:p>
          <a:p>
            <a:pPr>
              <a:defRPr/>
            </a:pPr>
            <a:r>
              <a:rPr lang="en-US" sz="1400" dirty="0" smtClean="0">
                <a:solidFill>
                  <a:schemeClr val="tx1"/>
                </a:solidFill>
                <a:latin typeface="Arial Rounded MT Bold" pitchFamily="34" charset="0"/>
              </a:rPr>
              <a:t>2.Penggantian  NAMA</a:t>
            </a:r>
          </a:p>
          <a:p>
            <a:pPr>
              <a:defRPr/>
            </a:pPr>
            <a:r>
              <a:rPr lang="en-US" sz="1400" dirty="0" smtClean="0">
                <a:solidFill>
                  <a:srgbClr val="280FC1"/>
                </a:solidFill>
                <a:latin typeface="Arial Rounded MT Bold" pitchFamily="34" charset="0"/>
              </a:rPr>
              <a:t>3.Perubahan Status </a:t>
            </a:r>
            <a:r>
              <a:rPr lang="en-US" sz="1400" dirty="0" err="1" smtClean="0">
                <a:solidFill>
                  <a:srgbClr val="280FC1"/>
                </a:solidFill>
                <a:latin typeface="Arial Rounded MT Bold" pitchFamily="34" charset="0"/>
              </a:rPr>
              <a:t>menjadi</a:t>
            </a:r>
            <a:r>
              <a:rPr lang="en-US" sz="1400" dirty="0" smtClean="0">
                <a:solidFill>
                  <a:srgbClr val="280FC1"/>
                </a:solidFill>
                <a:latin typeface="Arial Rounded MT Bold" pitchFamily="34" charset="0"/>
              </a:rPr>
              <a:t> Pajak   </a:t>
            </a:r>
          </a:p>
          <a:p>
            <a:pPr>
              <a:defRPr/>
            </a:pPr>
            <a:r>
              <a:rPr lang="en-US" sz="1400" dirty="0" smtClean="0">
                <a:solidFill>
                  <a:srgbClr val="280FC1"/>
                </a:solidFill>
                <a:latin typeface="Arial Rounded MT Bold" pitchFamily="34" charset="0"/>
              </a:rPr>
              <a:t>    Daerah</a:t>
            </a:r>
            <a:endParaRPr lang="en-US" sz="1400" dirty="0">
              <a:solidFill>
                <a:srgbClr val="280FC1"/>
              </a:solidFill>
              <a:latin typeface="Arial Rounded MT Bold" pitchFamily="34" charset="0"/>
            </a:endParaRPr>
          </a:p>
        </p:txBody>
      </p:sp>
      <p:sp>
        <p:nvSpPr>
          <p:cNvPr id="12" name="Down Arrow 11"/>
          <p:cNvSpPr/>
          <p:nvPr/>
        </p:nvSpPr>
        <p:spPr>
          <a:xfrm>
            <a:off x="1620292" y="2533917"/>
            <a:ext cx="3020352" cy="550820"/>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lIns="82479" tIns="41239" rIns="82479" bIns="41239" rtlCol="0" anchor="ctr"/>
          <a:lstStyle/>
          <a:p>
            <a:pPr algn="ctr"/>
            <a:r>
              <a:rPr lang="en-US" sz="1300" dirty="0" smtClean="0">
                <a:solidFill>
                  <a:schemeClr val="tx1"/>
                </a:solidFill>
                <a:latin typeface="Arial Rounded MT Bold" pitchFamily="34" charset="0"/>
              </a:rPr>
              <a:t>1945 s/d 1983</a:t>
            </a:r>
            <a:endParaRPr lang="en-US" sz="1300" dirty="0">
              <a:solidFill>
                <a:schemeClr val="tx1"/>
              </a:solidFill>
              <a:latin typeface="Arial Rounded MT Bold" pitchFamily="34" charset="0"/>
            </a:endParaRPr>
          </a:p>
        </p:txBody>
      </p:sp>
      <p:sp>
        <p:nvSpPr>
          <p:cNvPr id="13" name="Rectangle 12"/>
          <p:cNvSpPr/>
          <p:nvPr/>
        </p:nvSpPr>
        <p:spPr>
          <a:xfrm>
            <a:off x="727916" y="606046"/>
            <a:ext cx="5285615" cy="550820"/>
          </a:xfrm>
          <a:prstGeom prst="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lIns="82479" tIns="41239" rIns="82479" bIns="41239" rtlCol="0" anchor="ctr"/>
          <a:lstStyle/>
          <a:p>
            <a:r>
              <a:rPr lang="en-US" b="1" dirty="0" smtClean="0">
                <a:solidFill>
                  <a:schemeClr val="tx1"/>
                </a:solidFill>
                <a:latin typeface="Albertus Medium" pitchFamily="18" charset="0"/>
              </a:rPr>
              <a:t>PERKEMBANGAN SETELAH KEMERDEKAAN </a:t>
            </a:r>
            <a:endParaRPr lang="en-US" b="1" dirty="0">
              <a:solidFill>
                <a:schemeClr val="tx1"/>
              </a:solidFill>
              <a:latin typeface="Albertus Medium" pitchFamily="18" charset="0"/>
            </a:endParaRPr>
          </a:p>
        </p:txBody>
      </p:sp>
    </p:spTree>
  </p:cSld>
  <p:clrMapOvr>
    <a:masterClrMapping/>
  </p:clrMapOvr>
  <p:transition spd="slow">
    <p:strip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2"/>
          <p:cNvSpPr>
            <a:spLocks noGrp="1"/>
          </p:cNvSpPr>
          <p:nvPr>
            <p:ph idx="1"/>
          </p:nvPr>
        </p:nvSpPr>
        <p:spPr>
          <a:xfrm>
            <a:off x="1345715" y="2258507"/>
            <a:ext cx="3638151" cy="1308198"/>
          </a:xfrm>
          <a:no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lIns="82479" tIns="41239" rIns="82479" bIns="41239"/>
          <a:lstStyle/>
          <a:p>
            <a:pPr eaLnBrk="1" hangingPunct="1">
              <a:buFont typeface="Wingdings" pitchFamily="2" charset="2"/>
              <a:buChar char="q"/>
              <a:defRPr/>
            </a:pPr>
            <a:r>
              <a:rPr lang="en-US" sz="1800" u="sng" dirty="0" smtClean="0">
                <a:latin typeface="Arial Rounded MT Bold" pitchFamily="34" charset="0"/>
              </a:rPr>
              <a:t>Daerah </a:t>
            </a:r>
            <a:r>
              <a:rPr lang="en-US" sz="1800" u="sng" dirty="0" err="1" smtClean="0">
                <a:latin typeface="Arial Rounded MT Bold" pitchFamily="34" charset="0"/>
              </a:rPr>
              <a:t>Tk.I</a:t>
            </a:r>
            <a:r>
              <a:rPr lang="en-US" sz="1800" u="sng" dirty="0" smtClean="0">
                <a:latin typeface="Arial Rounded MT Bold" pitchFamily="34" charset="0"/>
              </a:rPr>
              <a:t> (</a:t>
            </a:r>
            <a:r>
              <a:rPr lang="en-US" sz="1800" u="sng" dirty="0" err="1" smtClean="0">
                <a:latin typeface="Arial Rounded MT Bold" pitchFamily="34" charset="0"/>
              </a:rPr>
              <a:t>Propinsi</a:t>
            </a:r>
            <a:r>
              <a:rPr lang="en-US" sz="1800" u="sng" dirty="0" smtClean="0">
                <a:latin typeface="Arial Rounded MT Bold" pitchFamily="34" charset="0"/>
              </a:rPr>
              <a:t>) :</a:t>
            </a:r>
          </a:p>
          <a:p>
            <a:pPr lvl="0"/>
            <a:r>
              <a:rPr lang="en-US" sz="1600" dirty="0" smtClean="0">
                <a:latin typeface="Arial" pitchFamily="34" charset="0"/>
                <a:cs typeface="Arial" pitchFamily="34" charset="0"/>
              </a:rPr>
              <a:t>Pajak </a:t>
            </a:r>
            <a:r>
              <a:rPr lang="en-US" sz="1600" dirty="0" err="1" smtClean="0">
                <a:latin typeface="Arial" pitchFamily="34" charset="0"/>
                <a:cs typeface="Arial" pitchFamily="34" charset="0"/>
              </a:rPr>
              <a:t>Rumah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Tangga</a:t>
            </a:r>
            <a:r>
              <a:rPr lang="en-US" sz="1600" dirty="0" smtClean="0">
                <a:latin typeface="Arial" pitchFamily="34" charset="0"/>
                <a:cs typeface="Arial" pitchFamily="34" charset="0"/>
              </a:rPr>
              <a:t> 1908</a:t>
            </a:r>
          </a:p>
          <a:p>
            <a:pPr lvl="0"/>
            <a:r>
              <a:rPr lang="en-US" sz="1600" dirty="0" smtClean="0">
                <a:latin typeface="Arial" pitchFamily="34" charset="0"/>
                <a:cs typeface="Arial" pitchFamily="34" charset="0"/>
              </a:rPr>
              <a:t>Pajak </a:t>
            </a:r>
            <a:r>
              <a:rPr lang="en-US" sz="1600" dirty="0" err="1" smtClean="0">
                <a:latin typeface="Arial" pitchFamily="34" charset="0"/>
                <a:cs typeface="Arial" pitchFamily="34" charset="0"/>
              </a:rPr>
              <a:t>Kendaraan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Bermotor</a:t>
            </a:r>
            <a:r>
              <a:rPr lang="en-US" sz="1600" dirty="0" smtClean="0">
                <a:latin typeface="Arial" pitchFamily="34" charset="0"/>
                <a:cs typeface="Arial" pitchFamily="34" charset="0"/>
              </a:rPr>
              <a:t> 1934</a:t>
            </a:r>
          </a:p>
          <a:p>
            <a:pPr lvl="0"/>
            <a:r>
              <a:rPr lang="en-US" sz="1600" dirty="0" err="1" smtClean="0">
                <a:latin typeface="Arial" pitchFamily="34" charset="0"/>
                <a:cs typeface="Arial" pitchFamily="34" charset="0"/>
              </a:rPr>
              <a:t>Verponding</a:t>
            </a:r>
            <a:r>
              <a:rPr lang="en-US" sz="1600" dirty="0" smtClean="0">
                <a:latin typeface="Arial" pitchFamily="34" charset="0"/>
                <a:cs typeface="Arial" pitchFamily="34" charset="0"/>
              </a:rPr>
              <a:t> 1928</a:t>
            </a:r>
          </a:p>
          <a:p>
            <a:pPr eaLnBrk="1" hangingPunct="1">
              <a:buNone/>
              <a:defRPr/>
            </a:pPr>
            <a:endParaRPr lang="en-US" sz="1800" u="sng" dirty="0" smtClean="0">
              <a:solidFill>
                <a:srgbClr val="C00000"/>
              </a:solidFill>
            </a:endParaRPr>
          </a:p>
          <a:p>
            <a:pPr eaLnBrk="1" hangingPunct="1">
              <a:buNone/>
              <a:defRPr/>
            </a:pPr>
            <a:endParaRPr lang="en-US" sz="1800" dirty="0" smtClean="0">
              <a:solidFill>
                <a:srgbClr val="C00000"/>
              </a:solidFill>
            </a:endParaRPr>
          </a:p>
          <a:p>
            <a:pPr lvl="0" eaLnBrk="1" hangingPunct="1">
              <a:defRPr/>
            </a:pPr>
            <a:endParaRPr lang="en-US" sz="1800" dirty="0" smtClean="0">
              <a:solidFill>
                <a:srgbClr val="C00000"/>
              </a:solidFill>
            </a:endParaRPr>
          </a:p>
        </p:txBody>
      </p:sp>
      <p:sp>
        <p:nvSpPr>
          <p:cNvPr id="5" name="Rectangle 4"/>
          <p:cNvSpPr/>
          <p:nvPr/>
        </p:nvSpPr>
        <p:spPr>
          <a:xfrm rot="10800000" flipH="1" flipV="1">
            <a:off x="933849" y="606047"/>
            <a:ext cx="6795791" cy="578362"/>
          </a:xfrm>
          <a:prstGeom prst="rect">
            <a:avLst/>
          </a:prstGeom>
          <a:solidFill>
            <a:schemeClr val="bg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82479" tIns="41239" rIns="82479" bIns="41239" rtlCol="0" anchor="ctr"/>
          <a:lstStyle/>
          <a:p>
            <a:r>
              <a:rPr lang="en-US" sz="2500" dirty="0" smtClean="0">
                <a:solidFill>
                  <a:srgbClr val="280FC1"/>
                </a:solidFill>
                <a:latin typeface="Albertus Medium" pitchFamily="18" charset="0"/>
              </a:rPr>
              <a:t>Pajak Negara yang </a:t>
            </a:r>
            <a:r>
              <a:rPr lang="en-US" sz="2500" dirty="0" err="1" smtClean="0">
                <a:solidFill>
                  <a:srgbClr val="280FC1"/>
                </a:solidFill>
                <a:latin typeface="Albertus Medium" pitchFamily="18" charset="0"/>
              </a:rPr>
              <a:t>diserahkkan</a:t>
            </a:r>
            <a:r>
              <a:rPr lang="en-US" sz="2500" dirty="0" smtClean="0">
                <a:solidFill>
                  <a:srgbClr val="280FC1"/>
                </a:solidFill>
                <a:latin typeface="Albertus Medium" pitchFamily="18" charset="0"/>
              </a:rPr>
              <a:t> </a:t>
            </a:r>
            <a:r>
              <a:rPr lang="en-US" sz="2500" dirty="0" err="1" smtClean="0">
                <a:solidFill>
                  <a:srgbClr val="280FC1"/>
                </a:solidFill>
                <a:latin typeface="Albertus Medium" pitchFamily="18" charset="0"/>
              </a:rPr>
              <a:t>ke</a:t>
            </a:r>
            <a:r>
              <a:rPr lang="en-US" sz="2500" dirty="0" smtClean="0">
                <a:solidFill>
                  <a:srgbClr val="280FC1"/>
                </a:solidFill>
                <a:latin typeface="Albertus Medium" pitchFamily="18" charset="0"/>
              </a:rPr>
              <a:t> Daerah :</a:t>
            </a:r>
            <a:endParaRPr lang="en-US" sz="2500" dirty="0">
              <a:solidFill>
                <a:srgbClr val="280FC1"/>
              </a:solidFill>
              <a:latin typeface="Albertus Medium" pitchFamily="18" charset="0"/>
            </a:endParaRPr>
          </a:p>
        </p:txBody>
      </p:sp>
      <p:sp>
        <p:nvSpPr>
          <p:cNvPr id="6" name="Content Placeholder 2"/>
          <p:cNvSpPr txBox="1">
            <a:spLocks/>
          </p:cNvSpPr>
          <p:nvPr/>
        </p:nvSpPr>
        <p:spPr bwMode="auto">
          <a:xfrm>
            <a:off x="5189799" y="2258507"/>
            <a:ext cx="3775439" cy="1583608"/>
          </a:xfrm>
          <a:prstGeom prst="rect">
            <a:avLst/>
          </a:prstGeom>
          <a:no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36" tIns="45718" rIns="91436" bIns="45718" numCol="1" anchor="t" anchorCtr="0" compatLnSpc="1">
            <a:prstTxWarp prst="textNoShape">
              <a:avLst/>
            </a:prstTxWarp>
          </a:bodyPr>
          <a:lstStyle/>
          <a:p>
            <a:pPr eaLnBrk="1" hangingPunct="1">
              <a:buFont typeface="Wingdings" pitchFamily="2" charset="2"/>
              <a:buChar char="q"/>
              <a:defRPr/>
            </a:pPr>
            <a:r>
              <a:rPr lang="en-US" sz="1600" u="sng" dirty="0" smtClean="0">
                <a:solidFill>
                  <a:srgbClr val="C00000"/>
                </a:solidFill>
              </a:rPr>
              <a:t>  </a:t>
            </a:r>
            <a:r>
              <a:rPr lang="en-US" sz="1600" u="sng" dirty="0" smtClean="0">
                <a:latin typeface="Arial Rounded MT Bold" pitchFamily="34" charset="0"/>
              </a:rPr>
              <a:t>Daerah </a:t>
            </a:r>
            <a:r>
              <a:rPr lang="en-US" sz="1600" u="sng" dirty="0" err="1" smtClean="0">
                <a:latin typeface="Arial Rounded MT Bold" pitchFamily="34" charset="0"/>
              </a:rPr>
              <a:t>Tk.II</a:t>
            </a:r>
            <a:r>
              <a:rPr lang="en-US" sz="1600" u="sng" dirty="0" smtClean="0">
                <a:latin typeface="Arial Rounded MT Bold" pitchFamily="34" charset="0"/>
              </a:rPr>
              <a:t> (</a:t>
            </a:r>
            <a:r>
              <a:rPr lang="en-US" sz="1600" u="sng" dirty="0" err="1" smtClean="0">
                <a:latin typeface="Arial Rounded MT Bold" pitchFamily="34" charset="0"/>
              </a:rPr>
              <a:t>Kabupaten</a:t>
            </a:r>
            <a:r>
              <a:rPr lang="en-US" sz="1600" u="sng" dirty="0" smtClean="0">
                <a:latin typeface="Arial Rounded MT Bold" pitchFamily="34" charset="0"/>
              </a:rPr>
              <a:t>) :</a:t>
            </a:r>
          </a:p>
          <a:p>
            <a:pPr lvl="0">
              <a:buFont typeface="Arial" pitchFamily="34" charset="0"/>
              <a:buChar char="•"/>
            </a:pPr>
            <a:r>
              <a:rPr lang="en-US" sz="1600" dirty="0" smtClean="0"/>
              <a:t>  Pajak </a:t>
            </a:r>
            <a:r>
              <a:rPr lang="en-US" sz="1600" dirty="0" err="1" smtClean="0"/>
              <a:t>Jalan</a:t>
            </a:r>
            <a:r>
              <a:rPr lang="en-US" sz="1600" dirty="0" smtClean="0"/>
              <a:t> 1942</a:t>
            </a:r>
          </a:p>
          <a:p>
            <a:pPr lvl="0">
              <a:buFont typeface="Arial" pitchFamily="34" charset="0"/>
              <a:buChar char="•"/>
            </a:pPr>
            <a:r>
              <a:rPr lang="en-US" sz="1600" dirty="0" smtClean="0"/>
              <a:t>  Pajak </a:t>
            </a:r>
            <a:r>
              <a:rPr lang="en-US" sz="1600" dirty="0" err="1" smtClean="0"/>
              <a:t>Kopra</a:t>
            </a:r>
            <a:endParaRPr lang="en-US" sz="1600" dirty="0" smtClean="0"/>
          </a:p>
          <a:p>
            <a:pPr lvl="0">
              <a:buFont typeface="Arial" pitchFamily="34" charset="0"/>
              <a:buChar char="•"/>
            </a:pPr>
            <a:r>
              <a:rPr lang="en-US" sz="1600" dirty="0" smtClean="0"/>
              <a:t>  Pajak </a:t>
            </a:r>
            <a:r>
              <a:rPr lang="en-US" sz="1600" dirty="0" err="1" smtClean="0"/>
              <a:t>potong</a:t>
            </a:r>
            <a:r>
              <a:rPr lang="en-US" sz="1600" dirty="0" smtClean="0"/>
              <a:t> 1936</a:t>
            </a:r>
          </a:p>
          <a:p>
            <a:pPr lvl="0">
              <a:buFont typeface="Arial" pitchFamily="34" charset="0"/>
              <a:buChar char="•"/>
            </a:pPr>
            <a:r>
              <a:rPr lang="en-US" sz="1600" dirty="0" smtClean="0"/>
              <a:t>  Pajak </a:t>
            </a:r>
            <a:r>
              <a:rPr lang="en-US" sz="1600" dirty="0" err="1" smtClean="0"/>
              <a:t>pembangunan</a:t>
            </a:r>
            <a:r>
              <a:rPr lang="en-US" sz="1600" dirty="0" smtClean="0"/>
              <a:t> I</a:t>
            </a:r>
          </a:p>
          <a:p>
            <a:pPr>
              <a:buFont typeface="Arial" pitchFamily="34" charset="0"/>
              <a:buChar char="•"/>
            </a:pPr>
            <a:r>
              <a:rPr lang="en-US" sz="1600" dirty="0" smtClean="0"/>
              <a:t>  </a:t>
            </a:r>
            <a:r>
              <a:rPr lang="en-US" sz="1600" dirty="0" err="1" smtClean="0"/>
              <a:t>Verponding</a:t>
            </a:r>
            <a:r>
              <a:rPr lang="en-US" sz="1600" dirty="0" smtClean="0"/>
              <a:t> Indonesia</a:t>
            </a:r>
          </a:p>
        </p:txBody>
      </p:sp>
      <p:sp>
        <p:nvSpPr>
          <p:cNvPr id="7" name="Content Placeholder 2"/>
          <p:cNvSpPr txBox="1">
            <a:spLocks/>
          </p:cNvSpPr>
          <p:nvPr/>
        </p:nvSpPr>
        <p:spPr bwMode="auto">
          <a:xfrm>
            <a:off x="933849" y="1569982"/>
            <a:ext cx="7344946" cy="413115"/>
          </a:xfrm>
          <a:prstGeom prst="rect">
            <a:avLst/>
          </a:prstGeom>
          <a:no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36" tIns="45718" rIns="91436" bIns="45718" numCol="1" anchor="t" anchorCtr="0" compatLnSpc="1">
            <a:prstTxWarp prst="textNoShape">
              <a:avLst/>
            </a:prstTxWarp>
          </a:bodyPr>
          <a:lstStyle/>
          <a:p>
            <a:pPr marL="342231" indent="-342231" defTabSz="915001" fontAlgn="base">
              <a:spcBef>
                <a:spcPct val="20000"/>
              </a:spcBef>
              <a:spcAft>
                <a:spcPct val="0"/>
              </a:spcAft>
              <a:defRPr/>
            </a:pPr>
            <a:r>
              <a:rPr lang="en-US" u="sng" kern="0" dirty="0" smtClean="0"/>
              <a:t>I. BERDASARKAN UU No 12 </a:t>
            </a:r>
            <a:r>
              <a:rPr lang="en-US" u="sng" kern="0" dirty="0" err="1" smtClean="0"/>
              <a:t>Tahun</a:t>
            </a:r>
            <a:r>
              <a:rPr lang="en-US" u="sng" kern="0" dirty="0" smtClean="0"/>
              <a:t> 1956 </a:t>
            </a:r>
            <a:r>
              <a:rPr lang="en-US" u="sng" kern="0" dirty="0" err="1" smtClean="0"/>
              <a:t>jo</a:t>
            </a:r>
            <a:r>
              <a:rPr lang="en-US" u="sng" kern="0" dirty="0" smtClean="0"/>
              <a:t>. PP No 3 </a:t>
            </a:r>
            <a:r>
              <a:rPr lang="en-US" u="sng" kern="0" dirty="0" err="1" smtClean="0"/>
              <a:t>Tahun</a:t>
            </a:r>
            <a:r>
              <a:rPr lang="en-US" u="sng" kern="0" dirty="0" smtClean="0"/>
              <a:t> 1957 :</a:t>
            </a:r>
          </a:p>
          <a:p>
            <a:pPr marL="342231" indent="-342231" defTabSz="915001" fontAlgn="base">
              <a:spcBef>
                <a:spcPct val="20000"/>
              </a:spcBef>
              <a:spcAft>
                <a:spcPct val="0"/>
              </a:spcAft>
              <a:defRPr/>
            </a:pPr>
            <a:endParaRPr lang="en-US" u="sng" kern="0" dirty="0" smtClean="0">
              <a:solidFill>
                <a:srgbClr val="C00000"/>
              </a:solidFill>
            </a:endParaRPr>
          </a:p>
        </p:txBody>
      </p:sp>
      <p:sp>
        <p:nvSpPr>
          <p:cNvPr id="9" name="Content Placeholder 2"/>
          <p:cNvSpPr txBox="1">
            <a:spLocks/>
          </p:cNvSpPr>
          <p:nvPr/>
        </p:nvSpPr>
        <p:spPr bwMode="auto">
          <a:xfrm>
            <a:off x="1071137" y="3979820"/>
            <a:ext cx="7344946" cy="1032788"/>
          </a:xfrm>
          <a:prstGeom prst="rect">
            <a:avLst/>
          </a:prstGeom>
          <a:no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36" tIns="45718" rIns="91436" bIns="45718" numCol="1" anchor="t" anchorCtr="0" compatLnSpc="1">
            <a:prstTxWarp prst="textNoShape">
              <a:avLst/>
            </a:prstTxWarp>
          </a:bodyPr>
          <a:lstStyle/>
          <a:p>
            <a:pPr marL="342231" indent="-342231" defTabSz="915001" fontAlgn="base">
              <a:spcBef>
                <a:spcPct val="20000"/>
              </a:spcBef>
              <a:spcAft>
                <a:spcPct val="0"/>
              </a:spcAft>
              <a:defRPr/>
            </a:pPr>
            <a:r>
              <a:rPr lang="en-US" u="sng" kern="0" dirty="0" smtClean="0"/>
              <a:t>II. BERDASARKAN UU No 10 </a:t>
            </a:r>
            <a:r>
              <a:rPr lang="en-US" u="sng" kern="0" dirty="0" err="1" smtClean="0"/>
              <a:t>Tahun</a:t>
            </a:r>
            <a:r>
              <a:rPr lang="en-US" u="sng" kern="0" dirty="0" smtClean="0"/>
              <a:t> 1968 :</a:t>
            </a:r>
          </a:p>
          <a:p>
            <a:pPr eaLnBrk="1" hangingPunct="1">
              <a:buFont typeface="Wingdings" pitchFamily="2" charset="2"/>
              <a:buChar char="q"/>
              <a:defRPr/>
            </a:pPr>
            <a:r>
              <a:rPr lang="en-US" u="sng" dirty="0" smtClean="0">
                <a:latin typeface="Arial Rounded MT Bold" pitchFamily="34" charset="0"/>
              </a:rPr>
              <a:t> </a:t>
            </a:r>
            <a:r>
              <a:rPr lang="en-US" dirty="0" smtClean="0">
                <a:latin typeface="Arial Rounded MT Bold" pitchFamily="34" charset="0"/>
              </a:rPr>
              <a:t>Daerah </a:t>
            </a:r>
            <a:r>
              <a:rPr lang="en-US" dirty="0" err="1" smtClean="0">
                <a:latin typeface="Arial Rounded MT Bold" pitchFamily="34" charset="0"/>
              </a:rPr>
              <a:t>Tk.I</a:t>
            </a:r>
            <a:r>
              <a:rPr lang="en-US" dirty="0" smtClean="0">
                <a:latin typeface="Arial Rounded MT Bold" pitchFamily="34" charset="0"/>
              </a:rPr>
              <a:t> (</a:t>
            </a:r>
            <a:r>
              <a:rPr lang="en-US" dirty="0" err="1" smtClean="0">
                <a:latin typeface="Arial Rounded MT Bold" pitchFamily="34" charset="0"/>
              </a:rPr>
              <a:t>Propinsi</a:t>
            </a:r>
            <a:r>
              <a:rPr lang="en-US" dirty="0" smtClean="0">
                <a:latin typeface="Arial Rounded MT Bold" pitchFamily="34" charset="0"/>
              </a:rPr>
              <a:t>) :                         Daerah </a:t>
            </a:r>
            <a:r>
              <a:rPr lang="en-US" dirty="0" err="1" smtClean="0">
                <a:latin typeface="Arial Rounded MT Bold" pitchFamily="34" charset="0"/>
              </a:rPr>
              <a:t>Tk.II</a:t>
            </a:r>
            <a:r>
              <a:rPr lang="en-US" dirty="0" smtClean="0">
                <a:latin typeface="Arial Rounded MT Bold" pitchFamily="34" charset="0"/>
              </a:rPr>
              <a:t> (</a:t>
            </a:r>
            <a:r>
              <a:rPr lang="en-US" dirty="0" err="1" smtClean="0">
                <a:latin typeface="Arial Rounded MT Bold" pitchFamily="34" charset="0"/>
              </a:rPr>
              <a:t>Kabupaten</a:t>
            </a:r>
            <a:r>
              <a:rPr lang="en-US" dirty="0" smtClean="0">
                <a:latin typeface="Arial Rounded MT Bold" pitchFamily="34" charset="0"/>
              </a:rPr>
              <a:t>) :</a:t>
            </a:r>
          </a:p>
          <a:p>
            <a:pPr lvl="0"/>
            <a:r>
              <a:rPr lang="en-US" sz="1600" dirty="0" smtClean="0"/>
              <a:t>     Pajak </a:t>
            </a:r>
            <a:r>
              <a:rPr lang="en-US" sz="1600" dirty="0" err="1" smtClean="0"/>
              <a:t>Bangsa</a:t>
            </a:r>
            <a:r>
              <a:rPr lang="en-US" sz="1600" dirty="0" smtClean="0"/>
              <a:t> </a:t>
            </a:r>
            <a:r>
              <a:rPr lang="en-US" sz="1600" dirty="0" err="1" smtClean="0"/>
              <a:t>Asing</a:t>
            </a:r>
            <a:r>
              <a:rPr lang="en-US" sz="1600" dirty="0" smtClean="0"/>
              <a:t> 1958                           Pajak Radio 1947                                   </a:t>
            </a:r>
          </a:p>
          <a:p>
            <a:pPr eaLnBrk="1" hangingPunct="1">
              <a:buFont typeface="Wingdings" pitchFamily="2" charset="2"/>
              <a:buChar char="q"/>
              <a:defRPr/>
            </a:pPr>
            <a:endParaRPr lang="en-US" u="sng" dirty="0" smtClean="0">
              <a:latin typeface="Arial Rounded MT Bold" pitchFamily="34" charset="0"/>
            </a:endParaRPr>
          </a:p>
          <a:p>
            <a:pPr lvl="0"/>
            <a:endParaRPr lang="en-US" sz="1600" dirty="0" smtClean="0"/>
          </a:p>
          <a:p>
            <a:pPr marL="342231" indent="-342231" defTabSz="915001" fontAlgn="base">
              <a:spcBef>
                <a:spcPct val="20000"/>
              </a:spcBef>
              <a:spcAft>
                <a:spcPct val="0"/>
              </a:spcAft>
              <a:defRPr/>
            </a:pPr>
            <a:endParaRPr lang="en-US" u="sng" kern="0" dirty="0" smtClean="0"/>
          </a:p>
          <a:p>
            <a:pPr marL="342231" indent="-342231" defTabSz="915001" fontAlgn="base">
              <a:spcBef>
                <a:spcPct val="20000"/>
              </a:spcBef>
              <a:spcAft>
                <a:spcPct val="0"/>
              </a:spcAft>
              <a:defRPr/>
            </a:pPr>
            <a:endParaRPr lang="en-US" u="sng" kern="0" dirty="0" smtClean="0">
              <a:solidFill>
                <a:srgbClr val="C00000"/>
              </a:solidFill>
            </a:endParaRPr>
          </a:p>
        </p:txBody>
      </p:sp>
      <p:pic>
        <p:nvPicPr>
          <p:cNvPr id="2050" name="Picture 2" descr="http://t0.gstatic.com/images?q=tbn:ANd9GcRKz4D4qYzz4r3WSNfWYYljPaZyYx0e6pTTFT8Y_2-t2DHmkUSn1g"/>
          <p:cNvPicPr>
            <a:picLocks noChangeAspect="1" noChangeArrowheads="1"/>
          </p:cNvPicPr>
          <p:nvPr/>
        </p:nvPicPr>
        <p:blipFill>
          <a:blip r:embed="rId3" cstate="print"/>
          <a:srcRect/>
          <a:stretch>
            <a:fillRect/>
          </a:stretch>
        </p:blipFill>
        <p:spPr bwMode="auto">
          <a:xfrm>
            <a:off x="1551648" y="4943756"/>
            <a:ext cx="6658502" cy="1721313"/>
          </a:xfrm>
          <a:prstGeom prst="rect">
            <a:avLst/>
          </a:prstGeom>
          <a:noFill/>
        </p:spPr>
      </p:pic>
    </p:spTree>
  </p:cSld>
  <p:clrMapOvr>
    <a:masterClrMapping/>
  </p:clrMapOvr>
  <p:transition spd="slow">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539552" y="260648"/>
            <a:ext cx="8136904" cy="6120680"/>
          </a:xfrm>
          <a:prstGeom prst="flowChartMultidocument">
            <a:avLst/>
          </a:prstGeom>
          <a:solidFill>
            <a:srgbClr val="92D050"/>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id-ID" b="1" dirty="0" smtClean="0">
                <a:solidFill>
                  <a:schemeClr val="bg1"/>
                </a:solidFill>
              </a:rPr>
              <a:t>Retribusi</a:t>
            </a:r>
          </a:p>
          <a:p>
            <a:pPr marL="342900" indent="-342900"/>
            <a:r>
              <a:rPr lang="id-ID" dirty="0" smtClean="0">
                <a:solidFill>
                  <a:schemeClr val="bg1"/>
                </a:solidFill>
              </a:rPr>
              <a:t>     Retribusi berbeda dengn pajak, retribusi pada umumnya memiliki kontraprestasi langsung, karena pembayaran retribusi semata-mata ditujukan untuk mendapatkan pestasi tertentu dari pemerintah. Mis. Iuran IMB, Karcis terminal, iuran kebersihan</a:t>
            </a:r>
          </a:p>
          <a:p>
            <a:pPr marL="342900" indent="-342900"/>
            <a:endParaRPr lang="id-ID" dirty="0" smtClean="0">
              <a:solidFill>
                <a:schemeClr val="bg1"/>
              </a:solidFill>
            </a:endParaRPr>
          </a:p>
          <a:p>
            <a:pPr marL="342900" indent="-342900"/>
            <a:r>
              <a:rPr lang="id-ID" b="1" dirty="0" smtClean="0">
                <a:solidFill>
                  <a:schemeClr val="bg1"/>
                </a:solidFill>
              </a:rPr>
              <a:t>2. Sumbangan</a:t>
            </a:r>
          </a:p>
          <a:p>
            <a:pPr marL="342900" indent="-342900"/>
            <a:r>
              <a:rPr lang="id-ID" dirty="0" smtClean="0">
                <a:solidFill>
                  <a:schemeClr val="bg1"/>
                </a:solidFill>
              </a:rPr>
              <a:t>    sumbangan tidak boleh dicampuradukkan dengan retribusi,  meskipun pemberi sumbangan tidak memperoleh kontraprestasi langsung, pada sumbangan diketahui pihak yang menerima sumbangan</a:t>
            </a:r>
            <a:endParaRPr lang="id-ID" dirty="0">
              <a:solidFill>
                <a:schemeClr val="bg1"/>
              </a:solidFill>
            </a:endParaRPr>
          </a:p>
        </p:txBody>
      </p:sp>
      <p:sp>
        <p:nvSpPr>
          <p:cNvPr id="3" name="Flowchart: Preparation 2"/>
          <p:cNvSpPr/>
          <p:nvPr/>
        </p:nvSpPr>
        <p:spPr>
          <a:xfrm>
            <a:off x="2123728" y="116632"/>
            <a:ext cx="5256584" cy="1512168"/>
          </a:xfrm>
          <a:prstGeom prst="flowChartPreparation">
            <a:avLst/>
          </a:prstGeom>
          <a:solidFill>
            <a:srgbClr val="FFFF0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Perbedaan pajak dengan jenis pungutan lainnya</a:t>
            </a:r>
            <a:endParaRPr lang="id-ID" b="1" dirty="0">
              <a:solidFill>
                <a:schemeClr val="tx1"/>
              </a:solidFill>
            </a:endParaRPr>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n 1"/>
          <p:cNvSpPr/>
          <p:nvPr/>
        </p:nvSpPr>
        <p:spPr>
          <a:xfrm>
            <a:off x="251520" y="2132856"/>
            <a:ext cx="1728192" cy="2008240"/>
          </a:xfrm>
          <a:prstGeom prst="can">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Perlawanan pajak</a:t>
            </a:r>
            <a:endParaRPr lang="id-ID" sz="2000" b="1" dirty="0"/>
          </a:p>
        </p:txBody>
      </p:sp>
      <p:cxnSp>
        <p:nvCxnSpPr>
          <p:cNvPr id="4" name="Straight Arrow Connector 3"/>
          <p:cNvCxnSpPr/>
          <p:nvPr/>
        </p:nvCxnSpPr>
        <p:spPr>
          <a:xfrm flipV="1">
            <a:off x="1835696" y="1052736"/>
            <a:ext cx="1296144" cy="208424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203848" y="260648"/>
            <a:ext cx="5577168" cy="2585323"/>
          </a:xfrm>
          <a:prstGeom prst="rect">
            <a:avLst/>
          </a:prstGeom>
          <a:solidFill>
            <a:srgbClr val="FF0000"/>
          </a:solidFill>
        </p:spPr>
        <p:txBody>
          <a:bodyPr wrap="none" rtlCol="0">
            <a:spAutoFit/>
          </a:bodyPr>
          <a:lstStyle/>
          <a:p>
            <a:pPr marL="342900" indent="-342900">
              <a:buAutoNum type="arabicPeriod"/>
            </a:pPr>
            <a:r>
              <a:rPr lang="id-ID" b="1" dirty="0" smtClean="0">
                <a:solidFill>
                  <a:schemeClr val="bg1"/>
                </a:solidFill>
              </a:rPr>
              <a:t>Perlawanan Pasif</a:t>
            </a:r>
          </a:p>
          <a:p>
            <a:pPr marL="342900" indent="-342900"/>
            <a:r>
              <a:rPr lang="id-ID" dirty="0" smtClean="0">
                <a:solidFill>
                  <a:schemeClr val="bg1"/>
                </a:solidFill>
              </a:rPr>
              <a:t>     Dapat berupa hambatan yang mempersulit   </a:t>
            </a:r>
          </a:p>
          <a:p>
            <a:pPr marL="342900" indent="-342900"/>
            <a:r>
              <a:rPr lang="id-ID" dirty="0" smtClean="0">
                <a:solidFill>
                  <a:schemeClr val="bg1"/>
                </a:solidFill>
              </a:rPr>
              <a:t>     pemungutan pajak dan mempunyai </a:t>
            </a:r>
          </a:p>
          <a:p>
            <a:pPr marL="342900" indent="-342900"/>
            <a:r>
              <a:rPr lang="id-ID" dirty="0" smtClean="0">
                <a:solidFill>
                  <a:schemeClr val="bg1"/>
                </a:solidFill>
              </a:rPr>
              <a:t>     hubungan yg erat dengan struktur</a:t>
            </a:r>
          </a:p>
          <a:p>
            <a:pPr marL="342900" indent="-342900"/>
            <a:r>
              <a:rPr lang="id-ID" dirty="0" smtClean="0">
                <a:solidFill>
                  <a:schemeClr val="bg1"/>
                </a:solidFill>
              </a:rPr>
              <a:t>     ekonomi suatu negara , perkembangan </a:t>
            </a:r>
          </a:p>
          <a:p>
            <a:pPr marL="342900" indent="-342900"/>
            <a:r>
              <a:rPr lang="id-ID" dirty="0" smtClean="0">
                <a:solidFill>
                  <a:schemeClr val="bg1"/>
                </a:solidFill>
              </a:rPr>
              <a:t>     intelektual dan moral penduduk dan</a:t>
            </a:r>
          </a:p>
          <a:p>
            <a:pPr marL="342900" indent="-342900"/>
            <a:r>
              <a:rPr lang="id-ID" dirty="0" smtClean="0">
                <a:solidFill>
                  <a:schemeClr val="bg1"/>
                </a:solidFill>
              </a:rPr>
              <a:t>     teknik pemungutan pajak, juga apabila</a:t>
            </a:r>
          </a:p>
          <a:p>
            <a:pPr marL="342900" indent="-342900"/>
            <a:r>
              <a:rPr lang="id-ID" dirty="0" smtClean="0">
                <a:solidFill>
                  <a:schemeClr val="bg1"/>
                </a:solidFill>
              </a:rPr>
              <a:t>     ada sistem kontrol yang tidak efektif</a:t>
            </a:r>
          </a:p>
          <a:p>
            <a:pPr marL="342900" indent="-342900"/>
            <a:r>
              <a:rPr lang="id-ID" dirty="0" smtClean="0">
                <a:solidFill>
                  <a:schemeClr val="bg1"/>
                </a:solidFill>
              </a:rPr>
              <a:t>Contoh  :simpan uang atau emas dirumah</a:t>
            </a:r>
            <a:endParaRPr lang="id-ID" dirty="0">
              <a:solidFill>
                <a:schemeClr val="bg1"/>
              </a:solidFill>
            </a:endParaRPr>
          </a:p>
        </p:txBody>
      </p:sp>
      <p:cxnSp>
        <p:nvCxnSpPr>
          <p:cNvPr id="8" name="Straight Arrow Connector 7"/>
          <p:cNvCxnSpPr/>
          <p:nvPr/>
        </p:nvCxnSpPr>
        <p:spPr>
          <a:xfrm>
            <a:off x="1979712" y="2924944"/>
            <a:ext cx="1080120" cy="1368152"/>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131840" y="2996952"/>
            <a:ext cx="5644494" cy="3693319"/>
          </a:xfrm>
          <a:prstGeom prst="rect">
            <a:avLst/>
          </a:prstGeom>
          <a:solidFill>
            <a:srgbClr val="D01C6D"/>
          </a:solidFill>
        </p:spPr>
        <p:txBody>
          <a:bodyPr wrap="none" rtlCol="0">
            <a:spAutoFit/>
          </a:bodyPr>
          <a:lstStyle/>
          <a:p>
            <a:r>
              <a:rPr lang="id-ID" b="1" dirty="0" smtClean="0">
                <a:solidFill>
                  <a:schemeClr val="bg1"/>
                </a:solidFill>
              </a:rPr>
              <a:t>2</a:t>
            </a:r>
            <a:r>
              <a:rPr lang="id-ID" dirty="0" smtClean="0">
                <a:solidFill>
                  <a:schemeClr val="bg1"/>
                </a:solidFill>
              </a:rPr>
              <a:t>. </a:t>
            </a:r>
            <a:r>
              <a:rPr lang="id-ID" b="1" dirty="0" smtClean="0">
                <a:solidFill>
                  <a:schemeClr val="bg1"/>
                </a:solidFill>
              </a:rPr>
              <a:t>Perlawanan Aktif</a:t>
            </a:r>
          </a:p>
          <a:p>
            <a:pPr marL="342900" indent="-342900">
              <a:buAutoNum type="alphaLcPeriod"/>
            </a:pPr>
            <a:r>
              <a:rPr lang="id-ID" dirty="0" smtClean="0">
                <a:solidFill>
                  <a:schemeClr val="bg1"/>
                </a:solidFill>
              </a:rPr>
              <a:t>Penghindaran dari pajak, yaitu pajak dapat</a:t>
            </a:r>
          </a:p>
          <a:p>
            <a:pPr marL="342900" indent="-342900"/>
            <a:r>
              <a:rPr lang="id-ID" dirty="0" smtClean="0">
                <a:solidFill>
                  <a:schemeClr val="bg1"/>
                </a:solidFill>
              </a:rPr>
              <a:t>     dengan mudah dihindari dengan tidak</a:t>
            </a:r>
          </a:p>
          <a:p>
            <a:pPr marL="342900" indent="-342900"/>
            <a:r>
              <a:rPr lang="id-ID" dirty="0" smtClean="0">
                <a:solidFill>
                  <a:schemeClr val="bg1"/>
                </a:solidFill>
              </a:rPr>
              <a:t>     melakukan perbuatan yg dapat dikenakan </a:t>
            </a:r>
          </a:p>
          <a:p>
            <a:pPr marL="342900" indent="-342900"/>
            <a:r>
              <a:rPr lang="id-ID" dirty="0" smtClean="0">
                <a:solidFill>
                  <a:schemeClr val="bg1"/>
                </a:solidFill>
              </a:rPr>
              <a:t>     hukuman (</a:t>
            </a:r>
            <a:r>
              <a:rPr lang="id-ID" b="1" dirty="0" smtClean="0">
                <a:solidFill>
                  <a:schemeClr val="bg1"/>
                </a:solidFill>
              </a:rPr>
              <a:t>Tax Avoidance).</a:t>
            </a:r>
          </a:p>
          <a:p>
            <a:pPr marL="342900" indent="-342900">
              <a:buAutoNum type="alphaLcPeriod" startAt="2"/>
            </a:pPr>
            <a:r>
              <a:rPr lang="id-ID" dirty="0" smtClean="0">
                <a:solidFill>
                  <a:schemeClr val="bg1"/>
                </a:solidFill>
              </a:rPr>
              <a:t>Pengelakkan/penyelundupan Pajak, yaitu </a:t>
            </a:r>
          </a:p>
          <a:p>
            <a:pPr marL="342900" indent="-342900"/>
            <a:r>
              <a:rPr lang="id-ID" dirty="0" smtClean="0">
                <a:solidFill>
                  <a:schemeClr val="bg1"/>
                </a:solidFill>
              </a:rPr>
              <a:t>     penghindaran pajak dengan cara melanggar</a:t>
            </a:r>
          </a:p>
          <a:p>
            <a:pPr marL="342900" indent="-342900"/>
            <a:r>
              <a:rPr lang="id-ID" dirty="0" smtClean="0">
                <a:solidFill>
                  <a:schemeClr val="bg1"/>
                </a:solidFill>
              </a:rPr>
              <a:t>     hukum (</a:t>
            </a:r>
            <a:r>
              <a:rPr lang="id-ID" b="1" dirty="0" smtClean="0">
                <a:solidFill>
                  <a:schemeClr val="bg1"/>
                </a:solidFill>
              </a:rPr>
              <a:t>Tax Evasion).  </a:t>
            </a:r>
            <a:r>
              <a:rPr lang="id-ID" dirty="0" smtClean="0">
                <a:solidFill>
                  <a:schemeClr val="bg1"/>
                </a:solidFill>
              </a:rPr>
              <a:t>Mis. Invoice palsu.</a:t>
            </a:r>
          </a:p>
          <a:p>
            <a:pPr marL="342900" indent="-342900"/>
            <a:r>
              <a:rPr lang="id-ID" b="1" dirty="0" smtClean="0">
                <a:solidFill>
                  <a:schemeClr val="bg1"/>
                </a:solidFill>
              </a:rPr>
              <a:t>c. Melalaikan Pajak</a:t>
            </a:r>
            <a:endParaRPr lang="id-ID" dirty="0" smtClean="0">
              <a:solidFill>
                <a:schemeClr val="bg1"/>
              </a:solidFill>
            </a:endParaRPr>
          </a:p>
          <a:p>
            <a:pPr marL="342900" indent="-342900"/>
            <a:r>
              <a:rPr lang="id-ID" dirty="0" smtClean="0">
                <a:solidFill>
                  <a:schemeClr val="bg1"/>
                </a:solidFill>
              </a:rPr>
              <a:t>    yaitu menolak membayar pajak yg telah</a:t>
            </a:r>
          </a:p>
          <a:p>
            <a:pPr marL="342900" indent="-342900"/>
            <a:r>
              <a:rPr lang="id-ID" dirty="0" smtClean="0">
                <a:solidFill>
                  <a:schemeClr val="bg1"/>
                </a:solidFill>
              </a:rPr>
              <a:t>    ditetapkan dan menolak memenuhi ketentuan</a:t>
            </a:r>
          </a:p>
          <a:p>
            <a:pPr marL="342900" indent="-342900"/>
            <a:r>
              <a:rPr lang="id-ID" dirty="0" smtClean="0">
                <a:solidFill>
                  <a:schemeClr val="bg1"/>
                </a:solidFill>
              </a:rPr>
              <a:t>    formal yg harus dipatuhi. Mis. Menghalangi</a:t>
            </a:r>
          </a:p>
          <a:p>
            <a:pPr marL="342900" indent="-342900"/>
            <a:r>
              <a:rPr lang="id-ID" dirty="0" smtClean="0">
                <a:solidFill>
                  <a:schemeClr val="bg1"/>
                </a:solidFill>
              </a:rPr>
              <a:t>    proses  penyitaan</a:t>
            </a:r>
          </a:p>
        </p:txBody>
      </p:sp>
    </p:spTree>
  </p:cSld>
  <p:clrMapOvr>
    <a:masterClrMapping/>
  </p:clrMapOvr>
  <p:transition spd="slow">
    <p:split orient="ver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251520" y="2276872"/>
            <a:ext cx="2160240" cy="134644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Asas Pemungutan Pajak</a:t>
            </a:r>
            <a:endParaRPr lang="id-ID" b="1" dirty="0">
              <a:solidFill>
                <a:schemeClr val="tx1"/>
              </a:solidFill>
            </a:endParaRPr>
          </a:p>
        </p:txBody>
      </p:sp>
      <p:cxnSp>
        <p:nvCxnSpPr>
          <p:cNvPr id="4" name="Straight Arrow Connector 3"/>
          <p:cNvCxnSpPr>
            <a:stCxn id="2" idx="3"/>
          </p:cNvCxnSpPr>
          <p:nvPr/>
        </p:nvCxnSpPr>
        <p:spPr>
          <a:xfrm flipV="1">
            <a:off x="2411760" y="908720"/>
            <a:ext cx="936104" cy="20413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419872" y="332656"/>
            <a:ext cx="5487400" cy="1754326"/>
          </a:xfrm>
          <a:prstGeom prst="rect">
            <a:avLst/>
          </a:prstGeom>
          <a:solidFill>
            <a:srgbClr val="FFC000"/>
          </a:solidFill>
        </p:spPr>
        <p:txBody>
          <a:bodyPr wrap="none" rtlCol="0">
            <a:spAutoFit/>
          </a:bodyPr>
          <a:lstStyle/>
          <a:p>
            <a:pPr marL="342900" indent="-342900">
              <a:buAutoNum type="arabicPeriod"/>
            </a:pPr>
            <a:r>
              <a:rPr lang="id-ID" b="1" dirty="0" smtClean="0"/>
              <a:t>Asas Keadilan</a:t>
            </a:r>
          </a:p>
          <a:p>
            <a:pPr marL="342900" indent="-342900"/>
            <a:r>
              <a:rPr lang="id-ID" dirty="0" smtClean="0"/>
              <a:t>    pemungutan pajak harus adil dan merata</a:t>
            </a:r>
          </a:p>
          <a:p>
            <a:pPr marL="342900" indent="-342900"/>
            <a:r>
              <a:rPr lang="id-ID" dirty="0" smtClean="0"/>
              <a:t>    serta berdasarkan hukum, yaitu dikenakan   </a:t>
            </a:r>
          </a:p>
          <a:p>
            <a:pPr marL="342900" indent="-342900"/>
            <a:r>
              <a:rPr lang="id-ID" dirty="0" smtClean="0"/>
              <a:t>    kepada orang yg sebanding dengan</a:t>
            </a:r>
          </a:p>
          <a:p>
            <a:pPr marL="342900" indent="-342900"/>
            <a:r>
              <a:rPr lang="id-ID" dirty="0" smtClean="0"/>
              <a:t>    kemampuannya  (ability to Pay) dan sesuai  </a:t>
            </a:r>
          </a:p>
          <a:p>
            <a:pPr marL="342900" indent="-342900"/>
            <a:r>
              <a:rPr lang="id-ID" dirty="0" smtClean="0"/>
              <a:t>    dengan manfaat yg diterimanya.</a:t>
            </a:r>
            <a:endParaRPr lang="id-ID" dirty="0"/>
          </a:p>
        </p:txBody>
      </p:sp>
      <p:cxnSp>
        <p:nvCxnSpPr>
          <p:cNvPr id="7" name="Straight Arrow Connector 6"/>
          <p:cNvCxnSpPr>
            <a:stCxn id="2" idx="3"/>
          </p:cNvCxnSpPr>
          <p:nvPr/>
        </p:nvCxnSpPr>
        <p:spPr>
          <a:xfrm flipV="1">
            <a:off x="2411760" y="2924944"/>
            <a:ext cx="720080" cy="25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131840" y="2348880"/>
            <a:ext cx="6058069" cy="2031325"/>
          </a:xfrm>
          <a:prstGeom prst="rect">
            <a:avLst/>
          </a:prstGeom>
          <a:solidFill>
            <a:srgbClr val="92D050"/>
          </a:solidFill>
        </p:spPr>
        <p:txBody>
          <a:bodyPr wrap="none" rtlCol="0">
            <a:spAutoFit/>
          </a:bodyPr>
          <a:lstStyle/>
          <a:p>
            <a:r>
              <a:rPr lang="id-ID" dirty="0" smtClean="0"/>
              <a:t>2. </a:t>
            </a:r>
            <a:r>
              <a:rPr lang="id-ID" b="1" dirty="0" smtClean="0"/>
              <a:t>Asas Ekonomis</a:t>
            </a:r>
          </a:p>
          <a:p>
            <a:r>
              <a:rPr lang="id-ID" dirty="0" smtClean="0"/>
              <a:t>Pungutan pajak harus dapat menjaga keseimbangan</a:t>
            </a:r>
          </a:p>
          <a:p>
            <a:r>
              <a:rPr lang="id-ID" dirty="0" smtClean="0"/>
              <a:t> kehidupan ekonomi, jangan sampai pemungutan</a:t>
            </a:r>
          </a:p>
          <a:p>
            <a:r>
              <a:rPr lang="id-ID" dirty="0" smtClean="0"/>
              <a:t> pajak terhadap seseorang, orang tersebut jatuh</a:t>
            </a:r>
          </a:p>
          <a:p>
            <a:r>
              <a:rPr lang="id-ID" dirty="0" smtClean="0"/>
              <a:t> miskin, pemunutan pajak tidak boleh</a:t>
            </a:r>
          </a:p>
          <a:p>
            <a:r>
              <a:rPr lang="id-ID" dirty="0" smtClean="0"/>
              <a:t> mengganggu kelancaran produksi, perdagangan</a:t>
            </a:r>
          </a:p>
          <a:p>
            <a:r>
              <a:rPr lang="id-ID" dirty="0" smtClean="0"/>
              <a:t> dan industri</a:t>
            </a:r>
            <a:endParaRPr lang="id-ID" dirty="0"/>
          </a:p>
        </p:txBody>
      </p:sp>
      <p:cxnSp>
        <p:nvCxnSpPr>
          <p:cNvPr id="12" name="Straight Arrow Connector 11"/>
          <p:cNvCxnSpPr>
            <a:stCxn id="2" idx="3"/>
          </p:cNvCxnSpPr>
          <p:nvPr/>
        </p:nvCxnSpPr>
        <p:spPr>
          <a:xfrm>
            <a:off x="2411760" y="2950096"/>
            <a:ext cx="864096" cy="2495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275856" y="4725144"/>
            <a:ext cx="5751896" cy="1200329"/>
          </a:xfrm>
          <a:prstGeom prst="rect">
            <a:avLst/>
          </a:prstGeom>
          <a:solidFill>
            <a:srgbClr val="FF7C80"/>
          </a:solidFill>
        </p:spPr>
        <p:txBody>
          <a:bodyPr wrap="none" rtlCol="0">
            <a:spAutoFit/>
          </a:bodyPr>
          <a:lstStyle/>
          <a:p>
            <a:r>
              <a:rPr lang="id-ID" dirty="0" smtClean="0"/>
              <a:t>3</a:t>
            </a:r>
            <a:r>
              <a:rPr lang="id-ID" b="1" dirty="0" smtClean="0"/>
              <a:t>. Asas Financial</a:t>
            </a:r>
          </a:p>
          <a:p>
            <a:r>
              <a:rPr lang="id-ID" dirty="0" smtClean="0"/>
              <a:t>Artinya fungsi pajak sebagai penerimaan negara ,</a:t>
            </a:r>
          </a:p>
          <a:p>
            <a:r>
              <a:rPr lang="id-ID" dirty="0" smtClean="0"/>
              <a:t> maka biaya pemungutan tidak boleh lebih besar</a:t>
            </a:r>
          </a:p>
          <a:p>
            <a:r>
              <a:rPr lang="id-ID" dirty="0" smtClean="0"/>
              <a:t> penerimaan pajak itu sendiri </a:t>
            </a:r>
            <a:endParaRPr lang="id-ID" dirty="0"/>
          </a:p>
        </p:txBody>
      </p:sp>
    </p:spTree>
  </p:cSld>
  <p:clrMapOvr>
    <a:masterClrMapping/>
  </p:clrMapOvr>
  <p:transition spd="slow">
    <p:spli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be 1"/>
          <p:cNvSpPr/>
          <p:nvPr/>
        </p:nvSpPr>
        <p:spPr>
          <a:xfrm>
            <a:off x="251520" y="2276872"/>
            <a:ext cx="2592288" cy="2448272"/>
          </a:xfrm>
          <a:prstGeom prst="cube">
            <a:avLst/>
          </a:prstGeom>
          <a:solidFill>
            <a:srgbClr val="7030A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Asas Pemungutan Pajak (menurut Adam Smith</a:t>
            </a:r>
            <a:r>
              <a:rPr lang="id-ID" dirty="0" smtClean="0"/>
              <a:t>)</a:t>
            </a:r>
            <a:endParaRPr lang="id-ID" dirty="0"/>
          </a:p>
        </p:txBody>
      </p:sp>
      <p:cxnSp>
        <p:nvCxnSpPr>
          <p:cNvPr id="6" name="Straight Arrow Connector 5"/>
          <p:cNvCxnSpPr/>
          <p:nvPr/>
        </p:nvCxnSpPr>
        <p:spPr>
          <a:xfrm flipV="1">
            <a:off x="2843808" y="1268760"/>
            <a:ext cx="1440160" cy="19262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771800" y="2636912"/>
            <a:ext cx="1512168"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771800" y="3356992"/>
            <a:ext cx="151216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771800" y="3356992"/>
            <a:ext cx="1584176"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771800" y="3356992"/>
            <a:ext cx="1656184" cy="26642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Horizontal Scroll 32"/>
          <p:cNvSpPr/>
          <p:nvPr/>
        </p:nvSpPr>
        <p:spPr>
          <a:xfrm>
            <a:off x="4355976" y="908720"/>
            <a:ext cx="2376264" cy="792088"/>
          </a:xfrm>
          <a:prstGeom prst="horizontalScrol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1. Equality</a:t>
            </a:r>
            <a:endParaRPr lang="id-ID" b="1" dirty="0">
              <a:solidFill>
                <a:schemeClr val="tx1"/>
              </a:solidFill>
            </a:endParaRPr>
          </a:p>
        </p:txBody>
      </p:sp>
      <p:sp>
        <p:nvSpPr>
          <p:cNvPr id="34" name="Horizontal Scroll 33"/>
          <p:cNvSpPr/>
          <p:nvPr/>
        </p:nvSpPr>
        <p:spPr>
          <a:xfrm>
            <a:off x="4355976" y="2132856"/>
            <a:ext cx="2304256" cy="792088"/>
          </a:xfrm>
          <a:prstGeom prst="horizontalScrol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2. Certanty</a:t>
            </a:r>
            <a:endParaRPr lang="id-ID" b="1" dirty="0">
              <a:solidFill>
                <a:schemeClr val="tx1"/>
              </a:solidFill>
            </a:endParaRPr>
          </a:p>
        </p:txBody>
      </p:sp>
      <p:sp>
        <p:nvSpPr>
          <p:cNvPr id="35" name="Horizontal Scroll 34"/>
          <p:cNvSpPr/>
          <p:nvPr/>
        </p:nvSpPr>
        <p:spPr>
          <a:xfrm>
            <a:off x="4427984" y="3284984"/>
            <a:ext cx="2232248" cy="792088"/>
          </a:xfrm>
          <a:prstGeom prst="horizontalScrol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3. convenience</a:t>
            </a:r>
            <a:endParaRPr lang="id-ID" b="1" dirty="0">
              <a:solidFill>
                <a:schemeClr val="tx1"/>
              </a:solidFill>
            </a:endParaRPr>
          </a:p>
        </p:txBody>
      </p:sp>
      <p:sp>
        <p:nvSpPr>
          <p:cNvPr id="36" name="Horizontal Scroll 35"/>
          <p:cNvSpPr/>
          <p:nvPr/>
        </p:nvSpPr>
        <p:spPr>
          <a:xfrm>
            <a:off x="4355976" y="4509120"/>
            <a:ext cx="2304256" cy="864096"/>
          </a:xfrm>
          <a:prstGeom prst="horizontalScrol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4. Economy</a:t>
            </a:r>
            <a:endParaRPr lang="id-ID" b="1" dirty="0">
              <a:solidFill>
                <a:schemeClr val="tx1"/>
              </a:solidFill>
            </a:endParaRPr>
          </a:p>
        </p:txBody>
      </p:sp>
      <p:sp>
        <p:nvSpPr>
          <p:cNvPr id="37" name="Horizontal Scroll 36"/>
          <p:cNvSpPr/>
          <p:nvPr/>
        </p:nvSpPr>
        <p:spPr>
          <a:xfrm>
            <a:off x="4427984" y="5733256"/>
            <a:ext cx="2232248" cy="720080"/>
          </a:xfrm>
          <a:prstGeom prst="horizontalScrol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5. Asas Keadilan</a:t>
            </a:r>
            <a:endParaRPr lang="id-ID" b="1" dirty="0">
              <a:solidFill>
                <a:schemeClr val="tx1"/>
              </a:solidFill>
            </a:endParaRPr>
          </a:p>
        </p:txBody>
      </p:sp>
    </p:spTree>
  </p:cSld>
  <p:clrMapOvr>
    <a:masterClrMapping/>
  </p:clrMapOvr>
  <p:transition spd="slow">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251520" y="188640"/>
            <a:ext cx="8712968" cy="6480720"/>
          </a:xfrm>
          <a:prstGeom prst="horizontalScroll">
            <a:avLst/>
          </a:prstGeom>
          <a:blipFill>
            <a:blip r:embed="rId3" cstate="print"/>
            <a:tile tx="0" ty="0" sx="100000" sy="100000" flip="none" algn="tl"/>
          </a:blipFill>
          <a:ln w="1365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id-ID" b="1" dirty="0" smtClean="0"/>
              <a:t>Equality,</a:t>
            </a:r>
            <a:r>
              <a:rPr lang="id-ID" dirty="0" smtClean="0"/>
              <a:t> adalah pemungutan pajak harus bersifat final, adil dan merata, pajak dikenakan kepada orang pribadi yang harus sebanding dengan kemampuan membayar pajak atau ability to pay dan sesuai dengan manfaat yang diterima. Adil dimaksudkan bahwa setiap wajib pajak menyumbangkan untuk pengeluaran pemerintah sebanding dengan kepentingan dan manfaatnya.</a:t>
            </a:r>
          </a:p>
          <a:p>
            <a:pPr marL="342900" indent="-342900"/>
            <a:endParaRPr lang="id-ID" dirty="0" smtClean="0"/>
          </a:p>
          <a:p>
            <a:pPr marL="342900" indent="-342900"/>
            <a:r>
              <a:rPr lang="id-ID" dirty="0" smtClean="0"/>
              <a:t>2</a:t>
            </a:r>
            <a:r>
              <a:rPr lang="id-ID" b="1" dirty="0" smtClean="0"/>
              <a:t>. Certainty </a:t>
            </a:r>
            <a:r>
              <a:rPr lang="id-ID" dirty="0" smtClean="0"/>
              <a:t>adalah penetapan pajak itu tidak ditentukan secara sewenang-wenang, oleh karena itu WP pajak harus mengetahui secara jelas dan pasti pajak yang terutang, kapan harus membayar serta batas waktu pembayaran.</a:t>
            </a:r>
          </a:p>
          <a:p>
            <a:pPr marL="342900" indent="-342900"/>
            <a:endParaRPr lang="id-ID" dirty="0" smtClean="0"/>
          </a:p>
          <a:p>
            <a:pPr marL="342900" indent="-342900"/>
            <a:r>
              <a:rPr lang="id-ID" dirty="0" smtClean="0"/>
              <a:t>3. </a:t>
            </a:r>
            <a:r>
              <a:rPr lang="id-ID" b="1" dirty="0" smtClean="0"/>
              <a:t>Convenience</a:t>
            </a:r>
            <a:r>
              <a:rPr lang="id-ID" dirty="0" smtClean="0"/>
              <a:t>, yaitu kapan WP harus membayar, sebaiknya disesuaikan dengan saat-saat yang tidak menyulitkan WP, misalnya saat WP memperoleh penghasilan, sistem ini disebut dengan </a:t>
            </a:r>
            <a:r>
              <a:rPr lang="id-ID" b="1" dirty="0" smtClean="0"/>
              <a:t>Pay as you earn</a:t>
            </a:r>
            <a:endParaRPr lang="id-ID" b="1" dirty="0"/>
          </a:p>
        </p:txBody>
      </p:sp>
    </p:spTree>
  </p:cSld>
  <p:clrMapOvr>
    <a:masterClrMapping/>
  </p:clrMapOvr>
  <p:transition spd="slow">
    <p:spli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899592" y="620688"/>
            <a:ext cx="7776864" cy="5544616"/>
          </a:xfrm>
          <a:prstGeom prst="horizontalScroll">
            <a:avLst/>
          </a:prstGeom>
          <a:solidFill>
            <a:srgbClr val="7030A0"/>
          </a:solidFill>
          <a:ln w="1492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4</a:t>
            </a:r>
            <a:r>
              <a:rPr lang="id-ID" b="1" dirty="0" smtClean="0"/>
              <a:t>. </a:t>
            </a:r>
            <a:r>
              <a:rPr lang="id-ID" sz="2000" b="1" dirty="0" smtClean="0"/>
              <a:t>Economy</a:t>
            </a:r>
            <a:r>
              <a:rPr lang="id-ID" sz="2000" dirty="0" smtClean="0"/>
              <a:t>, yaitu secara ekonomi biaya pemungutan  dan biaya pemenuhan kewajiban pajak bagi WP diharapkan seminimal mungkin, demikian pula beban yang dipikul wajib pajak</a:t>
            </a:r>
            <a:r>
              <a:rPr lang="id-ID" dirty="0" smtClean="0"/>
              <a:t>.</a:t>
            </a:r>
          </a:p>
          <a:p>
            <a:endParaRPr lang="id-ID" dirty="0" smtClean="0"/>
          </a:p>
          <a:p>
            <a:r>
              <a:rPr lang="id-ID" sz="2000" b="1" dirty="0" smtClean="0"/>
              <a:t>5. Asas Keadilan</a:t>
            </a:r>
            <a:r>
              <a:rPr lang="id-ID" sz="2000" dirty="0" smtClean="0"/>
              <a:t>, yaitu asas dalam prinsip perundang-undangan pajak maupun dalam pelaksanaannya harus dipegang teguh, walaupun keadilan tersebut sangat relatif. </a:t>
            </a:r>
            <a:endParaRPr lang="id-ID" sz="2000" dirty="0"/>
          </a:p>
        </p:txBody>
      </p:sp>
    </p:spTree>
  </p:cSld>
  <p:clrMapOvr>
    <a:masterClrMapping/>
  </p:clrMapOvr>
  <p:transition>
    <p:diamon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1229</Words>
  <Application>Microsoft Office PowerPoint</Application>
  <PresentationFormat>On-screen Show (4:3)</PresentationFormat>
  <Paragraphs>164</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UIEU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DDP</cp:lastModifiedBy>
  <cp:revision>2</cp:revision>
  <dcterms:created xsi:type="dcterms:W3CDTF">2013-02-24T07:24:07Z</dcterms:created>
  <dcterms:modified xsi:type="dcterms:W3CDTF">2015-10-22T03:16:34Z</dcterms:modified>
</cp:coreProperties>
</file>