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300"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659CEA-AB59-4C98-AB6A-3361B504047D}" type="datetimeFigureOut">
              <a:rPr lang="en-US" smtClean="0"/>
              <a:pPr/>
              <a:t>10/22/2015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EEC16-18E5-4640-8D10-2617DA5B4989}" type="slidenum">
              <a:rPr lang="en-US" smtClean="0"/>
              <a:pPr/>
              <a:t>‹#›</a:t>
            </a:fld>
            <a:endParaRPr lang="en-US"/>
          </a:p>
        </p:txBody>
      </p:sp>
    </p:spTree>
    <p:extLst>
      <p:ext uri="{BB962C8B-B14F-4D97-AF65-F5344CB8AC3E}">
        <p14:creationId xmlns:p14="http://schemas.microsoft.com/office/powerpoint/2010/main" val="4275968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570A5361-5E59-4BB1-B0DD-2C9820CEF739}" type="slidenum">
              <a:rPr lang="id-ID" smtClean="0"/>
              <a:pPr/>
              <a:t>2</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DF7DF7-A2CE-4F74-8464-DC7B290CB868}"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7E5DEA-8FC9-400C-8E67-D84D9D7BD1C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DF7DF7-A2CE-4F74-8464-DC7B290CB868}"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7E5DEA-8FC9-400C-8E67-D84D9D7BD1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DF7DF7-A2CE-4F74-8464-DC7B290CB868}"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7E5DEA-8FC9-400C-8E67-D84D9D7BD1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DF7DF7-A2CE-4F74-8464-DC7B290CB868}"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7E5DEA-8FC9-400C-8E67-D84D9D7BD1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DF7DF7-A2CE-4F74-8464-DC7B290CB868}"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7E5DEA-8FC9-400C-8E67-D84D9D7BD1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DF7DF7-A2CE-4F74-8464-DC7B290CB868}" type="datetimeFigureOut">
              <a:rPr lang="en-US" smtClean="0"/>
              <a:pPr/>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7E5DEA-8FC9-400C-8E67-D84D9D7BD1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DF7DF7-A2CE-4F74-8464-DC7B290CB868}" type="datetimeFigureOut">
              <a:rPr lang="en-US" smtClean="0"/>
              <a:pPr/>
              <a:t>10/22/2015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7E5DEA-8FC9-400C-8E67-D84D9D7BD1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DF7DF7-A2CE-4F74-8464-DC7B290CB868}" type="datetimeFigureOut">
              <a:rPr lang="en-US" smtClean="0"/>
              <a:pPr/>
              <a:t>10/22/2015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7E5DEA-8FC9-400C-8E67-D84D9D7BD1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DF7DF7-A2CE-4F74-8464-DC7B290CB868}" type="datetimeFigureOut">
              <a:rPr lang="en-US" smtClean="0"/>
              <a:pPr/>
              <a:t>10/22/2015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7E5DEA-8FC9-400C-8E67-D84D9D7BD1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DF7DF7-A2CE-4F74-8464-DC7B290CB868}" type="datetimeFigureOut">
              <a:rPr lang="en-US" smtClean="0"/>
              <a:pPr/>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7E5DEA-8FC9-400C-8E67-D84D9D7BD1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DF7DF7-A2CE-4F74-8464-DC7B290CB868}" type="datetimeFigureOut">
              <a:rPr lang="en-US" smtClean="0"/>
              <a:pPr/>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7E5DEA-8FC9-400C-8E67-D84D9D7BD1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DF7DF7-A2CE-4F74-8464-DC7B290CB868}" type="datetimeFigureOut">
              <a:rPr lang="en-US" smtClean="0"/>
              <a:pPr/>
              <a:t>10/22/2015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7E5DEA-8FC9-400C-8E67-D84D9D7BD1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0347" y="2967335"/>
            <a:ext cx="3173754" cy="1107996"/>
          </a:xfrm>
          <a:prstGeom prst="rect">
            <a:avLst/>
          </a:prstGeom>
          <a:noFill/>
        </p:spPr>
        <p:txBody>
          <a:bodyPr wrap="none" lIns="91440" tIns="45720" rIns="91440" bIns="45720">
            <a:spAutoFit/>
          </a:bodyPr>
          <a:lstStyle/>
          <a:p>
            <a:pPr algn="ctr"/>
            <a:r>
              <a:rPr lang="en-US" sz="6600" b="1" cap="none" spc="0"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Materi</a:t>
            </a:r>
            <a:r>
              <a:rPr lang="en-US" sz="6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3</a:t>
            </a:r>
            <a:endParaRPr lang="en-US" sz="6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2405787"/>
            <a:ext cx="8121134" cy="2031325"/>
          </a:xfrm>
          <a:prstGeom prst="rect">
            <a:avLst/>
          </a:prstGeom>
          <a:solidFill>
            <a:srgbClr val="FFFF00"/>
          </a:solidFill>
        </p:spPr>
        <p:txBody>
          <a:bodyPr wrap="none" rtlCol="0">
            <a:spAutoFit/>
          </a:bodyPr>
          <a:lstStyle/>
          <a:p>
            <a:r>
              <a:rPr lang="id-ID" dirty="0" smtClean="0"/>
              <a:t>Barang tertentu yang mempunyai sifat dan karakteristik adalah :</a:t>
            </a:r>
          </a:p>
          <a:p>
            <a:pPr marL="342900" indent="-342900">
              <a:buAutoNum type="arabicPeriod"/>
            </a:pPr>
            <a:r>
              <a:rPr lang="id-ID" dirty="0" smtClean="0"/>
              <a:t>Konsumsinya perlu dikendalikan</a:t>
            </a:r>
          </a:p>
          <a:p>
            <a:pPr marL="342900" indent="-342900">
              <a:buAutoNum type="arabicPeriod"/>
            </a:pPr>
            <a:r>
              <a:rPr lang="id-ID" dirty="0" smtClean="0"/>
              <a:t>Peredarannya perlu diawasi</a:t>
            </a:r>
          </a:p>
          <a:p>
            <a:pPr marL="342900" indent="-342900">
              <a:buAutoNum type="arabicPeriod"/>
            </a:pPr>
            <a:r>
              <a:rPr lang="id-ID" dirty="0" smtClean="0"/>
              <a:t>Pemakaiannya dapat menimbulkan dampak negatif bagi masyrakat </a:t>
            </a:r>
          </a:p>
          <a:p>
            <a:pPr marL="342900" indent="-342900"/>
            <a:r>
              <a:rPr lang="id-ID" dirty="0" smtClean="0"/>
              <a:t>     atau lingkungan hidup</a:t>
            </a:r>
          </a:p>
          <a:p>
            <a:pPr marL="342900" indent="-342900"/>
            <a:r>
              <a:rPr lang="id-ID" dirty="0" smtClean="0"/>
              <a:t>4. Pemakaiannya perlu pembebanan pungutan negara demi keadilan </a:t>
            </a:r>
          </a:p>
          <a:p>
            <a:pPr marL="342900" indent="-342900"/>
            <a:r>
              <a:rPr lang="id-ID" dirty="0" smtClean="0"/>
              <a:t>    dan keseimbangan</a:t>
            </a:r>
          </a:p>
        </p:txBody>
      </p:sp>
      <p:sp>
        <p:nvSpPr>
          <p:cNvPr id="4" name="TextBox 3"/>
          <p:cNvSpPr txBox="1"/>
          <p:nvPr/>
        </p:nvSpPr>
        <p:spPr>
          <a:xfrm>
            <a:off x="539552" y="2051556"/>
            <a:ext cx="3142207" cy="369332"/>
          </a:xfrm>
          <a:prstGeom prst="rect">
            <a:avLst/>
          </a:prstGeom>
          <a:solidFill>
            <a:srgbClr val="FF0000"/>
          </a:solidFill>
        </p:spPr>
        <p:txBody>
          <a:bodyPr wrap="none" rtlCol="0">
            <a:spAutoFit/>
          </a:bodyPr>
          <a:lstStyle/>
          <a:p>
            <a:r>
              <a:rPr lang="id-ID" dirty="0" smtClean="0">
                <a:solidFill>
                  <a:schemeClr val="bg1"/>
                </a:solidFill>
              </a:rPr>
              <a:t>Yang dimaksud  Dengan  </a:t>
            </a:r>
            <a:r>
              <a:rPr lang="id-ID" dirty="0" smtClean="0"/>
              <a:t>:</a:t>
            </a:r>
            <a:endParaRPr lang="id-ID" dirty="0"/>
          </a:p>
        </p:txBody>
      </p:sp>
    </p:spTree>
  </p:cSld>
  <p:clrMapOvr>
    <a:masterClrMapping/>
  </p:clrMapOvr>
  <p:transition spd="slow">
    <p:split orient="ver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92931" y="2852936"/>
            <a:ext cx="886781" cy="707886"/>
          </a:xfrm>
          <a:prstGeom prst="rect">
            <a:avLst/>
          </a:prstGeom>
          <a:solidFill>
            <a:srgbClr val="FFC000"/>
          </a:solidFill>
        </p:spPr>
        <p:txBody>
          <a:bodyPr wrap="none" rtlCol="0">
            <a:spAutoFit/>
          </a:bodyPr>
          <a:lstStyle/>
          <a:p>
            <a:r>
              <a:rPr lang="id-ID" sz="2000" dirty="0" smtClean="0"/>
              <a:t>Jenis </a:t>
            </a:r>
          </a:p>
          <a:p>
            <a:r>
              <a:rPr lang="id-ID" sz="2000" dirty="0" smtClean="0"/>
              <a:t>Cukai</a:t>
            </a:r>
            <a:endParaRPr lang="id-ID" sz="2000" dirty="0"/>
          </a:p>
        </p:txBody>
      </p:sp>
      <p:cxnSp>
        <p:nvCxnSpPr>
          <p:cNvPr id="6" name="Straight Arrow Connector 5"/>
          <p:cNvCxnSpPr/>
          <p:nvPr/>
        </p:nvCxnSpPr>
        <p:spPr>
          <a:xfrm flipV="1">
            <a:off x="1979712" y="1196752"/>
            <a:ext cx="1224136" cy="19442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275856" y="692696"/>
            <a:ext cx="4860626" cy="923330"/>
          </a:xfrm>
          <a:prstGeom prst="rect">
            <a:avLst/>
          </a:prstGeom>
          <a:solidFill>
            <a:srgbClr val="FF66FF"/>
          </a:solidFill>
        </p:spPr>
        <p:txBody>
          <a:bodyPr wrap="none" rtlCol="0">
            <a:spAutoFit/>
          </a:bodyPr>
          <a:lstStyle/>
          <a:p>
            <a:pPr marL="342900" indent="-342900">
              <a:buAutoNum type="arabicPeriod"/>
            </a:pPr>
            <a:r>
              <a:rPr lang="id-ID" b="1" dirty="0" smtClean="0"/>
              <a:t>Cukai etil Alkohol atau etanol,</a:t>
            </a:r>
          </a:p>
          <a:p>
            <a:pPr marL="342900" indent="-342900"/>
            <a:r>
              <a:rPr lang="id-ID" dirty="0" smtClean="0"/>
              <a:t>Dengan tidak mengindahkan bahan yang </a:t>
            </a:r>
          </a:p>
          <a:p>
            <a:pPr marL="342900" indent="-342900"/>
            <a:r>
              <a:rPr lang="id-ID" dirty="0" smtClean="0"/>
              <a:t>digunakan dan proses pembuatannya</a:t>
            </a:r>
            <a:endParaRPr lang="id-ID" dirty="0"/>
          </a:p>
        </p:txBody>
      </p:sp>
      <p:cxnSp>
        <p:nvCxnSpPr>
          <p:cNvPr id="9" name="Straight Arrow Connector 8"/>
          <p:cNvCxnSpPr>
            <a:stCxn id="4" idx="3"/>
          </p:cNvCxnSpPr>
          <p:nvPr/>
        </p:nvCxnSpPr>
        <p:spPr>
          <a:xfrm flipV="1">
            <a:off x="1979712" y="3068960"/>
            <a:ext cx="1129443" cy="1379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203848" y="2420888"/>
            <a:ext cx="5775940" cy="1477328"/>
          </a:xfrm>
          <a:prstGeom prst="rect">
            <a:avLst/>
          </a:prstGeom>
          <a:solidFill>
            <a:srgbClr val="6666FF"/>
          </a:solidFill>
        </p:spPr>
        <p:txBody>
          <a:bodyPr wrap="none" rtlCol="0">
            <a:spAutoFit/>
          </a:bodyPr>
          <a:lstStyle/>
          <a:p>
            <a:r>
              <a:rPr lang="id-ID" b="1" dirty="0" smtClean="0">
                <a:solidFill>
                  <a:schemeClr val="bg1"/>
                </a:solidFill>
              </a:rPr>
              <a:t>2. Cukai minuman yang mengandung alkohol,</a:t>
            </a:r>
          </a:p>
          <a:p>
            <a:r>
              <a:rPr lang="id-ID" dirty="0" smtClean="0">
                <a:solidFill>
                  <a:schemeClr val="bg1"/>
                </a:solidFill>
              </a:rPr>
              <a:t>Dalam kadar berapapun dengan tidak</a:t>
            </a:r>
          </a:p>
          <a:p>
            <a:r>
              <a:rPr lang="id-ID" dirty="0" smtClean="0">
                <a:solidFill>
                  <a:schemeClr val="bg1"/>
                </a:solidFill>
              </a:rPr>
              <a:t>mengindahkan bahan yang digunakan dan proses</a:t>
            </a:r>
          </a:p>
          <a:p>
            <a:r>
              <a:rPr lang="id-ID" dirty="0" smtClean="0">
                <a:solidFill>
                  <a:schemeClr val="bg1"/>
                </a:solidFill>
              </a:rPr>
              <a:t>pembuatannya, termasuk konsentrat yang</a:t>
            </a:r>
          </a:p>
          <a:p>
            <a:r>
              <a:rPr lang="id-ID" dirty="0" smtClean="0">
                <a:solidFill>
                  <a:schemeClr val="bg1"/>
                </a:solidFill>
              </a:rPr>
              <a:t>mengandung etil alkohol.</a:t>
            </a:r>
            <a:endParaRPr lang="id-ID" dirty="0">
              <a:solidFill>
                <a:schemeClr val="bg1"/>
              </a:solidFill>
            </a:endParaRPr>
          </a:p>
        </p:txBody>
      </p:sp>
      <p:cxnSp>
        <p:nvCxnSpPr>
          <p:cNvPr id="13" name="Straight Arrow Connector 12"/>
          <p:cNvCxnSpPr>
            <a:stCxn id="4" idx="3"/>
          </p:cNvCxnSpPr>
          <p:nvPr/>
        </p:nvCxnSpPr>
        <p:spPr>
          <a:xfrm>
            <a:off x="1979712" y="3206879"/>
            <a:ext cx="913419" cy="20223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059832" y="4437112"/>
            <a:ext cx="5966698" cy="1754326"/>
          </a:xfrm>
          <a:prstGeom prst="rect">
            <a:avLst/>
          </a:prstGeom>
          <a:blipFill>
            <a:blip r:embed="rId2" cstate="print"/>
            <a:tile tx="0" ty="0" sx="100000" sy="100000" flip="none" algn="tl"/>
          </a:blipFill>
        </p:spPr>
        <p:txBody>
          <a:bodyPr wrap="none" rtlCol="0">
            <a:spAutoFit/>
          </a:bodyPr>
          <a:lstStyle/>
          <a:p>
            <a:r>
              <a:rPr lang="id-ID" b="1" dirty="0" smtClean="0">
                <a:solidFill>
                  <a:schemeClr val="bg1"/>
                </a:solidFill>
              </a:rPr>
              <a:t>3. Cukai Hasil Tembakau</a:t>
            </a:r>
          </a:p>
          <a:p>
            <a:r>
              <a:rPr lang="id-ID" dirty="0" smtClean="0">
                <a:solidFill>
                  <a:schemeClr val="bg1"/>
                </a:solidFill>
              </a:rPr>
              <a:t>Meliputi sigaret, cerutu, rokok daun, tembakau iris,</a:t>
            </a:r>
          </a:p>
          <a:p>
            <a:r>
              <a:rPr lang="id-ID" dirty="0" smtClean="0">
                <a:solidFill>
                  <a:schemeClr val="bg1"/>
                </a:solidFill>
              </a:rPr>
              <a:t>dan hasil tembakau lainnya, dengan tidak</a:t>
            </a:r>
          </a:p>
          <a:p>
            <a:r>
              <a:rPr lang="id-ID" dirty="0" smtClean="0">
                <a:solidFill>
                  <a:schemeClr val="bg1"/>
                </a:solidFill>
              </a:rPr>
              <a:t>mengindahkan digunakan atau tidak bahan</a:t>
            </a:r>
          </a:p>
          <a:p>
            <a:r>
              <a:rPr lang="id-ID" dirty="0" smtClean="0">
                <a:solidFill>
                  <a:schemeClr val="bg1"/>
                </a:solidFill>
              </a:rPr>
              <a:t>pengganti atau bahan pembantu dalam</a:t>
            </a:r>
          </a:p>
          <a:p>
            <a:r>
              <a:rPr lang="id-ID" dirty="0" smtClean="0">
                <a:solidFill>
                  <a:schemeClr val="bg1"/>
                </a:solidFill>
              </a:rPr>
              <a:t>pembuatannya .</a:t>
            </a:r>
            <a:endParaRPr lang="id-ID" dirty="0">
              <a:solidFill>
                <a:schemeClr val="bg1"/>
              </a:solidFill>
            </a:endParaRPr>
          </a:p>
        </p:txBody>
      </p:sp>
    </p:spTree>
  </p:cSld>
  <p:clrMapOvr>
    <a:masterClrMapping/>
  </p:clrMapOvr>
  <p:transition spd="slow">
    <p:spli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692696"/>
            <a:ext cx="7827784" cy="1200329"/>
          </a:xfrm>
          <a:prstGeom prst="rect">
            <a:avLst/>
          </a:prstGeom>
          <a:solidFill>
            <a:srgbClr val="FFFF00"/>
          </a:solidFill>
        </p:spPr>
        <p:txBody>
          <a:bodyPr wrap="none" rtlCol="0">
            <a:spAutoFit/>
          </a:bodyPr>
          <a:lstStyle/>
          <a:p>
            <a:r>
              <a:rPr lang="id-ID" b="1" dirty="0" smtClean="0"/>
              <a:t>Yang dimaksud dengan Etil Alkohol</a:t>
            </a:r>
          </a:p>
          <a:p>
            <a:r>
              <a:rPr lang="id-ID" dirty="0" smtClean="0"/>
              <a:t>Adalah barang cair, jernih dan tidak berwarna, merupakan senyawa </a:t>
            </a:r>
          </a:p>
          <a:p>
            <a:r>
              <a:rPr lang="id-ID" dirty="0" smtClean="0"/>
              <a:t>organik dengan rumus kimia C2H5OH, yang diperoleh baik secara</a:t>
            </a:r>
          </a:p>
          <a:p>
            <a:r>
              <a:rPr lang="id-ID" dirty="0" smtClean="0"/>
              <a:t>peragian dan/atau penyulingan maupun secara sintesa kimiawi.</a:t>
            </a:r>
            <a:endParaRPr lang="id-ID" dirty="0"/>
          </a:p>
        </p:txBody>
      </p:sp>
      <p:sp>
        <p:nvSpPr>
          <p:cNvPr id="3" name="TextBox 2"/>
          <p:cNvSpPr txBox="1"/>
          <p:nvPr/>
        </p:nvSpPr>
        <p:spPr>
          <a:xfrm>
            <a:off x="395536" y="2132856"/>
            <a:ext cx="8587607" cy="1200329"/>
          </a:xfrm>
          <a:prstGeom prst="rect">
            <a:avLst/>
          </a:prstGeom>
          <a:solidFill>
            <a:srgbClr val="FF0066"/>
          </a:solidFill>
        </p:spPr>
        <p:txBody>
          <a:bodyPr wrap="none" rtlCol="0">
            <a:spAutoFit/>
          </a:bodyPr>
          <a:lstStyle/>
          <a:p>
            <a:r>
              <a:rPr lang="id-ID" b="1" dirty="0" smtClean="0">
                <a:solidFill>
                  <a:schemeClr val="bg1"/>
                </a:solidFill>
              </a:rPr>
              <a:t>Yang dimaksud dengan minuman mengandung etil alkohol</a:t>
            </a:r>
          </a:p>
          <a:p>
            <a:r>
              <a:rPr lang="id-ID" dirty="0" smtClean="0">
                <a:solidFill>
                  <a:schemeClr val="bg1"/>
                </a:solidFill>
              </a:rPr>
              <a:t>Adalah semua barang cair yang lazim disebut minuman yang mengandung</a:t>
            </a:r>
          </a:p>
          <a:p>
            <a:r>
              <a:rPr lang="id-ID" dirty="0" smtClean="0">
                <a:solidFill>
                  <a:schemeClr val="bg1"/>
                </a:solidFill>
              </a:rPr>
              <a:t>etil alkohol yang dihasilkan dengan cara peragian, penyulingan, atau cara</a:t>
            </a:r>
          </a:p>
          <a:p>
            <a:r>
              <a:rPr lang="id-ID" dirty="0" smtClean="0">
                <a:solidFill>
                  <a:schemeClr val="bg1"/>
                </a:solidFill>
              </a:rPr>
              <a:t>lainnya, antara lain bir, shndy, anggur, gin, whisky, dan sejenisnya.</a:t>
            </a:r>
            <a:endParaRPr lang="id-ID" dirty="0">
              <a:solidFill>
                <a:schemeClr val="bg1"/>
              </a:solidFill>
            </a:endParaRPr>
          </a:p>
        </p:txBody>
      </p:sp>
      <p:sp>
        <p:nvSpPr>
          <p:cNvPr id="4" name="TextBox 3"/>
          <p:cNvSpPr txBox="1"/>
          <p:nvPr/>
        </p:nvSpPr>
        <p:spPr>
          <a:xfrm>
            <a:off x="467544" y="5013176"/>
            <a:ext cx="958917" cy="369332"/>
          </a:xfrm>
          <a:prstGeom prst="rect">
            <a:avLst/>
          </a:prstGeom>
          <a:solidFill>
            <a:srgbClr val="92D050"/>
          </a:solidFill>
        </p:spPr>
        <p:txBody>
          <a:bodyPr wrap="none" rtlCol="0">
            <a:spAutoFit/>
          </a:bodyPr>
          <a:lstStyle/>
          <a:p>
            <a:r>
              <a:rPr lang="id-ID" dirty="0" smtClean="0"/>
              <a:t>Sigaret</a:t>
            </a:r>
            <a:endParaRPr lang="id-ID" dirty="0"/>
          </a:p>
        </p:txBody>
      </p:sp>
      <p:cxnSp>
        <p:nvCxnSpPr>
          <p:cNvPr id="6" name="Straight Arrow Connector 5"/>
          <p:cNvCxnSpPr>
            <a:stCxn id="4" idx="3"/>
          </p:cNvCxnSpPr>
          <p:nvPr/>
        </p:nvCxnSpPr>
        <p:spPr>
          <a:xfrm flipV="1">
            <a:off x="1426461" y="3789040"/>
            <a:ext cx="985299" cy="14088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483768" y="3573016"/>
            <a:ext cx="2032929" cy="369332"/>
          </a:xfrm>
          <a:prstGeom prst="rect">
            <a:avLst/>
          </a:prstGeom>
          <a:solidFill>
            <a:srgbClr val="FF66FF"/>
          </a:solidFill>
        </p:spPr>
        <p:txBody>
          <a:bodyPr wrap="none" rtlCol="0">
            <a:spAutoFit/>
          </a:bodyPr>
          <a:lstStyle/>
          <a:p>
            <a:r>
              <a:rPr lang="id-ID" dirty="0" smtClean="0"/>
              <a:t>1. Sigaret kretek</a:t>
            </a:r>
            <a:endParaRPr lang="id-ID" dirty="0"/>
          </a:p>
        </p:txBody>
      </p:sp>
      <p:cxnSp>
        <p:nvCxnSpPr>
          <p:cNvPr id="9" name="Straight Arrow Connector 8"/>
          <p:cNvCxnSpPr>
            <a:stCxn id="4" idx="3"/>
          </p:cNvCxnSpPr>
          <p:nvPr/>
        </p:nvCxnSpPr>
        <p:spPr>
          <a:xfrm flipV="1">
            <a:off x="1426461" y="5085184"/>
            <a:ext cx="1057307" cy="1126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555776" y="4931876"/>
            <a:ext cx="1893467" cy="369332"/>
          </a:xfrm>
          <a:prstGeom prst="rect">
            <a:avLst/>
          </a:prstGeom>
          <a:solidFill>
            <a:srgbClr val="FF66FF"/>
          </a:solidFill>
        </p:spPr>
        <p:txBody>
          <a:bodyPr wrap="none" rtlCol="0">
            <a:spAutoFit/>
          </a:bodyPr>
          <a:lstStyle/>
          <a:p>
            <a:r>
              <a:rPr lang="id-ID" dirty="0" smtClean="0"/>
              <a:t>2. Sigaret Putih</a:t>
            </a:r>
            <a:endParaRPr lang="id-ID" dirty="0"/>
          </a:p>
        </p:txBody>
      </p:sp>
      <p:cxnSp>
        <p:nvCxnSpPr>
          <p:cNvPr id="14" name="Straight Arrow Connector 13"/>
          <p:cNvCxnSpPr>
            <a:stCxn id="4" idx="3"/>
          </p:cNvCxnSpPr>
          <p:nvPr/>
        </p:nvCxnSpPr>
        <p:spPr>
          <a:xfrm>
            <a:off x="1426461" y="5197842"/>
            <a:ext cx="985299" cy="8234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483768" y="5662989"/>
            <a:ext cx="2512226" cy="646331"/>
          </a:xfrm>
          <a:prstGeom prst="rect">
            <a:avLst/>
          </a:prstGeom>
          <a:solidFill>
            <a:srgbClr val="FF66FF"/>
          </a:solidFill>
        </p:spPr>
        <p:txBody>
          <a:bodyPr wrap="none" rtlCol="0">
            <a:spAutoFit/>
          </a:bodyPr>
          <a:lstStyle/>
          <a:p>
            <a:r>
              <a:rPr lang="id-ID" dirty="0" smtClean="0"/>
              <a:t>3. Sigaret </a:t>
            </a:r>
          </a:p>
          <a:p>
            <a:r>
              <a:rPr lang="id-ID" dirty="0" smtClean="0"/>
              <a:t>    kelembak menyan</a:t>
            </a:r>
            <a:endParaRPr lang="id-ID" dirty="0"/>
          </a:p>
        </p:txBody>
      </p:sp>
      <p:cxnSp>
        <p:nvCxnSpPr>
          <p:cNvPr id="19" name="Straight Arrow Connector 18"/>
          <p:cNvCxnSpPr>
            <a:stCxn id="7" idx="3"/>
          </p:cNvCxnSpPr>
          <p:nvPr/>
        </p:nvCxnSpPr>
        <p:spPr>
          <a:xfrm flipV="1">
            <a:off x="4516697" y="3645024"/>
            <a:ext cx="775383" cy="1126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436096" y="3501008"/>
            <a:ext cx="2483372" cy="369332"/>
          </a:xfrm>
          <a:prstGeom prst="rect">
            <a:avLst/>
          </a:prstGeom>
          <a:solidFill>
            <a:srgbClr val="FFFF00"/>
          </a:solidFill>
        </p:spPr>
        <p:txBody>
          <a:bodyPr wrap="none" rtlCol="0">
            <a:spAutoFit/>
          </a:bodyPr>
          <a:lstStyle/>
          <a:p>
            <a:r>
              <a:rPr lang="id-ID" dirty="0" smtClean="0"/>
              <a:t>Sigaret kretek mesin</a:t>
            </a:r>
            <a:endParaRPr lang="id-ID" dirty="0"/>
          </a:p>
        </p:txBody>
      </p:sp>
      <p:cxnSp>
        <p:nvCxnSpPr>
          <p:cNvPr id="22" name="Straight Arrow Connector 21"/>
          <p:cNvCxnSpPr>
            <a:stCxn id="7" idx="3"/>
          </p:cNvCxnSpPr>
          <p:nvPr/>
        </p:nvCxnSpPr>
        <p:spPr>
          <a:xfrm>
            <a:off x="4516697" y="3757682"/>
            <a:ext cx="775383" cy="4634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436096" y="4077072"/>
            <a:ext cx="2983509" cy="369332"/>
          </a:xfrm>
          <a:prstGeom prst="rect">
            <a:avLst/>
          </a:prstGeom>
          <a:solidFill>
            <a:srgbClr val="FFFF00"/>
          </a:solidFill>
        </p:spPr>
        <p:txBody>
          <a:bodyPr wrap="none" rtlCol="0">
            <a:spAutoFit/>
          </a:bodyPr>
          <a:lstStyle/>
          <a:p>
            <a:r>
              <a:rPr lang="id-ID" dirty="0" smtClean="0"/>
              <a:t>Sigaret kretek non mesin</a:t>
            </a:r>
            <a:endParaRPr lang="id-ID" dirty="0"/>
          </a:p>
        </p:txBody>
      </p:sp>
      <p:cxnSp>
        <p:nvCxnSpPr>
          <p:cNvPr id="30" name="Straight Arrow Connector 29"/>
          <p:cNvCxnSpPr>
            <a:stCxn id="10" idx="3"/>
          </p:cNvCxnSpPr>
          <p:nvPr/>
        </p:nvCxnSpPr>
        <p:spPr>
          <a:xfrm flipV="1">
            <a:off x="4449243" y="4869160"/>
            <a:ext cx="914845" cy="2473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436096" y="4643844"/>
            <a:ext cx="2343911" cy="369332"/>
          </a:xfrm>
          <a:prstGeom prst="rect">
            <a:avLst/>
          </a:prstGeom>
          <a:solidFill>
            <a:srgbClr val="FFFF00"/>
          </a:solidFill>
        </p:spPr>
        <p:txBody>
          <a:bodyPr wrap="none" rtlCol="0">
            <a:spAutoFit/>
          </a:bodyPr>
          <a:lstStyle/>
          <a:p>
            <a:r>
              <a:rPr lang="id-ID" dirty="0" smtClean="0"/>
              <a:t>Sigaret Putih mesin</a:t>
            </a:r>
            <a:endParaRPr lang="id-ID" dirty="0"/>
          </a:p>
        </p:txBody>
      </p:sp>
      <p:cxnSp>
        <p:nvCxnSpPr>
          <p:cNvPr id="33" name="Straight Arrow Connector 32"/>
          <p:cNvCxnSpPr>
            <a:stCxn id="10" idx="3"/>
          </p:cNvCxnSpPr>
          <p:nvPr/>
        </p:nvCxnSpPr>
        <p:spPr>
          <a:xfrm>
            <a:off x="4449243" y="5116542"/>
            <a:ext cx="914845" cy="4726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5364088" y="5363924"/>
            <a:ext cx="3605474" cy="369332"/>
          </a:xfrm>
          <a:prstGeom prst="rect">
            <a:avLst/>
          </a:prstGeom>
          <a:solidFill>
            <a:srgbClr val="FFFF00"/>
          </a:solidFill>
        </p:spPr>
        <p:txBody>
          <a:bodyPr wrap="none" rtlCol="0">
            <a:spAutoFit/>
          </a:bodyPr>
          <a:lstStyle/>
          <a:p>
            <a:r>
              <a:rPr lang="id-ID" dirty="0" smtClean="0"/>
              <a:t>Sigaret putih mesin non mesin</a:t>
            </a:r>
            <a:endParaRPr lang="id-ID" dirty="0"/>
          </a:p>
        </p:txBody>
      </p:sp>
    </p:spTree>
  </p:cSld>
  <p:clrMapOvr>
    <a:masterClrMapping/>
  </p:clrMapOvr>
  <p:transition spd="slow">
    <p:spli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979712" y="260648"/>
            <a:ext cx="5616624" cy="576064"/>
          </a:xfrm>
          <a:prstGeom prst="roundRect">
            <a:avLst>
              <a:gd name="adj" fmla="val 50000"/>
            </a:avLst>
          </a:prstGeom>
          <a:solidFill>
            <a:schemeClr val="accent6">
              <a:lumMod val="60000"/>
              <a:lumOff val="40000"/>
            </a:schemeClr>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Jenis Pajak Yang dikelola Oleh Ditjen Pajak</a:t>
            </a:r>
            <a:endParaRPr lang="id-ID" sz="2000" b="1" dirty="0"/>
          </a:p>
        </p:txBody>
      </p:sp>
      <p:sp>
        <p:nvSpPr>
          <p:cNvPr id="3" name="TextBox 2"/>
          <p:cNvSpPr txBox="1"/>
          <p:nvPr/>
        </p:nvSpPr>
        <p:spPr>
          <a:xfrm>
            <a:off x="251520" y="3284984"/>
            <a:ext cx="3102131" cy="369332"/>
          </a:xfrm>
          <a:prstGeom prst="rect">
            <a:avLst/>
          </a:prstGeom>
          <a:solidFill>
            <a:srgbClr val="FFFF00"/>
          </a:solidFill>
        </p:spPr>
        <p:txBody>
          <a:bodyPr wrap="none" rtlCol="0">
            <a:spAutoFit/>
          </a:bodyPr>
          <a:lstStyle/>
          <a:p>
            <a:r>
              <a:rPr lang="id-ID" dirty="0" smtClean="0"/>
              <a:t>1. PPh (Pajak Penghasilan)</a:t>
            </a:r>
            <a:endParaRPr lang="id-ID" dirty="0"/>
          </a:p>
        </p:txBody>
      </p:sp>
      <p:cxnSp>
        <p:nvCxnSpPr>
          <p:cNvPr id="7" name="Straight Arrow Connector 6"/>
          <p:cNvCxnSpPr>
            <a:stCxn id="3" idx="3"/>
          </p:cNvCxnSpPr>
          <p:nvPr/>
        </p:nvCxnSpPr>
        <p:spPr>
          <a:xfrm flipV="1">
            <a:off x="3353651" y="1628800"/>
            <a:ext cx="1074333" cy="18408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572000" y="1484784"/>
            <a:ext cx="2473754" cy="369332"/>
          </a:xfrm>
          <a:prstGeom prst="rect">
            <a:avLst/>
          </a:prstGeom>
          <a:solidFill>
            <a:srgbClr val="66FF66"/>
          </a:solidFill>
        </p:spPr>
        <p:txBody>
          <a:bodyPr wrap="none" rtlCol="0">
            <a:spAutoFit/>
          </a:bodyPr>
          <a:lstStyle/>
          <a:p>
            <a:r>
              <a:rPr lang="id-ID" dirty="0" smtClean="0"/>
              <a:t>a. PPh Orang Pribadi</a:t>
            </a:r>
            <a:endParaRPr lang="id-ID" dirty="0"/>
          </a:p>
        </p:txBody>
      </p:sp>
      <p:cxnSp>
        <p:nvCxnSpPr>
          <p:cNvPr id="10" name="Straight Arrow Connector 9"/>
          <p:cNvCxnSpPr>
            <a:stCxn id="3" idx="3"/>
          </p:cNvCxnSpPr>
          <p:nvPr/>
        </p:nvCxnSpPr>
        <p:spPr>
          <a:xfrm flipV="1">
            <a:off x="3353651" y="2348880"/>
            <a:ext cx="1002325" cy="11207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644008" y="2132856"/>
            <a:ext cx="2036135" cy="369332"/>
          </a:xfrm>
          <a:prstGeom prst="rect">
            <a:avLst/>
          </a:prstGeom>
          <a:solidFill>
            <a:srgbClr val="66FF66"/>
          </a:solidFill>
        </p:spPr>
        <p:txBody>
          <a:bodyPr wrap="none" rtlCol="0">
            <a:spAutoFit/>
          </a:bodyPr>
          <a:lstStyle/>
          <a:p>
            <a:r>
              <a:rPr lang="id-ID" dirty="0" smtClean="0"/>
              <a:t>b. PPh Pasal 4(2)</a:t>
            </a:r>
            <a:endParaRPr lang="id-ID" dirty="0"/>
          </a:p>
        </p:txBody>
      </p:sp>
      <p:cxnSp>
        <p:nvCxnSpPr>
          <p:cNvPr id="13" name="Straight Arrow Connector 12"/>
          <p:cNvCxnSpPr>
            <a:stCxn id="3" idx="3"/>
          </p:cNvCxnSpPr>
          <p:nvPr/>
        </p:nvCxnSpPr>
        <p:spPr>
          <a:xfrm flipV="1">
            <a:off x="3353651" y="2924944"/>
            <a:ext cx="1002325" cy="5447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644008" y="2636912"/>
            <a:ext cx="1858201" cy="369332"/>
          </a:xfrm>
          <a:prstGeom prst="rect">
            <a:avLst/>
          </a:prstGeom>
          <a:solidFill>
            <a:srgbClr val="66FF66"/>
          </a:solidFill>
        </p:spPr>
        <p:txBody>
          <a:bodyPr wrap="none" rtlCol="0">
            <a:spAutoFit/>
          </a:bodyPr>
          <a:lstStyle/>
          <a:p>
            <a:r>
              <a:rPr lang="id-ID" dirty="0" smtClean="0"/>
              <a:t>c. PPh Pasal 15</a:t>
            </a:r>
            <a:endParaRPr lang="id-ID" dirty="0"/>
          </a:p>
        </p:txBody>
      </p:sp>
      <p:cxnSp>
        <p:nvCxnSpPr>
          <p:cNvPr id="16" name="Straight Arrow Connector 15"/>
          <p:cNvCxnSpPr>
            <a:stCxn id="3" idx="3"/>
          </p:cNvCxnSpPr>
          <p:nvPr/>
        </p:nvCxnSpPr>
        <p:spPr>
          <a:xfrm flipV="1">
            <a:off x="3353651" y="3429000"/>
            <a:ext cx="1218349" cy="40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572000" y="3212976"/>
            <a:ext cx="1903085" cy="369332"/>
          </a:xfrm>
          <a:prstGeom prst="rect">
            <a:avLst/>
          </a:prstGeom>
          <a:solidFill>
            <a:srgbClr val="66FF66"/>
          </a:solidFill>
        </p:spPr>
        <p:txBody>
          <a:bodyPr wrap="none" rtlCol="0">
            <a:spAutoFit/>
          </a:bodyPr>
          <a:lstStyle/>
          <a:p>
            <a:r>
              <a:rPr lang="id-ID" dirty="0" smtClean="0"/>
              <a:t>d. PPh pasal 21</a:t>
            </a:r>
            <a:endParaRPr lang="id-ID" dirty="0"/>
          </a:p>
        </p:txBody>
      </p:sp>
      <p:cxnSp>
        <p:nvCxnSpPr>
          <p:cNvPr id="22" name="Straight Arrow Connector 21"/>
          <p:cNvCxnSpPr>
            <a:stCxn id="3" idx="3"/>
          </p:cNvCxnSpPr>
          <p:nvPr/>
        </p:nvCxnSpPr>
        <p:spPr>
          <a:xfrm>
            <a:off x="3353651" y="3469650"/>
            <a:ext cx="1146341" cy="6074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572000" y="3933056"/>
            <a:ext cx="1885453" cy="369332"/>
          </a:xfrm>
          <a:prstGeom prst="rect">
            <a:avLst/>
          </a:prstGeom>
          <a:solidFill>
            <a:srgbClr val="66FF66"/>
          </a:solidFill>
        </p:spPr>
        <p:txBody>
          <a:bodyPr wrap="none" rtlCol="0">
            <a:spAutoFit/>
          </a:bodyPr>
          <a:lstStyle/>
          <a:p>
            <a:r>
              <a:rPr lang="id-ID" dirty="0" smtClean="0"/>
              <a:t>e. PPh pasal 22</a:t>
            </a:r>
            <a:endParaRPr lang="id-ID" dirty="0"/>
          </a:p>
        </p:txBody>
      </p:sp>
      <p:cxnSp>
        <p:nvCxnSpPr>
          <p:cNvPr id="26" name="Straight Arrow Connector 25"/>
          <p:cNvCxnSpPr>
            <a:stCxn id="3" idx="3"/>
          </p:cNvCxnSpPr>
          <p:nvPr/>
        </p:nvCxnSpPr>
        <p:spPr>
          <a:xfrm>
            <a:off x="3353651" y="3469650"/>
            <a:ext cx="1290357" cy="13275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644008" y="4653136"/>
            <a:ext cx="1944216" cy="369332"/>
          </a:xfrm>
          <a:prstGeom prst="rect">
            <a:avLst/>
          </a:prstGeom>
          <a:solidFill>
            <a:srgbClr val="66FF66"/>
          </a:solidFill>
        </p:spPr>
        <p:txBody>
          <a:bodyPr wrap="square" rtlCol="0">
            <a:spAutoFit/>
          </a:bodyPr>
          <a:lstStyle/>
          <a:p>
            <a:r>
              <a:rPr lang="id-ID" dirty="0" smtClean="0"/>
              <a:t>f. PPh pasal 23</a:t>
            </a:r>
          </a:p>
        </p:txBody>
      </p:sp>
      <p:cxnSp>
        <p:nvCxnSpPr>
          <p:cNvPr id="29" name="Straight Arrow Connector 28"/>
          <p:cNvCxnSpPr>
            <a:stCxn id="3" idx="3"/>
          </p:cNvCxnSpPr>
          <p:nvPr/>
        </p:nvCxnSpPr>
        <p:spPr>
          <a:xfrm>
            <a:off x="3353651" y="3469650"/>
            <a:ext cx="1218349" cy="19035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644008" y="5229200"/>
            <a:ext cx="1901483" cy="369332"/>
          </a:xfrm>
          <a:prstGeom prst="rect">
            <a:avLst/>
          </a:prstGeom>
          <a:solidFill>
            <a:srgbClr val="66FF66"/>
          </a:solidFill>
        </p:spPr>
        <p:txBody>
          <a:bodyPr wrap="none" rtlCol="0">
            <a:spAutoFit/>
          </a:bodyPr>
          <a:lstStyle/>
          <a:p>
            <a:r>
              <a:rPr lang="id-ID" dirty="0" smtClean="0"/>
              <a:t>g. PPh pasal 26</a:t>
            </a:r>
            <a:endParaRPr lang="id-ID" dirty="0"/>
          </a:p>
        </p:txBody>
      </p:sp>
      <p:sp>
        <p:nvSpPr>
          <p:cNvPr id="31" name="TextBox 30"/>
          <p:cNvSpPr txBox="1"/>
          <p:nvPr/>
        </p:nvSpPr>
        <p:spPr>
          <a:xfrm>
            <a:off x="251520" y="4221088"/>
            <a:ext cx="1208985" cy="369332"/>
          </a:xfrm>
          <a:prstGeom prst="rect">
            <a:avLst/>
          </a:prstGeom>
          <a:solidFill>
            <a:srgbClr val="FF0066"/>
          </a:solidFill>
        </p:spPr>
        <p:txBody>
          <a:bodyPr wrap="none" rtlCol="0">
            <a:spAutoFit/>
          </a:bodyPr>
          <a:lstStyle/>
          <a:p>
            <a:r>
              <a:rPr lang="id-ID" dirty="0" smtClean="0">
                <a:solidFill>
                  <a:schemeClr val="bg1"/>
                </a:solidFill>
              </a:rPr>
              <a:t>3. PPnBM</a:t>
            </a:r>
            <a:endParaRPr lang="id-ID" dirty="0">
              <a:solidFill>
                <a:schemeClr val="bg1"/>
              </a:solidFill>
            </a:endParaRPr>
          </a:p>
        </p:txBody>
      </p:sp>
      <p:sp>
        <p:nvSpPr>
          <p:cNvPr id="32" name="TextBox 31"/>
          <p:cNvSpPr txBox="1"/>
          <p:nvPr/>
        </p:nvSpPr>
        <p:spPr>
          <a:xfrm>
            <a:off x="251520" y="3789040"/>
            <a:ext cx="904415" cy="369332"/>
          </a:xfrm>
          <a:prstGeom prst="rect">
            <a:avLst/>
          </a:prstGeom>
          <a:solidFill>
            <a:srgbClr val="6666FF"/>
          </a:solidFill>
          <a:ln>
            <a:solidFill>
              <a:schemeClr val="accent1"/>
            </a:solidFill>
          </a:ln>
        </p:spPr>
        <p:txBody>
          <a:bodyPr wrap="none" rtlCol="0">
            <a:spAutoFit/>
          </a:bodyPr>
          <a:lstStyle/>
          <a:p>
            <a:r>
              <a:rPr lang="id-ID" dirty="0" smtClean="0">
                <a:solidFill>
                  <a:schemeClr val="bg1"/>
                </a:solidFill>
              </a:rPr>
              <a:t>2. PPN</a:t>
            </a:r>
            <a:endParaRPr lang="id-ID" dirty="0">
              <a:solidFill>
                <a:schemeClr val="bg1"/>
              </a:solidFill>
            </a:endParaRPr>
          </a:p>
        </p:txBody>
      </p:sp>
      <p:sp>
        <p:nvSpPr>
          <p:cNvPr id="33" name="TextBox 32"/>
          <p:cNvSpPr txBox="1"/>
          <p:nvPr/>
        </p:nvSpPr>
        <p:spPr>
          <a:xfrm>
            <a:off x="215502" y="4643844"/>
            <a:ext cx="872355" cy="369332"/>
          </a:xfrm>
          <a:prstGeom prst="rect">
            <a:avLst/>
          </a:prstGeom>
          <a:solidFill>
            <a:srgbClr val="FF66FF"/>
          </a:solidFill>
        </p:spPr>
        <p:txBody>
          <a:bodyPr wrap="none" rtlCol="0">
            <a:spAutoFit/>
          </a:bodyPr>
          <a:lstStyle/>
          <a:p>
            <a:r>
              <a:rPr lang="id-ID" dirty="0" smtClean="0"/>
              <a:t>4. PBB</a:t>
            </a:r>
            <a:endParaRPr lang="id-ID" dirty="0"/>
          </a:p>
        </p:txBody>
      </p:sp>
      <p:sp>
        <p:nvSpPr>
          <p:cNvPr id="34" name="TextBox 33"/>
          <p:cNvSpPr txBox="1"/>
          <p:nvPr/>
        </p:nvSpPr>
        <p:spPr>
          <a:xfrm>
            <a:off x="206470" y="5085184"/>
            <a:ext cx="1773242" cy="369332"/>
          </a:xfrm>
          <a:prstGeom prst="rect">
            <a:avLst/>
          </a:prstGeom>
          <a:blipFill>
            <a:blip r:embed="rId2" cstate="print"/>
            <a:tile tx="0" ty="0" sx="100000" sy="100000" flip="none" algn="tl"/>
          </a:blipFill>
        </p:spPr>
        <p:txBody>
          <a:bodyPr wrap="none" rtlCol="0">
            <a:spAutoFit/>
          </a:bodyPr>
          <a:lstStyle/>
          <a:p>
            <a:r>
              <a:rPr lang="id-ID" dirty="0" smtClean="0">
                <a:solidFill>
                  <a:schemeClr val="bg1"/>
                </a:solidFill>
              </a:rPr>
              <a:t>5. Bea Meterai</a:t>
            </a:r>
            <a:endParaRPr lang="id-ID" dirty="0">
              <a:solidFill>
                <a:schemeClr val="bg1"/>
              </a:solidFill>
            </a:endParaRPr>
          </a:p>
        </p:txBody>
      </p:sp>
      <p:sp>
        <p:nvSpPr>
          <p:cNvPr id="35" name="TextBox 34"/>
          <p:cNvSpPr txBox="1"/>
          <p:nvPr/>
        </p:nvSpPr>
        <p:spPr>
          <a:xfrm>
            <a:off x="179512" y="5507940"/>
            <a:ext cx="1188146" cy="369332"/>
          </a:xfrm>
          <a:prstGeom prst="rect">
            <a:avLst/>
          </a:prstGeom>
          <a:solidFill>
            <a:srgbClr val="7030A0"/>
          </a:solidFill>
        </p:spPr>
        <p:txBody>
          <a:bodyPr wrap="none" rtlCol="0">
            <a:spAutoFit/>
          </a:bodyPr>
          <a:lstStyle/>
          <a:p>
            <a:r>
              <a:rPr lang="id-ID" dirty="0" smtClean="0">
                <a:solidFill>
                  <a:schemeClr val="bg1"/>
                </a:solidFill>
              </a:rPr>
              <a:t>6. BPHTB</a:t>
            </a:r>
            <a:endParaRPr lang="id-ID" dirty="0">
              <a:solidFill>
                <a:schemeClr val="bg1"/>
              </a:solidFill>
            </a:endParaRPr>
          </a:p>
        </p:txBody>
      </p:sp>
      <p:cxnSp>
        <p:nvCxnSpPr>
          <p:cNvPr id="38" name="Straight Arrow Connector 37"/>
          <p:cNvCxnSpPr>
            <a:stCxn id="3" idx="3"/>
          </p:cNvCxnSpPr>
          <p:nvPr/>
        </p:nvCxnSpPr>
        <p:spPr>
          <a:xfrm>
            <a:off x="3353651" y="3469650"/>
            <a:ext cx="1290357" cy="26956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644008" y="5949280"/>
            <a:ext cx="1625766" cy="369332"/>
          </a:xfrm>
          <a:prstGeom prst="rect">
            <a:avLst/>
          </a:prstGeom>
          <a:solidFill>
            <a:srgbClr val="66FF66"/>
          </a:solidFill>
        </p:spPr>
        <p:txBody>
          <a:bodyPr wrap="none" rtlCol="0">
            <a:spAutoFit/>
          </a:bodyPr>
          <a:lstStyle/>
          <a:p>
            <a:r>
              <a:rPr lang="id-ID" dirty="0" smtClean="0"/>
              <a:t>h. PPh Badan</a:t>
            </a:r>
            <a:endParaRPr lang="id-ID" dirty="0"/>
          </a:p>
        </p:txBody>
      </p:sp>
    </p:spTree>
  </p:cSld>
  <p:clrMapOvr>
    <a:masterClrMapping/>
  </p:clrMapOvr>
  <p:transition spd="slow">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39552" y="1700808"/>
            <a:ext cx="2232248" cy="914400"/>
          </a:xfrm>
          <a:prstGeom prst="ellipse">
            <a:avLst/>
          </a:prstGeom>
          <a:solidFill>
            <a:srgbClr val="00206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Obyek Pajak Penghasilan </a:t>
            </a:r>
            <a:endParaRPr lang="id-ID" b="1" dirty="0"/>
          </a:p>
        </p:txBody>
      </p:sp>
      <p:sp>
        <p:nvSpPr>
          <p:cNvPr id="3" name="Right Arrow 2"/>
          <p:cNvSpPr/>
          <p:nvPr/>
        </p:nvSpPr>
        <p:spPr>
          <a:xfrm>
            <a:off x="2987824" y="1916832"/>
            <a:ext cx="64807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3779912" y="332656"/>
            <a:ext cx="5040560" cy="3600400"/>
          </a:xfrm>
          <a:prstGeom prst="rect">
            <a:avLst/>
          </a:prstGeom>
          <a:solidFill>
            <a:srgbClr val="FF0066"/>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Yaitu setiap tambahan kemampuan ekonomis yang diterima atau diperoleh wajib pajak, baik yang berasal dari Indonesia maupun dari luar negeri, yang dipakai untuk konsumsi atau menambah kekayaan wajib pajak yang bersangkutan, dengan nama dan dalam bentuk apapun. </a:t>
            </a:r>
          </a:p>
          <a:p>
            <a:r>
              <a:rPr lang="id-ID" dirty="0" smtClean="0"/>
              <a:t>(pasal 4 KUP)</a:t>
            </a:r>
            <a:endParaRPr lang="id-ID" dirty="0"/>
          </a:p>
        </p:txBody>
      </p:sp>
      <p:sp>
        <p:nvSpPr>
          <p:cNvPr id="5" name="Oval 4"/>
          <p:cNvSpPr/>
          <p:nvPr/>
        </p:nvSpPr>
        <p:spPr>
          <a:xfrm>
            <a:off x="251520" y="4941168"/>
            <a:ext cx="2376264" cy="914400"/>
          </a:xfrm>
          <a:prstGeom prst="ellipse">
            <a:avLst/>
          </a:prstGeom>
          <a:blipFill>
            <a:blip r:embed="rId2" cstate="print"/>
            <a:tile tx="0" ty="0" sx="100000" sy="100000" flip="none" algn="tl"/>
          </a:blip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Penghasilan</a:t>
            </a:r>
          </a:p>
          <a:p>
            <a:pPr algn="ctr"/>
            <a:r>
              <a:rPr lang="id-ID" b="1" dirty="0" smtClean="0"/>
              <a:t>adalah </a:t>
            </a:r>
            <a:endParaRPr lang="id-ID" b="1" dirty="0"/>
          </a:p>
        </p:txBody>
      </p:sp>
      <p:sp>
        <p:nvSpPr>
          <p:cNvPr id="6" name="Rounded Rectangle 5"/>
          <p:cNvSpPr/>
          <p:nvPr/>
        </p:nvSpPr>
        <p:spPr>
          <a:xfrm>
            <a:off x="3347864" y="4077072"/>
            <a:ext cx="5544616" cy="2520280"/>
          </a:xfrm>
          <a:prstGeom prst="roundRect">
            <a:avLst/>
          </a:prstGeom>
          <a:solidFill>
            <a:srgbClr val="CD1F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endParaRPr lang="id-ID" dirty="0" smtClean="0"/>
          </a:p>
          <a:p>
            <a:pPr marL="342900" indent="-342900">
              <a:buAutoNum type="arabicPeriod"/>
            </a:pPr>
            <a:r>
              <a:rPr lang="id-ID" dirty="0" smtClean="0"/>
              <a:t>Setiap tambahan ekonomis</a:t>
            </a:r>
          </a:p>
          <a:p>
            <a:pPr marL="342900" indent="-342900">
              <a:buAutoNum type="arabicPeriod"/>
            </a:pPr>
            <a:r>
              <a:rPr lang="id-ID" dirty="0" smtClean="0"/>
              <a:t>Yang diterima (cash basis) atau diperoleh (accrual basis) WP</a:t>
            </a:r>
          </a:p>
          <a:p>
            <a:pPr marL="342900" indent="-342900">
              <a:buAutoNum type="arabicPeriod"/>
            </a:pPr>
            <a:r>
              <a:rPr lang="id-ID" dirty="0" smtClean="0"/>
              <a:t>Berasal dari atau luar Indonesia </a:t>
            </a:r>
          </a:p>
          <a:p>
            <a:pPr marL="342900" indent="-342900">
              <a:buAutoNum type="arabicPeriod"/>
            </a:pPr>
            <a:r>
              <a:rPr lang="id-ID" dirty="0" smtClean="0"/>
              <a:t>Dapat dipakai utk konsumsi atau utk menambah kekayaan WP yang berangkutan</a:t>
            </a:r>
          </a:p>
          <a:p>
            <a:pPr marL="342900" indent="-342900">
              <a:buAutoNum type="arabicPeriod"/>
            </a:pPr>
            <a:r>
              <a:rPr lang="id-ID" dirty="0" smtClean="0"/>
              <a:t>Dengan nama dan dalam bentuk apapun</a:t>
            </a:r>
          </a:p>
          <a:p>
            <a:pPr marL="342900" indent="-342900">
              <a:buAutoNum type="arabicPeriod"/>
            </a:pPr>
            <a:endParaRPr lang="id-ID" dirty="0"/>
          </a:p>
        </p:txBody>
      </p:sp>
      <p:sp>
        <p:nvSpPr>
          <p:cNvPr id="7" name="Right Arrow 6"/>
          <p:cNvSpPr/>
          <p:nvPr/>
        </p:nvSpPr>
        <p:spPr>
          <a:xfrm>
            <a:off x="2771800" y="5157192"/>
            <a:ext cx="43204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ransition spd="slow">
    <p:whee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8551" y="3212976"/>
            <a:ext cx="1055097" cy="646331"/>
          </a:xfrm>
          <a:prstGeom prst="rect">
            <a:avLst/>
          </a:prstGeom>
          <a:solidFill>
            <a:srgbClr val="FFC000"/>
          </a:solidFill>
          <a:ln w="76200">
            <a:solidFill>
              <a:schemeClr val="tx1"/>
            </a:solidFill>
          </a:ln>
        </p:spPr>
        <p:txBody>
          <a:bodyPr wrap="none" rtlCol="0">
            <a:spAutoFit/>
          </a:bodyPr>
          <a:lstStyle/>
          <a:p>
            <a:r>
              <a:rPr lang="id-ID" dirty="0" smtClean="0"/>
              <a:t>Subyek </a:t>
            </a:r>
          </a:p>
          <a:p>
            <a:r>
              <a:rPr lang="id-ID" dirty="0" smtClean="0"/>
              <a:t>PPh OP</a:t>
            </a:r>
            <a:endParaRPr lang="id-ID" dirty="0"/>
          </a:p>
        </p:txBody>
      </p:sp>
      <p:cxnSp>
        <p:nvCxnSpPr>
          <p:cNvPr id="5" name="Straight Arrow Connector 4"/>
          <p:cNvCxnSpPr>
            <a:stCxn id="3" idx="3"/>
          </p:cNvCxnSpPr>
          <p:nvPr/>
        </p:nvCxnSpPr>
        <p:spPr>
          <a:xfrm flipV="1">
            <a:off x="1403648" y="908720"/>
            <a:ext cx="864096" cy="26274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267744" y="332656"/>
            <a:ext cx="6728124" cy="1754326"/>
          </a:xfrm>
          <a:prstGeom prst="rect">
            <a:avLst/>
          </a:prstGeom>
          <a:solidFill>
            <a:srgbClr val="FF0000"/>
          </a:solidFill>
        </p:spPr>
        <p:txBody>
          <a:bodyPr wrap="none" rtlCol="0">
            <a:spAutoFit/>
          </a:bodyPr>
          <a:lstStyle/>
          <a:p>
            <a:pPr marL="342900" indent="-342900">
              <a:buAutoNum type="arabicPeriod"/>
            </a:pPr>
            <a:r>
              <a:rPr lang="id-ID" b="1" dirty="0" smtClean="0">
                <a:solidFill>
                  <a:schemeClr val="bg1"/>
                </a:solidFill>
              </a:rPr>
              <a:t>Subyek Pajak Dalam Negeri (SPDN), dengan syarat OP :</a:t>
            </a:r>
          </a:p>
          <a:p>
            <a:pPr marL="342900" indent="-342900">
              <a:buAutoNum type="alphaLcPeriod"/>
            </a:pPr>
            <a:r>
              <a:rPr lang="id-ID" dirty="0" smtClean="0">
                <a:solidFill>
                  <a:schemeClr val="bg1"/>
                </a:solidFill>
              </a:rPr>
              <a:t>Bertempat tinggal di Indonesia</a:t>
            </a:r>
          </a:p>
          <a:p>
            <a:pPr marL="342900" indent="-342900">
              <a:buAutoNum type="alphaLcPeriod"/>
            </a:pPr>
            <a:r>
              <a:rPr lang="id-ID" dirty="0" smtClean="0">
                <a:solidFill>
                  <a:schemeClr val="bg1"/>
                </a:solidFill>
              </a:rPr>
              <a:t>Berada di Indonesia lebih dari 183 hari dalam </a:t>
            </a:r>
          </a:p>
          <a:p>
            <a:pPr marL="342900" indent="-342900"/>
            <a:r>
              <a:rPr lang="id-ID" dirty="0" smtClean="0">
                <a:solidFill>
                  <a:schemeClr val="bg1"/>
                </a:solidFill>
              </a:rPr>
              <a:t>     jangka 12 Bulan atau</a:t>
            </a:r>
          </a:p>
          <a:p>
            <a:pPr marL="342900" indent="-342900"/>
            <a:r>
              <a:rPr lang="id-ID" dirty="0" smtClean="0">
                <a:solidFill>
                  <a:schemeClr val="bg1"/>
                </a:solidFill>
              </a:rPr>
              <a:t>c.  Dalam suatu tahun pajak berada di Indonesia dan</a:t>
            </a:r>
          </a:p>
          <a:p>
            <a:pPr marL="342900" indent="-342900"/>
            <a:r>
              <a:rPr lang="id-ID" dirty="0" smtClean="0">
                <a:solidFill>
                  <a:schemeClr val="bg1"/>
                </a:solidFill>
              </a:rPr>
              <a:t>    mempunyai niat untuk bertempat tinggal di Indonesia</a:t>
            </a:r>
            <a:endParaRPr lang="id-ID" dirty="0">
              <a:solidFill>
                <a:schemeClr val="bg1"/>
              </a:solidFill>
            </a:endParaRPr>
          </a:p>
        </p:txBody>
      </p:sp>
      <p:cxnSp>
        <p:nvCxnSpPr>
          <p:cNvPr id="8" name="Straight Arrow Connector 7"/>
          <p:cNvCxnSpPr>
            <a:stCxn id="3" idx="3"/>
          </p:cNvCxnSpPr>
          <p:nvPr/>
        </p:nvCxnSpPr>
        <p:spPr>
          <a:xfrm>
            <a:off x="1403648" y="3536142"/>
            <a:ext cx="889119" cy="14770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411760" y="3789040"/>
            <a:ext cx="6527749" cy="2585323"/>
          </a:xfrm>
          <a:prstGeom prst="rect">
            <a:avLst/>
          </a:prstGeom>
          <a:solidFill>
            <a:srgbClr val="00B0F0"/>
          </a:solidFill>
        </p:spPr>
        <p:txBody>
          <a:bodyPr wrap="none" rtlCol="0">
            <a:spAutoFit/>
          </a:bodyPr>
          <a:lstStyle/>
          <a:p>
            <a:r>
              <a:rPr lang="id-ID" b="1" dirty="0" smtClean="0">
                <a:solidFill>
                  <a:schemeClr val="bg1"/>
                </a:solidFill>
              </a:rPr>
              <a:t>2.</a:t>
            </a:r>
            <a:r>
              <a:rPr lang="id-ID" b="1" dirty="0" smtClean="0"/>
              <a:t> </a:t>
            </a:r>
            <a:r>
              <a:rPr lang="id-ID" b="1" dirty="0" smtClean="0">
                <a:solidFill>
                  <a:schemeClr val="bg1"/>
                </a:solidFill>
              </a:rPr>
              <a:t>Subyek pajak Luar Negeri ,dengan syarat OP :</a:t>
            </a:r>
          </a:p>
          <a:p>
            <a:pPr marL="342900" indent="-342900">
              <a:buAutoNum type="alphaLcPeriod"/>
            </a:pPr>
            <a:r>
              <a:rPr lang="id-ID" dirty="0" smtClean="0">
                <a:solidFill>
                  <a:schemeClr val="bg1"/>
                </a:solidFill>
              </a:rPr>
              <a:t>Tidak bertempat di Indonesia</a:t>
            </a:r>
          </a:p>
          <a:p>
            <a:pPr marL="342900" indent="-342900">
              <a:buAutoNum type="alphaLcPeriod"/>
            </a:pPr>
            <a:r>
              <a:rPr lang="id-ID" dirty="0" smtClean="0">
                <a:solidFill>
                  <a:schemeClr val="bg1"/>
                </a:solidFill>
              </a:rPr>
              <a:t>Berada di Indonesia tidak lebih dari 183 hari dalam</a:t>
            </a:r>
          </a:p>
          <a:p>
            <a:pPr marL="342900" indent="-342900"/>
            <a:r>
              <a:rPr lang="id-ID" dirty="0" smtClean="0">
                <a:solidFill>
                  <a:schemeClr val="bg1"/>
                </a:solidFill>
              </a:rPr>
              <a:t>     jangka waktu 12 bulan</a:t>
            </a:r>
          </a:p>
          <a:p>
            <a:pPr marL="342900" indent="-342900">
              <a:buAutoNum type="alphaLcPeriod" startAt="3"/>
            </a:pPr>
            <a:r>
              <a:rPr lang="id-ID" dirty="0" smtClean="0">
                <a:solidFill>
                  <a:schemeClr val="bg1"/>
                </a:solidFill>
              </a:rPr>
              <a:t>Menjalankan usaha atau melakukan kegiatan melalui </a:t>
            </a:r>
          </a:p>
          <a:p>
            <a:pPr marL="342900" indent="-342900"/>
            <a:r>
              <a:rPr lang="id-ID" dirty="0" smtClean="0">
                <a:solidFill>
                  <a:schemeClr val="bg1"/>
                </a:solidFill>
              </a:rPr>
              <a:t>     Badan Usaha Tetap (BUT) di Indonesia</a:t>
            </a:r>
          </a:p>
          <a:p>
            <a:pPr marL="342900" indent="-342900"/>
            <a:r>
              <a:rPr lang="id-ID" dirty="0" smtClean="0">
                <a:solidFill>
                  <a:schemeClr val="bg1"/>
                </a:solidFill>
              </a:rPr>
              <a:t>d. Dapat menerima atau memperoleh penghasilan dari</a:t>
            </a:r>
          </a:p>
          <a:p>
            <a:pPr marL="342900" indent="-342900"/>
            <a:r>
              <a:rPr lang="id-ID" dirty="0" smtClean="0">
                <a:solidFill>
                  <a:schemeClr val="bg1"/>
                </a:solidFill>
              </a:rPr>
              <a:t>     Indonesia bukan dari menjalankan usaha atau</a:t>
            </a:r>
          </a:p>
          <a:p>
            <a:pPr marL="342900" indent="-342900"/>
            <a:r>
              <a:rPr lang="id-ID" dirty="0" smtClean="0">
                <a:solidFill>
                  <a:schemeClr val="bg1"/>
                </a:solidFill>
              </a:rPr>
              <a:t>     melakukan kegiatan melalui BUTdi Indonesia.</a:t>
            </a:r>
          </a:p>
        </p:txBody>
      </p:sp>
      <p:sp>
        <p:nvSpPr>
          <p:cNvPr id="12" name="TextBox 11"/>
          <p:cNvSpPr txBox="1"/>
          <p:nvPr/>
        </p:nvSpPr>
        <p:spPr>
          <a:xfrm>
            <a:off x="2123728" y="2564904"/>
            <a:ext cx="6681637" cy="923330"/>
          </a:xfrm>
          <a:prstGeom prst="rect">
            <a:avLst/>
          </a:prstGeom>
          <a:solidFill>
            <a:srgbClr val="FFC000"/>
          </a:solidFill>
        </p:spPr>
        <p:txBody>
          <a:bodyPr wrap="none" rtlCol="0">
            <a:spAutoFit/>
          </a:bodyPr>
          <a:lstStyle/>
          <a:p>
            <a:r>
              <a:rPr lang="id-ID" dirty="0" smtClean="0"/>
              <a:t>Pajak penghasilan adalah pajak yang dikenakan terhadap </a:t>
            </a:r>
          </a:p>
          <a:p>
            <a:r>
              <a:rPr lang="id-ID" dirty="0" smtClean="0"/>
              <a:t>Subjek pajak atas penghasilan yang diterima atau</a:t>
            </a:r>
          </a:p>
          <a:p>
            <a:r>
              <a:rPr lang="id-ID" dirty="0" smtClean="0"/>
              <a:t>diperoleh dalam tahun pajak.</a:t>
            </a:r>
            <a:endParaRPr lang="id-ID" dirty="0"/>
          </a:p>
        </p:txBody>
      </p:sp>
    </p:spTree>
  </p:cSld>
  <p:clrMapOvr>
    <a:masterClrMapping/>
  </p:clrMapOvr>
  <p:transition spd="slow">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2780928"/>
            <a:ext cx="2005677" cy="646331"/>
          </a:xfrm>
          <a:prstGeom prst="rect">
            <a:avLst/>
          </a:prstGeom>
          <a:solidFill>
            <a:srgbClr val="FF66FF"/>
          </a:solidFill>
        </p:spPr>
        <p:txBody>
          <a:bodyPr wrap="none" rtlCol="0">
            <a:spAutoFit/>
          </a:bodyPr>
          <a:lstStyle/>
          <a:p>
            <a:r>
              <a:rPr lang="id-ID" dirty="0" smtClean="0"/>
              <a:t>Kewajiban pajak</a:t>
            </a:r>
          </a:p>
          <a:p>
            <a:r>
              <a:rPr lang="id-ID" dirty="0" smtClean="0"/>
              <a:t> subjektif OP</a:t>
            </a:r>
            <a:endParaRPr lang="id-ID" dirty="0"/>
          </a:p>
        </p:txBody>
      </p:sp>
      <p:cxnSp>
        <p:nvCxnSpPr>
          <p:cNvPr id="5" name="Straight Arrow Connector 4"/>
          <p:cNvCxnSpPr>
            <a:stCxn id="3" idx="3"/>
          </p:cNvCxnSpPr>
          <p:nvPr/>
        </p:nvCxnSpPr>
        <p:spPr>
          <a:xfrm flipV="1">
            <a:off x="2257197" y="1052736"/>
            <a:ext cx="1090667" cy="20513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419872" y="260648"/>
            <a:ext cx="5565947" cy="1754326"/>
          </a:xfrm>
          <a:prstGeom prst="rect">
            <a:avLst/>
          </a:prstGeom>
          <a:solidFill>
            <a:schemeClr val="accent3">
              <a:lumMod val="60000"/>
              <a:lumOff val="40000"/>
            </a:schemeClr>
          </a:solidFill>
        </p:spPr>
        <p:txBody>
          <a:bodyPr wrap="none" rtlCol="0">
            <a:spAutoFit/>
          </a:bodyPr>
          <a:lstStyle/>
          <a:p>
            <a:pPr marL="342900" indent="-342900">
              <a:buAutoNum type="arabicPeriod"/>
            </a:pPr>
            <a:r>
              <a:rPr lang="id-ID" b="1" dirty="0" smtClean="0"/>
              <a:t>Bagi SPDN (subjek Pajak Dalam Negeri)</a:t>
            </a:r>
          </a:p>
          <a:p>
            <a:pPr marL="342900" indent="-342900"/>
            <a:r>
              <a:rPr lang="id-ID" dirty="0" smtClean="0"/>
              <a:t>Kewajiban pajak subjektifnya dimulai pada saat</a:t>
            </a:r>
          </a:p>
          <a:p>
            <a:pPr marL="342900" indent="-342900"/>
            <a:r>
              <a:rPr lang="id-ID" dirty="0" smtClean="0"/>
              <a:t>orang pribadi tersebut di lahirkan, berada atau </a:t>
            </a:r>
          </a:p>
          <a:p>
            <a:pPr marL="342900" indent="-342900"/>
            <a:r>
              <a:rPr lang="id-ID" dirty="0" smtClean="0"/>
              <a:t>atau berniat untuk bertempat di Indonesia dan</a:t>
            </a:r>
          </a:p>
          <a:p>
            <a:pPr marL="342900" indent="-342900"/>
            <a:r>
              <a:rPr lang="id-ID" dirty="0" smtClean="0"/>
              <a:t>berakhir pada saat meninggal atau </a:t>
            </a:r>
          </a:p>
          <a:p>
            <a:pPr marL="342900" indent="-342900"/>
            <a:r>
              <a:rPr lang="id-ID" dirty="0" smtClean="0"/>
              <a:t>meninggalkan Indonesia untuk selama-lamanya</a:t>
            </a:r>
            <a:endParaRPr lang="id-ID" dirty="0"/>
          </a:p>
        </p:txBody>
      </p:sp>
      <p:cxnSp>
        <p:nvCxnSpPr>
          <p:cNvPr id="9" name="Straight Arrow Connector 8"/>
          <p:cNvCxnSpPr>
            <a:stCxn id="3" idx="3"/>
          </p:cNvCxnSpPr>
          <p:nvPr/>
        </p:nvCxnSpPr>
        <p:spPr>
          <a:xfrm>
            <a:off x="2257197" y="3104094"/>
            <a:ext cx="874643" cy="15490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275856" y="2893000"/>
            <a:ext cx="5615640" cy="3416320"/>
          </a:xfrm>
          <a:prstGeom prst="rect">
            <a:avLst/>
          </a:prstGeom>
          <a:solidFill>
            <a:schemeClr val="accent1">
              <a:lumMod val="60000"/>
              <a:lumOff val="40000"/>
            </a:schemeClr>
          </a:solidFill>
        </p:spPr>
        <p:txBody>
          <a:bodyPr wrap="none" rtlCol="0">
            <a:spAutoFit/>
          </a:bodyPr>
          <a:lstStyle/>
          <a:p>
            <a:r>
              <a:rPr lang="id-ID" b="1" dirty="0" smtClean="0"/>
              <a:t>2. Bagi SPLN (subjek Pajak Luar Negeri)</a:t>
            </a:r>
          </a:p>
          <a:p>
            <a:r>
              <a:rPr lang="id-ID" dirty="0" smtClean="0"/>
              <a:t>Kewajiban subjektifnya dimulai pada saat orang</a:t>
            </a:r>
          </a:p>
          <a:p>
            <a:r>
              <a:rPr lang="id-ID" dirty="0" smtClean="0"/>
              <a:t>Pribadi tersebut menjalankan usaha atau </a:t>
            </a:r>
          </a:p>
          <a:p>
            <a:r>
              <a:rPr lang="id-ID" dirty="0" smtClean="0"/>
              <a:t>melakukan kegiatan melalui BUT dan berakhir</a:t>
            </a:r>
          </a:p>
          <a:p>
            <a:r>
              <a:rPr lang="id-ID" dirty="0" smtClean="0"/>
              <a:t>pada saat tidak lagi menjalankan usaha atau </a:t>
            </a:r>
          </a:p>
          <a:p>
            <a:r>
              <a:rPr lang="id-ID" dirty="0" smtClean="0"/>
              <a:t>melakukan kegiatan melalui BUT.</a:t>
            </a:r>
          </a:p>
          <a:p>
            <a:r>
              <a:rPr lang="id-ID" dirty="0" smtClean="0"/>
              <a:t>*Bagi SPLN yang tidak mempunyai BUT di </a:t>
            </a:r>
          </a:p>
          <a:p>
            <a:r>
              <a:rPr lang="id-ID" dirty="0" smtClean="0"/>
              <a:t>Indonesia, kewajiban pajak subyektifnya dimulai</a:t>
            </a:r>
          </a:p>
          <a:p>
            <a:r>
              <a:rPr lang="id-ID" dirty="0" smtClean="0"/>
              <a:t>pada saat orang pribadi tersebut menerima atau</a:t>
            </a:r>
          </a:p>
          <a:p>
            <a:r>
              <a:rPr lang="id-ID" dirty="0" smtClean="0"/>
              <a:t>memperoleh penghasilan dari Indonesia dan </a:t>
            </a:r>
          </a:p>
          <a:p>
            <a:r>
              <a:rPr lang="id-ID" dirty="0" smtClean="0"/>
              <a:t>berakhir pada saat tidak lagi menerima atau </a:t>
            </a:r>
          </a:p>
          <a:p>
            <a:r>
              <a:rPr lang="id-ID" dirty="0" smtClean="0"/>
              <a:t>memperoleh penghasilan tersebut </a:t>
            </a:r>
            <a:endParaRPr lang="id-ID" dirty="0"/>
          </a:p>
        </p:txBody>
      </p:sp>
    </p:spTree>
  </p:cSld>
  <p:clrMapOvr>
    <a:masterClrMapping/>
  </p:clrMapOvr>
  <p:transition spd="slow">
    <p:spli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ight Arrow 7"/>
          <p:cNvSpPr/>
          <p:nvPr/>
        </p:nvSpPr>
        <p:spPr>
          <a:xfrm rot="2484883">
            <a:off x="1412090" y="3723636"/>
            <a:ext cx="63858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ight Arrow 6"/>
          <p:cNvSpPr/>
          <p:nvPr/>
        </p:nvSpPr>
        <p:spPr>
          <a:xfrm rot="19102417">
            <a:off x="1285324" y="2560483"/>
            <a:ext cx="77491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Rounded Rectangle 2"/>
          <p:cNvSpPr/>
          <p:nvPr/>
        </p:nvSpPr>
        <p:spPr>
          <a:xfrm>
            <a:off x="2128736" y="332656"/>
            <a:ext cx="6835752" cy="2808312"/>
          </a:xfrm>
          <a:prstGeom prst="roundRect">
            <a:avLst>
              <a:gd name="adj" fmla="val 28675"/>
            </a:avLst>
          </a:prstGeom>
          <a:solidFill>
            <a:srgbClr val="FF7C8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id-ID" b="1" dirty="0" smtClean="0">
                <a:solidFill>
                  <a:schemeClr val="tx1"/>
                </a:solidFill>
              </a:rPr>
              <a:t>Hukum pajak Materil</a:t>
            </a:r>
          </a:p>
          <a:p>
            <a:pPr marL="342900" indent="-342900"/>
            <a:r>
              <a:rPr lang="id-ID" dirty="0" smtClean="0">
                <a:solidFill>
                  <a:schemeClr val="tx1"/>
                </a:solidFill>
              </a:rPr>
              <a:t>    Hukum pajak materil memuat norma-norma yang menerangkan keadaan perbuatan, peristiwa hukum yang dikenakan pajak (obyek pajak) siapa yang dikenakan pajak (subyek pajak) berapa besar pajak yang dikenakan, segala sesuatu yang timbul dan hapusnya utang pajak dan hubungan hukum antara  pemerintah dan WP. Contoh : Undang-Undang PPh.</a:t>
            </a:r>
          </a:p>
          <a:p>
            <a:pPr marL="342900" indent="-342900"/>
            <a:endParaRPr lang="id-ID" dirty="0">
              <a:solidFill>
                <a:schemeClr val="tx1"/>
              </a:solidFill>
            </a:endParaRPr>
          </a:p>
        </p:txBody>
      </p:sp>
      <p:sp>
        <p:nvSpPr>
          <p:cNvPr id="4" name="Rounded Rectangle 3"/>
          <p:cNvSpPr/>
          <p:nvPr/>
        </p:nvSpPr>
        <p:spPr>
          <a:xfrm>
            <a:off x="2195736" y="3789040"/>
            <a:ext cx="6624736" cy="2664296"/>
          </a:xfrm>
          <a:prstGeom prst="roundRect">
            <a:avLst/>
          </a:prstGeom>
          <a:solidFill>
            <a:srgbClr val="00CC66"/>
          </a:solidFill>
          <a:ln w="762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b="1" dirty="0" smtClean="0"/>
              <a:t>2. Hukum Pajak Formil</a:t>
            </a:r>
          </a:p>
          <a:p>
            <a:r>
              <a:rPr lang="id-ID" dirty="0" smtClean="0"/>
              <a:t>Hukum Pajak Formil memuat bentuk/tatacara untuk       mewujudkan hukum materil menjadi kenyataan. Hukum pajak formil ini memuat antara lain :</a:t>
            </a:r>
          </a:p>
          <a:p>
            <a:pPr marL="342900" indent="-342900">
              <a:buAutoNum type="alphaLcPeriod"/>
            </a:pPr>
            <a:r>
              <a:rPr lang="id-ID" dirty="0" smtClean="0"/>
              <a:t>Tatacara penetapan utang pajak</a:t>
            </a:r>
          </a:p>
          <a:p>
            <a:pPr marL="342900" indent="-342900">
              <a:buAutoNum type="alphaLcPeriod"/>
            </a:pPr>
            <a:r>
              <a:rPr lang="id-ID" dirty="0" smtClean="0"/>
              <a:t>Hak-hak fiskus untuk mengawasi WP mengenai keadaan, perbuatan dan peristiwa yang dapat menimbulkan utang pajak</a:t>
            </a:r>
          </a:p>
          <a:p>
            <a:pPr marL="342900" indent="-342900"/>
            <a:r>
              <a:rPr lang="id-ID" dirty="0" smtClean="0"/>
              <a:t>Contoh : UU KUP</a:t>
            </a:r>
            <a:endParaRPr lang="id-ID" dirty="0"/>
          </a:p>
        </p:txBody>
      </p:sp>
      <p:sp>
        <p:nvSpPr>
          <p:cNvPr id="6" name="TextBox 5"/>
          <p:cNvSpPr txBox="1"/>
          <p:nvPr/>
        </p:nvSpPr>
        <p:spPr>
          <a:xfrm>
            <a:off x="251520" y="3068960"/>
            <a:ext cx="1653017" cy="646331"/>
          </a:xfrm>
          <a:prstGeom prst="rect">
            <a:avLst/>
          </a:prstGeom>
          <a:solidFill>
            <a:srgbClr val="FFFF00"/>
          </a:solidFill>
          <a:ln w="76200">
            <a:solidFill>
              <a:srgbClr val="002060"/>
            </a:solidFill>
          </a:ln>
        </p:spPr>
        <p:txBody>
          <a:bodyPr wrap="none" rtlCol="0">
            <a:spAutoFit/>
          </a:bodyPr>
          <a:lstStyle/>
          <a:p>
            <a:r>
              <a:rPr lang="id-ID" b="1" dirty="0" smtClean="0"/>
              <a:t>Pembagian </a:t>
            </a:r>
          </a:p>
          <a:p>
            <a:r>
              <a:rPr lang="id-ID" b="1" dirty="0" smtClean="0"/>
              <a:t>Hukum Pajak</a:t>
            </a:r>
            <a:endParaRPr lang="id-ID" b="1" dirty="0"/>
          </a:p>
        </p:txBody>
      </p:sp>
    </p:spTree>
  </p:cSld>
  <p:clrMapOvr>
    <a:masterClrMapping/>
  </p:clrMapOvr>
  <p:transition spd="slow">
    <p:split orient="ver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79512" y="2946648"/>
            <a:ext cx="1728192" cy="914400"/>
          </a:xfrm>
          <a:prstGeom prst="roundRect">
            <a:avLst>
              <a:gd name="adj" fmla="val 4381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Jenis-Jenis Pajak</a:t>
            </a:r>
            <a:endParaRPr lang="id-ID" sz="2000" b="1" dirty="0"/>
          </a:p>
        </p:txBody>
      </p:sp>
      <p:cxnSp>
        <p:nvCxnSpPr>
          <p:cNvPr id="4" name="Straight Arrow Connector 3"/>
          <p:cNvCxnSpPr>
            <a:stCxn id="2" idx="3"/>
          </p:cNvCxnSpPr>
          <p:nvPr/>
        </p:nvCxnSpPr>
        <p:spPr>
          <a:xfrm flipV="1">
            <a:off x="1907704" y="1434480"/>
            <a:ext cx="1080120" cy="19693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059832" y="1268760"/>
            <a:ext cx="2226892" cy="369332"/>
          </a:xfrm>
          <a:prstGeom prst="rect">
            <a:avLst/>
          </a:prstGeom>
          <a:solidFill>
            <a:srgbClr val="FF66FF"/>
          </a:solidFill>
        </p:spPr>
        <p:txBody>
          <a:bodyPr wrap="none" rtlCol="0">
            <a:spAutoFit/>
          </a:bodyPr>
          <a:lstStyle/>
          <a:p>
            <a:r>
              <a:rPr lang="id-ID" dirty="0" smtClean="0"/>
              <a:t>1. Pajak Langsung</a:t>
            </a:r>
            <a:endParaRPr lang="id-ID" dirty="0"/>
          </a:p>
        </p:txBody>
      </p:sp>
      <p:cxnSp>
        <p:nvCxnSpPr>
          <p:cNvPr id="8" name="Straight Arrow Connector 7"/>
          <p:cNvCxnSpPr>
            <a:stCxn id="2" idx="3"/>
          </p:cNvCxnSpPr>
          <p:nvPr/>
        </p:nvCxnSpPr>
        <p:spPr>
          <a:xfrm>
            <a:off x="1907704" y="3403848"/>
            <a:ext cx="1296144" cy="14653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310575" y="4509120"/>
            <a:ext cx="1909497" cy="646331"/>
          </a:xfrm>
          <a:prstGeom prst="rect">
            <a:avLst/>
          </a:prstGeom>
          <a:solidFill>
            <a:srgbClr val="FF66FF"/>
          </a:solidFill>
        </p:spPr>
        <p:txBody>
          <a:bodyPr wrap="none" rtlCol="0">
            <a:spAutoFit/>
          </a:bodyPr>
          <a:lstStyle/>
          <a:p>
            <a:r>
              <a:rPr lang="id-ID" dirty="0" smtClean="0"/>
              <a:t>2. Pajak </a:t>
            </a:r>
          </a:p>
          <a:p>
            <a:r>
              <a:rPr lang="id-ID" dirty="0" smtClean="0"/>
              <a:t>Tidak langsung</a:t>
            </a:r>
            <a:endParaRPr lang="id-ID" dirty="0"/>
          </a:p>
        </p:txBody>
      </p:sp>
      <p:sp>
        <p:nvSpPr>
          <p:cNvPr id="10" name="Rectangle 9"/>
          <p:cNvSpPr/>
          <p:nvPr/>
        </p:nvSpPr>
        <p:spPr>
          <a:xfrm>
            <a:off x="5436096" y="260648"/>
            <a:ext cx="3456384" cy="367240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lphaLcPeriod"/>
            </a:pPr>
            <a:r>
              <a:rPr lang="id-ID" dirty="0" smtClean="0"/>
              <a:t>PPh (pajak Penghasilan)</a:t>
            </a:r>
          </a:p>
          <a:p>
            <a:pPr marL="342900" indent="-342900">
              <a:buAutoNum type="alphaLcPeriod"/>
            </a:pPr>
            <a:r>
              <a:rPr lang="id-ID" dirty="0" smtClean="0"/>
              <a:t>PPnBM (Pajak Penjualan atas Barang Mewah)</a:t>
            </a:r>
          </a:p>
          <a:p>
            <a:pPr marL="342900" indent="-342900">
              <a:buAutoNum type="alphaLcPeriod"/>
            </a:pPr>
            <a:r>
              <a:rPr lang="id-ID" dirty="0" smtClean="0"/>
              <a:t>BPHTB (Bea Perolehan Hak atas Tanah dan Bangunan)</a:t>
            </a:r>
          </a:p>
          <a:p>
            <a:pPr marL="342900" indent="-342900">
              <a:buAutoNum type="alphaLcPeriod"/>
            </a:pPr>
            <a:r>
              <a:rPr lang="id-ID" dirty="0" smtClean="0"/>
              <a:t>PBB (pajak Bumi dan Bangunan)</a:t>
            </a:r>
          </a:p>
          <a:p>
            <a:pPr marL="342900" indent="-342900">
              <a:buAutoNum type="alphaLcPeriod"/>
            </a:pPr>
            <a:r>
              <a:rPr lang="id-ID" dirty="0" smtClean="0"/>
              <a:t>Bea Meterai</a:t>
            </a:r>
          </a:p>
          <a:p>
            <a:pPr marL="342900" indent="-342900">
              <a:buAutoNum type="alphaLcPeriod"/>
            </a:pPr>
            <a:r>
              <a:rPr lang="id-ID" dirty="0" smtClean="0"/>
              <a:t>Pajak Daerah dan Retribusi Daerah</a:t>
            </a:r>
            <a:endParaRPr lang="id-ID" dirty="0"/>
          </a:p>
        </p:txBody>
      </p:sp>
      <p:sp>
        <p:nvSpPr>
          <p:cNvPr id="11" name="Rectangle 10"/>
          <p:cNvSpPr/>
          <p:nvPr/>
        </p:nvSpPr>
        <p:spPr>
          <a:xfrm>
            <a:off x="5436096" y="4221088"/>
            <a:ext cx="3456384" cy="151216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lphaLcPeriod"/>
            </a:pPr>
            <a:r>
              <a:rPr lang="id-ID" dirty="0" smtClean="0"/>
              <a:t>Bea Masuk</a:t>
            </a:r>
          </a:p>
          <a:p>
            <a:pPr marL="342900" indent="-342900">
              <a:buAutoNum type="alphaLcPeriod"/>
            </a:pPr>
            <a:r>
              <a:rPr lang="id-ID" dirty="0" smtClean="0"/>
              <a:t>Cukai</a:t>
            </a:r>
          </a:p>
          <a:p>
            <a:pPr marL="342900" indent="-342900">
              <a:buAutoNum type="alphaLcPeriod"/>
            </a:pPr>
            <a:r>
              <a:rPr lang="id-ID" dirty="0" smtClean="0"/>
              <a:t>Bea Keluar</a:t>
            </a:r>
          </a:p>
          <a:p>
            <a:pPr marL="342900" indent="-342900">
              <a:buAutoNum type="alphaLcPeriod"/>
            </a:pPr>
            <a:r>
              <a:rPr lang="id-ID" dirty="0" smtClean="0"/>
              <a:t>PPN (Pajak pertambahan Nilai).</a:t>
            </a:r>
            <a:endParaRPr lang="id-ID" dirty="0"/>
          </a:p>
        </p:txBody>
      </p:sp>
    </p:spTree>
  </p:cSld>
  <p:clrMapOvr>
    <a:masterClrMapping/>
  </p:clrMapOvr>
  <p:transition spd="slow">
    <p:strips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332656"/>
            <a:ext cx="8342348" cy="369332"/>
          </a:xfrm>
          <a:prstGeom prst="rect">
            <a:avLst/>
          </a:prstGeom>
          <a:solidFill>
            <a:srgbClr val="FFFF00"/>
          </a:solidFill>
          <a:ln>
            <a:solidFill>
              <a:srgbClr val="000000"/>
            </a:solidFill>
          </a:ln>
        </p:spPr>
        <p:txBody>
          <a:bodyPr wrap="none" rtlCol="0">
            <a:spAutoFit/>
          </a:bodyPr>
          <a:lstStyle/>
          <a:p>
            <a:r>
              <a:rPr lang="id-ID" dirty="0" smtClean="0"/>
              <a:t>Struktur pajak di Indonesia dan pembagian pajak menurut pemungutnya</a:t>
            </a:r>
            <a:endParaRPr lang="id-ID" dirty="0"/>
          </a:p>
        </p:txBody>
      </p:sp>
      <p:sp>
        <p:nvSpPr>
          <p:cNvPr id="3" name="TextBox 2"/>
          <p:cNvSpPr txBox="1"/>
          <p:nvPr/>
        </p:nvSpPr>
        <p:spPr>
          <a:xfrm>
            <a:off x="323528" y="3327375"/>
            <a:ext cx="1050288" cy="461665"/>
          </a:xfrm>
          <a:prstGeom prst="rect">
            <a:avLst/>
          </a:prstGeom>
          <a:solidFill>
            <a:srgbClr val="92D050"/>
          </a:solidFill>
          <a:ln>
            <a:solidFill>
              <a:schemeClr val="tx1"/>
            </a:solidFill>
          </a:ln>
        </p:spPr>
        <p:txBody>
          <a:bodyPr wrap="none" rtlCol="0">
            <a:spAutoFit/>
          </a:bodyPr>
          <a:lstStyle/>
          <a:p>
            <a:r>
              <a:rPr lang="id-ID" sz="1200" dirty="0" smtClean="0"/>
              <a:t>Pembagian </a:t>
            </a:r>
          </a:p>
          <a:p>
            <a:pPr algn="ctr"/>
            <a:r>
              <a:rPr lang="id-ID" sz="1200" dirty="0" smtClean="0"/>
              <a:t>pajak</a:t>
            </a:r>
            <a:endParaRPr lang="id-ID" sz="1200" dirty="0"/>
          </a:p>
        </p:txBody>
      </p:sp>
      <p:sp>
        <p:nvSpPr>
          <p:cNvPr id="6" name="TextBox 5"/>
          <p:cNvSpPr txBox="1"/>
          <p:nvPr/>
        </p:nvSpPr>
        <p:spPr>
          <a:xfrm>
            <a:off x="1619672" y="2204864"/>
            <a:ext cx="1037463" cy="276999"/>
          </a:xfrm>
          <a:prstGeom prst="rect">
            <a:avLst/>
          </a:prstGeom>
          <a:solidFill>
            <a:srgbClr val="FFFF00"/>
          </a:solidFill>
          <a:ln>
            <a:solidFill>
              <a:schemeClr val="tx1"/>
            </a:solidFill>
          </a:ln>
        </p:spPr>
        <p:txBody>
          <a:bodyPr wrap="none" rtlCol="0">
            <a:spAutoFit/>
          </a:bodyPr>
          <a:lstStyle/>
          <a:p>
            <a:r>
              <a:rPr lang="id-ID" sz="1200" dirty="0" smtClean="0"/>
              <a:t>Pajak pusat</a:t>
            </a:r>
            <a:endParaRPr lang="id-ID" sz="1200" dirty="0"/>
          </a:p>
        </p:txBody>
      </p:sp>
      <p:sp>
        <p:nvSpPr>
          <p:cNvPr id="8" name="TextBox 7"/>
          <p:cNvSpPr txBox="1"/>
          <p:nvPr/>
        </p:nvSpPr>
        <p:spPr>
          <a:xfrm>
            <a:off x="3059832" y="1700808"/>
            <a:ext cx="1080745" cy="276999"/>
          </a:xfrm>
          <a:prstGeom prst="rect">
            <a:avLst/>
          </a:prstGeom>
          <a:solidFill>
            <a:schemeClr val="accent2">
              <a:lumMod val="20000"/>
              <a:lumOff val="80000"/>
            </a:schemeClr>
          </a:solidFill>
          <a:ln>
            <a:solidFill>
              <a:schemeClr val="tx1"/>
            </a:solidFill>
          </a:ln>
        </p:spPr>
        <p:txBody>
          <a:bodyPr wrap="none" rtlCol="0">
            <a:spAutoFit/>
          </a:bodyPr>
          <a:lstStyle/>
          <a:p>
            <a:r>
              <a:rPr lang="id-ID" sz="1200" dirty="0" smtClean="0"/>
              <a:t>Ditjen pajak</a:t>
            </a:r>
            <a:endParaRPr lang="id-ID" sz="1200" dirty="0"/>
          </a:p>
        </p:txBody>
      </p:sp>
      <p:sp>
        <p:nvSpPr>
          <p:cNvPr id="10" name="TextBox 9"/>
          <p:cNvSpPr txBox="1"/>
          <p:nvPr/>
        </p:nvSpPr>
        <p:spPr>
          <a:xfrm>
            <a:off x="3131840" y="2708920"/>
            <a:ext cx="979755" cy="461665"/>
          </a:xfrm>
          <a:prstGeom prst="rect">
            <a:avLst/>
          </a:prstGeom>
          <a:solidFill>
            <a:schemeClr val="accent2">
              <a:lumMod val="20000"/>
              <a:lumOff val="80000"/>
            </a:schemeClr>
          </a:solidFill>
          <a:ln>
            <a:solidFill>
              <a:schemeClr val="tx1"/>
            </a:solidFill>
          </a:ln>
        </p:spPr>
        <p:txBody>
          <a:bodyPr wrap="none" rtlCol="0">
            <a:spAutoFit/>
          </a:bodyPr>
          <a:lstStyle/>
          <a:p>
            <a:r>
              <a:rPr lang="id-ID" sz="1200" dirty="0" smtClean="0"/>
              <a:t>Ditjen Bea</a:t>
            </a:r>
          </a:p>
          <a:p>
            <a:r>
              <a:rPr lang="id-ID" sz="1200" dirty="0" smtClean="0"/>
              <a:t> dan Cukai</a:t>
            </a:r>
            <a:endParaRPr lang="id-ID" sz="1200" dirty="0"/>
          </a:p>
        </p:txBody>
      </p:sp>
      <p:cxnSp>
        <p:nvCxnSpPr>
          <p:cNvPr id="12" name="Straight Arrow Connector 11"/>
          <p:cNvCxnSpPr/>
          <p:nvPr/>
        </p:nvCxnSpPr>
        <p:spPr>
          <a:xfrm flipV="1">
            <a:off x="1331640" y="2492896"/>
            <a:ext cx="432048"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3"/>
          </p:cNvCxnSpPr>
          <p:nvPr/>
        </p:nvCxnSpPr>
        <p:spPr>
          <a:xfrm flipV="1">
            <a:off x="2657135" y="1988840"/>
            <a:ext cx="474705" cy="3545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6" idx="3"/>
            <a:endCxn id="10" idx="1"/>
          </p:cNvCxnSpPr>
          <p:nvPr/>
        </p:nvCxnSpPr>
        <p:spPr>
          <a:xfrm>
            <a:off x="2657135" y="2343364"/>
            <a:ext cx="474705" cy="5963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618920" y="4664169"/>
            <a:ext cx="1152880" cy="276999"/>
          </a:xfrm>
          <a:prstGeom prst="rect">
            <a:avLst/>
          </a:prstGeom>
          <a:solidFill>
            <a:srgbClr val="FFFF00"/>
          </a:solidFill>
          <a:ln>
            <a:solidFill>
              <a:schemeClr val="tx1"/>
            </a:solidFill>
          </a:ln>
        </p:spPr>
        <p:txBody>
          <a:bodyPr wrap="none" rtlCol="0">
            <a:spAutoFit/>
          </a:bodyPr>
          <a:lstStyle/>
          <a:p>
            <a:r>
              <a:rPr lang="id-ID" sz="1200" dirty="0" smtClean="0"/>
              <a:t>Pajak Daerah</a:t>
            </a:r>
            <a:endParaRPr lang="id-ID" sz="1200" dirty="0"/>
          </a:p>
        </p:txBody>
      </p:sp>
      <p:sp>
        <p:nvSpPr>
          <p:cNvPr id="18" name="TextBox 17"/>
          <p:cNvSpPr txBox="1"/>
          <p:nvPr/>
        </p:nvSpPr>
        <p:spPr>
          <a:xfrm>
            <a:off x="3347864" y="4005064"/>
            <a:ext cx="1019831" cy="276999"/>
          </a:xfrm>
          <a:prstGeom prst="rect">
            <a:avLst/>
          </a:prstGeom>
          <a:solidFill>
            <a:schemeClr val="accent2">
              <a:lumMod val="20000"/>
              <a:lumOff val="80000"/>
            </a:schemeClr>
          </a:solidFill>
          <a:ln>
            <a:solidFill>
              <a:schemeClr val="tx1"/>
            </a:solidFill>
          </a:ln>
        </p:spPr>
        <p:txBody>
          <a:bodyPr wrap="none" rtlCol="0">
            <a:spAutoFit/>
          </a:bodyPr>
          <a:lstStyle/>
          <a:p>
            <a:r>
              <a:rPr lang="id-ID" sz="1200" dirty="0" smtClean="0"/>
              <a:t>Pemda TK I</a:t>
            </a:r>
            <a:endParaRPr lang="id-ID" sz="1200" dirty="0"/>
          </a:p>
        </p:txBody>
      </p:sp>
      <p:sp>
        <p:nvSpPr>
          <p:cNvPr id="19" name="TextBox 18"/>
          <p:cNvSpPr txBox="1"/>
          <p:nvPr/>
        </p:nvSpPr>
        <p:spPr>
          <a:xfrm>
            <a:off x="3275856" y="5373216"/>
            <a:ext cx="1401346" cy="461665"/>
          </a:xfrm>
          <a:prstGeom prst="rect">
            <a:avLst/>
          </a:prstGeom>
          <a:solidFill>
            <a:schemeClr val="accent2">
              <a:lumMod val="20000"/>
              <a:lumOff val="80000"/>
            </a:schemeClr>
          </a:solidFill>
          <a:ln>
            <a:solidFill>
              <a:schemeClr val="tx1"/>
            </a:solidFill>
          </a:ln>
        </p:spPr>
        <p:txBody>
          <a:bodyPr wrap="none" rtlCol="0">
            <a:spAutoFit/>
          </a:bodyPr>
          <a:lstStyle/>
          <a:p>
            <a:r>
              <a:rPr lang="id-ID" sz="1200" dirty="0" smtClean="0"/>
              <a:t>Pemda </a:t>
            </a:r>
          </a:p>
          <a:p>
            <a:r>
              <a:rPr lang="id-ID" sz="1200" dirty="0" smtClean="0"/>
              <a:t>Kabupaten/Kota</a:t>
            </a:r>
            <a:endParaRPr lang="id-ID" sz="1200" dirty="0"/>
          </a:p>
        </p:txBody>
      </p:sp>
      <p:sp>
        <p:nvSpPr>
          <p:cNvPr id="20" name="TextBox 19"/>
          <p:cNvSpPr txBox="1"/>
          <p:nvPr/>
        </p:nvSpPr>
        <p:spPr>
          <a:xfrm>
            <a:off x="4644008" y="1148551"/>
            <a:ext cx="4094391" cy="1200329"/>
          </a:xfrm>
          <a:prstGeom prst="rect">
            <a:avLst/>
          </a:prstGeom>
          <a:solidFill>
            <a:schemeClr val="bg2">
              <a:lumMod val="90000"/>
            </a:schemeClr>
          </a:solidFill>
          <a:ln>
            <a:solidFill>
              <a:schemeClr val="tx1"/>
            </a:solidFill>
          </a:ln>
        </p:spPr>
        <p:txBody>
          <a:bodyPr wrap="none" rtlCol="0">
            <a:spAutoFit/>
          </a:bodyPr>
          <a:lstStyle/>
          <a:p>
            <a:pPr marL="228600" indent="-228600">
              <a:buAutoNum type="arabicPeriod"/>
            </a:pPr>
            <a:r>
              <a:rPr lang="id-ID" sz="1200" dirty="0" smtClean="0"/>
              <a:t>Pajak Penghasilan</a:t>
            </a:r>
          </a:p>
          <a:p>
            <a:pPr marL="228600" indent="-228600">
              <a:buAutoNum type="arabicPeriod"/>
            </a:pPr>
            <a:r>
              <a:rPr lang="id-ID" sz="1200" dirty="0" smtClean="0"/>
              <a:t>PPn BM</a:t>
            </a:r>
          </a:p>
          <a:p>
            <a:pPr marL="228600" indent="-228600">
              <a:buAutoNum type="arabicPeriod"/>
            </a:pPr>
            <a:r>
              <a:rPr lang="id-ID" sz="1200" dirty="0" smtClean="0"/>
              <a:t>PPN</a:t>
            </a:r>
          </a:p>
          <a:p>
            <a:pPr marL="228600" indent="-228600">
              <a:buAutoNum type="arabicPeriod"/>
            </a:pPr>
            <a:r>
              <a:rPr lang="id-ID" sz="1200" dirty="0" smtClean="0"/>
              <a:t>Pajak Bumi dan Banguanan (PBB)</a:t>
            </a:r>
          </a:p>
          <a:p>
            <a:pPr marL="228600" indent="-228600">
              <a:buAutoNum type="arabicPeriod"/>
            </a:pPr>
            <a:r>
              <a:rPr lang="id-ID" sz="1200" dirty="0" smtClean="0"/>
              <a:t>Bea Meterai </a:t>
            </a:r>
          </a:p>
          <a:p>
            <a:pPr marL="228600" indent="-228600">
              <a:buAutoNum type="arabicPeriod"/>
            </a:pPr>
            <a:r>
              <a:rPr lang="id-ID" sz="1200" dirty="0" smtClean="0"/>
              <a:t>Bea Perolehan Hak atas Tanah/Bangunan (BPHTB)</a:t>
            </a:r>
            <a:endParaRPr lang="id-ID" sz="1200" dirty="0"/>
          </a:p>
        </p:txBody>
      </p:sp>
      <p:cxnSp>
        <p:nvCxnSpPr>
          <p:cNvPr id="22" name="Straight Arrow Connector 21"/>
          <p:cNvCxnSpPr/>
          <p:nvPr/>
        </p:nvCxnSpPr>
        <p:spPr>
          <a:xfrm>
            <a:off x="1403648" y="3861048"/>
            <a:ext cx="288032"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7" idx="3"/>
            <a:endCxn id="18" idx="1"/>
          </p:cNvCxnSpPr>
          <p:nvPr/>
        </p:nvCxnSpPr>
        <p:spPr>
          <a:xfrm flipV="1">
            <a:off x="2771800" y="4143564"/>
            <a:ext cx="576064" cy="6591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7" idx="3"/>
            <a:endCxn id="19" idx="1"/>
          </p:cNvCxnSpPr>
          <p:nvPr/>
        </p:nvCxnSpPr>
        <p:spPr>
          <a:xfrm>
            <a:off x="2771800" y="4802669"/>
            <a:ext cx="504056" cy="801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807984" y="2564904"/>
            <a:ext cx="1204176" cy="646331"/>
          </a:xfrm>
          <a:prstGeom prst="rect">
            <a:avLst/>
          </a:prstGeom>
          <a:solidFill>
            <a:schemeClr val="bg2">
              <a:lumMod val="90000"/>
            </a:schemeClr>
          </a:solidFill>
          <a:ln>
            <a:solidFill>
              <a:schemeClr val="tx1"/>
            </a:solidFill>
          </a:ln>
        </p:spPr>
        <p:txBody>
          <a:bodyPr wrap="none" rtlCol="0">
            <a:spAutoFit/>
          </a:bodyPr>
          <a:lstStyle/>
          <a:p>
            <a:pPr marL="228600" indent="-228600">
              <a:buAutoNum type="arabicPeriod"/>
            </a:pPr>
            <a:r>
              <a:rPr lang="id-ID" sz="1200" dirty="0" smtClean="0"/>
              <a:t>Bea Masuk</a:t>
            </a:r>
          </a:p>
          <a:p>
            <a:pPr marL="228600" indent="-228600">
              <a:buAutoNum type="arabicPeriod"/>
            </a:pPr>
            <a:r>
              <a:rPr lang="id-ID" sz="1200" dirty="0" smtClean="0"/>
              <a:t>Cukai</a:t>
            </a:r>
          </a:p>
          <a:p>
            <a:pPr marL="228600" indent="-228600">
              <a:buAutoNum type="arabicPeriod"/>
            </a:pPr>
            <a:r>
              <a:rPr lang="id-ID" sz="1200" dirty="0" smtClean="0"/>
              <a:t>Bea Keluar</a:t>
            </a:r>
            <a:endParaRPr lang="id-ID" sz="1200" dirty="0"/>
          </a:p>
        </p:txBody>
      </p:sp>
      <p:cxnSp>
        <p:nvCxnSpPr>
          <p:cNvPr id="29" name="Straight Arrow Connector 28"/>
          <p:cNvCxnSpPr>
            <a:stCxn id="8" idx="3"/>
          </p:cNvCxnSpPr>
          <p:nvPr/>
        </p:nvCxnSpPr>
        <p:spPr>
          <a:xfrm>
            <a:off x="4140577" y="1839308"/>
            <a:ext cx="503431" cy="55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4067944" y="2924944"/>
            <a:ext cx="7200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4788024" y="3717032"/>
            <a:ext cx="4222631" cy="1015663"/>
          </a:xfrm>
          <a:prstGeom prst="rect">
            <a:avLst/>
          </a:prstGeom>
          <a:solidFill>
            <a:schemeClr val="bg2">
              <a:lumMod val="90000"/>
            </a:schemeClr>
          </a:solidFill>
          <a:ln>
            <a:solidFill>
              <a:schemeClr val="tx1"/>
            </a:solidFill>
          </a:ln>
        </p:spPr>
        <p:txBody>
          <a:bodyPr wrap="none" rtlCol="0">
            <a:spAutoFit/>
          </a:bodyPr>
          <a:lstStyle/>
          <a:p>
            <a:pPr marL="228600" indent="-228600">
              <a:buAutoNum type="arabicPeriod"/>
            </a:pPr>
            <a:r>
              <a:rPr lang="id-ID" sz="1200" dirty="0" smtClean="0"/>
              <a:t>Pajak kendaraan bermotordan kendaraan diatas air</a:t>
            </a:r>
          </a:p>
          <a:p>
            <a:pPr marL="228600" indent="-228600">
              <a:buAutoNum type="arabicPeriod"/>
            </a:pPr>
            <a:r>
              <a:rPr lang="id-ID" sz="1200" dirty="0" smtClean="0"/>
              <a:t>Bea balik nama Kendaraan bermotor</a:t>
            </a:r>
          </a:p>
          <a:p>
            <a:pPr marL="228600" indent="-228600">
              <a:buAutoNum type="arabicPeriod"/>
            </a:pPr>
            <a:r>
              <a:rPr lang="id-ID" sz="1200" dirty="0" smtClean="0"/>
              <a:t>Pajak Bahan Bakar KendaraanBermotor</a:t>
            </a:r>
          </a:p>
          <a:p>
            <a:pPr marL="228600" indent="-228600">
              <a:buAutoNum type="arabicPeriod"/>
            </a:pPr>
            <a:r>
              <a:rPr lang="id-ID" sz="1200" dirty="0" smtClean="0"/>
              <a:t>Pajak Pengambilan dan pemanfaatan air bawah</a:t>
            </a:r>
          </a:p>
          <a:p>
            <a:pPr marL="228600" indent="-228600"/>
            <a:r>
              <a:rPr lang="id-ID" sz="1200" dirty="0" smtClean="0"/>
              <a:t>     tanah dan permukaan air</a:t>
            </a:r>
          </a:p>
        </p:txBody>
      </p:sp>
      <p:cxnSp>
        <p:nvCxnSpPr>
          <p:cNvPr id="36" name="Straight Arrow Connector 35"/>
          <p:cNvCxnSpPr>
            <a:stCxn id="18" idx="3"/>
          </p:cNvCxnSpPr>
          <p:nvPr/>
        </p:nvCxnSpPr>
        <p:spPr>
          <a:xfrm>
            <a:off x="4367695" y="4143564"/>
            <a:ext cx="492337" cy="55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5364088" y="5013176"/>
            <a:ext cx="3360215" cy="1384995"/>
          </a:xfrm>
          <a:prstGeom prst="rect">
            <a:avLst/>
          </a:prstGeom>
          <a:solidFill>
            <a:schemeClr val="bg2">
              <a:lumMod val="90000"/>
            </a:schemeClr>
          </a:solidFill>
          <a:ln>
            <a:solidFill>
              <a:schemeClr val="tx1"/>
            </a:solidFill>
          </a:ln>
        </p:spPr>
        <p:txBody>
          <a:bodyPr wrap="none" rtlCol="0">
            <a:spAutoFit/>
          </a:bodyPr>
          <a:lstStyle/>
          <a:p>
            <a:pPr marL="228600" indent="-228600">
              <a:buAutoNum type="arabicPeriod"/>
            </a:pPr>
            <a:r>
              <a:rPr lang="id-ID" sz="1200" dirty="0" smtClean="0"/>
              <a:t>Pajak Hotel</a:t>
            </a:r>
          </a:p>
          <a:p>
            <a:pPr marL="228600" indent="-228600">
              <a:buAutoNum type="arabicPeriod"/>
            </a:pPr>
            <a:r>
              <a:rPr lang="id-ID" sz="1200" dirty="0" smtClean="0"/>
              <a:t>Pajak Restoran</a:t>
            </a:r>
          </a:p>
          <a:p>
            <a:pPr marL="228600" indent="-228600">
              <a:buAutoNum type="arabicPeriod"/>
            </a:pPr>
            <a:r>
              <a:rPr lang="id-ID" sz="1200" dirty="0" smtClean="0"/>
              <a:t>Pajak Hiburan</a:t>
            </a:r>
          </a:p>
          <a:p>
            <a:pPr marL="228600" indent="-228600">
              <a:buAutoNum type="arabicPeriod"/>
            </a:pPr>
            <a:r>
              <a:rPr lang="id-ID" sz="1200" dirty="0" smtClean="0"/>
              <a:t>Pajak Reklame</a:t>
            </a:r>
          </a:p>
          <a:p>
            <a:pPr marL="228600" indent="-228600">
              <a:buAutoNum type="arabicPeriod"/>
            </a:pPr>
            <a:r>
              <a:rPr lang="id-ID" sz="1200" dirty="0" smtClean="0"/>
              <a:t>Pajak Pnerangan Jalan</a:t>
            </a:r>
          </a:p>
          <a:p>
            <a:pPr marL="228600" indent="-228600">
              <a:buAutoNum type="arabicPeriod"/>
            </a:pPr>
            <a:r>
              <a:rPr lang="id-ID" sz="1200" dirty="0" smtClean="0"/>
              <a:t>Pajak Pengambilan Bahan Galian  gol. C</a:t>
            </a:r>
          </a:p>
          <a:p>
            <a:pPr marL="228600" indent="-228600">
              <a:buAutoNum type="arabicPeriod"/>
            </a:pPr>
            <a:r>
              <a:rPr lang="id-ID" sz="1200" dirty="0" smtClean="0"/>
              <a:t>Pajak Parkir</a:t>
            </a:r>
            <a:endParaRPr lang="id-ID" sz="1200" dirty="0"/>
          </a:p>
        </p:txBody>
      </p:sp>
      <p:cxnSp>
        <p:nvCxnSpPr>
          <p:cNvPr id="40" name="Straight Arrow Connector 39"/>
          <p:cNvCxnSpPr/>
          <p:nvPr/>
        </p:nvCxnSpPr>
        <p:spPr>
          <a:xfrm>
            <a:off x="4716016" y="5589240"/>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trip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agnetic Disk 1"/>
          <p:cNvSpPr/>
          <p:nvPr/>
        </p:nvSpPr>
        <p:spPr>
          <a:xfrm>
            <a:off x="323528" y="1556792"/>
            <a:ext cx="1944216" cy="2808312"/>
          </a:xfrm>
          <a:prstGeom prst="flowChartMagneticDisk">
            <a:avLst/>
          </a:prstGeom>
          <a:solidFill>
            <a:schemeClr val="accent2">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Penerimaan Negara</a:t>
            </a:r>
            <a:endParaRPr lang="id-ID" b="1" dirty="0"/>
          </a:p>
        </p:txBody>
      </p:sp>
      <p:cxnSp>
        <p:nvCxnSpPr>
          <p:cNvPr id="4" name="Straight Arrow Connector 3"/>
          <p:cNvCxnSpPr>
            <a:stCxn id="2" idx="4"/>
          </p:cNvCxnSpPr>
          <p:nvPr/>
        </p:nvCxnSpPr>
        <p:spPr>
          <a:xfrm flipV="1">
            <a:off x="2267744" y="1772816"/>
            <a:ext cx="1080120" cy="1188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347864" y="1628800"/>
            <a:ext cx="1067921" cy="369332"/>
          </a:xfrm>
          <a:prstGeom prst="rect">
            <a:avLst/>
          </a:prstGeom>
          <a:solidFill>
            <a:srgbClr val="FFFF00"/>
          </a:solidFill>
        </p:spPr>
        <p:txBody>
          <a:bodyPr wrap="none" rtlCol="0">
            <a:spAutoFit/>
          </a:bodyPr>
          <a:lstStyle/>
          <a:p>
            <a:r>
              <a:rPr lang="id-ID" dirty="0" smtClean="0"/>
              <a:t>1. Pajak</a:t>
            </a:r>
            <a:endParaRPr lang="id-ID" dirty="0"/>
          </a:p>
        </p:txBody>
      </p:sp>
      <p:cxnSp>
        <p:nvCxnSpPr>
          <p:cNvPr id="10" name="Straight Arrow Connector 9"/>
          <p:cNvCxnSpPr>
            <a:stCxn id="2" idx="4"/>
          </p:cNvCxnSpPr>
          <p:nvPr/>
        </p:nvCxnSpPr>
        <p:spPr>
          <a:xfrm>
            <a:off x="2267744" y="2960948"/>
            <a:ext cx="1008112" cy="11161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275856" y="3933056"/>
            <a:ext cx="1159292" cy="646331"/>
          </a:xfrm>
          <a:prstGeom prst="rect">
            <a:avLst/>
          </a:prstGeom>
          <a:solidFill>
            <a:srgbClr val="FFFF00"/>
          </a:solidFill>
        </p:spPr>
        <p:txBody>
          <a:bodyPr wrap="none" rtlCol="0">
            <a:spAutoFit/>
          </a:bodyPr>
          <a:lstStyle/>
          <a:p>
            <a:r>
              <a:rPr lang="id-ID" dirty="0" smtClean="0"/>
              <a:t>2. Bukan</a:t>
            </a:r>
          </a:p>
          <a:p>
            <a:r>
              <a:rPr lang="id-ID" dirty="0" smtClean="0"/>
              <a:t>    Pajak</a:t>
            </a:r>
            <a:endParaRPr lang="id-ID" dirty="0"/>
          </a:p>
        </p:txBody>
      </p:sp>
      <p:cxnSp>
        <p:nvCxnSpPr>
          <p:cNvPr id="13" name="Straight Arrow Connector 12"/>
          <p:cNvCxnSpPr>
            <a:stCxn id="8" idx="3"/>
          </p:cNvCxnSpPr>
          <p:nvPr/>
        </p:nvCxnSpPr>
        <p:spPr>
          <a:xfrm flipV="1">
            <a:off x="4415785" y="1268760"/>
            <a:ext cx="444247" cy="5447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860032" y="1052736"/>
            <a:ext cx="1516762" cy="369332"/>
          </a:xfrm>
          <a:prstGeom prst="rect">
            <a:avLst/>
          </a:prstGeom>
          <a:solidFill>
            <a:srgbClr val="92D050"/>
          </a:solidFill>
        </p:spPr>
        <p:txBody>
          <a:bodyPr wrap="none" rtlCol="0">
            <a:spAutoFit/>
          </a:bodyPr>
          <a:lstStyle/>
          <a:p>
            <a:r>
              <a:rPr lang="id-ID" dirty="0" smtClean="0"/>
              <a:t>Ditjen Pajak</a:t>
            </a:r>
            <a:endParaRPr lang="id-ID" dirty="0"/>
          </a:p>
        </p:txBody>
      </p:sp>
      <p:cxnSp>
        <p:nvCxnSpPr>
          <p:cNvPr id="16" name="Straight Arrow Connector 15"/>
          <p:cNvCxnSpPr>
            <a:stCxn id="8" idx="3"/>
          </p:cNvCxnSpPr>
          <p:nvPr/>
        </p:nvCxnSpPr>
        <p:spPr>
          <a:xfrm>
            <a:off x="4415785" y="1813466"/>
            <a:ext cx="516255" cy="3913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932040" y="2060848"/>
            <a:ext cx="1281120" cy="646331"/>
          </a:xfrm>
          <a:prstGeom prst="rect">
            <a:avLst/>
          </a:prstGeom>
          <a:solidFill>
            <a:srgbClr val="92D050"/>
          </a:solidFill>
        </p:spPr>
        <p:txBody>
          <a:bodyPr wrap="none" rtlCol="0">
            <a:spAutoFit/>
          </a:bodyPr>
          <a:lstStyle/>
          <a:p>
            <a:r>
              <a:rPr lang="id-ID" dirty="0" smtClean="0"/>
              <a:t>Ditjen </a:t>
            </a:r>
          </a:p>
          <a:p>
            <a:r>
              <a:rPr lang="id-ID" dirty="0" smtClean="0"/>
              <a:t>Bea Cukai</a:t>
            </a:r>
            <a:endParaRPr lang="id-ID" dirty="0"/>
          </a:p>
        </p:txBody>
      </p:sp>
      <p:cxnSp>
        <p:nvCxnSpPr>
          <p:cNvPr id="19" name="Straight Arrow Connector 18"/>
          <p:cNvCxnSpPr/>
          <p:nvPr/>
        </p:nvCxnSpPr>
        <p:spPr>
          <a:xfrm>
            <a:off x="6300192" y="1196752"/>
            <a:ext cx="5760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804248" y="500479"/>
            <a:ext cx="2081019" cy="1200329"/>
          </a:xfrm>
          <a:prstGeom prst="rect">
            <a:avLst/>
          </a:prstGeom>
          <a:solidFill>
            <a:srgbClr val="FF99FF"/>
          </a:solidFill>
          <a:ln w="76200">
            <a:solidFill>
              <a:srgbClr val="FF9999"/>
            </a:solidFill>
          </a:ln>
        </p:spPr>
        <p:txBody>
          <a:bodyPr wrap="none" rtlCol="0">
            <a:spAutoFit/>
          </a:bodyPr>
          <a:lstStyle/>
          <a:p>
            <a:r>
              <a:rPr lang="id-ID" dirty="0" smtClean="0"/>
              <a:t>Dalam Undang-</a:t>
            </a:r>
          </a:p>
          <a:p>
            <a:r>
              <a:rPr lang="id-ID" dirty="0" smtClean="0"/>
              <a:t>Undang pajak</a:t>
            </a:r>
          </a:p>
          <a:p>
            <a:r>
              <a:rPr lang="id-ID" dirty="0" smtClean="0"/>
              <a:t> memakai istilah</a:t>
            </a:r>
          </a:p>
          <a:p>
            <a:r>
              <a:rPr lang="id-ID" dirty="0" smtClean="0"/>
              <a:t> pajak</a:t>
            </a:r>
            <a:endParaRPr lang="id-ID" dirty="0"/>
          </a:p>
        </p:txBody>
      </p:sp>
      <p:cxnSp>
        <p:nvCxnSpPr>
          <p:cNvPr id="40" name="Straight Arrow Connector 39"/>
          <p:cNvCxnSpPr/>
          <p:nvPr/>
        </p:nvCxnSpPr>
        <p:spPr>
          <a:xfrm>
            <a:off x="6228184" y="2348880"/>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6588224" y="1868631"/>
            <a:ext cx="2491388" cy="1200329"/>
          </a:xfrm>
          <a:prstGeom prst="rect">
            <a:avLst/>
          </a:prstGeom>
          <a:solidFill>
            <a:srgbClr val="FF66FF"/>
          </a:solidFill>
          <a:ln>
            <a:solidFill>
              <a:srgbClr val="00B0F0"/>
            </a:solidFill>
          </a:ln>
        </p:spPr>
        <p:txBody>
          <a:bodyPr wrap="none" rtlCol="0">
            <a:spAutoFit/>
          </a:bodyPr>
          <a:lstStyle/>
          <a:p>
            <a:r>
              <a:rPr lang="id-ID" dirty="0" smtClean="0"/>
              <a:t>Dalam Undang-</a:t>
            </a:r>
          </a:p>
          <a:p>
            <a:r>
              <a:rPr lang="id-ID" dirty="0" smtClean="0"/>
              <a:t>Undang Kepabeanan</a:t>
            </a:r>
          </a:p>
          <a:p>
            <a:r>
              <a:rPr lang="id-ID" dirty="0" smtClean="0"/>
              <a:t> memakai istilah</a:t>
            </a:r>
          </a:p>
          <a:p>
            <a:r>
              <a:rPr lang="id-ID" smtClean="0"/>
              <a:t> pungutan negara </a:t>
            </a:r>
            <a:endParaRPr lang="id-ID" dirty="0"/>
          </a:p>
        </p:txBody>
      </p:sp>
      <p:cxnSp>
        <p:nvCxnSpPr>
          <p:cNvPr id="43" name="Straight Arrow Connector 42"/>
          <p:cNvCxnSpPr/>
          <p:nvPr/>
        </p:nvCxnSpPr>
        <p:spPr>
          <a:xfrm>
            <a:off x="4499992" y="4221088"/>
            <a:ext cx="100811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5580112" y="3933056"/>
            <a:ext cx="2428870" cy="646331"/>
          </a:xfrm>
          <a:prstGeom prst="rect">
            <a:avLst/>
          </a:prstGeom>
          <a:solidFill>
            <a:srgbClr val="FFC000"/>
          </a:solidFill>
        </p:spPr>
        <p:txBody>
          <a:bodyPr wrap="none" rtlCol="0">
            <a:spAutoFit/>
          </a:bodyPr>
          <a:lstStyle/>
          <a:p>
            <a:r>
              <a:rPr lang="id-ID" dirty="0" smtClean="0"/>
              <a:t>Penerimaan Negara </a:t>
            </a:r>
          </a:p>
          <a:p>
            <a:r>
              <a:rPr lang="id-ID" dirty="0" smtClean="0"/>
              <a:t>Bukan Pajak (PNBP)</a:t>
            </a:r>
            <a:endParaRPr lang="id-ID" dirty="0"/>
          </a:p>
        </p:txBody>
      </p:sp>
      <p:cxnSp>
        <p:nvCxnSpPr>
          <p:cNvPr id="50" name="Straight Arrow Connector 49"/>
          <p:cNvCxnSpPr/>
          <p:nvPr/>
        </p:nvCxnSpPr>
        <p:spPr>
          <a:xfrm>
            <a:off x="6660232" y="4725144"/>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5364088" y="5301208"/>
            <a:ext cx="3236784" cy="1200329"/>
          </a:xfrm>
          <a:prstGeom prst="rect">
            <a:avLst/>
          </a:prstGeom>
          <a:solidFill>
            <a:srgbClr val="FF66FF"/>
          </a:solidFill>
        </p:spPr>
        <p:txBody>
          <a:bodyPr wrap="none" rtlCol="0">
            <a:spAutoFit/>
          </a:bodyPr>
          <a:lstStyle/>
          <a:p>
            <a:pPr>
              <a:buFontTx/>
              <a:buChar char="-"/>
            </a:pPr>
            <a:r>
              <a:rPr lang="id-ID" dirty="0" smtClean="0"/>
              <a:t>Keuntungan BUMN</a:t>
            </a:r>
          </a:p>
          <a:p>
            <a:pPr>
              <a:buFontTx/>
              <a:buChar char="-"/>
            </a:pPr>
            <a:r>
              <a:rPr lang="id-ID" dirty="0" smtClean="0"/>
              <a:t>Biaya pelayanan jasa Pem.</a:t>
            </a:r>
          </a:p>
          <a:p>
            <a:pPr>
              <a:buFontTx/>
              <a:buChar char="-"/>
            </a:pPr>
            <a:r>
              <a:rPr lang="id-ID" dirty="0" smtClean="0"/>
              <a:t>Biaya administrasi</a:t>
            </a:r>
          </a:p>
          <a:p>
            <a:pPr>
              <a:buFontTx/>
              <a:buChar char="-"/>
            </a:pPr>
            <a:r>
              <a:rPr lang="id-ID" dirty="0" smtClean="0"/>
              <a:t>Biaya pengadilan</a:t>
            </a:r>
            <a:endParaRPr lang="id-ID" dirty="0"/>
          </a:p>
        </p:txBody>
      </p:sp>
      <p:sp>
        <p:nvSpPr>
          <p:cNvPr id="53" name="Freeform 52"/>
          <p:cNvSpPr/>
          <p:nvPr/>
        </p:nvSpPr>
        <p:spPr>
          <a:xfrm>
            <a:off x="1571625" y="4129088"/>
            <a:ext cx="414338" cy="657225"/>
          </a:xfrm>
          <a:custGeom>
            <a:avLst/>
            <a:gdLst>
              <a:gd name="connsiteX0" fmla="*/ 0 w 414338"/>
              <a:gd name="connsiteY0" fmla="*/ 0 h 657225"/>
              <a:gd name="connsiteX1" fmla="*/ 242888 w 414338"/>
              <a:gd name="connsiteY1" fmla="*/ 28575 h 657225"/>
              <a:gd name="connsiteX2" fmla="*/ 357188 w 414338"/>
              <a:gd name="connsiteY2" fmla="*/ 171450 h 657225"/>
              <a:gd name="connsiteX3" fmla="*/ 385763 w 414338"/>
              <a:gd name="connsiteY3" fmla="*/ 300037 h 657225"/>
              <a:gd name="connsiteX4" fmla="*/ 414338 w 414338"/>
              <a:gd name="connsiteY4" fmla="*/ 514350 h 657225"/>
              <a:gd name="connsiteX5" fmla="*/ 414338 w 414338"/>
              <a:gd name="connsiteY5" fmla="*/ 514350 h 657225"/>
              <a:gd name="connsiteX6" fmla="*/ 414338 w 414338"/>
              <a:gd name="connsiteY6" fmla="*/ 657225 h 657225"/>
              <a:gd name="connsiteX7" fmla="*/ 414338 w 414338"/>
              <a:gd name="connsiteY7" fmla="*/ 642937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4338" h="657225">
                <a:moveTo>
                  <a:pt x="0" y="0"/>
                </a:moveTo>
                <a:cubicBezTo>
                  <a:pt x="91678" y="0"/>
                  <a:pt x="183357" y="0"/>
                  <a:pt x="242888" y="28575"/>
                </a:cubicBezTo>
                <a:cubicBezTo>
                  <a:pt x="302419" y="57150"/>
                  <a:pt x="333376" y="126206"/>
                  <a:pt x="357188" y="171450"/>
                </a:cubicBezTo>
                <a:cubicBezTo>
                  <a:pt x="381000" y="216694"/>
                  <a:pt x="376238" y="242887"/>
                  <a:pt x="385763" y="300037"/>
                </a:cubicBezTo>
                <a:cubicBezTo>
                  <a:pt x="395288" y="357187"/>
                  <a:pt x="414338" y="514350"/>
                  <a:pt x="414338" y="514350"/>
                </a:cubicBezTo>
                <a:lnTo>
                  <a:pt x="414338" y="514350"/>
                </a:lnTo>
                <a:lnTo>
                  <a:pt x="414338" y="657225"/>
                </a:lnTo>
                <a:lnTo>
                  <a:pt x="414338" y="642937"/>
                </a:lnTo>
              </a:path>
            </a:pathLst>
          </a:cu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54" name="Arc 53"/>
          <p:cNvSpPr/>
          <p:nvPr/>
        </p:nvSpPr>
        <p:spPr>
          <a:xfrm>
            <a:off x="2051720" y="4869160"/>
            <a:ext cx="144016" cy="216024"/>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55" name="Arc 54"/>
          <p:cNvSpPr/>
          <p:nvPr/>
        </p:nvSpPr>
        <p:spPr>
          <a:xfrm>
            <a:off x="1763688" y="4869160"/>
            <a:ext cx="144016" cy="432048"/>
          </a:xfrm>
          <a:prstGeom prst="arc">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56" name="Arc 55"/>
          <p:cNvSpPr/>
          <p:nvPr/>
        </p:nvSpPr>
        <p:spPr>
          <a:xfrm>
            <a:off x="2051720" y="4941168"/>
            <a:ext cx="72008" cy="360040"/>
          </a:xfrm>
          <a:prstGeom prst="arc">
            <a:avLst/>
          </a:prstGeom>
          <a:ln w="381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57" name="Arc 56"/>
          <p:cNvSpPr/>
          <p:nvPr/>
        </p:nvSpPr>
        <p:spPr>
          <a:xfrm>
            <a:off x="2267744" y="4725144"/>
            <a:ext cx="216024" cy="720080"/>
          </a:xfrm>
          <a:prstGeom prst="arc">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58" name="Arc 57"/>
          <p:cNvSpPr/>
          <p:nvPr/>
        </p:nvSpPr>
        <p:spPr>
          <a:xfrm>
            <a:off x="2339752" y="5013176"/>
            <a:ext cx="72008" cy="216024"/>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Tree>
  </p:cSld>
  <p:clrMapOvr>
    <a:masterClrMapping/>
  </p:clrMapOvr>
  <p:transition spd="slow">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979712" y="332656"/>
            <a:ext cx="5184576" cy="576064"/>
          </a:xfrm>
          <a:prstGeom prst="roundRect">
            <a:avLst>
              <a:gd name="adj" fmla="val 50000"/>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Penerimaan Perpajakan 2012-2013</a:t>
            </a:r>
            <a:endParaRPr lang="id-ID" sz="2000" b="1" dirty="0"/>
          </a:p>
        </p:txBody>
      </p:sp>
      <p:graphicFrame>
        <p:nvGraphicFramePr>
          <p:cNvPr id="3" name="Table 2"/>
          <p:cNvGraphicFramePr>
            <a:graphicFrameLocks noGrp="1"/>
          </p:cNvGraphicFramePr>
          <p:nvPr/>
        </p:nvGraphicFramePr>
        <p:xfrm>
          <a:off x="683568" y="1412776"/>
          <a:ext cx="7704856" cy="5191760"/>
        </p:xfrm>
        <a:graphic>
          <a:graphicData uri="http://schemas.openxmlformats.org/drawingml/2006/table">
            <a:tbl>
              <a:tblPr firstRow="1" bandRow="1">
                <a:tableStyleId>{5C22544A-7EE6-4342-B048-85BDC9FD1C3A}</a:tableStyleId>
              </a:tblPr>
              <a:tblGrid>
                <a:gridCol w="758008"/>
                <a:gridCol w="4138536"/>
                <a:gridCol w="1512168"/>
                <a:gridCol w="1296144"/>
              </a:tblGrid>
              <a:tr h="370840">
                <a:tc>
                  <a:txBody>
                    <a:bodyPr/>
                    <a:lstStyle/>
                    <a:p>
                      <a:pPr algn="ctr"/>
                      <a:r>
                        <a:rPr lang="id-ID" dirty="0" smtClean="0"/>
                        <a:t>No</a:t>
                      </a:r>
                      <a:endParaRPr lang="id-ID" dirty="0"/>
                    </a:p>
                  </a:txBody>
                  <a:tcPr/>
                </a:tc>
                <a:tc>
                  <a:txBody>
                    <a:bodyPr/>
                    <a:lstStyle/>
                    <a:p>
                      <a:pPr algn="ctr"/>
                      <a:r>
                        <a:rPr lang="id-ID" dirty="0" smtClean="0"/>
                        <a:t>Pajak</a:t>
                      </a:r>
                      <a:endParaRPr lang="id-ID" dirty="0"/>
                    </a:p>
                  </a:txBody>
                  <a:tcPr/>
                </a:tc>
                <a:tc>
                  <a:txBody>
                    <a:bodyPr/>
                    <a:lstStyle/>
                    <a:p>
                      <a:pPr algn="ctr"/>
                      <a:r>
                        <a:rPr lang="id-ID" dirty="0" smtClean="0"/>
                        <a:t>APBNP</a:t>
                      </a:r>
                      <a:endParaRPr lang="id-ID" dirty="0"/>
                    </a:p>
                  </a:txBody>
                  <a:tcPr/>
                </a:tc>
                <a:tc>
                  <a:txBody>
                    <a:bodyPr/>
                    <a:lstStyle/>
                    <a:p>
                      <a:pPr algn="ctr"/>
                      <a:r>
                        <a:rPr lang="id-ID" dirty="0" smtClean="0"/>
                        <a:t>RAPBN</a:t>
                      </a:r>
                      <a:endParaRPr lang="id-ID" dirty="0"/>
                    </a:p>
                  </a:txBody>
                  <a:tcPr/>
                </a:tc>
              </a:tr>
              <a:tr h="370840">
                <a:tc>
                  <a:txBody>
                    <a:bodyPr/>
                    <a:lstStyle/>
                    <a:p>
                      <a:r>
                        <a:rPr lang="id-ID" dirty="0" smtClean="0"/>
                        <a:t>1</a:t>
                      </a:r>
                      <a:endParaRPr lang="id-ID" dirty="0"/>
                    </a:p>
                  </a:txBody>
                  <a:tcPr/>
                </a:tc>
                <a:tc>
                  <a:txBody>
                    <a:bodyPr/>
                    <a:lstStyle/>
                    <a:p>
                      <a:r>
                        <a:rPr lang="id-ID" b="1" dirty="0" smtClean="0"/>
                        <a:t>Pajak Dalam negeri</a:t>
                      </a:r>
                      <a:endParaRPr lang="id-ID" b="1" dirty="0"/>
                    </a:p>
                  </a:txBody>
                  <a:tcPr/>
                </a:tc>
                <a:tc>
                  <a:txBody>
                    <a:bodyPr/>
                    <a:lstStyle/>
                    <a:p>
                      <a:r>
                        <a:rPr lang="id-ID" dirty="0" smtClean="0"/>
                        <a:t>968,3</a:t>
                      </a:r>
                      <a:endParaRPr lang="id-ID" dirty="0"/>
                    </a:p>
                  </a:txBody>
                  <a:tcPr/>
                </a:tc>
                <a:tc>
                  <a:txBody>
                    <a:bodyPr/>
                    <a:lstStyle/>
                    <a:p>
                      <a:r>
                        <a:rPr lang="id-ID" dirty="0" smtClean="0"/>
                        <a:t>1.120,7</a:t>
                      </a:r>
                      <a:endParaRPr lang="id-ID" dirty="0"/>
                    </a:p>
                  </a:txBody>
                  <a:tcPr/>
                </a:tc>
              </a:tr>
              <a:tr h="370840">
                <a:tc>
                  <a:txBody>
                    <a:bodyPr/>
                    <a:lstStyle/>
                    <a:p>
                      <a:endParaRPr lang="id-ID"/>
                    </a:p>
                  </a:txBody>
                  <a:tcPr/>
                </a:tc>
                <a:tc>
                  <a:txBody>
                    <a:bodyPr/>
                    <a:lstStyle/>
                    <a:p>
                      <a:r>
                        <a:rPr lang="id-ID" dirty="0" smtClean="0"/>
                        <a:t>a. Pajak penghasilan</a:t>
                      </a:r>
                      <a:endParaRPr lang="id-ID" dirty="0"/>
                    </a:p>
                  </a:txBody>
                  <a:tcPr/>
                </a:tc>
                <a:tc>
                  <a:txBody>
                    <a:bodyPr/>
                    <a:lstStyle/>
                    <a:p>
                      <a:r>
                        <a:rPr lang="id-ID" dirty="0" smtClean="0"/>
                        <a:t>513,2</a:t>
                      </a:r>
                      <a:endParaRPr lang="id-ID" dirty="0"/>
                    </a:p>
                  </a:txBody>
                  <a:tcPr/>
                </a:tc>
                <a:tc>
                  <a:txBody>
                    <a:bodyPr/>
                    <a:lstStyle/>
                    <a:p>
                      <a:r>
                        <a:rPr lang="id-ID" dirty="0" smtClean="0"/>
                        <a:t>574,3</a:t>
                      </a:r>
                      <a:endParaRPr lang="id-ID" dirty="0"/>
                    </a:p>
                  </a:txBody>
                  <a:tcPr/>
                </a:tc>
              </a:tr>
              <a:tr h="370840">
                <a:tc>
                  <a:txBody>
                    <a:bodyPr/>
                    <a:lstStyle/>
                    <a:p>
                      <a:endParaRPr lang="id-ID"/>
                    </a:p>
                  </a:txBody>
                  <a:tcPr/>
                </a:tc>
                <a:tc>
                  <a:txBody>
                    <a:bodyPr/>
                    <a:lstStyle/>
                    <a:p>
                      <a:r>
                        <a:rPr lang="id-ID" dirty="0" smtClean="0"/>
                        <a:t>    PPh Migas</a:t>
                      </a:r>
                      <a:endParaRPr lang="id-ID" dirty="0"/>
                    </a:p>
                  </a:txBody>
                  <a:tcPr/>
                </a:tc>
                <a:tc>
                  <a:txBody>
                    <a:bodyPr/>
                    <a:lstStyle/>
                    <a:p>
                      <a:r>
                        <a:rPr lang="id-ID" dirty="0" smtClean="0"/>
                        <a:t>67,9</a:t>
                      </a:r>
                      <a:endParaRPr lang="id-ID" dirty="0"/>
                    </a:p>
                  </a:txBody>
                  <a:tcPr/>
                </a:tc>
                <a:tc>
                  <a:txBody>
                    <a:bodyPr/>
                    <a:lstStyle/>
                    <a:p>
                      <a:r>
                        <a:rPr lang="id-ID" dirty="0" smtClean="0"/>
                        <a:t>67,4</a:t>
                      </a:r>
                      <a:endParaRPr lang="id-ID" dirty="0"/>
                    </a:p>
                  </a:txBody>
                  <a:tcPr/>
                </a:tc>
              </a:tr>
              <a:tr h="370840">
                <a:tc>
                  <a:txBody>
                    <a:bodyPr/>
                    <a:lstStyle/>
                    <a:p>
                      <a:endParaRPr lang="id-ID"/>
                    </a:p>
                  </a:txBody>
                  <a:tcPr/>
                </a:tc>
                <a:tc>
                  <a:txBody>
                    <a:bodyPr/>
                    <a:lstStyle/>
                    <a:p>
                      <a:r>
                        <a:rPr lang="id-ID" dirty="0" smtClean="0"/>
                        <a:t>    PPh non Migas</a:t>
                      </a:r>
                      <a:endParaRPr lang="id-ID" dirty="0"/>
                    </a:p>
                  </a:txBody>
                  <a:tcPr/>
                </a:tc>
                <a:tc>
                  <a:txBody>
                    <a:bodyPr/>
                    <a:lstStyle/>
                    <a:p>
                      <a:r>
                        <a:rPr lang="id-ID" dirty="0" smtClean="0"/>
                        <a:t>445,7</a:t>
                      </a:r>
                      <a:endParaRPr lang="id-ID" dirty="0"/>
                    </a:p>
                  </a:txBody>
                  <a:tcPr/>
                </a:tc>
                <a:tc>
                  <a:txBody>
                    <a:bodyPr/>
                    <a:lstStyle/>
                    <a:p>
                      <a:r>
                        <a:rPr lang="id-ID" dirty="0" smtClean="0"/>
                        <a:t>506,9</a:t>
                      </a:r>
                      <a:endParaRPr lang="id-ID" dirty="0"/>
                    </a:p>
                  </a:txBody>
                  <a:tcPr/>
                </a:tc>
              </a:tr>
              <a:tr h="370840">
                <a:tc>
                  <a:txBody>
                    <a:bodyPr/>
                    <a:lstStyle/>
                    <a:p>
                      <a:endParaRPr lang="id-ID"/>
                    </a:p>
                  </a:txBody>
                  <a:tcPr/>
                </a:tc>
                <a:tc>
                  <a:txBody>
                    <a:bodyPr/>
                    <a:lstStyle/>
                    <a:p>
                      <a:r>
                        <a:rPr lang="id-ID" dirty="0" smtClean="0"/>
                        <a:t>b. PPN</a:t>
                      </a:r>
                      <a:endParaRPr lang="id-ID" dirty="0"/>
                    </a:p>
                  </a:txBody>
                  <a:tcPr/>
                </a:tc>
                <a:tc>
                  <a:txBody>
                    <a:bodyPr/>
                    <a:lstStyle/>
                    <a:p>
                      <a:r>
                        <a:rPr lang="id-ID" dirty="0" smtClean="0"/>
                        <a:t>336,1</a:t>
                      </a:r>
                      <a:endParaRPr lang="id-ID" dirty="0"/>
                    </a:p>
                  </a:txBody>
                  <a:tcPr/>
                </a:tc>
                <a:tc>
                  <a:txBody>
                    <a:bodyPr/>
                    <a:lstStyle/>
                    <a:p>
                      <a:r>
                        <a:rPr lang="id-ID" dirty="0" smtClean="0"/>
                        <a:t>423,7</a:t>
                      </a:r>
                      <a:endParaRPr lang="id-ID" dirty="0"/>
                    </a:p>
                  </a:txBody>
                  <a:tcPr/>
                </a:tc>
              </a:tr>
              <a:tr h="370840">
                <a:tc>
                  <a:txBody>
                    <a:bodyPr/>
                    <a:lstStyle/>
                    <a:p>
                      <a:endParaRPr lang="id-ID"/>
                    </a:p>
                  </a:txBody>
                  <a:tcPr/>
                </a:tc>
                <a:tc>
                  <a:txBody>
                    <a:bodyPr/>
                    <a:lstStyle/>
                    <a:p>
                      <a:r>
                        <a:rPr lang="id-ID" dirty="0" smtClean="0"/>
                        <a:t>c. PBB</a:t>
                      </a:r>
                      <a:endParaRPr lang="id-ID" dirty="0"/>
                    </a:p>
                  </a:txBody>
                  <a:tcPr/>
                </a:tc>
                <a:tc>
                  <a:txBody>
                    <a:bodyPr/>
                    <a:lstStyle/>
                    <a:p>
                      <a:r>
                        <a:rPr lang="id-ID" dirty="0" smtClean="0"/>
                        <a:t>29,7</a:t>
                      </a:r>
                      <a:endParaRPr lang="id-ID" dirty="0"/>
                    </a:p>
                  </a:txBody>
                  <a:tcPr/>
                </a:tc>
                <a:tc>
                  <a:txBody>
                    <a:bodyPr/>
                    <a:lstStyle/>
                    <a:p>
                      <a:r>
                        <a:rPr lang="id-ID" dirty="0" smtClean="0"/>
                        <a:t>27,3</a:t>
                      </a:r>
                      <a:endParaRPr lang="id-ID" dirty="0"/>
                    </a:p>
                  </a:txBody>
                  <a:tcPr/>
                </a:tc>
              </a:tr>
              <a:tr h="370840">
                <a:tc>
                  <a:txBody>
                    <a:bodyPr/>
                    <a:lstStyle/>
                    <a:p>
                      <a:endParaRPr lang="id-ID"/>
                    </a:p>
                  </a:txBody>
                  <a:tcPr/>
                </a:tc>
                <a:tc>
                  <a:txBody>
                    <a:bodyPr/>
                    <a:lstStyle/>
                    <a:p>
                      <a:r>
                        <a:rPr lang="id-ID" dirty="0" smtClean="0"/>
                        <a:t>d.</a:t>
                      </a:r>
                      <a:r>
                        <a:rPr lang="id-ID" baseline="0" dirty="0" smtClean="0"/>
                        <a:t> Cukai </a:t>
                      </a:r>
                      <a:endParaRPr lang="id-ID" dirty="0"/>
                    </a:p>
                  </a:txBody>
                  <a:tcPr/>
                </a:tc>
                <a:tc>
                  <a:txBody>
                    <a:bodyPr/>
                    <a:lstStyle/>
                    <a:p>
                      <a:r>
                        <a:rPr lang="id-ID" dirty="0" smtClean="0"/>
                        <a:t>83,3</a:t>
                      </a:r>
                      <a:endParaRPr lang="id-ID" dirty="0"/>
                    </a:p>
                  </a:txBody>
                  <a:tcPr/>
                </a:tc>
                <a:tc>
                  <a:txBody>
                    <a:bodyPr/>
                    <a:lstStyle/>
                    <a:p>
                      <a:r>
                        <a:rPr lang="id-ID" dirty="0" smtClean="0"/>
                        <a:t>89.0</a:t>
                      </a:r>
                      <a:endParaRPr lang="id-ID" dirty="0"/>
                    </a:p>
                  </a:txBody>
                  <a:tcPr/>
                </a:tc>
              </a:tr>
              <a:tr h="370840">
                <a:tc>
                  <a:txBody>
                    <a:bodyPr/>
                    <a:lstStyle/>
                    <a:p>
                      <a:endParaRPr lang="id-ID"/>
                    </a:p>
                  </a:txBody>
                  <a:tcPr/>
                </a:tc>
                <a:tc>
                  <a:txBody>
                    <a:bodyPr/>
                    <a:lstStyle/>
                    <a:p>
                      <a:r>
                        <a:rPr lang="id-ID" dirty="0" smtClean="0"/>
                        <a:t>e. Pajak lainnya</a:t>
                      </a:r>
                      <a:endParaRPr lang="id-ID" dirty="0"/>
                    </a:p>
                  </a:txBody>
                  <a:tcPr/>
                </a:tc>
                <a:tc>
                  <a:txBody>
                    <a:bodyPr/>
                    <a:lstStyle/>
                    <a:p>
                      <a:r>
                        <a:rPr lang="id-ID" dirty="0" smtClean="0"/>
                        <a:t>5,6</a:t>
                      </a:r>
                      <a:endParaRPr lang="id-ID" dirty="0"/>
                    </a:p>
                  </a:txBody>
                  <a:tcPr/>
                </a:tc>
                <a:tc>
                  <a:txBody>
                    <a:bodyPr/>
                    <a:lstStyle/>
                    <a:p>
                      <a:r>
                        <a:rPr lang="id-ID" dirty="0" smtClean="0"/>
                        <a:t>6,3</a:t>
                      </a:r>
                      <a:endParaRPr lang="id-ID" dirty="0"/>
                    </a:p>
                  </a:txBody>
                  <a:tcPr/>
                </a:tc>
              </a:tr>
              <a:tr h="370840">
                <a:tc>
                  <a:txBody>
                    <a:bodyPr/>
                    <a:lstStyle/>
                    <a:p>
                      <a:r>
                        <a:rPr lang="id-ID" dirty="0" smtClean="0"/>
                        <a:t>2</a:t>
                      </a:r>
                      <a:endParaRPr lang="id-ID" dirty="0"/>
                    </a:p>
                  </a:txBody>
                  <a:tcPr/>
                </a:tc>
                <a:tc>
                  <a:txBody>
                    <a:bodyPr/>
                    <a:lstStyle/>
                    <a:p>
                      <a:r>
                        <a:rPr lang="id-ID" b="1" dirty="0" smtClean="0"/>
                        <a:t>Pajak perdagangan</a:t>
                      </a:r>
                      <a:r>
                        <a:rPr lang="id-ID" b="1" baseline="0" dirty="0" smtClean="0"/>
                        <a:t> Internasional</a:t>
                      </a:r>
                      <a:endParaRPr lang="id-ID" b="1" dirty="0"/>
                    </a:p>
                  </a:txBody>
                  <a:tcPr/>
                </a:tc>
                <a:tc>
                  <a:txBody>
                    <a:bodyPr/>
                    <a:lstStyle/>
                    <a:p>
                      <a:r>
                        <a:rPr lang="id-ID" dirty="0" smtClean="0"/>
                        <a:t>47,9</a:t>
                      </a:r>
                      <a:endParaRPr lang="id-ID" dirty="0"/>
                    </a:p>
                  </a:txBody>
                  <a:tcPr/>
                </a:tc>
                <a:tc>
                  <a:txBody>
                    <a:bodyPr/>
                    <a:lstStyle/>
                    <a:p>
                      <a:r>
                        <a:rPr lang="id-ID" dirty="0" smtClean="0"/>
                        <a:t>58,2</a:t>
                      </a:r>
                      <a:endParaRPr lang="id-ID" dirty="0"/>
                    </a:p>
                  </a:txBody>
                  <a:tcPr/>
                </a:tc>
              </a:tr>
              <a:tr h="370840">
                <a:tc>
                  <a:txBody>
                    <a:bodyPr/>
                    <a:lstStyle/>
                    <a:p>
                      <a:endParaRPr lang="id-ID"/>
                    </a:p>
                  </a:txBody>
                  <a:tcPr/>
                </a:tc>
                <a:tc>
                  <a:txBody>
                    <a:bodyPr/>
                    <a:lstStyle/>
                    <a:p>
                      <a:r>
                        <a:rPr lang="id-ID" dirty="0" smtClean="0"/>
                        <a:t>a. Bea Masuk</a:t>
                      </a:r>
                      <a:endParaRPr lang="id-ID" dirty="0"/>
                    </a:p>
                  </a:txBody>
                  <a:tcPr/>
                </a:tc>
                <a:tc>
                  <a:txBody>
                    <a:bodyPr/>
                    <a:lstStyle/>
                    <a:p>
                      <a:r>
                        <a:rPr lang="id-ID" dirty="0" smtClean="0"/>
                        <a:t>24,7</a:t>
                      </a:r>
                      <a:endParaRPr lang="id-ID" dirty="0"/>
                    </a:p>
                  </a:txBody>
                  <a:tcPr/>
                </a:tc>
                <a:tc>
                  <a:txBody>
                    <a:bodyPr/>
                    <a:lstStyle/>
                    <a:p>
                      <a:r>
                        <a:rPr lang="id-ID" dirty="0" smtClean="0"/>
                        <a:t>26,5</a:t>
                      </a:r>
                      <a:endParaRPr lang="id-ID" dirty="0"/>
                    </a:p>
                  </a:txBody>
                  <a:tcPr/>
                </a:tc>
              </a:tr>
              <a:tr h="370840">
                <a:tc>
                  <a:txBody>
                    <a:bodyPr/>
                    <a:lstStyle/>
                    <a:p>
                      <a:endParaRPr lang="id-ID"/>
                    </a:p>
                  </a:txBody>
                  <a:tcPr/>
                </a:tc>
                <a:tc>
                  <a:txBody>
                    <a:bodyPr/>
                    <a:lstStyle/>
                    <a:p>
                      <a:r>
                        <a:rPr lang="id-ID" dirty="0" smtClean="0"/>
                        <a:t>b.</a:t>
                      </a:r>
                      <a:r>
                        <a:rPr lang="id-ID" baseline="0" dirty="0" smtClean="0"/>
                        <a:t> Bea Keluar</a:t>
                      </a:r>
                      <a:endParaRPr lang="id-ID" dirty="0"/>
                    </a:p>
                  </a:txBody>
                  <a:tcPr/>
                </a:tc>
                <a:tc>
                  <a:txBody>
                    <a:bodyPr/>
                    <a:lstStyle/>
                    <a:p>
                      <a:r>
                        <a:rPr lang="id-ID" dirty="0" smtClean="0"/>
                        <a:t>23,3</a:t>
                      </a:r>
                      <a:endParaRPr lang="id-ID" dirty="0"/>
                    </a:p>
                  </a:txBody>
                  <a:tcPr/>
                </a:tc>
                <a:tc>
                  <a:txBody>
                    <a:bodyPr/>
                    <a:lstStyle/>
                    <a:p>
                      <a:r>
                        <a:rPr lang="id-ID" dirty="0" smtClean="0"/>
                        <a:t>31,7</a:t>
                      </a:r>
                      <a:endParaRPr lang="id-ID" dirty="0"/>
                    </a:p>
                  </a:txBody>
                  <a:tcPr/>
                </a:tc>
              </a:tr>
              <a:tr h="370840">
                <a:tc>
                  <a:txBody>
                    <a:bodyPr/>
                    <a:lstStyle/>
                    <a:p>
                      <a:endParaRPr lang="id-ID"/>
                    </a:p>
                  </a:txBody>
                  <a:tcPr/>
                </a:tc>
                <a:tc>
                  <a:txBody>
                    <a:bodyPr/>
                    <a:lstStyle/>
                    <a:p>
                      <a:r>
                        <a:rPr lang="id-ID" b="1" dirty="0" smtClean="0"/>
                        <a:t>Total</a:t>
                      </a:r>
                      <a:endParaRPr lang="id-ID" b="1" dirty="0"/>
                    </a:p>
                  </a:txBody>
                  <a:tcPr/>
                </a:tc>
                <a:tc>
                  <a:txBody>
                    <a:bodyPr/>
                    <a:lstStyle/>
                    <a:p>
                      <a:r>
                        <a:rPr lang="id-ID" b="1" dirty="0" smtClean="0"/>
                        <a:t>1.016,2</a:t>
                      </a:r>
                      <a:endParaRPr lang="id-ID" b="1" dirty="0"/>
                    </a:p>
                  </a:txBody>
                  <a:tcPr/>
                </a:tc>
                <a:tc>
                  <a:txBody>
                    <a:bodyPr/>
                    <a:lstStyle/>
                    <a:p>
                      <a:r>
                        <a:rPr lang="id-ID" b="1" dirty="0" smtClean="0"/>
                        <a:t>1.178,9</a:t>
                      </a:r>
                      <a:endParaRPr lang="id-ID" b="1" dirty="0"/>
                    </a:p>
                  </a:txBody>
                  <a:tcPr/>
                </a:tc>
              </a:tr>
              <a:tr h="370840">
                <a:tc>
                  <a:txBody>
                    <a:bodyPr/>
                    <a:lstStyle/>
                    <a:p>
                      <a:endParaRPr lang="id-ID"/>
                    </a:p>
                  </a:txBody>
                  <a:tcPr/>
                </a:tc>
                <a:tc>
                  <a:txBody>
                    <a:bodyPr/>
                    <a:lstStyle/>
                    <a:p>
                      <a:r>
                        <a:rPr lang="id-ID" dirty="0" smtClean="0"/>
                        <a:t>Tax Ratio</a:t>
                      </a:r>
                      <a:endParaRPr lang="id-ID" dirty="0"/>
                    </a:p>
                  </a:txBody>
                  <a:tcPr/>
                </a:tc>
                <a:tc>
                  <a:txBody>
                    <a:bodyPr/>
                    <a:lstStyle/>
                    <a:p>
                      <a:r>
                        <a:rPr lang="id-ID" dirty="0" smtClean="0"/>
                        <a:t>11,9</a:t>
                      </a:r>
                      <a:endParaRPr lang="id-ID" dirty="0"/>
                    </a:p>
                  </a:txBody>
                  <a:tcPr/>
                </a:tc>
                <a:tc>
                  <a:txBody>
                    <a:bodyPr/>
                    <a:lstStyle/>
                    <a:p>
                      <a:r>
                        <a:rPr lang="id-ID" dirty="0" smtClean="0"/>
                        <a:t>12,7</a:t>
                      </a:r>
                      <a:endParaRPr lang="id-ID" dirty="0"/>
                    </a:p>
                  </a:txBody>
                  <a:tcPr/>
                </a:tc>
              </a:tr>
            </a:tbl>
          </a:graphicData>
        </a:graphic>
      </p:graphicFrame>
      <p:sp>
        <p:nvSpPr>
          <p:cNvPr id="4" name="TextBox 3"/>
          <p:cNvSpPr txBox="1"/>
          <p:nvPr/>
        </p:nvSpPr>
        <p:spPr>
          <a:xfrm>
            <a:off x="323528" y="980728"/>
            <a:ext cx="3810659" cy="369332"/>
          </a:xfrm>
          <a:prstGeom prst="rect">
            <a:avLst/>
          </a:prstGeom>
          <a:noFill/>
        </p:spPr>
        <p:txBody>
          <a:bodyPr wrap="none" rtlCol="0">
            <a:spAutoFit/>
          </a:bodyPr>
          <a:lstStyle/>
          <a:p>
            <a:r>
              <a:rPr lang="id-ID" dirty="0" smtClean="0"/>
              <a:t>Sumber : Kompas 20 Sept 2012.</a:t>
            </a:r>
            <a:endParaRPr lang="id-ID" dirty="0"/>
          </a:p>
        </p:txBody>
      </p:sp>
      <p:sp>
        <p:nvSpPr>
          <p:cNvPr id="6" name="TextBox 5"/>
          <p:cNvSpPr txBox="1"/>
          <p:nvPr/>
        </p:nvSpPr>
        <p:spPr>
          <a:xfrm>
            <a:off x="5580112" y="1052736"/>
            <a:ext cx="1973617" cy="307777"/>
          </a:xfrm>
          <a:prstGeom prst="rect">
            <a:avLst/>
          </a:prstGeom>
          <a:noFill/>
        </p:spPr>
        <p:txBody>
          <a:bodyPr wrap="none" rtlCol="0">
            <a:spAutoFit/>
          </a:bodyPr>
          <a:lstStyle/>
          <a:p>
            <a:r>
              <a:rPr lang="id-ID" sz="1400" dirty="0" smtClean="0"/>
              <a:t>Dalam trilyun rupiah</a:t>
            </a:r>
            <a:endParaRPr lang="id-ID" sz="1400" dirty="0"/>
          </a:p>
        </p:txBody>
      </p:sp>
    </p:spTree>
  </p:cSld>
  <p:clrMapOvr>
    <a:masterClrMapping/>
  </p:clrMapOvr>
  <p:transition spd="slow">
    <p:strip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23528" y="3234680"/>
            <a:ext cx="2016224"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Pembagian pajak</a:t>
            </a:r>
            <a:endParaRPr lang="id-ID" dirty="0"/>
          </a:p>
        </p:txBody>
      </p:sp>
      <p:sp>
        <p:nvSpPr>
          <p:cNvPr id="3" name="Rounded Rectangle 2"/>
          <p:cNvSpPr/>
          <p:nvPr/>
        </p:nvSpPr>
        <p:spPr>
          <a:xfrm>
            <a:off x="2771800" y="1124744"/>
            <a:ext cx="2016224" cy="792088"/>
          </a:xfrm>
          <a:prstGeom prst="roundRect">
            <a:avLst>
              <a:gd name="adj" fmla="val 3442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Menurut Golongan </a:t>
            </a:r>
            <a:endParaRPr lang="id-ID" dirty="0"/>
          </a:p>
        </p:txBody>
      </p:sp>
      <p:sp>
        <p:nvSpPr>
          <p:cNvPr id="5" name="Rounded Rectangle 4"/>
          <p:cNvSpPr/>
          <p:nvPr/>
        </p:nvSpPr>
        <p:spPr>
          <a:xfrm>
            <a:off x="2771800" y="3140968"/>
            <a:ext cx="2016224" cy="914400"/>
          </a:xfrm>
          <a:prstGeom prst="roundRect">
            <a:avLst>
              <a:gd name="adj" fmla="val 44359"/>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Menurut Sifatnya</a:t>
            </a:r>
            <a:endParaRPr lang="id-ID" dirty="0"/>
          </a:p>
        </p:txBody>
      </p:sp>
      <p:sp>
        <p:nvSpPr>
          <p:cNvPr id="6" name="Rounded Rectangle 5"/>
          <p:cNvSpPr/>
          <p:nvPr/>
        </p:nvSpPr>
        <p:spPr>
          <a:xfrm>
            <a:off x="2627784" y="5373216"/>
            <a:ext cx="2016224" cy="914400"/>
          </a:xfrm>
          <a:prstGeom prst="roundRect">
            <a:avLst>
              <a:gd name="adj" fmla="val 33590"/>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Menurut Pemungutnya</a:t>
            </a:r>
            <a:endParaRPr lang="id-ID" dirty="0">
              <a:solidFill>
                <a:schemeClr val="tx1"/>
              </a:solidFill>
            </a:endParaRPr>
          </a:p>
        </p:txBody>
      </p:sp>
      <p:sp>
        <p:nvSpPr>
          <p:cNvPr id="7" name="TextBox 6"/>
          <p:cNvSpPr txBox="1"/>
          <p:nvPr/>
        </p:nvSpPr>
        <p:spPr>
          <a:xfrm>
            <a:off x="5220072" y="476672"/>
            <a:ext cx="3512500" cy="646331"/>
          </a:xfrm>
          <a:prstGeom prst="rect">
            <a:avLst/>
          </a:prstGeom>
          <a:solidFill>
            <a:srgbClr val="FFFF00"/>
          </a:solidFill>
          <a:ln>
            <a:solidFill>
              <a:schemeClr val="tx1"/>
            </a:solidFill>
          </a:ln>
        </p:spPr>
        <p:txBody>
          <a:bodyPr wrap="none" rtlCol="0">
            <a:spAutoFit/>
          </a:bodyPr>
          <a:lstStyle/>
          <a:p>
            <a:pPr marL="228600" indent="-228600">
              <a:buAutoNum type="alphaLcPeriod"/>
            </a:pPr>
            <a:r>
              <a:rPr lang="id-ID" sz="1200" b="1" dirty="0" smtClean="0"/>
              <a:t>Pajak Langsung, </a:t>
            </a:r>
            <a:r>
              <a:rPr lang="id-ID" sz="1200" dirty="0" smtClean="0"/>
              <a:t>yaitu pajak yang </a:t>
            </a:r>
          </a:p>
          <a:p>
            <a:pPr marL="228600" indent="-228600"/>
            <a:r>
              <a:rPr lang="id-ID" sz="1200" dirty="0" smtClean="0"/>
              <a:t>     pembebanannya tidak dapat dilimpahkan</a:t>
            </a:r>
          </a:p>
          <a:p>
            <a:pPr marL="228600" indent="-228600"/>
            <a:r>
              <a:rPr lang="id-ID" sz="1200" dirty="0" smtClean="0"/>
              <a:t>     kepada pihak lain</a:t>
            </a:r>
            <a:endParaRPr lang="id-ID" sz="1200" dirty="0"/>
          </a:p>
        </p:txBody>
      </p:sp>
      <p:sp>
        <p:nvSpPr>
          <p:cNvPr id="8" name="TextBox 7"/>
          <p:cNvSpPr txBox="1"/>
          <p:nvPr/>
        </p:nvSpPr>
        <p:spPr>
          <a:xfrm>
            <a:off x="5220072" y="1628800"/>
            <a:ext cx="3494867" cy="646331"/>
          </a:xfrm>
          <a:prstGeom prst="rect">
            <a:avLst/>
          </a:prstGeom>
          <a:solidFill>
            <a:srgbClr val="FFFF00"/>
          </a:solidFill>
          <a:ln>
            <a:solidFill>
              <a:schemeClr val="tx1"/>
            </a:solidFill>
          </a:ln>
        </p:spPr>
        <p:txBody>
          <a:bodyPr wrap="none" rtlCol="0">
            <a:spAutoFit/>
          </a:bodyPr>
          <a:lstStyle/>
          <a:p>
            <a:r>
              <a:rPr lang="id-ID" sz="1200" dirty="0" smtClean="0"/>
              <a:t>b</a:t>
            </a:r>
            <a:r>
              <a:rPr lang="id-ID" sz="1200" b="1" dirty="0" smtClean="0"/>
              <a:t>. Pajak tidak langsung, </a:t>
            </a:r>
            <a:r>
              <a:rPr lang="id-ID" sz="1200" dirty="0" smtClean="0"/>
              <a:t>yaitu pajak yang</a:t>
            </a:r>
          </a:p>
          <a:p>
            <a:r>
              <a:rPr lang="id-ID" sz="1200" dirty="0" smtClean="0"/>
              <a:t>    pembenannya dapat dilimpahkan kepada </a:t>
            </a:r>
          </a:p>
          <a:p>
            <a:r>
              <a:rPr lang="id-ID" sz="1200" dirty="0" smtClean="0"/>
              <a:t>    pihak lainnya</a:t>
            </a:r>
            <a:endParaRPr lang="id-ID" sz="1200" dirty="0"/>
          </a:p>
        </p:txBody>
      </p:sp>
      <p:cxnSp>
        <p:nvCxnSpPr>
          <p:cNvPr id="10" name="Straight Arrow Connector 9"/>
          <p:cNvCxnSpPr>
            <a:stCxn id="2" idx="3"/>
          </p:cNvCxnSpPr>
          <p:nvPr/>
        </p:nvCxnSpPr>
        <p:spPr>
          <a:xfrm flipV="1">
            <a:off x="2339752" y="1916832"/>
            <a:ext cx="648072" cy="1775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2" idx="3"/>
          </p:cNvCxnSpPr>
          <p:nvPr/>
        </p:nvCxnSpPr>
        <p:spPr>
          <a:xfrm>
            <a:off x="2339752" y="3691880"/>
            <a:ext cx="720080" cy="16813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339752" y="3717032"/>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076056" y="2780928"/>
            <a:ext cx="3871573" cy="830997"/>
          </a:xfrm>
          <a:prstGeom prst="rect">
            <a:avLst/>
          </a:prstGeom>
          <a:solidFill>
            <a:srgbClr val="FFC000"/>
          </a:solidFill>
          <a:ln>
            <a:solidFill>
              <a:schemeClr val="tx1"/>
            </a:solidFill>
          </a:ln>
        </p:spPr>
        <p:txBody>
          <a:bodyPr wrap="none" rtlCol="0">
            <a:spAutoFit/>
          </a:bodyPr>
          <a:lstStyle/>
          <a:p>
            <a:pPr marL="228600" indent="-228600">
              <a:buAutoNum type="alphaLcPeriod"/>
            </a:pPr>
            <a:r>
              <a:rPr lang="id-ID" sz="1200" b="1" dirty="0" smtClean="0"/>
              <a:t>Pajak Subyektif, </a:t>
            </a:r>
            <a:r>
              <a:rPr lang="id-ID" sz="1200" dirty="0" smtClean="0"/>
              <a:t>yaitu pajak yang didasarkan </a:t>
            </a:r>
          </a:p>
          <a:p>
            <a:pPr marL="228600" indent="-228600"/>
            <a:r>
              <a:rPr lang="id-ID" sz="1200" dirty="0" smtClean="0"/>
              <a:t>     pada subyeknya selanjutnya dicari </a:t>
            </a:r>
          </a:p>
          <a:p>
            <a:pPr marL="228600" indent="-228600"/>
            <a:r>
              <a:rPr lang="id-ID" sz="1200" dirty="0" smtClean="0"/>
              <a:t>     syarat obyeknya, dalam arti memperhatikan </a:t>
            </a:r>
          </a:p>
          <a:p>
            <a:pPr marL="228600" indent="-228600"/>
            <a:r>
              <a:rPr lang="id-ID" sz="1200" dirty="0" smtClean="0"/>
              <a:t>     keadaan diri WP mis. PPh</a:t>
            </a:r>
            <a:endParaRPr lang="id-ID" sz="1200" dirty="0"/>
          </a:p>
        </p:txBody>
      </p:sp>
      <p:sp>
        <p:nvSpPr>
          <p:cNvPr id="21" name="TextBox 20"/>
          <p:cNvSpPr txBox="1"/>
          <p:nvPr/>
        </p:nvSpPr>
        <p:spPr>
          <a:xfrm>
            <a:off x="5148064" y="4221088"/>
            <a:ext cx="3869970" cy="646331"/>
          </a:xfrm>
          <a:prstGeom prst="rect">
            <a:avLst/>
          </a:prstGeom>
          <a:solidFill>
            <a:srgbClr val="FFC000"/>
          </a:solidFill>
          <a:ln>
            <a:solidFill>
              <a:schemeClr val="tx1"/>
            </a:solidFill>
          </a:ln>
        </p:spPr>
        <p:txBody>
          <a:bodyPr wrap="none" rtlCol="0">
            <a:spAutoFit/>
          </a:bodyPr>
          <a:lstStyle/>
          <a:p>
            <a:r>
              <a:rPr lang="id-ID" sz="1200" dirty="0" smtClean="0"/>
              <a:t>b. </a:t>
            </a:r>
            <a:r>
              <a:rPr lang="id-ID" sz="1200" b="1" dirty="0" smtClean="0"/>
              <a:t>Pajak Obyektif, </a:t>
            </a:r>
            <a:r>
              <a:rPr lang="id-ID" sz="1200" dirty="0" smtClean="0"/>
              <a:t>yaitu  pajak yang didasarkan</a:t>
            </a:r>
          </a:p>
          <a:p>
            <a:r>
              <a:rPr lang="id-ID" sz="1200" dirty="0" smtClean="0"/>
              <a:t>pada obyeknya, tanpa memperhatikan keadaan  </a:t>
            </a:r>
          </a:p>
          <a:p>
            <a:r>
              <a:rPr lang="id-ID" sz="1200" dirty="0" smtClean="0"/>
              <a:t>diri WP mis. PPN dan PPn BM</a:t>
            </a:r>
            <a:endParaRPr lang="id-ID" sz="1200" dirty="0"/>
          </a:p>
        </p:txBody>
      </p:sp>
      <p:cxnSp>
        <p:nvCxnSpPr>
          <p:cNvPr id="23" name="Straight Arrow Connector 22"/>
          <p:cNvCxnSpPr/>
          <p:nvPr/>
        </p:nvCxnSpPr>
        <p:spPr>
          <a:xfrm flipV="1">
            <a:off x="4788024" y="764704"/>
            <a:ext cx="360040" cy="684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3" idx="3"/>
            <a:endCxn id="8" idx="1"/>
          </p:cNvCxnSpPr>
          <p:nvPr/>
        </p:nvCxnSpPr>
        <p:spPr>
          <a:xfrm>
            <a:off x="4788024" y="1520788"/>
            <a:ext cx="432048" cy="4311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5" idx="3"/>
            <a:endCxn id="19" idx="1"/>
          </p:cNvCxnSpPr>
          <p:nvPr/>
        </p:nvCxnSpPr>
        <p:spPr>
          <a:xfrm flipV="1">
            <a:off x="4788024" y="3196427"/>
            <a:ext cx="288032" cy="4017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788024" y="3933056"/>
            <a:ext cx="36004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076056" y="5229200"/>
            <a:ext cx="4004622" cy="461665"/>
          </a:xfrm>
          <a:prstGeom prst="rect">
            <a:avLst/>
          </a:prstGeom>
          <a:solidFill>
            <a:srgbClr val="00B0F0"/>
          </a:solidFill>
          <a:ln>
            <a:solidFill>
              <a:schemeClr val="tx1"/>
            </a:solidFill>
          </a:ln>
        </p:spPr>
        <p:txBody>
          <a:bodyPr wrap="none" rtlCol="0">
            <a:spAutoFit/>
          </a:bodyPr>
          <a:lstStyle/>
          <a:p>
            <a:pPr marL="228600" indent="-228600">
              <a:buAutoNum type="alphaLcPeriod"/>
            </a:pPr>
            <a:r>
              <a:rPr lang="id-ID" sz="1200" b="1" dirty="0" smtClean="0"/>
              <a:t>Pajak Pusat, </a:t>
            </a:r>
            <a:r>
              <a:rPr lang="id-ID" sz="1200" dirty="0" smtClean="0"/>
              <a:t>yaitu pajak yang dipungut oleh </a:t>
            </a:r>
          </a:p>
          <a:p>
            <a:pPr marL="228600" indent="-228600"/>
            <a:r>
              <a:rPr lang="id-ID" sz="1200" dirty="0" smtClean="0"/>
              <a:t>     pemerintah pusat, mis. PPn, PPnBM, Bea Meterai</a:t>
            </a:r>
            <a:endParaRPr lang="id-ID" sz="1200" dirty="0"/>
          </a:p>
        </p:txBody>
      </p:sp>
      <p:sp>
        <p:nvSpPr>
          <p:cNvPr id="33" name="TextBox 32"/>
          <p:cNvSpPr txBox="1"/>
          <p:nvPr/>
        </p:nvSpPr>
        <p:spPr>
          <a:xfrm>
            <a:off x="5220072" y="5949280"/>
            <a:ext cx="3389069" cy="461665"/>
          </a:xfrm>
          <a:prstGeom prst="rect">
            <a:avLst/>
          </a:prstGeom>
          <a:solidFill>
            <a:srgbClr val="00B0F0"/>
          </a:solidFill>
          <a:ln>
            <a:solidFill>
              <a:schemeClr val="tx1"/>
            </a:solidFill>
          </a:ln>
        </p:spPr>
        <p:txBody>
          <a:bodyPr wrap="none" rtlCol="0">
            <a:spAutoFit/>
          </a:bodyPr>
          <a:lstStyle/>
          <a:p>
            <a:r>
              <a:rPr lang="id-ID" sz="1200" b="1" dirty="0" smtClean="0"/>
              <a:t>b. Pajak Daerah </a:t>
            </a:r>
            <a:r>
              <a:rPr lang="id-ID" sz="1200" dirty="0" smtClean="0"/>
              <a:t>yaitu pajak yang dipungut </a:t>
            </a:r>
          </a:p>
          <a:p>
            <a:r>
              <a:rPr lang="id-ID" sz="1200" dirty="0" smtClean="0"/>
              <a:t>    oleh Pemerintah Daerah mis. Pajak Hotel</a:t>
            </a:r>
            <a:endParaRPr lang="id-ID" sz="1200" dirty="0"/>
          </a:p>
        </p:txBody>
      </p:sp>
      <p:cxnSp>
        <p:nvCxnSpPr>
          <p:cNvPr id="37" name="Straight Arrow Connector 36"/>
          <p:cNvCxnSpPr>
            <a:stCxn id="6" idx="3"/>
            <a:endCxn id="32" idx="1"/>
          </p:cNvCxnSpPr>
          <p:nvPr/>
        </p:nvCxnSpPr>
        <p:spPr>
          <a:xfrm flipV="1">
            <a:off x="4644008" y="5460033"/>
            <a:ext cx="432048" cy="3703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endCxn id="33" idx="1"/>
          </p:cNvCxnSpPr>
          <p:nvPr/>
        </p:nvCxnSpPr>
        <p:spPr>
          <a:xfrm>
            <a:off x="4716016" y="5877272"/>
            <a:ext cx="504056" cy="3028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trip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267" y="2780928"/>
            <a:ext cx="1659429" cy="923330"/>
          </a:xfrm>
          <a:prstGeom prst="rect">
            <a:avLst/>
          </a:prstGeom>
          <a:solidFill>
            <a:schemeClr val="tx1"/>
          </a:solidFill>
        </p:spPr>
        <p:txBody>
          <a:bodyPr wrap="none" rtlCol="0">
            <a:spAutoFit/>
          </a:bodyPr>
          <a:lstStyle/>
          <a:p>
            <a:pPr algn="ctr"/>
            <a:r>
              <a:rPr lang="id-ID" b="1" dirty="0" smtClean="0">
                <a:solidFill>
                  <a:schemeClr val="bg1"/>
                </a:solidFill>
              </a:rPr>
              <a:t>Cara</a:t>
            </a:r>
          </a:p>
          <a:p>
            <a:pPr algn="ctr"/>
            <a:r>
              <a:rPr lang="id-ID" b="1" dirty="0" smtClean="0">
                <a:solidFill>
                  <a:schemeClr val="bg1"/>
                </a:solidFill>
              </a:rPr>
              <a:t>Pemungutan </a:t>
            </a:r>
          </a:p>
          <a:p>
            <a:pPr algn="ctr"/>
            <a:r>
              <a:rPr lang="id-ID" b="1" dirty="0" smtClean="0">
                <a:solidFill>
                  <a:schemeClr val="bg1"/>
                </a:solidFill>
              </a:rPr>
              <a:t>Pajak</a:t>
            </a:r>
            <a:endParaRPr lang="id-ID" b="1" dirty="0">
              <a:solidFill>
                <a:schemeClr val="bg1"/>
              </a:solidFill>
            </a:endParaRPr>
          </a:p>
        </p:txBody>
      </p:sp>
      <p:cxnSp>
        <p:nvCxnSpPr>
          <p:cNvPr id="4" name="Straight Arrow Connector 3"/>
          <p:cNvCxnSpPr>
            <a:stCxn id="2" idx="3"/>
          </p:cNvCxnSpPr>
          <p:nvPr/>
        </p:nvCxnSpPr>
        <p:spPr>
          <a:xfrm flipV="1">
            <a:off x="1835696" y="1268760"/>
            <a:ext cx="428803" cy="19738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11760" y="116632"/>
            <a:ext cx="5894562" cy="1815882"/>
          </a:xfrm>
          <a:prstGeom prst="rect">
            <a:avLst/>
          </a:prstGeom>
          <a:solidFill>
            <a:srgbClr val="FF66FF"/>
          </a:solidFill>
        </p:spPr>
        <p:txBody>
          <a:bodyPr wrap="none" rtlCol="0">
            <a:spAutoFit/>
          </a:bodyPr>
          <a:lstStyle/>
          <a:p>
            <a:pPr marL="342900" indent="-342900">
              <a:buAutoNum type="arabicPeriod"/>
            </a:pPr>
            <a:r>
              <a:rPr lang="id-ID" sz="1600" b="1" dirty="0" smtClean="0"/>
              <a:t>Stelsel Nyata (Riil Stelsel)</a:t>
            </a:r>
          </a:p>
          <a:p>
            <a:pPr marL="342900" indent="-342900"/>
            <a:r>
              <a:rPr lang="id-ID" sz="1600" dirty="0" smtClean="0"/>
              <a:t>Yaitu pengenaan pajak didasarkan pada obyek </a:t>
            </a:r>
          </a:p>
          <a:p>
            <a:pPr marL="342900" indent="-342900"/>
            <a:r>
              <a:rPr lang="id-ID" sz="1600" dirty="0" smtClean="0"/>
              <a:t>(penghasilan) yang nyata, sehingga pemungutannya baru</a:t>
            </a:r>
          </a:p>
          <a:p>
            <a:pPr marL="342900" indent="-342900"/>
            <a:r>
              <a:rPr lang="id-ID" sz="1600" dirty="0" smtClean="0"/>
              <a:t> dapat dilakukan pada akhir tahun, setelah penghasilan</a:t>
            </a:r>
          </a:p>
          <a:p>
            <a:pPr marL="342900" indent="-342900"/>
            <a:r>
              <a:rPr lang="id-ID" sz="1600" dirty="0" smtClean="0"/>
              <a:t> yang sesungguhnya dapat diketahui. Kelebihan stelsel</a:t>
            </a:r>
          </a:p>
          <a:p>
            <a:pPr marL="342900" indent="-342900"/>
            <a:r>
              <a:rPr lang="id-ID" sz="1600" dirty="0" smtClean="0"/>
              <a:t> ini adalah lebih realistis, kelemahannya adalah pajak </a:t>
            </a:r>
          </a:p>
          <a:p>
            <a:pPr marL="342900" indent="-342900"/>
            <a:r>
              <a:rPr lang="id-ID" sz="1600" dirty="0" smtClean="0"/>
              <a:t>baru dapat dikenakan pada akhir .</a:t>
            </a:r>
            <a:endParaRPr lang="id-ID" sz="1600" dirty="0"/>
          </a:p>
        </p:txBody>
      </p:sp>
      <p:cxnSp>
        <p:nvCxnSpPr>
          <p:cNvPr id="11" name="Straight Arrow Connector 10"/>
          <p:cNvCxnSpPr>
            <a:stCxn id="2" idx="3"/>
          </p:cNvCxnSpPr>
          <p:nvPr/>
        </p:nvCxnSpPr>
        <p:spPr>
          <a:xfrm flipV="1">
            <a:off x="1835696" y="3212976"/>
            <a:ext cx="500811" cy="296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411760" y="2132856"/>
            <a:ext cx="6480720" cy="2339102"/>
          </a:xfrm>
          <a:prstGeom prst="rect">
            <a:avLst/>
          </a:prstGeom>
          <a:solidFill>
            <a:srgbClr val="6666FF"/>
          </a:solidFill>
        </p:spPr>
        <p:txBody>
          <a:bodyPr wrap="square" rtlCol="0">
            <a:spAutoFit/>
          </a:bodyPr>
          <a:lstStyle/>
          <a:p>
            <a:r>
              <a:rPr lang="id-ID" b="1" dirty="0" smtClean="0">
                <a:solidFill>
                  <a:schemeClr val="bg1"/>
                </a:solidFill>
              </a:rPr>
              <a:t>2</a:t>
            </a:r>
            <a:r>
              <a:rPr lang="id-ID" sz="1600" b="1" dirty="0" smtClean="0">
                <a:solidFill>
                  <a:schemeClr val="bg1"/>
                </a:solidFill>
              </a:rPr>
              <a:t>. Stelsel Anggapan (Fictif stelsel)</a:t>
            </a:r>
          </a:p>
          <a:p>
            <a:r>
              <a:rPr lang="id-ID" sz="1600" dirty="0" smtClean="0">
                <a:solidFill>
                  <a:schemeClr val="bg1"/>
                </a:solidFill>
              </a:rPr>
              <a:t>Yaitu pengenaan pajak didasarkan pada suatu anggpan</a:t>
            </a:r>
          </a:p>
          <a:p>
            <a:r>
              <a:rPr lang="id-ID" sz="1600" dirty="0" smtClean="0">
                <a:solidFill>
                  <a:schemeClr val="bg1"/>
                </a:solidFill>
              </a:rPr>
              <a:t>yang diatur oleh undang-undang, misalnya penghasilan</a:t>
            </a:r>
          </a:p>
          <a:p>
            <a:r>
              <a:rPr lang="id-ID" sz="1600" dirty="0" smtClean="0">
                <a:solidFill>
                  <a:schemeClr val="bg1"/>
                </a:solidFill>
              </a:rPr>
              <a:t>suatu tahun dianggap sama dengan tahun sebelumnya, </a:t>
            </a:r>
          </a:p>
          <a:p>
            <a:r>
              <a:rPr lang="id-ID" sz="1600" dirty="0" smtClean="0">
                <a:solidFill>
                  <a:schemeClr val="bg1"/>
                </a:solidFill>
              </a:rPr>
              <a:t>sehingga pada awal tahun pajak telah dapat ditetapkan </a:t>
            </a:r>
          </a:p>
          <a:p>
            <a:r>
              <a:rPr lang="id-ID" sz="1600" dirty="0" smtClean="0">
                <a:solidFill>
                  <a:schemeClr val="bg1"/>
                </a:solidFill>
              </a:rPr>
              <a:t>besarnya pajak yang terutang untuk tahun depan. </a:t>
            </a:r>
          </a:p>
          <a:p>
            <a:r>
              <a:rPr lang="id-ID" sz="1600" dirty="0" smtClean="0">
                <a:solidFill>
                  <a:schemeClr val="bg1"/>
                </a:solidFill>
              </a:rPr>
              <a:t>Kelebihan stelsel ini adalah pajak dapat dibayar selama </a:t>
            </a:r>
          </a:p>
          <a:p>
            <a:r>
              <a:rPr lang="id-ID" sz="1600" dirty="0" smtClean="0">
                <a:solidFill>
                  <a:schemeClr val="bg1"/>
                </a:solidFill>
              </a:rPr>
              <a:t>tahun berjalan tanpa harus menunggu pada akhir tahun, </a:t>
            </a:r>
          </a:p>
          <a:p>
            <a:r>
              <a:rPr lang="id-ID" sz="1600" dirty="0" smtClean="0">
                <a:solidFill>
                  <a:schemeClr val="bg1"/>
                </a:solidFill>
              </a:rPr>
              <a:t>kelemahannya pajak yg tidak berdasarkan keadaan sebenarnya  </a:t>
            </a:r>
            <a:endParaRPr lang="id-ID" sz="1600" dirty="0">
              <a:solidFill>
                <a:schemeClr val="bg1"/>
              </a:solidFill>
            </a:endParaRPr>
          </a:p>
        </p:txBody>
      </p:sp>
      <p:cxnSp>
        <p:nvCxnSpPr>
          <p:cNvPr id="17" name="Straight Arrow Connector 16"/>
          <p:cNvCxnSpPr>
            <a:stCxn id="2" idx="3"/>
          </p:cNvCxnSpPr>
          <p:nvPr/>
        </p:nvCxnSpPr>
        <p:spPr>
          <a:xfrm>
            <a:off x="1835696" y="3242593"/>
            <a:ext cx="500811" cy="23466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339752" y="4653136"/>
            <a:ext cx="6598281" cy="2062103"/>
          </a:xfrm>
          <a:prstGeom prst="rect">
            <a:avLst/>
          </a:prstGeom>
          <a:solidFill>
            <a:srgbClr val="FFFF00"/>
          </a:solidFill>
        </p:spPr>
        <p:txBody>
          <a:bodyPr wrap="none" rtlCol="0">
            <a:spAutoFit/>
          </a:bodyPr>
          <a:lstStyle/>
          <a:p>
            <a:r>
              <a:rPr lang="id-ID" sz="1600" b="1" dirty="0" smtClean="0"/>
              <a:t>3. Stelsel Campuran</a:t>
            </a:r>
          </a:p>
          <a:p>
            <a:r>
              <a:rPr lang="id-ID" sz="1600" dirty="0" smtClean="0"/>
              <a:t>Yaitu stelsel ini merupakan kombinasi antara stelsel nyata</a:t>
            </a:r>
          </a:p>
          <a:p>
            <a:r>
              <a:rPr lang="id-ID" sz="1600" dirty="0" smtClean="0"/>
              <a:t>dengan stelsel anggapan, dimana pada awal tahun </a:t>
            </a:r>
          </a:p>
          <a:p>
            <a:r>
              <a:rPr lang="id-ID" sz="1600" dirty="0" smtClean="0"/>
              <a:t>besarnya pajak dihitung berdasarkan suatu anggpan, </a:t>
            </a:r>
          </a:p>
          <a:p>
            <a:r>
              <a:rPr lang="id-ID" sz="1600" dirty="0" smtClean="0"/>
              <a:t>kemudian pada akhir tahun besarnya pajak disesuaikan dengan </a:t>
            </a:r>
          </a:p>
          <a:p>
            <a:r>
              <a:rPr lang="id-ID" sz="1600" dirty="0" smtClean="0"/>
              <a:t>keadaan sebenarnya. Bila besarnya pajak menurut kenyataan</a:t>
            </a:r>
          </a:p>
          <a:p>
            <a:r>
              <a:rPr lang="id-ID" sz="1600" dirty="0" smtClean="0"/>
              <a:t>lebih besar dari anggapan, WP wajib lunasi kekurangannya </a:t>
            </a:r>
          </a:p>
          <a:p>
            <a:r>
              <a:rPr lang="id-ID" sz="1600" dirty="0" smtClean="0"/>
              <a:t>demikian sebaliknya </a:t>
            </a:r>
            <a:endParaRPr lang="id-ID" sz="1600" dirty="0"/>
          </a:p>
        </p:txBody>
      </p:sp>
    </p:spTree>
  </p:cSld>
  <p:clrMapOvr>
    <a:masterClrMapping/>
  </p:clrMapOvr>
  <p:transition spd="slow">
    <p:strips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971600" y="404664"/>
            <a:ext cx="6840760" cy="576064"/>
          </a:xfrm>
          <a:prstGeom prst="roundRect">
            <a:avLst>
              <a:gd name="adj"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Jenis Pajak Yang Dikelola oleh DitJen Bea dan Cukai</a:t>
            </a:r>
            <a:endParaRPr lang="id-ID" sz="2000" b="1" dirty="0"/>
          </a:p>
        </p:txBody>
      </p:sp>
      <p:sp>
        <p:nvSpPr>
          <p:cNvPr id="3" name="TextBox 2"/>
          <p:cNvSpPr txBox="1"/>
          <p:nvPr/>
        </p:nvSpPr>
        <p:spPr>
          <a:xfrm>
            <a:off x="395536" y="1340768"/>
            <a:ext cx="8443337" cy="1200329"/>
          </a:xfrm>
          <a:prstGeom prst="rect">
            <a:avLst/>
          </a:prstGeom>
          <a:solidFill>
            <a:srgbClr val="FFC000"/>
          </a:solidFill>
        </p:spPr>
        <p:txBody>
          <a:bodyPr wrap="none" rtlCol="0">
            <a:spAutoFit/>
          </a:bodyPr>
          <a:lstStyle/>
          <a:p>
            <a:pPr marL="342900" indent="-342900">
              <a:buAutoNum type="arabicPeriod"/>
            </a:pPr>
            <a:r>
              <a:rPr lang="id-ID" b="1" dirty="0" smtClean="0"/>
              <a:t>Bea masuk</a:t>
            </a:r>
          </a:p>
          <a:p>
            <a:pPr marL="342900" indent="-342900"/>
            <a:r>
              <a:rPr lang="id-ID" dirty="0" smtClean="0"/>
              <a:t>Adalah pungutan negara yang dikenakan terhadap barang yang diimpor</a:t>
            </a:r>
          </a:p>
          <a:p>
            <a:pPr marL="342900" indent="-342900"/>
            <a:r>
              <a:rPr lang="id-ID" dirty="0" smtClean="0"/>
              <a:t>berdasarkan Undang –Undang no.10 tahun 1995 sebagaimana yang telah</a:t>
            </a:r>
          </a:p>
          <a:p>
            <a:pPr marL="342900" indent="-342900"/>
            <a:r>
              <a:rPr lang="id-ID" dirty="0" smtClean="0"/>
              <a:t>diubah dengan Undang-Undang no.17 tahun 2006 tentang Kepabeanan.</a:t>
            </a:r>
            <a:endParaRPr lang="id-ID" dirty="0"/>
          </a:p>
        </p:txBody>
      </p:sp>
      <p:sp>
        <p:nvSpPr>
          <p:cNvPr id="4" name="TextBox 3"/>
          <p:cNvSpPr txBox="1"/>
          <p:nvPr/>
        </p:nvSpPr>
        <p:spPr>
          <a:xfrm>
            <a:off x="451000" y="4976008"/>
            <a:ext cx="8297464" cy="1477328"/>
          </a:xfrm>
          <a:prstGeom prst="rect">
            <a:avLst/>
          </a:prstGeom>
          <a:solidFill>
            <a:srgbClr val="009900"/>
          </a:solidFill>
        </p:spPr>
        <p:txBody>
          <a:bodyPr wrap="none" rtlCol="0">
            <a:spAutoFit/>
          </a:bodyPr>
          <a:lstStyle/>
          <a:p>
            <a:r>
              <a:rPr lang="id-ID" b="1" dirty="0" smtClean="0">
                <a:solidFill>
                  <a:schemeClr val="bg1"/>
                </a:solidFill>
              </a:rPr>
              <a:t>2. Cukai </a:t>
            </a:r>
          </a:p>
          <a:p>
            <a:r>
              <a:rPr lang="id-ID" dirty="0" smtClean="0">
                <a:solidFill>
                  <a:schemeClr val="bg1"/>
                </a:solidFill>
              </a:rPr>
              <a:t>Adalah pungutan negara yang dikenakan terhadap barang-barang </a:t>
            </a:r>
          </a:p>
          <a:p>
            <a:r>
              <a:rPr lang="id-ID" dirty="0" smtClean="0">
                <a:solidFill>
                  <a:schemeClr val="bg1"/>
                </a:solidFill>
              </a:rPr>
              <a:t>tertentu yang mempunyai </a:t>
            </a:r>
            <a:r>
              <a:rPr lang="id-ID" b="1" dirty="0" smtClean="0">
                <a:solidFill>
                  <a:schemeClr val="bg1"/>
                </a:solidFill>
              </a:rPr>
              <a:t>sifat atau karakteristik yang ditetapkan </a:t>
            </a:r>
            <a:r>
              <a:rPr lang="id-ID" dirty="0" smtClean="0">
                <a:solidFill>
                  <a:schemeClr val="bg1"/>
                </a:solidFill>
              </a:rPr>
              <a:t>dalam</a:t>
            </a:r>
          </a:p>
          <a:p>
            <a:r>
              <a:rPr lang="id-ID" dirty="0" smtClean="0">
                <a:solidFill>
                  <a:schemeClr val="bg1"/>
                </a:solidFill>
              </a:rPr>
              <a:t>Undang-Undang no 11 tahun 1995 sebagaimana yang telah diubah</a:t>
            </a:r>
          </a:p>
          <a:p>
            <a:r>
              <a:rPr lang="id-ID" dirty="0" smtClean="0">
                <a:solidFill>
                  <a:schemeClr val="bg1"/>
                </a:solidFill>
              </a:rPr>
              <a:t>dengan Undang-Undang no.39 tahun 2007 tentang Cukai.</a:t>
            </a:r>
            <a:endParaRPr lang="id-ID" dirty="0">
              <a:solidFill>
                <a:schemeClr val="bg1"/>
              </a:solidFill>
            </a:endParaRPr>
          </a:p>
        </p:txBody>
      </p:sp>
      <p:sp>
        <p:nvSpPr>
          <p:cNvPr id="5" name="TextBox 4"/>
          <p:cNvSpPr txBox="1"/>
          <p:nvPr/>
        </p:nvSpPr>
        <p:spPr>
          <a:xfrm>
            <a:off x="251520" y="2852936"/>
            <a:ext cx="8703024" cy="1754326"/>
          </a:xfrm>
          <a:prstGeom prst="rect">
            <a:avLst/>
          </a:prstGeom>
          <a:solidFill>
            <a:srgbClr val="002060"/>
          </a:solidFill>
        </p:spPr>
        <p:txBody>
          <a:bodyPr wrap="none" rtlCol="0">
            <a:spAutoFit/>
          </a:bodyPr>
          <a:lstStyle/>
          <a:p>
            <a:r>
              <a:rPr lang="id-ID" b="1" dirty="0" smtClean="0">
                <a:solidFill>
                  <a:schemeClr val="bg1"/>
                </a:solidFill>
              </a:rPr>
              <a:t>3.Bea Keluar </a:t>
            </a:r>
          </a:p>
          <a:p>
            <a:r>
              <a:rPr lang="id-ID" dirty="0" smtClean="0">
                <a:solidFill>
                  <a:schemeClr val="bg1"/>
                </a:solidFill>
              </a:rPr>
              <a:t>adalah pungutan negara yang dikenakan terhadap barang ekspor </a:t>
            </a:r>
          </a:p>
          <a:p>
            <a:r>
              <a:rPr lang="id-ID" dirty="0" smtClean="0">
                <a:solidFill>
                  <a:schemeClr val="bg1"/>
                </a:solidFill>
              </a:rPr>
              <a:t>berdasarkan Undang-Undang  no.10 tahun 1995 sebagaimana yang  telah</a:t>
            </a:r>
          </a:p>
          <a:p>
            <a:r>
              <a:rPr lang="id-ID" dirty="0" smtClean="0">
                <a:solidFill>
                  <a:schemeClr val="bg1"/>
                </a:solidFill>
              </a:rPr>
              <a:t>diubah dengan Undang-Undang no.17 tahun 2006 tentang Kepabeanan jo.</a:t>
            </a:r>
          </a:p>
          <a:p>
            <a:r>
              <a:rPr lang="id-ID" dirty="0" smtClean="0">
                <a:solidFill>
                  <a:schemeClr val="bg1"/>
                </a:solidFill>
              </a:rPr>
              <a:t>PP nomor 55 tahun 2008 tentang pengenaan Bea Keluar terhadap barang</a:t>
            </a:r>
          </a:p>
          <a:p>
            <a:r>
              <a:rPr lang="id-ID" dirty="0" smtClean="0">
                <a:solidFill>
                  <a:schemeClr val="bg1"/>
                </a:solidFill>
              </a:rPr>
              <a:t>ekspor</a:t>
            </a:r>
            <a:endParaRPr lang="id-ID" dirty="0">
              <a:solidFill>
                <a:schemeClr val="bg1"/>
              </a:solidFill>
            </a:endParaRPr>
          </a:p>
        </p:txBody>
      </p:sp>
    </p:spTree>
  </p:cSld>
  <p:clrMapOvr>
    <a:masterClrMapping/>
  </p:clrMapOvr>
  <p:transition spd="slow">
    <p:split orient="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1473</Words>
  <Application>Microsoft Office PowerPoint</Application>
  <PresentationFormat>On-screen Show (4:3)</PresentationFormat>
  <Paragraphs>297</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UIEU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DDP</cp:lastModifiedBy>
  <cp:revision>2</cp:revision>
  <dcterms:created xsi:type="dcterms:W3CDTF">2013-02-24T07:24:58Z</dcterms:created>
  <dcterms:modified xsi:type="dcterms:W3CDTF">2015-10-22T03:17:13Z</dcterms:modified>
</cp:coreProperties>
</file>