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9" d="100"/>
          <a:sy n="89" d="100"/>
        </p:scale>
        <p:origin x="-300" y="-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4F3C4DB-0F64-46F5-8866-C7EA5354BBFD}" type="datetimeFigureOut">
              <a:rPr lang="en-US" smtClean="0"/>
              <a:pPr/>
              <a:t>10/22/2015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92A260-F514-49A2-A1FD-3461774388D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F3C4DB-0F64-46F5-8866-C7EA5354BBFD}" type="datetimeFigureOut">
              <a:rPr lang="en-US" smtClean="0"/>
              <a:pPr/>
              <a:t>10/22/2015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92A260-F514-49A2-A1FD-3461774388D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F3C4DB-0F64-46F5-8866-C7EA5354BBFD}" type="datetimeFigureOut">
              <a:rPr lang="en-US" smtClean="0"/>
              <a:pPr/>
              <a:t>10/22/2015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92A260-F514-49A2-A1FD-3461774388D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F3C4DB-0F64-46F5-8866-C7EA5354BBFD}" type="datetimeFigureOut">
              <a:rPr lang="en-US" smtClean="0"/>
              <a:pPr/>
              <a:t>10/22/2015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92A260-F514-49A2-A1FD-3461774388D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F3C4DB-0F64-46F5-8866-C7EA5354BBFD}" type="datetimeFigureOut">
              <a:rPr lang="en-US" smtClean="0"/>
              <a:pPr/>
              <a:t>10/22/2015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92A260-F514-49A2-A1FD-3461774388D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4F3C4DB-0F64-46F5-8866-C7EA5354BBFD}" type="datetimeFigureOut">
              <a:rPr lang="en-US" smtClean="0"/>
              <a:pPr/>
              <a:t>10/22/2015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92A260-F514-49A2-A1FD-3461774388D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4F3C4DB-0F64-46F5-8866-C7EA5354BBFD}" type="datetimeFigureOut">
              <a:rPr lang="en-US" smtClean="0"/>
              <a:pPr/>
              <a:t>10/22/2015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92A260-F514-49A2-A1FD-3461774388D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4F3C4DB-0F64-46F5-8866-C7EA5354BBFD}" type="datetimeFigureOut">
              <a:rPr lang="en-US" smtClean="0"/>
              <a:pPr/>
              <a:t>10/22/2015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92A260-F514-49A2-A1FD-3461774388D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F3C4DB-0F64-46F5-8866-C7EA5354BBFD}" type="datetimeFigureOut">
              <a:rPr lang="en-US" smtClean="0"/>
              <a:pPr/>
              <a:t>10/22/2015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92A260-F514-49A2-A1FD-3461774388D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F3C4DB-0F64-46F5-8866-C7EA5354BBFD}" type="datetimeFigureOut">
              <a:rPr lang="en-US" smtClean="0"/>
              <a:pPr/>
              <a:t>10/22/2015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92A260-F514-49A2-A1FD-3461774388D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F3C4DB-0F64-46F5-8866-C7EA5354BBFD}" type="datetimeFigureOut">
              <a:rPr lang="en-US" smtClean="0"/>
              <a:pPr/>
              <a:t>10/22/2015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92A260-F514-49A2-A1FD-3461774388D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F3C4DB-0F64-46F5-8866-C7EA5354BBFD}" type="datetimeFigureOut">
              <a:rPr lang="en-US" smtClean="0"/>
              <a:pPr/>
              <a:t>10/22/2015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92A260-F514-49A2-A1FD-3461774388D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00347" y="2967335"/>
            <a:ext cx="3173754" cy="1107996"/>
          </a:xfrm>
          <a:prstGeom prst="rect">
            <a:avLst/>
          </a:prstGeom>
          <a:noFill/>
        </p:spPr>
        <p:txBody>
          <a:bodyPr wrap="none" lIns="91440" tIns="45720" rIns="91440" bIns="45720">
            <a:spAutoFit/>
          </a:bodyPr>
          <a:lstStyle/>
          <a:p>
            <a:pPr algn="ctr"/>
            <a:r>
              <a:rPr lang="en-US" sz="6600" b="1" cap="none" spc="0"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Materi</a:t>
            </a:r>
            <a:r>
              <a:rPr lang="en-US" sz="66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4</a:t>
            </a:r>
            <a:endParaRPr lang="en-US" sz="66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683568" y="188640"/>
            <a:ext cx="2736304" cy="720080"/>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b="1" dirty="0" smtClean="0"/>
              <a:t>PPH pasal 21</a:t>
            </a:r>
            <a:endParaRPr lang="id-ID" sz="2000" b="1" dirty="0"/>
          </a:p>
        </p:txBody>
      </p:sp>
      <p:sp>
        <p:nvSpPr>
          <p:cNvPr id="3" name="Flowchart: Document 2"/>
          <p:cNvSpPr/>
          <p:nvPr/>
        </p:nvSpPr>
        <p:spPr>
          <a:xfrm>
            <a:off x="323528" y="1124744"/>
            <a:ext cx="8640960" cy="5733256"/>
          </a:xfrm>
          <a:prstGeom prst="flowChartDocument">
            <a:avLst/>
          </a:prstGeom>
          <a:solidFill>
            <a:schemeClr val="accent1">
              <a:lumMod val="50000"/>
            </a:schemeClr>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d-ID" dirty="0" smtClean="0"/>
          </a:p>
          <a:p>
            <a:endParaRPr lang="id-ID" dirty="0" smtClean="0"/>
          </a:p>
          <a:p>
            <a:endParaRPr lang="id-ID" dirty="0" smtClean="0"/>
          </a:p>
          <a:p>
            <a:endParaRPr lang="id-ID" dirty="0" smtClean="0"/>
          </a:p>
          <a:p>
            <a:r>
              <a:rPr lang="id-ID" dirty="0" smtClean="0"/>
              <a:t>PPh pasal 21 adalah pemotongan atas penghasilan sehubungan dengan pekerjaan, jasa atau kegiatan dengan nama dan dalam bentuk apapun yang diterima atau diperoleh wajib pajak orang pribadi dalam negeri oleh :</a:t>
            </a:r>
          </a:p>
          <a:p>
            <a:endParaRPr lang="id-ID" dirty="0" smtClean="0"/>
          </a:p>
          <a:p>
            <a:pPr marL="342900" indent="-342900">
              <a:buAutoNum type="arabicPeriod"/>
            </a:pPr>
            <a:r>
              <a:rPr lang="id-ID" dirty="0" smtClean="0"/>
              <a:t>Pemberi kerja yang membayar gaji, upah, honorarium, tunjangan dan pembayaran lain sebagai imbalan sehubungan pekerjaan yang dilakukan oleh pegawai atau bukan pegawai</a:t>
            </a:r>
          </a:p>
          <a:p>
            <a:pPr marL="342900" indent="-342900">
              <a:buAutoNum type="arabicPeriod"/>
            </a:pPr>
            <a:r>
              <a:rPr lang="id-ID" dirty="0" smtClean="0"/>
              <a:t>Bendahawan pemerintah yang membayar gaji, upah, honorarium, tunjangan dan pembayaran lain, sehubungan dengan pekerjaan, jasa atau kegiatan</a:t>
            </a:r>
          </a:p>
          <a:p>
            <a:pPr marL="342900" indent="-342900">
              <a:buAutoNum type="arabicPeriod"/>
            </a:pPr>
            <a:r>
              <a:rPr lang="id-ID" dirty="0" smtClean="0"/>
              <a:t>Dana pensiun atau badan lain yang membayarkan uang pensiun dan pembayaran lain dengan nama apapun dalam rangka pensiun</a:t>
            </a:r>
          </a:p>
          <a:p>
            <a:pPr marL="342900" indent="-342900">
              <a:buAutoNum type="arabicPeriod"/>
            </a:pPr>
            <a:r>
              <a:rPr lang="id-ID" dirty="0" smtClean="0"/>
              <a:t>Badan yang membayar honorarium atau pembayaran lain sebagai imbalan sehubungan dengan jasa, termasuk jasa tenaga ahli yang melakukan pekerjaan bebas.</a:t>
            </a:r>
          </a:p>
          <a:p>
            <a:pPr marL="342900" indent="-342900">
              <a:buAutoNum type="arabicPeriod"/>
            </a:pPr>
            <a:r>
              <a:rPr lang="id-ID" dirty="0" smtClean="0"/>
              <a:t>Penyelenggara kegiatan yg melakukan pembayaran sehubungan dengan pelaksanaan suatu kegiatan.</a:t>
            </a:r>
          </a:p>
          <a:p>
            <a:pPr marL="342900" indent="-342900">
              <a:buAutoNum type="arabicPeriod"/>
            </a:pPr>
            <a:endParaRPr lang="id-ID" dirty="0" smtClean="0"/>
          </a:p>
          <a:p>
            <a:pPr marL="342900" indent="-342900">
              <a:buAutoNum type="arabicPeriod"/>
            </a:pPr>
            <a:endParaRPr lang="id-ID" dirty="0"/>
          </a:p>
        </p:txBody>
      </p:sp>
      <p:sp>
        <p:nvSpPr>
          <p:cNvPr id="4" name="TextBox 3"/>
          <p:cNvSpPr txBox="1"/>
          <p:nvPr/>
        </p:nvSpPr>
        <p:spPr>
          <a:xfrm>
            <a:off x="3851920" y="116632"/>
            <a:ext cx="5072222" cy="923330"/>
          </a:xfrm>
          <a:prstGeom prst="rect">
            <a:avLst/>
          </a:prstGeom>
          <a:solidFill>
            <a:srgbClr val="FFFF00"/>
          </a:solidFill>
        </p:spPr>
        <p:txBody>
          <a:bodyPr wrap="none" rtlCol="0">
            <a:spAutoFit/>
          </a:bodyPr>
          <a:lstStyle/>
          <a:p>
            <a:r>
              <a:rPr lang="id-ID" dirty="0" smtClean="0"/>
              <a:t>Tidak termasuk pemberi kerja yg wajib </a:t>
            </a:r>
          </a:p>
          <a:p>
            <a:r>
              <a:rPr lang="id-ID" dirty="0" smtClean="0"/>
              <a:t>melakukan pemotongan  adalah perwakilan</a:t>
            </a:r>
          </a:p>
          <a:p>
            <a:r>
              <a:rPr lang="id-ID" dirty="0" smtClean="0"/>
              <a:t>negara asing dan organisasi Internasional</a:t>
            </a:r>
            <a:endParaRPr lang="id-ID" dirty="0"/>
          </a:p>
        </p:txBody>
      </p:sp>
    </p:spTree>
  </p:cSld>
  <p:clrMapOvr>
    <a:masterClrMapping/>
  </p:clrMapOvr>
  <p:transition spd="slow">
    <p:strips dir="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2771800" y="260648"/>
            <a:ext cx="3240360" cy="914400"/>
          </a:xfrm>
          <a:prstGeom prst="ellipse">
            <a:avLst/>
          </a:prstGeom>
          <a:solidFill>
            <a:srgbClr val="00B05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smtClean="0"/>
              <a:t>PPh pasal 22</a:t>
            </a:r>
            <a:endParaRPr lang="id-ID" sz="2400" b="1" dirty="0"/>
          </a:p>
        </p:txBody>
      </p:sp>
      <p:sp>
        <p:nvSpPr>
          <p:cNvPr id="3" name="Cube 2"/>
          <p:cNvSpPr/>
          <p:nvPr/>
        </p:nvSpPr>
        <p:spPr>
          <a:xfrm>
            <a:off x="755576" y="1340768"/>
            <a:ext cx="7992888" cy="4968552"/>
          </a:xfrm>
          <a:prstGeom prst="cube">
            <a:avLst>
              <a:gd name="adj" fmla="val 11592"/>
            </a:avLst>
          </a:prstGeom>
          <a:blipFill>
            <a:blip r:embed="rId2" cstate="print"/>
            <a:tile tx="0" ty="0" sx="100000" sy="100000" flip="none" algn="tl"/>
          </a:blip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smtClean="0"/>
              <a:t>Menteri keuangan dapat menetapkan :</a:t>
            </a:r>
          </a:p>
          <a:p>
            <a:pPr marL="342900" indent="-342900">
              <a:buAutoNum type="arabicPeriod"/>
            </a:pPr>
            <a:r>
              <a:rPr lang="id-ID" dirty="0" smtClean="0"/>
              <a:t>Bendahawan pemerintah untuk memungut pajak sehubungan dengan pembayaran atas penyerahan barang</a:t>
            </a:r>
          </a:p>
          <a:p>
            <a:pPr marL="342900" indent="-342900">
              <a:buAutoNum type="arabicPeriod"/>
            </a:pPr>
            <a:r>
              <a:rPr lang="id-ID" dirty="0" smtClean="0"/>
              <a:t>Badan-badan tertentu untuk memungut pajak dari wajib pajak yang melakukan kegiatan di bidang impor atau kegiatan di bidang lain dan</a:t>
            </a:r>
          </a:p>
          <a:p>
            <a:pPr marL="342900" indent="-342900">
              <a:buAutoNum type="arabicPeriod"/>
            </a:pPr>
            <a:r>
              <a:rPr lang="id-ID" dirty="0" smtClean="0"/>
              <a:t>Wajib pajak tertentu untuk memungut pajak dari pembeli atas penjualan barang yang tergolong sangat mewah</a:t>
            </a:r>
            <a:endParaRPr lang="id-ID" dirty="0"/>
          </a:p>
        </p:txBody>
      </p:sp>
    </p:spTree>
  </p:cSld>
  <p:clrMapOvr>
    <a:masterClrMapping/>
  </p:clrMapOvr>
  <p:transition spd="slow">
    <p:strips dir="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3203848" y="188640"/>
            <a:ext cx="2520280" cy="9144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tx1"/>
                </a:solidFill>
              </a:rPr>
              <a:t>PPh pasal 23</a:t>
            </a:r>
            <a:endParaRPr lang="id-ID" b="1" dirty="0">
              <a:solidFill>
                <a:schemeClr val="tx1"/>
              </a:solidFill>
            </a:endParaRPr>
          </a:p>
        </p:txBody>
      </p:sp>
      <p:sp>
        <p:nvSpPr>
          <p:cNvPr id="3" name="Rectangle 2"/>
          <p:cNvSpPr/>
          <p:nvPr/>
        </p:nvSpPr>
        <p:spPr>
          <a:xfrm>
            <a:off x="323528" y="1340768"/>
            <a:ext cx="8568952" cy="5256584"/>
          </a:xfrm>
          <a:prstGeom prst="rect">
            <a:avLst/>
          </a:prstGeom>
          <a:blipFill>
            <a:blip r:embed="rId2"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smtClean="0"/>
              <a:t>Atas penghasilan tersebut dibawah ini dengan nama dan dalam bentuk apapun yang dibayarkan, disediakan untuk dibayarkan atau telah jatuh tempo pembayarannya oleh badan pemerintah, subyek pajak badan dalam negeri lain, penyelenggara kegiatan, bentuk usaha tetap, atau perwakilan perusahaan luar negeri lainnya kepada wajib pajak dalam negeri, bentuk usaha tetap dipotong pajak oleh pihak yang wajib membayarkan :</a:t>
            </a:r>
          </a:p>
          <a:p>
            <a:endParaRPr lang="id-ID" dirty="0" smtClean="0"/>
          </a:p>
          <a:p>
            <a:pPr marL="342900" indent="-342900">
              <a:buAutoNum type="arabicPeriod"/>
            </a:pPr>
            <a:r>
              <a:rPr lang="id-ID" dirty="0" smtClean="0"/>
              <a:t>Sebesar 15% dari jumlah bruto atas deviden, bunga, royalty, hadiah dan penghargaan, bonus dan yang sejenis selain yang telah dipotong PPh ps 21 huruf e.</a:t>
            </a:r>
          </a:p>
          <a:p>
            <a:pPr marL="342900" indent="-342900">
              <a:buAutoNum type="arabicPeriod"/>
            </a:pPr>
            <a:r>
              <a:rPr lang="id-ID" dirty="0" smtClean="0"/>
              <a:t>Sebesar 2% dari jumlah penghasilan bruto atas :</a:t>
            </a:r>
          </a:p>
          <a:p>
            <a:pPr marL="342900" indent="-342900">
              <a:buAutoNum type="alphaLcPeriod"/>
            </a:pPr>
            <a:r>
              <a:rPr lang="id-ID" dirty="0" smtClean="0"/>
              <a:t>Sewa dan penghasilan lain sehubungan dengan penggunaan harta</a:t>
            </a:r>
          </a:p>
          <a:p>
            <a:pPr marL="342900" indent="-342900">
              <a:buAutoNum type="alphaLcPeriod"/>
            </a:pPr>
            <a:r>
              <a:rPr lang="id-ID" dirty="0" smtClean="0"/>
              <a:t>Imbalan sehubungan dengan jasa tehnik, jasa managemen, jasa konstruksi, jasa konsultan, dan jasa lain yang diatur atau berdasarkan Permenkeu, selain jasa yang telah dipotong berdasarkan pph pasal 21,</a:t>
            </a:r>
          </a:p>
          <a:p>
            <a:pPr marL="342900" indent="-342900"/>
            <a:r>
              <a:rPr lang="id-ID" dirty="0" smtClean="0"/>
              <a:t>3. Dalam hal wajib pajak yang menerima atau memperoleh penghasilan tidak memliki NPWP, besar tarif pemotongam lebih tinggi 100% daripada tarif tersebut. </a:t>
            </a:r>
            <a:endParaRPr lang="id-ID" dirty="0"/>
          </a:p>
        </p:txBody>
      </p:sp>
    </p:spTree>
  </p:cSld>
  <p:clrMapOvr>
    <a:masterClrMapping/>
  </p:clrMapOvr>
  <p:transition spd="slow">
    <p:circl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3059832" y="332656"/>
            <a:ext cx="2520280" cy="720080"/>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b="1" dirty="0" smtClean="0"/>
              <a:t>PPh pasal 26</a:t>
            </a:r>
            <a:endParaRPr lang="id-ID" sz="2000" b="1" dirty="0"/>
          </a:p>
        </p:txBody>
      </p:sp>
      <p:sp>
        <p:nvSpPr>
          <p:cNvPr id="3" name="Flowchart: Process 2"/>
          <p:cNvSpPr/>
          <p:nvPr/>
        </p:nvSpPr>
        <p:spPr>
          <a:xfrm>
            <a:off x="467544" y="1340768"/>
            <a:ext cx="8352928" cy="4968552"/>
          </a:xfrm>
          <a:prstGeom prst="flowChartProcess">
            <a:avLst/>
          </a:prstGeom>
          <a:blipFill>
            <a:blip r:embed="rId2"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smtClean="0"/>
              <a:t>Atas penghasilan tersebut dibawah ini, dengan nama dan dalam bentuk apapun, yang dibayarkan, disediakan unuk dibayarkan atau telah jatuh tempo pembayarannya oleh badan pemerintah, subyek pajak dalam negeri, penyelenggara kegiatan, BUT, atau perwakilan perusahaan Luar negeri lainnya kepada wajib pajak luar negeri selain BUT di Indonesia, dipotong pajak sebesar 20% dari jumlah bruto oleh pihak yang wajib membayarkan :</a:t>
            </a:r>
          </a:p>
          <a:p>
            <a:pPr marL="342900" indent="-342900">
              <a:buAutoNum type="alphaLcPeriod"/>
            </a:pPr>
            <a:r>
              <a:rPr lang="id-ID" dirty="0" smtClean="0"/>
              <a:t>Deviden</a:t>
            </a:r>
          </a:p>
          <a:p>
            <a:pPr marL="342900" indent="-342900">
              <a:buAutoNum type="alphaLcPeriod"/>
            </a:pPr>
            <a:r>
              <a:rPr lang="id-ID" dirty="0" smtClean="0"/>
              <a:t>Bunga, termasuk premium, diskonto, dan imbalan sehubungan dengan jaminan pengembalian utang</a:t>
            </a:r>
          </a:p>
          <a:p>
            <a:pPr marL="342900" indent="-342900">
              <a:buAutoNum type="alphaLcPeriod"/>
            </a:pPr>
            <a:r>
              <a:rPr lang="id-ID" dirty="0" smtClean="0"/>
              <a:t>Royalty, sewa dan penghasilan lain selain dengan penggunaan harta</a:t>
            </a:r>
          </a:p>
          <a:p>
            <a:pPr marL="342900" indent="-342900">
              <a:buAutoNum type="alphaLcPeriod"/>
            </a:pPr>
            <a:r>
              <a:rPr lang="id-ID" dirty="0" smtClean="0"/>
              <a:t>Imbalan sehubungan dengan jasa, pekerjaan dan kegiatan</a:t>
            </a:r>
          </a:p>
          <a:p>
            <a:pPr marL="342900" indent="-342900">
              <a:buAutoNum type="alphaLcPeriod"/>
            </a:pPr>
            <a:r>
              <a:rPr lang="id-ID" dirty="0" smtClean="0"/>
              <a:t>Hadiah dari penghargaan</a:t>
            </a:r>
          </a:p>
          <a:p>
            <a:pPr marL="342900" indent="-342900">
              <a:buAutoNum type="alphaLcPeriod"/>
            </a:pPr>
            <a:r>
              <a:rPr lang="id-ID" dirty="0" smtClean="0"/>
              <a:t>Pensiun dan pembayaran berkala lainnya</a:t>
            </a:r>
          </a:p>
          <a:p>
            <a:pPr marL="342900" indent="-342900">
              <a:buAutoNum type="alphaLcPeriod"/>
            </a:pPr>
            <a:r>
              <a:rPr lang="id-ID" dirty="0" smtClean="0"/>
              <a:t>Premi swap dan transaksi lindung nilai lainnya dan/atau</a:t>
            </a:r>
          </a:p>
          <a:p>
            <a:pPr marL="342900" indent="-342900">
              <a:buAutoNum type="alphaLcPeriod"/>
            </a:pPr>
            <a:r>
              <a:rPr lang="id-ID" dirty="0" smtClean="0"/>
              <a:t>Keuntungan karena pembebasan utang</a:t>
            </a:r>
          </a:p>
          <a:p>
            <a:pPr marL="342900" indent="-342900">
              <a:buAutoNum type="alphaLcPeriod"/>
            </a:pPr>
            <a:endParaRPr lang="id-ID" dirty="0"/>
          </a:p>
        </p:txBody>
      </p:sp>
    </p:spTree>
  </p:cSld>
  <p:clrMapOvr>
    <a:masterClrMapping/>
  </p:clrMapOvr>
  <p:transition spd="slow">
    <p:strips dir="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3419872" y="404664"/>
            <a:ext cx="2232248" cy="720080"/>
          </a:xfrm>
          <a:prstGeom prst="ellipse">
            <a:avLst/>
          </a:prstGeom>
          <a:solidFill>
            <a:srgbClr val="CD1F9B"/>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t>PPh Badan 1</a:t>
            </a:r>
            <a:endParaRPr lang="id-ID" b="1" dirty="0"/>
          </a:p>
        </p:txBody>
      </p:sp>
      <p:sp>
        <p:nvSpPr>
          <p:cNvPr id="3" name="Rectangle 2"/>
          <p:cNvSpPr/>
          <p:nvPr/>
        </p:nvSpPr>
        <p:spPr>
          <a:xfrm>
            <a:off x="467544" y="1412776"/>
            <a:ext cx="8352928" cy="4896544"/>
          </a:xfrm>
          <a:prstGeom prst="rect">
            <a:avLst/>
          </a:prstGeom>
          <a:solidFill>
            <a:srgbClr val="FF66FF"/>
          </a:solid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smtClean="0">
                <a:solidFill>
                  <a:schemeClr val="tx1"/>
                </a:solidFill>
              </a:rPr>
              <a:t>Subjek Badan ada 2 macam :</a:t>
            </a:r>
          </a:p>
          <a:p>
            <a:pPr marL="342900" indent="-342900">
              <a:buAutoNum type="arabicPeriod"/>
            </a:pPr>
            <a:r>
              <a:rPr lang="id-ID" dirty="0" smtClean="0">
                <a:solidFill>
                  <a:schemeClr val="tx1"/>
                </a:solidFill>
              </a:rPr>
              <a:t>Subyek pajak badan dalam Negeri</a:t>
            </a:r>
          </a:p>
          <a:p>
            <a:pPr marL="342900" indent="-342900">
              <a:buAutoNum type="arabicPeriod"/>
            </a:pPr>
            <a:r>
              <a:rPr lang="id-ID" dirty="0" smtClean="0">
                <a:solidFill>
                  <a:schemeClr val="tx1"/>
                </a:solidFill>
              </a:rPr>
              <a:t>Subjek pajak badan luar Negeri</a:t>
            </a:r>
          </a:p>
          <a:p>
            <a:pPr marL="342900" indent="-342900"/>
            <a:endParaRPr lang="id-ID" dirty="0" smtClean="0">
              <a:solidFill>
                <a:schemeClr val="tx1"/>
              </a:solidFill>
            </a:endParaRPr>
          </a:p>
          <a:p>
            <a:pPr marL="342900" indent="-342900"/>
            <a:r>
              <a:rPr lang="id-ID" dirty="0" smtClean="0">
                <a:solidFill>
                  <a:schemeClr val="tx1"/>
                </a:solidFill>
              </a:rPr>
              <a:t>Subyek pajak Badan Dalam Negeri :</a:t>
            </a:r>
          </a:p>
          <a:p>
            <a:pPr marL="342900" indent="-342900">
              <a:buAutoNum type="alphaLcPeriod"/>
            </a:pPr>
            <a:r>
              <a:rPr lang="id-ID" dirty="0" smtClean="0">
                <a:solidFill>
                  <a:schemeClr val="tx1"/>
                </a:solidFill>
              </a:rPr>
              <a:t>Badan yang didirikan atau bertempat tinggal di Indonesia</a:t>
            </a:r>
          </a:p>
          <a:p>
            <a:pPr marL="342900" indent="-342900">
              <a:buAutoNum type="alphaLcPeriod"/>
            </a:pPr>
            <a:r>
              <a:rPr lang="id-ID" dirty="0" smtClean="0">
                <a:solidFill>
                  <a:schemeClr val="tx1"/>
                </a:solidFill>
              </a:rPr>
              <a:t>Dimulai sejak saat badan tersebut didirikan di Indonesai atau bertempat kedudukan di Indonesia dan berakhir pada saat dibubarkan atau tidak lagi bertempat kedudukan di Indonesia.</a:t>
            </a:r>
          </a:p>
          <a:p>
            <a:pPr marL="342900" indent="-342900">
              <a:buAutoNum type="alphaLcPeriod"/>
            </a:pPr>
            <a:r>
              <a:rPr lang="id-ID" dirty="0" smtClean="0">
                <a:solidFill>
                  <a:schemeClr val="tx1"/>
                </a:solidFill>
              </a:rPr>
              <a:t>Obyek pajak penghasilan baik yang diterima atau diperoleh dari Indonesia dan dari luar Indonesia</a:t>
            </a:r>
          </a:p>
          <a:p>
            <a:pPr marL="342900" indent="-342900">
              <a:buAutoNum type="alphaLcPeriod"/>
            </a:pPr>
            <a:r>
              <a:rPr lang="id-ID" dirty="0" smtClean="0">
                <a:solidFill>
                  <a:schemeClr val="tx1"/>
                </a:solidFill>
              </a:rPr>
              <a:t>Menyampaikan laporan SPT sebagai sarana untuk menetapkan pajak yang terutang dalam suatu tahun  pajak</a:t>
            </a:r>
          </a:p>
          <a:p>
            <a:pPr marL="342900" indent="-342900">
              <a:buAutoNum type="alphaLcPeriod"/>
            </a:pPr>
            <a:r>
              <a:rPr lang="id-ID" dirty="0" smtClean="0">
                <a:solidFill>
                  <a:schemeClr val="tx1"/>
                </a:solidFill>
              </a:rPr>
              <a:t>Penghasilan netto dengan tarif umum</a:t>
            </a:r>
          </a:p>
          <a:p>
            <a:pPr marL="342900" indent="-342900">
              <a:buAutoNum type="alphaLcPeriod"/>
            </a:pPr>
            <a:r>
              <a:rPr lang="id-ID" dirty="0" smtClean="0">
                <a:solidFill>
                  <a:schemeClr val="tx1"/>
                </a:solidFill>
              </a:rPr>
              <a:t>BUT disamakan dengan subyek pajak Badan</a:t>
            </a:r>
          </a:p>
          <a:p>
            <a:pPr marL="342900" indent="-342900">
              <a:buAutoNum type="alphaLcPeriod"/>
            </a:pPr>
            <a:endParaRPr lang="id-ID" dirty="0">
              <a:solidFill>
                <a:schemeClr val="tx1"/>
              </a:solidFill>
            </a:endParaRPr>
          </a:p>
        </p:txBody>
      </p:sp>
    </p:spTree>
  </p:cSld>
  <p:clrMapOvr>
    <a:masterClrMapping/>
  </p:clrMapOvr>
  <p:transition spd="slow">
    <p:strips/>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3131840" y="332656"/>
            <a:ext cx="2232248" cy="792088"/>
          </a:xfrm>
          <a:prstGeom prst="ellipse">
            <a:avLst/>
          </a:prstGeom>
          <a:blipFill>
            <a:blip r:embed="rId2" cstate="print"/>
            <a:tile tx="0" ty="0" sx="100000" sy="100000" flip="none" algn="tl"/>
          </a:blip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t>PPh Badan 2</a:t>
            </a:r>
            <a:endParaRPr lang="id-ID" b="1" dirty="0"/>
          </a:p>
        </p:txBody>
      </p:sp>
      <p:sp>
        <p:nvSpPr>
          <p:cNvPr id="3" name="Rectangle 2"/>
          <p:cNvSpPr/>
          <p:nvPr/>
        </p:nvSpPr>
        <p:spPr>
          <a:xfrm>
            <a:off x="683568" y="1700808"/>
            <a:ext cx="7776864" cy="4392488"/>
          </a:xfrm>
          <a:prstGeom prst="rect">
            <a:avLst/>
          </a:prstGeom>
          <a:blipFill>
            <a:blip r:embed="rId2" cstate="print"/>
            <a:tile tx="0" ty="0" sx="100000" sy="100000" flip="none" algn="tl"/>
          </a:blip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b="1" dirty="0" smtClean="0"/>
              <a:t>Subyek Pajak Badan Luar Negeri :</a:t>
            </a:r>
          </a:p>
          <a:p>
            <a:pPr marL="342900" indent="-342900">
              <a:buAutoNum type="alphaLcPeriod"/>
            </a:pPr>
            <a:r>
              <a:rPr lang="id-ID" dirty="0" smtClean="0"/>
              <a:t>Badan yang didirikan dan tidak bertempat kedudukan di Indonesia yang memperoleh atau menerima penghasilan di Indonesia baik melalui BUT maupun tidak</a:t>
            </a:r>
          </a:p>
          <a:p>
            <a:pPr marL="342900" indent="-342900"/>
            <a:r>
              <a:rPr lang="id-ID" dirty="0" smtClean="0"/>
              <a:t>b. Dimulai secara otomatis pada saat menjalankan usaha melalui BUT ataupun pada saat meneima atau memperoleh penghasilan.</a:t>
            </a:r>
          </a:p>
          <a:p>
            <a:pPr marL="342900" indent="-342900"/>
            <a:r>
              <a:rPr lang="id-ID" dirty="0" smtClean="0"/>
              <a:t>c. Berakhir pada saat tidak lagi menjalankan usaha di Indonesia      dengan melalui BUT atau tidak lagi menerima atau memperoleh penghasilan di Indonesia.</a:t>
            </a:r>
          </a:p>
          <a:p>
            <a:pPr marL="342900" indent="-342900"/>
            <a:r>
              <a:rPr lang="id-ID" dirty="0" smtClean="0"/>
              <a:t>d. Penghasilan yang berasal dari sumber penghasilan di Indonesia</a:t>
            </a:r>
          </a:p>
          <a:p>
            <a:pPr marL="342900" indent="-342900"/>
            <a:r>
              <a:rPr lang="id-ID" dirty="0" smtClean="0"/>
              <a:t>e. Penghasilan Bruto dengan tarif pajak sepadan</a:t>
            </a:r>
          </a:p>
          <a:p>
            <a:pPr marL="342900" indent="-342900"/>
            <a:r>
              <a:rPr lang="id-ID" dirty="0" smtClean="0"/>
              <a:t>f. Tidak wajib menyampaikan pemberitahuan tahunan, karena kewajiban pajaknya dipenuhi melalui pemotongan pajak yang bersifat final </a:t>
            </a:r>
          </a:p>
          <a:p>
            <a:pPr marL="342900" indent="-342900">
              <a:buAutoNum type="alphaLcPeriod"/>
            </a:pPr>
            <a:endParaRPr lang="id-ID" dirty="0"/>
          </a:p>
        </p:txBody>
      </p:sp>
      <p:sp>
        <p:nvSpPr>
          <p:cNvPr id="4" name="Oval 3"/>
          <p:cNvSpPr/>
          <p:nvPr/>
        </p:nvSpPr>
        <p:spPr>
          <a:xfrm>
            <a:off x="10188624" y="332656"/>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transition spd="slow">
    <p:strips dir="l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323528" y="2780928"/>
            <a:ext cx="2160240" cy="1008112"/>
          </a:xfrm>
          <a:prstGeom prst="ellipse">
            <a:avLst/>
          </a:prstGeom>
          <a:solidFill>
            <a:srgbClr val="6666FF"/>
          </a:solid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b="1" dirty="0" smtClean="0"/>
              <a:t>Subyek Badan</a:t>
            </a:r>
            <a:endParaRPr lang="id-ID" sz="2000" b="1" dirty="0"/>
          </a:p>
        </p:txBody>
      </p:sp>
      <p:sp>
        <p:nvSpPr>
          <p:cNvPr id="3" name="Flowchart: Internal Storage 2"/>
          <p:cNvSpPr/>
          <p:nvPr/>
        </p:nvSpPr>
        <p:spPr>
          <a:xfrm>
            <a:off x="2843808" y="620688"/>
            <a:ext cx="5904656" cy="5904656"/>
          </a:xfrm>
          <a:prstGeom prst="flowChartInternalStorage">
            <a:avLst/>
          </a:prstGeom>
          <a:solidFill>
            <a:schemeClr val="accent2"/>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AutoNum type="alphaLcPeriod"/>
            </a:pPr>
            <a:r>
              <a:rPr lang="id-ID" dirty="0" smtClean="0"/>
              <a:t>Perseroan Terbatas</a:t>
            </a:r>
          </a:p>
          <a:p>
            <a:pPr marL="342900" indent="-342900">
              <a:buAutoNum type="alphaLcPeriod"/>
            </a:pPr>
            <a:r>
              <a:rPr lang="id-ID" dirty="0" smtClean="0"/>
              <a:t>Perseroan Komanditer</a:t>
            </a:r>
          </a:p>
          <a:p>
            <a:pPr marL="342900" indent="-342900">
              <a:buAutoNum type="alphaLcPeriod"/>
            </a:pPr>
            <a:r>
              <a:rPr lang="id-ID" dirty="0" smtClean="0"/>
              <a:t>Perseroan lainnya</a:t>
            </a:r>
          </a:p>
          <a:p>
            <a:pPr marL="342900" indent="-342900">
              <a:buAutoNum type="alphaLcPeriod"/>
            </a:pPr>
            <a:r>
              <a:rPr lang="id-ID" dirty="0" smtClean="0"/>
              <a:t>Badan usaha Milik Negara/badan Usaha Milik Negara Daerah (BUMN/BUMND)</a:t>
            </a:r>
          </a:p>
          <a:p>
            <a:pPr marL="342900" indent="-342900">
              <a:buAutoNum type="alphaLcPeriod"/>
            </a:pPr>
            <a:r>
              <a:rPr lang="id-ID" dirty="0" smtClean="0"/>
              <a:t>Firma</a:t>
            </a:r>
          </a:p>
          <a:p>
            <a:pPr marL="342900" indent="-342900">
              <a:buAutoNum type="alphaLcPeriod"/>
            </a:pPr>
            <a:r>
              <a:rPr lang="id-ID" dirty="0" smtClean="0"/>
              <a:t>Kongsi</a:t>
            </a:r>
          </a:p>
          <a:p>
            <a:pPr marL="342900" indent="-342900">
              <a:buAutoNum type="alphaLcPeriod"/>
            </a:pPr>
            <a:r>
              <a:rPr lang="id-ID" dirty="0" smtClean="0"/>
              <a:t>Koperasi</a:t>
            </a:r>
          </a:p>
          <a:p>
            <a:pPr marL="342900" indent="-342900">
              <a:buAutoNum type="alphaLcPeriod"/>
            </a:pPr>
            <a:r>
              <a:rPr lang="id-ID" dirty="0" smtClean="0"/>
              <a:t>Persekutuan Perdata</a:t>
            </a:r>
          </a:p>
          <a:p>
            <a:pPr marL="342900" indent="-342900">
              <a:buAutoNum type="alphaLcPeriod"/>
            </a:pPr>
            <a:r>
              <a:rPr lang="id-ID" dirty="0" smtClean="0"/>
              <a:t>Perkumpulan</a:t>
            </a:r>
          </a:p>
          <a:p>
            <a:pPr marL="342900" indent="-342900">
              <a:buAutoNum type="alphaLcPeriod"/>
            </a:pPr>
            <a:r>
              <a:rPr lang="id-ID" dirty="0" smtClean="0"/>
              <a:t>Yayasan</a:t>
            </a:r>
          </a:p>
          <a:p>
            <a:pPr marL="342900" indent="-342900">
              <a:buAutoNum type="alphaLcPeriod"/>
            </a:pPr>
            <a:r>
              <a:rPr lang="id-ID" dirty="0" smtClean="0"/>
              <a:t>Organisasi massa (Ormas)</a:t>
            </a:r>
          </a:p>
          <a:p>
            <a:pPr marL="342900" indent="-342900">
              <a:buAutoNum type="alphaLcPeriod"/>
            </a:pPr>
            <a:r>
              <a:rPr lang="id-ID" dirty="0" smtClean="0"/>
              <a:t>Organisasi Soasial Politik (orsospol) dan yang sejenis.</a:t>
            </a:r>
          </a:p>
          <a:p>
            <a:pPr marL="342900" indent="-342900">
              <a:buAutoNum type="alphaLcPeriod"/>
            </a:pPr>
            <a:r>
              <a:rPr lang="id-ID" dirty="0" smtClean="0"/>
              <a:t>Lembaga </a:t>
            </a:r>
          </a:p>
          <a:p>
            <a:pPr marL="342900" indent="-342900">
              <a:buAutoNum type="alphaLcPeriod"/>
            </a:pPr>
            <a:r>
              <a:rPr lang="id-ID" dirty="0" smtClean="0"/>
              <a:t>BUT</a:t>
            </a:r>
          </a:p>
          <a:p>
            <a:pPr marL="342900" indent="-342900">
              <a:buAutoNum type="alphaLcPeriod"/>
            </a:pPr>
            <a:r>
              <a:rPr lang="id-ID" dirty="0" smtClean="0"/>
              <a:t>Reksadana</a:t>
            </a:r>
          </a:p>
          <a:p>
            <a:pPr marL="342900" indent="-342900">
              <a:buAutoNum type="alphaLcPeriod"/>
            </a:pPr>
            <a:r>
              <a:rPr lang="id-ID" dirty="0" smtClean="0"/>
              <a:t>Bentuk badan lainnya.</a:t>
            </a:r>
            <a:endParaRPr lang="id-ID" dirty="0"/>
          </a:p>
        </p:txBody>
      </p:sp>
    </p:spTree>
  </p:cSld>
  <p:clrMapOvr>
    <a:masterClrMapping/>
  </p:clrMapOvr>
  <p:transition spd="slow">
    <p:split orient="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ertical Scroll 2"/>
          <p:cNvSpPr/>
          <p:nvPr/>
        </p:nvSpPr>
        <p:spPr>
          <a:xfrm>
            <a:off x="467544" y="260648"/>
            <a:ext cx="8568952" cy="6408712"/>
          </a:xfrm>
          <a:prstGeom prst="verticalScroll">
            <a:avLst/>
          </a:prstGeom>
          <a:solidFill>
            <a:schemeClr val="tx1"/>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d-ID" dirty="0" smtClean="0"/>
          </a:p>
          <a:p>
            <a:endParaRPr lang="id-ID" dirty="0" smtClean="0"/>
          </a:p>
          <a:p>
            <a:r>
              <a:rPr lang="id-ID" dirty="0" smtClean="0"/>
              <a:t>=BUT mengandung pengertian adanya suatu suatu tempat   usaha (Place of business) yaitu fasilitas yang dapat berupa tanah dan gedung termasuk mesin-mesin dan peralatan.</a:t>
            </a:r>
          </a:p>
          <a:p>
            <a:r>
              <a:rPr lang="id-ID" dirty="0" smtClean="0"/>
              <a:t>=Tempat usaha tersebut bersifat permanen dan digunakan untuk menjalankan usaha dan kegiatan orang pribadi yang bertempat tinggal di Indonesia.</a:t>
            </a:r>
          </a:p>
          <a:p>
            <a:r>
              <a:rPr lang="id-ID" dirty="0" smtClean="0"/>
              <a:t>=Pengertian BUT mencakup pula orang pribadi sebagai agen yang kedudukannya tidak bebas yang bertindak untuk dan atas nama orang pribadi yang tidak bertempat tinggal di Indonesia.</a:t>
            </a:r>
          </a:p>
          <a:p>
            <a:r>
              <a:rPr lang="id-ID" dirty="0" smtClean="0"/>
              <a:t>=Orang pribadi yg tidak bertempat tinggal di Indonesia tidak dapat dianggap mempunyai BUT di Indonesia apabila orang pribadi dalam menjalankan usaha atau melakukan kegiatan di Indonesia menggunakan agen, broker atau perantara yang mempunyai kedudukan bebas, asalkan agen atau perantara tersebut dalam kenyataannya bertindak sepenuhnya dalam rangka menjalankan perusahaannya sendiri   </a:t>
            </a:r>
            <a:endParaRPr lang="id-ID" dirty="0"/>
          </a:p>
        </p:txBody>
      </p:sp>
      <p:sp>
        <p:nvSpPr>
          <p:cNvPr id="4" name="TextBox 3"/>
          <p:cNvSpPr txBox="1"/>
          <p:nvPr/>
        </p:nvSpPr>
        <p:spPr>
          <a:xfrm>
            <a:off x="3979867" y="188640"/>
            <a:ext cx="1672253" cy="646331"/>
          </a:xfrm>
          <a:prstGeom prst="rect">
            <a:avLst/>
          </a:prstGeom>
          <a:solidFill>
            <a:srgbClr val="C00000"/>
          </a:solidFill>
          <a:ln w="76200">
            <a:solidFill>
              <a:schemeClr val="tx1"/>
            </a:solidFill>
          </a:ln>
        </p:spPr>
        <p:txBody>
          <a:bodyPr wrap="none" rtlCol="0">
            <a:spAutoFit/>
          </a:bodyPr>
          <a:lstStyle/>
          <a:p>
            <a:r>
              <a:rPr lang="id-ID" dirty="0" smtClean="0">
                <a:solidFill>
                  <a:schemeClr val="bg1"/>
                </a:solidFill>
              </a:rPr>
              <a:t>BUT bagi OP</a:t>
            </a:r>
          </a:p>
          <a:p>
            <a:r>
              <a:rPr lang="id-ID" dirty="0" smtClean="0">
                <a:solidFill>
                  <a:schemeClr val="bg1"/>
                </a:solidFill>
              </a:rPr>
              <a:t>Sebagai SPLN</a:t>
            </a:r>
            <a:endParaRPr lang="id-ID" dirty="0">
              <a:solidFill>
                <a:schemeClr val="bg1"/>
              </a:solidFill>
            </a:endParaRPr>
          </a:p>
        </p:txBody>
      </p:sp>
    </p:spTree>
  </p:cSld>
  <p:clrMapOvr>
    <a:masterClrMapping/>
  </p:clrMapOvr>
  <p:transition spd="slow">
    <p:spli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lowchart: Process 2"/>
          <p:cNvSpPr/>
          <p:nvPr/>
        </p:nvSpPr>
        <p:spPr>
          <a:xfrm>
            <a:off x="251520" y="404664"/>
            <a:ext cx="8640960" cy="6264696"/>
          </a:xfrm>
          <a:prstGeom prst="flowChartProcess">
            <a:avLst/>
          </a:prstGeom>
          <a:blipFill>
            <a:blip r:embed="rId2" cstate="print"/>
            <a:tile tx="0" ty="0" sx="100000" sy="100000" flip="none" algn="tl"/>
          </a:blip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AutoNum type="alphaLcPeriod"/>
            </a:pPr>
            <a:r>
              <a:rPr lang="id-ID" dirty="0" smtClean="0"/>
              <a:t>Tempat kedudukan menajemen</a:t>
            </a:r>
          </a:p>
          <a:p>
            <a:pPr marL="342900" indent="-342900">
              <a:buAutoNum type="alphaLcPeriod"/>
            </a:pPr>
            <a:r>
              <a:rPr lang="id-ID" dirty="0" smtClean="0"/>
              <a:t>Cabang perusahaan</a:t>
            </a:r>
          </a:p>
          <a:p>
            <a:pPr marL="342900" indent="-342900">
              <a:buAutoNum type="alphaLcPeriod"/>
            </a:pPr>
            <a:r>
              <a:rPr lang="id-ID" dirty="0" smtClean="0"/>
              <a:t>Kantor perwakilan</a:t>
            </a:r>
          </a:p>
          <a:p>
            <a:pPr marL="342900" indent="-342900">
              <a:buAutoNum type="alphaLcPeriod"/>
            </a:pPr>
            <a:r>
              <a:rPr lang="id-ID" dirty="0" smtClean="0"/>
              <a:t>Gedung kantor</a:t>
            </a:r>
          </a:p>
          <a:p>
            <a:pPr marL="342900" indent="-342900">
              <a:buAutoNum type="alphaLcPeriod"/>
            </a:pPr>
            <a:r>
              <a:rPr lang="id-ID" dirty="0" smtClean="0"/>
              <a:t>Pabrik</a:t>
            </a:r>
          </a:p>
          <a:p>
            <a:pPr marL="342900" indent="-342900">
              <a:buAutoNum type="alphaLcPeriod"/>
            </a:pPr>
            <a:r>
              <a:rPr lang="id-ID" dirty="0" smtClean="0"/>
              <a:t>Bengkel</a:t>
            </a:r>
          </a:p>
          <a:p>
            <a:pPr marL="342900" indent="-342900">
              <a:buAutoNum type="alphaLcPeriod"/>
            </a:pPr>
            <a:r>
              <a:rPr lang="id-ID" dirty="0" smtClean="0"/>
              <a:t>Gudang</a:t>
            </a:r>
          </a:p>
          <a:p>
            <a:pPr marL="342900" indent="-342900">
              <a:buAutoNum type="alphaLcPeriod"/>
            </a:pPr>
            <a:r>
              <a:rPr lang="id-ID" dirty="0" smtClean="0"/>
              <a:t>Ruang untuk promosi dan penjualan</a:t>
            </a:r>
          </a:p>
          <a:p>
            <a:pPr marL="342900" indent="-342900">
              <a:buAutoNum type="alphaLcPeriod"/>
            </a:pPr>
            <a:r>
              <a:rPr lang="id-ID" dirty="0" smtClean="0"/>
              <a:t>Pertambangan dan penggalian sumber alam</a:t>
            </a:r>
          </a:p>
          <a:p>
            <a:pPr marL="342900" indent="-342900">
              <a:buAutoNum type="alphaLcPeriod"/>
            </a:pPr>
            <a:r>
              <a:rPr lang="id-ID" dirty="0" smtClean="0"/>
              <a:t>Wilayah kerja pertambangan minyak dan gas bumi</a:t>
            </a:r>
          </a:p>
          <a:p>
            <a:pPr marL="342900" indent="-342900">
              <a:buAutoNum type="alphaLcPeriod"/>
            </a:pPr>
            <a:r>
              <a:rPr lang="id-ID" dirty="0" smtClean="0"/>
              <a:t>Perikanan, peternakan, pertanian, perkebunan dan kehutanan</a:t>
            </a:r>
          </a:p>
          <a:p>
            <a:pPr marL="342900" indent="-342900">
              <a:buAutoNum type="alphaLcPeriod"/>
            </a:pPr>
            <a:r>
              <a:rPr lang="id-ID" dirty="0" smtClean="0"/>
              <a:t>Proyek konstruksi, instalasi atau proyek perakitan </a:t>
            </a:r>
          </a:p>
          <a:p>
            <a:pPr marL="342900" indent="-342900">
              <a:buAutoNum type="alphaLcPeriod"/>
            </a:pPr>
            <a:r>
              <a:rPr lang="id-ID" dirty="0" smtClean="0"/>
              <a:t>Pemberian jasa dalam bentuk apapun oleh pegawai atau oleh orang lain sepanjang dilakukan lebih dari 60 hari dalam jangka waktu 12 bulan</a:t>
            </a:r>
          </a:p>
          <a:p>
            <a:pPr marL="342900" indent="-342900">
              <a:buAutoNum type="alphaLcPeriod"/>
            </a:pPr>
            <a:r>
              <a:rPr lang="id-ID" dirty="0" smtClean="0"/>
              <a:t>Orang atau badan yang bertindak selaku agen yang kedudukannya tidak bebas</a:t>
            </a:r>
          </a:p>
          <a:p>
            <a:pPr marL="342900" indent="-342900">
              <a:buAutoNum type="alphaLcPeriod"/>
            </a:pPr>
            <a:r>
              <a:rPr lang="id-ID" dirty="0" smtClean="0"/>
              <a:t>Agen atau pegawai dari perusahaan asuransi yg tidak didirikan dan tidak berkedudukan di Indonesia yg menerima premi asuransi atau menanggung resiko di Indonesia</a:t>
            </a:r>
          </a:p>
          <a:p>
            <a:pPr marL="342900" indent="-342900">
              <a:buAutoNum type="alphaLcPeriod"/>
            </a:pPr>
            <a:r>
              <a:rPr lang="id-ID" dirty="0" smtClean="0"/>
              <a:t>Komputer, agen elektronik atau peralatan otomatis yang dimiliki, disewa atau digunakan oleh penyelenggara transaksi elektronik untuk menjalankan kegiatan usaha melalui internet. </a:t>
            </a:r>
            <a:endParaRPr lang="id-ID" dirty="0"/>
          </a:p>
        </p:txBody>
      </p:sp>
      <p:sp>
        <p:nvSpPr>
          <p:cNvPr id="5" name="Rounded Rectangle 4"/>
          <p:cNvSpPr/>
          <p:nvPr/>
        </p:nvSpPr>
        <p:spPr>
          <a:xfrm>
            <a:off x="4860032" y="188640"/>
            <a:ext cx="3456384" cy="648072"/>
          </a:xfrm>
          <a:prstGeom prst="roundRect">
            <a:avLst/>
          </a:prstGeom>
          <a:solidFill>
            <a:srgbClr val="FF000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smtClean="0"/>
              <a:t>Yang termasuk BUT</a:t>
            </a:r>
            <a:endParaRPr lang="id-ID" sz="2400" b="1" dirty="0"/>
          </a:p>
        </p:txBody>
      </p:sp>
    </p:spTree>
  </p:cSld>
  <p:clrMapOvr>
    <a:masterClrMapping/>
  </p:clrMapOvr>
  <p:transition spd="slow">
    <p:split orient="vert" dir="in"/>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n 1"/>
          <p:cNvSpPr/>
          <p:nvPr/>
        </p:nvSpPr>
        <p:spPr>
          <a:xfrm>
            <a:off x="611560" y="404664"/>
            <a:ext cx="7992888" cy="6120680"/>
          </a:xfrm>
          <a:prstGeom prst="can">
            <a:avLst>
              <a:gd name="adj" fmla="val 18046"/>
            </a:avLst>
          </a:prstGeom>
          <a:solidFill>
            <a:srgbClr val="D01C6D"/>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smtClean="0"/>
              <a:t>1. Pejabat-pejabat perwakilan diplomatik, konsulat atau pejabat lain dari negara asing dan orang-orang yang diperbantukan pada mereka yang bekerja dan bertempat tinggal bersama-sama mereka, dengan syarat bukan WNI dan di Indonesia tidak menerima atau memperoleh penghasilan lain di luar jabatan atau pekerjaannya tersebut serta negara yang bersangkutan memberikan perlakuan timbal balik.</a:t>
            </a:r>
          </a:p>
          <a:p>
            <a:endParaRPr lang="id-ID" dirty="0" smtClean="0"/>
          </a:p>
          <a:p>
            <a:r>
              <a:rPr lang="id-ID" dirty="0" smtClean="0"/>
              <a:t>2. pejabat-pejabat perwakilan organisasi internasional yang ditetapkan dengan keputusan Menteri keuangan dengan syarat bukan WNI dan tidak menjalankan usaha atau kegiatan atau pekerjaan lain untuk memperoleh penghasilan dari Indonesia.</a:t>
            </a:r>
            <a:endParaRPr lang="id-ID" dirty="0"/>
          </a:p>
        </p:txBody>
      </p:sp>
      <p:sp>
        <p:nvSpPr>
          <p:cNvPr id="3" name="Oval 2"/>
          <p:cNvSpPr/>
          <p:nvPr/>
        </p:nvSpPr>
        <p:spPr>
          <a:xfrm>
            <a:off x="1691680" y="548680"/>
            <a:ext cx="5832648" cy="72008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t>Non Subjek Orang Pribadi</a:t>
            </a:r>
            <a:endParaRPr lang="id-ID" b="1" dirty="0"/>
          </a:p>
        </p:txBody>
      </p:sp>
    </p:spTree>
  </p:cSld>
  <p:clrMapOvr>
    <a:masterClrMapping/>
  </p:clrMapOvr>
  <p:transition spd="slow">
    <p:split orient="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3131676"/>
            <a:ext cx="1834156" cy="369332"/>
          </a:xfrm>
          <a:prstGeom prst="rect">
            <a:avLst/>
          </a:prstGeom>
          <a:solidFill>
            <a:srgbClr val="FFFF00"/>
          </a:solidFill>
          <a:ln w="76200">
            <a:solidFill>
              <a:schemeClr val="tx1"/>
            </a:solidFill>
          </a:ln>
        </p:spPr>
        <p:txBody>
          <a:bodyPr wrap="none" rtlCol="0">
            <a:spAutoFit/>
          </a:bodyPr>
          <a:lstStyle/>
          <a:p>
            <a:r>
              <a:rPr lang="id-ID" dirty="0" smtClean="0"/>
              <a:t>PPh pasal 4 (2)</a:t>
            </a:r>
            <a:endParaRPr lang="id-ID" dirty="0"/>
          </a:p>
        </p:txBody>
      </p:sp>
      <p:sp>
        <p:nvSpPr>
          <p:cNvPr id="3" name="Rounded Rectangle 2"/>
          <p:cNvSpPr/>
          <p:nvPr/>
        </p:nvSpPr>
        <p:spPr>
          <a:xfrm>
            <a:off x="2267744" y="332656"/>
            <a:ext cx="6696744" cy="6264696"/>
          </a:xfrm>
          <a:prstGeom prst="roundRect">
            <a:avLst>
              <a:gd name="adj" fmla="val 24649"/>
            </a:avLst>
          </a:prstGeom>
          <a:solidFill>
            <a:srgbClr val="7030A0"/>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d-ID" dirty="0" smtClean="0"/>
          </a:p>
          <a:p>
            <a:endParaRPr lang="id-ID" dirty="0" smtClean="0"/>
          </a:p>
          <a:p>
            <a:endParaRPr lang="id-ID" dirty="0" smtClean="0"/>
          </a:p>
          <a:p>
            <a:r>
              <a:rPr lang="id-ID" dirty="0" smtClean="0"/>
              <a:t>Yaitu pajak yang dikenakan terhadap penghasilan tertentu yang </a:t>
            </a:r>
            <a:r>
              <a:rPr lang="id-ID" b="1" dirty="0" smtClean="0"/>
              <a:t>bersifat final </a:t>
            </a:r>
            <a:r>
              <a:rPr lang="id-ID" dirty="0" smtClean="0"/>
              <a:t>antara lain :</a:t>
            </a:r>
          </a:p>
          <a:p>
            <a:pPr marL="342900" indent="-342900">
              <a:buAutoNum type="arabicPeriod"/>
            </a:pPr>
            <a:r>
              <a:rPr lang="id-ID" dirty="0" smtClean="0"/>
              <a:t>Bunga deposito, dan tabungan lain, obligasi, dan surat utang negara dan bunga yang dibayarkan oleh koperasi kepada anggota koperasi orang pribadi</a:t>
            </a:r>
          </a:p>
          <a:p>
            <a:pPr marL="342900" indent="-342900">
              <a:buAutoNum type="arabicPeriod"/>
            </a:pPr>
            <a:r>
              <a:rPr lang="id-ID" dirty="0" smtClean="0"/>
              <a:t>Penghasilan berupa hadiah undian</a:t>
            </a:r>
          </a:p>
          <a:p>
            <a:pPr marL="342900" indent="-342900">
              <a:buAutoNum type="arabicPeriod"/>
            </a:pPr>
            <a:r>
              <a:rPr lang="id-ID" dirty="0" smtClean="0"/>
              <a:t>Penghasilan dari transaksi saham dan sekuritas lain, transaksi derivatif yang diperdagangkan di bursa dan transaksi penjualan saham atau pengalihan penyertaan modal pada perusahaan pasangannya yang diterima oleh perusahaan modal ventura </a:t>
            </a:r>
          </a:p>
          <a:p>
            <a:pPr marL="342900" indent="-342900">
              <a:buAutoNum type="arabicPeriod"/>
            </a:pPr>
            <a:r>
              <a:rPr lang="id-ID" dirty="0" smtClean="0"/>
              <a:t>Penghasilan dari transaksi pengalihan harta berupa tanah dan/atau bangunan, usaha jasa , konstruksi, usaha real estate dan persewaan tanah dan/atau bangunan</a:t>
            </a:r>
          </a:p>
          <a:p>
            <a:pPr marL="342900" indent="-342900">
              <a:buAutoNum type="arabicPeriod"/>
            </a:pPr>
            <a:r>
              <a:rPr lang="id-ID" dirty="0" smtClean="0"/>
              <a:t>Penghasilan tertentu lainnya yang diatur dengan atau berdasarkan peraturan pemerintah.</a:t>
            </a:r>
          </a:p>
          <a:p>
            <a:pPr marL="342900" indent="-342900">
              <a:buAutoNum type="arabicPeriod"/>
            </a:pPr>
            <a:endParaRPr lang="id-ID" dirty="0" smtClean="0"/>
          </a:p>
          <a:p>
            <a:pPr marL="342900" indent="-342900">
              <a:buAutoNum type="arabicPeriod"/>
            </a:pPr>
            <a:endParaRPr lang="id-ID" dirty="0"/>
          </a:p>
        </p:txBody>
      </p:sp>
    </p:spTree>
  </p:cSld>
  <p:clrMapOvr>
    <a:masterClrMapping/>
  </p:clrMapOvr>
  <p:transition spd="slow">
    <p:strips dir="l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83237" y="260648"/>
            <a:ext cx="2704587" cy="369332"/>
          </a:xfrm>
          <a:prstGeom prst="rect">
            <a:avLst/>
          </a:prstGeom>
          <a:solidFill>
            <a:srgbClr val="FFFF00"/>
          </a:solidFill>
        </p:spPr>
        <p:txBody>
          <a:bodyPr wrap="none" rtlCol="0">
            <a:spAutoFit/>
          </a:bodyPr>
          <a:lstStyle/>
          <a:p>
            <a:r>
              <a:rPr lang="id-ID" b="1" dirty="0" smtClean="0"/>
              <a:t>Contoh tabel PPh Final</a:t>
            </a:r>
            <a:endParaRPr lang="id-ID" b="1" dirty="0"/>
          </a:p>
        </p:txBody>
      </p:sp>
      <p:graphicFrame>
        <p:nvGraphicFramePr>
          <p:cNvPr id="4" name="Table 3"/>
          <p:cNvGraphicFramePr>
            <a:graphicFrameLocks noGrp="1"/>
          </p:cNvGraphicFramePr>
          <p:nvPr/>
        </p:nvGraphicFramePr>
        <p:xfrm>
          <a:off x="251520" y="764704"/>
          <a:ext cx="8712968" cy="2661920"/>
        </p:xfrm>
        <a:graphic>
          <a:graphicData uri="http://schemas.openxmlformats.org/drawingml/2006/table">
            <a:tbl>
              <a:tblPr firstRow="1" bandRow="1">
                <a:tableStyleId>{5C22544A-7EE6-4342-B048-85BDC9FD1C3A}</a:tableStyleId>
              </a:tblPr>
              <a:tblGrid>
                <a:gridCol w="597948"/>
                <a:gridCol w="1850324"/>
                <a:gridCol w="2448272"/>
                <a:gridCol w="1728192"/>
                <a:gridCol w="2088232"/>
              </a:tblGrid>
              <a:tr h="370840">
                <a:tc>
                  <a:txBody>
                    <a:bodyPr/>
                    <a:lstStyle/>
                    <a:p>
                      <a:pPr algn="ctr"/>
                      <a:r>
                        <a:rPr lang="id-ID" dirty="0" smtClean="0"/>
                        <a:t>No</a:t>
                      </a:r>
                      <a:endParaRPr lang="id-ID" dirty="0"/>
                    </a:p>
                  </a:txBody>
                  <a:tcPr/>
                </a:tc>
                <a:tc>
                  <a:txBody>
                    <a:bodyPr/>
                    <a:lstStyle/>
                    <a:p>
                      <a:pPr algn="ctr"/>
                      <a:r>
                        <a:rPr lang="id-ID" dirty="0" smtClean="0"/>
                        <a:t>Dasar</a:t>
                      </a:r>
                      <a:r>
                        <a:rPr lang="id-ID" baseline="0" dirty="0" smtClean="0"/>
                        <a:t> Hukum</a:t>
                      </a:r>
                      <a:endParaRPr lang="id-ID" dirty="0"/>
                    </a:p>
                  </a:txBody>
                  <a:tcPr/>
                </a:tc>
                <a:tc>
                  <a:txBody>
                    <a:bodyPr/>
                    <a:lstStyle/>
                    <a:p>
                      <a:pPr algn="ctr"/>
                      <a:r>
                        <a:rPr lang="id-ID" dirty="0" smtClean="0"/>
                        <a:t>Jenis</a:t>
                      </a:r>
                      <a:r>
                        <a:rPr lang="id-ID" baseline="0" dirty="0" smtClean="0"/>
                        <a:t> Penghasilan</a:t>
                      </a:r>
                      <a:endParaRPr lang="id-ID" dirty="0"/>
                    </a:p>
                  </a:txBody>
                  <a:tcPr/>
                </a:tc>
                <a:tc>
                  <a:txBody>
                    <a:bodyPr/>
                    <a:lstStyle/>
                    <a:p>
                      <a:pPr algn="ctr"/>
                      <a:r>
                        <a:rPr lang="id-ID" dirty="0" smtClean="0"/>
                        <a:t>DPP</a:t>
                      </a:r>
                      <a:endParaRPr lang="id-ID" dirty="0"/>
                    </a:p>
                  </a:txBody>
                  <a:tcPr/>
                </a:tc>
                <a:tc>
                  <a:txBody>
                    <a:bodyPr/>
                    <a:lstStyle/>
                    <a:p>
                      <a:pPr algn="ctr"/>
                      <a:r>
                        <a:rPr lang="id-ID" dirty="0" smtClean="0"/>
                        <a:t>Tarif</a:t>
                      </a:r>
                      <a:endParaRPr lang="id-ID" dirty="0"/>
                    </a:p>
                  </a:txBody>
                  <a:tcPr/>
                </a:tc>
              </a:tr>
              <a:tr h="370840">
                <a:tc>
                  <a:txBody>
                    <a:bodyPr/>
                    <a:lstStyle/>
                    <a:p>
                      <a:pPr algn="ctr"/>
                      <a:r>
                        <a:rPr lang="id-ID" dirty="0" smtClean="0"/>
                        <a:t>1</a:t>
                      </a:r>
                      <a:endParaRPr lang="id-ID" dirty="0"/>
                    </a:p>
                  </a:txBody>
                  <a:tcPr/>
                </a:tc>
                <a:tc>
                  <a:txBody>
                    <a:bodyPr/>
                    <a:lstStyle/>
                    <a:p>
                      <a:pPr algn="l"/>
                      <a:r>
                        <a:rPr lang="id-ID" dirty="0" smtClean="0"/>
                        <a:t>PP 131/2000</a:t>
                      </a:r>
                      <a:endParaRPr lang="id-ID" dirty="0"/>
                    </a:p>
                  </a:txBody>
                  <a:tcPr/>
                </a:tc>
                <a:tc>
                  <a:txBody>
                    <a:bodyPr/>
                    <a:lstStyle/>
                    <a:p>
                      <a:r>
                        <a:rPr lang="id-ID" dirty="0" smtClean="0"/>
                        <a:t>Bunga Deposito, Tabungan dan SBI</a:t>
                      </a:r>
                      <a:endParaRPr lang="id-ID" dirty="0"/>
                    </a:p>
                  </a:txBody>
                  <a:tcPr/>
                </a:tc>
                <a:tc>
                  <a:txBody>
                    <a:bodyPr/>
                    <a:lstStyle/>
                    <a:p>
                      <a:r>
                        <a:rPr lang="id-ID" dirty="0" smtClean="0"/>
                        <a:t>Jumlah bruto</a:t>
                      </a:r>
                      <a:endParaRPr lang="id-ID" dirty="0"/>
                    </a:p>
                  </a:txBody>
                  <a:tcPr/>
                </a:tc>
                <a:tc>
                  <a:txBody>
                    <a:bodyPr/>
                    <a:lstStyle/>
                    <a:p>
                      <a:pPr algn="ctr"/>
                      <a:r>
                        <a:rPr lang="id-ID" dirty="0" smtClean="0"/>
                        <a:t>20%</a:t>
                      </a:r>
                      <a:endParaRPr lang="id-ID" dirty="0"/>
                    </a:p>
                  </a:txBody>
                  <a:tcPr/>
                </a:tc>
              </a:tr>
              <a:tr h="370840">
                <a:tc>
                  <a:txBody>
                    <a:bodyPr/>
                    <a:lstStyle/>
                    <a:p>
                      <a:pPr algn="ctr"/>
                      <a:r>
                        <a:rPr lang="id-ID" dirty="0" smtClean="0"/>
                        <a:t>2</a:t>
                      </a:r>
                      <a:endParaRPr lang="id-ID" dirty="0"/>
                    </a:p>
                  </a:txBody>
                  <a:tcPr/>
                </a:tc>
                <a:tc>
                  <a:txBody>
                    <a:bodyPr/>
                    <a:lstStyle/>
                    <a:p>
                      <a:pPr algn="l"/>
                      <a:r>
                        <a:rPr lang="id-ID" dirty="0" smtClean="0"/>
                        <a:t>PP 14/1997</a:t>
                      </a:r>
                      <a:endParaRPr lang="id-ID" dirty="0"/>
                    </a:p>
                  </a:txBody>
                  <a:tcPr/>
                </a:tc>
                <a:tc>
                  <a:txBody>
                    <a:bodyPr/>
                    <a:lstStyle/>
                    <a:p>
                      <a:r>
                        <a:rPr lang="id-ID" dirty="0" smtClean="0"/>
                        <a:t>Penjualan saham di bursa</a:t>
                      </a:r>
                      <a:endParaRPr lang="id-ID" dirty="0"/>
                    </a:p>
                  </a:txBody>
                  <a:tcPr/>
                </a:tc>
                <a:tc>
                  <a:txBody>
                    <a:bodyPr/>
                    <a:lstStyle/>
                    <a:p>
                      <a:r>
                        <a:rPr lang="id-ID" dirty="0" smtClean="0"/>
                        <a:t>Jumlah bruto</a:t>
                      </a:r>
                      <a:endParaRPr lang="id-ID" dirty="0"/>
                    </a:p>
                  </a:txBody>
                  <a:tcPr/>
                </a:tc>
                <a:tc>
                  <a:txBody>
                    <a:bodyPr/>
                    <a:lstStyle/>
                    <a:p>
                      <a:r>
                        <a:rPr lang="id-ID" dirty="0" smtClean="0"/>
                        <a:t>Saham pendiri 0.6%</a:t>
                      </a:r>
                    </a:p>
                    <a:p>
                      <a:r>
                        <a:rPr lang="id-ID" dirty="0" smtClean="0"/>
                        <a:t>Bukan pendiri 0,15</a:t>
                      </a:r>
                      <a:endParaRPr lang="id-ID" dirty="0"/>
                    </a:p>
                  </a:txBody>
                  <a:tcPr/>
                </a:tc>
              </a:tr>
              <a:tr h="370840">
                <a:tc>
                  <a:txBody>
                    <a:bodyPr/>
                    <a:lstStyle/>
                    <a:p>
                      <a:pPr algn="ctr"/>
                      <a:r>
                        <a:rPr lang="id-ID" dirty="0" smtClean="0"/>
                        <a:t>3</a:t>
                      </a:r>
                      <a:endParaRPr lang="id-ID" dirty="0"/>
                    </a:p>
                  </a:txBody>
                  <a:tcPr/>
                </a:tc>
                <a:tc>
                  <a:txBody>
                    <a:bodyPr/>
                    <a:lstStyle/>
                    <a:p>
                      <a:pPr algn="l"/>
                      <a:r>
                        <a:rPr lang="id-ID" dirty="0" smtClean="0"/>
                        <a:t>PP 13/2000</a:t>
                      </a:r>
                      <a:endParaRPr lang="id-ID" dirty="0"/>
                    </a:p>
                  </a:txBody>
                  <a:tcPr/>
                </a:tc>
                <a:tc>
                  <a:txBody>
                    <a:bodyPr/>
                    <a:lstStyle/>
                    <a:p>
                      <a:r>
                        <a:rPr lang="id-ID" dirty="0" smtClean="0"/>
                        <a:t>Hadiah Undian</a:t>
                      </a:r>
                      <a:endParaRPr lang="id-ID" dirty="0"/>
                    </a:p>
                  </a:txBody>
                  <a:tcPr/>
                </a:tc>
                <a:tc>
                  <a:txBody>
                    <a:bodyPr/>
                    <a:lstStyle/>
                    <a:p>
                      <a:r>
                        <a:rPr lang="id-ID" dirty="0" smtClean="0"/>
                        <a:t>Jumlah bruto</a:t>
                      </a:r>
                      <a:endParaRPr lang="id-ID" dirty="0"/>
                    </a:p>
                  </a:txBody>
                  <a:tcPr/>
                </a:tc>
                <a:tc>
                  <a:txBody>
                    <a:bodyPr/>
                    <a:lstStyle/>
                    <a:p>
                      <a:pPr algn="ctr"/>
                      <a:r>
                        <a:rPr lang="id-ID" dirty="0" smtClean="0"/>
                        <a:t>25%</a:t>
                      </a:r>
                      <a:endParaRPr lang="id-ID" dirty="0"/>
                    </a:p>
                  </a:txBody>
                  <a:tcPr/>
                </a:tc>
              </a:tr>
              <a:tr h="370840">
                <a:tc>
                  <a:txBody>
                    <a:bodyPr/>
                    <a:lstStyle/>
                    <a:p>
                      <a:pPr algn="ctr"/>
                      <a:r>
                        <a:rPr lang="id-ID" dirty="0" smtClean="0"/>
                        <a:t>4</a:t>
                      </a:r>
                      <a:endParaRPr lang="id-ID" dirty="0"/>
                    </a:p>
                  </a:txBody>
                  <a:tcPr/>
                </a:tc>
                <a:tc>
                  <a:txBody>
                    <a:bodyPr/>
                    <a:lstStyle/>
                    <a:p>
                      <a:pPr algn="l"/>
                      <a:r>
                        <a:rPr lang="id-ID" dirty="0" smtClean="0"/>
                        <a:t>PP 5/2002</a:t>
                      </a:r>
                      <a:endParaRPr lang="id-ID" dirty="0"/>
                    </a:p>
                  </a:txBody>
                  <a:tcPr/>
                </a:tc>
                <a:tc>
                  <a:txBody>
                    <a:bodyPr/>
                    <a:lstStyle/>
                    <a:p>
                      <a:r>
                        <a:rPr lang="id-ID" dirty="0" smtClean="0"/>
                        <a:t>Persewaan tanah dan bangunan</a:t>
                      </a:r>
                      <a:endParaRPr lang="id-ID" dirty="0"/>
                    </a:p>
                  </a:txBody>
                  <a:tcPr/>
                </a:tc>
                <a:tc>
                  <a:txBody>
                    <a:bodyPr/>
                    <a:lstStyle/>
                    <a:p>
                      <a:r>
                        <a:rPr lang="id-ID" dirty="0" smtClean="0"/>
                        <a:t>Jumlah bruto</a:t>
                      </a:r>
                      <a:endParaRPr lang="id-ID" dirty="0"/>
                    </a:p>
                  </a:txBody>
                  <a:tcPr/>
                </a:tc>
                <a:tc>
                  <a:txBody>
                    <a:bodyPr/>
                    <a:lstStyle/>
                    <a:p>
                      <a:pPr algn="ctr"/>
                      <a:r>
                        <a:rPr lang="id-ID" dirty="0" smtClean="0"/>
                        <a:t>10%</a:t>
                      </a:r>
                      <a:endParaRPr lang="id-ID" dirty="0"/>
                    </a:p>
                  </a:txBody>
                  <a:tcPr/>
                </a:tc>
              </a:tr>
            </a:tbl>
          </a:graphicData>
        </a:graphic>
      </p:graphicFrame>
      <p:sp>
        <p:nvSpPr>
          <p:cNvPr id="5" name="TextBox 4"/>
          <p:cNvSpPr txBox="1"/>
          <p:nvPr/>
        </p:nvSpPr>
        <p:spPr>
          <a:xfrm>
            <a:off x="179512" y="4293096"/>
            <a:ext cx="8626079" cy="2308324"/>
          </a:xfrm>
          <a:prstGeom prst="rect">
            <a:avLst/>
          </a:prstGeom>
          <a:solidFill>
            <a:srgbClr val="FFFF00"/>
          </a:solidFill>
        </p:spPr>
        <p:txBody>
          <a:bodyPr wrap="none" rtlCol="0">
            <a:spAutoFit/>
          </a:bodyPr>
          <a:lstStyle/>
          <a:p>
            <a:r>
              <a:rPr lang="id-ID" b="1" dirty="0" smtClean="0"/>
              <a:t>Karakteristik penghasilan yang menjadi obyek PPh Final Sbb :</a:t>
            </a:r>
          </a:p>
          <a:p>
            <a:pPr marL="342900" indent="-342900"/>
            <a:r>
              <a:rPr lang="id-ID" dirty="0" smtClean="0"/>
              <a:t>1. Penghasilan yang dikenakan PPh final tidak perlu digabungkan dengan </a:t>
            </a:r>
          </a:p>
          <a:p>
            <a:pPr marL="342900" indent="-342900"/>
            <a:r>
              <a:rPr lang="id-ID" dirty="0" smtClean="0"/>
              <a:t>    penghasilan terutang lain (non Final) dalam penghitungan PPh pada SPT,</a:t>
            </a:r>
          </a:p>
          <a:p>
            <a:pPr marL="342900" indent="-342900"/>
            <a:r>
              <a:rPr lang="id-ID" dirty="0" smtClean="0"/>
              <a:t>2. Jumlah PPh final yang telah dibayar sendiri atau dipotong pihak lain </a:t>
            </a:r>
          </a:p>
          <a:p>
            <a:pPr marL="342900" indent="-342900"/>
            <a:r>
              <a:rPr lang="id-ID" dirty="0" smtClean="0"/>
              <a:t>    sehubungan dengan penghasilan tsb tidak dapat dikreditkan</a:t>
            </a:r>
          </a:p>
          <a:p>
            <a:pPr marL="342900" indent="-342900"/>
            <a:r>
              <a:rPr lang="id-ID" dirty="0" smtClean="0"/>
              <a:t>3, biaya-biaya yang digunakan untuk mendapatkan, menagih dan </a:t>
            </a:r>
          </a:p>
          <a:p>
            <a:pPr marL="342900" indent="-342900"/>
            <a:r>
              <a:rPr lang="id-ID" dirty="0" smtClean="0"/>
              <a:t>    memelihara penghasilan yang pengenaan Pphnya bersifat final tidak    </a:t>
            </a:r>
          </a:p>
          <a:p>
            <a:pPr marL="342900" indent="-342900"/>
            <a:r>
              <a:rPr lang="id-ID" dirty="0" smtClean="0"/>
              <a:t>    dapat dikurangkan.</a:t>
            </a:r>
            <a:endParaRPr lang="id-ID"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3347864" y="476672"/>
            <a:ext cx="2664296" cy="914400"/>
          </a:xfrm>
          <a:prstGeom prst="ellipse">
            <a:avLst/>
          </a:prstGeom>
          <a:solidFill>
            <a:srgbClr val="0099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b="1" dirty="0" smtClean="0"/>
              <a:t>PPh pasal 15</a:t>
            </a:r>
            <a:endParaRPr lang="id-ID" sz="2000" b="1" dirty="0"/>
          </a:p>
        </p:txBody>
      </p:sp>
      <p:sp>
        <p:nvSpPr>
          <p:cNvPr id="4" name="Horizontal Scroll 3"/>
          <p:cNvSpPr/>
          <p:nvPr/>
        </p:nvSpPr>
        <p:spPr>
          <a:xfrm>
            <a:off x="467544" y="1196752"/>
            <a:ext cx="8064896" cy="5472608"/>
          </a:xfrm>
          <a:prstGeom prst="horizontalScroll">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d-ID" dirty="0" smtClean="0">
              <a:solidFill>
                <a:schemeClr val="tx1"/>
              </a:solidFill>
            </a:endParaRPr>
          </a:p>
          <a:p>
            <a:r>
              <a:rPr lang="id-ID" dirty="0" smtClean="0">
                <a:solidFill>
                  <a:schemeClr val="tx1"/>
                </a:solidFill>
              </a:rPr>
              <a:t>Pasal 15 mengatur tentang tentang </a:t>
            </a:r>
            <a:r>
              <a:rPr lang="id-ID" b="1" dirty="0" smtClean="0">
                <a:solidFill>
                  <a:schemeClr val="tx1"/>
                </a:solidFill>
              </a:rPr>
              <a:t>Norma Perhitungan Khusus </a:t>
            </a:r>
            <a:r>
              <a:rPr lang="id-ID" dirty="0" smtClean="0">
                <a:solidFill>
                  <a:schemeClr val="tx1"/>
                </a:solidFill>
              </a:rPr>
              <a:t>untuk golongan wajib pajak tertentu, antara lain :</a:t>
            </a:r>
          </a:p>
          <a:p>
            <a:endParaRPr lang="id-ID" dirty="0" smtClean="0">
              <a:solidFill>
                <a:schemeClr val="tx1"/>
              </a:solidFill>
            </a:endParaRPr>
          </a:p>
          <a:p>
            <a:pPr marL="342900" indent="-342900">
              <a:buAutoNum type="arabicPeriod"/>
            </a:pPr>
            <a:r>
              <a:rPr lang="id-ID" dirty="0" smtClean="0">
                <a:solidFill>
                  <a:schemeClr val="tx1"/>
                </a:solidFill>
              </a:rPr>
              <a:t>Perusahaan pelayaran atau penerbangan internasional</a:t>
            </a:r>
          </a:p>
          <a:p>
            <a:pPr marL="342900" indent="-342900">
              <a:buAutoNum type="arabicPeriod"/>
            </a:pPr>
            <a:r>
              <a:rPr lang="id-ID" dirty="0" smtClean="0">
                <a:solidFill>
                  <a:schemeClr val="tx1"/>
                </a:solidFill>
              </a:rPr>
              <a:t>Perusahaan asuransi luar negeri</a:t>
            </a:r>
          </a:p>
          <a:p>
            <a:pPr marL="342900" indent="-342900">
              <a:buAutoNum type="arabicPeriod"/>
            </a:pPr>
            <a:r>
              <a:rPr lang="id-ID" dirty="0" smtClean="0">
                <a:solidFill>
                  <a:schemeClr val="tx1"/>
                </a:solidFill>
              </a:rPr>
              <a:t>Perusahaan pengeboran minyak, gas dan panas bumi</a:t>
            </a:r>
          </a:p>
          <a:p>
            <a:pPr marL="342900" indent="-342900">
              <a:buAutoNum type="arabicPeriod"/>
            </a:pPr>
            <a:r>
              <a:rPr lang="id-ID" dirty="0" smtClean="0">
                <a:solidFill>
                  <a:schemeClr val="tx1"/>
                </a:solidFill>
              </a:rPr>
              <a:t>Perusahaan dagang asing</a:t>
            </a:r>
          </a:p>
          <a:p>
            <a:pPr marL="342900" indent="-342900">
              <a:buAutoNum type="arabicPeriod"/>
            </a:pPr>
            <a:r>
              <a:rPr lang="id-ID" dirty="0" smtClean="0">
                <a:solidFill>
                  <a:schemeClr val="tx1"/>
                </a:solidFill>
              </a:rPr>
              <a:t>Perusahaan yang melakukan investasi dalam bentuk Bangun-Guna-Serah (built, operate dan transfer).</a:t>
            </a:r>
          </a:p>
          <a:p>
            <a:pPr marL="342900" indent="-342900"/>
            <a:endParaRPr lang="id-ID" dirty="0" smtClean="0">
              <a:solidFill>
                <a:schemeClr val="tx1"/>
              </a:solidFill>
            </a:endParaRPr>
          </a:p>
          <a:p>
            <a:r>
              <a:rPr lang="id-ID" dirty="0" smtClean="0">
                <a:solidFill>
                  <a:schemeClr val="tx1"/>
                </a:solidFill>
              </a:rPr>
              <a:t>Menteri Keuangan diberikan kewenangan untuk menetapkan  Norma Perhitungan khsusus terhadap perusahaan-perusahaan tertentu</a:t>
            </a:r>
          </a:p>
          <a:p>
            <a:endParaRPr lang="id-ID" dirty="0">
              <a:solidFill>
                <a:schemeClr val="tx1"/>
              </a:solidFill>
            </a:endParaRPr>
          </a:p>
        </p:txBody>
      </p:sp>
    </p:spTree>
  </p:cSld>
  <p:clrMapOvr>
    <a:masterClrMapping/>
  </p:clrMapOvr>
  <p:transition spd="slow">
    <p:strips/>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2216" y="188640"/>
            <a:ext cx="8754320" cy="5909310"/>
          </a:xfrm>
          <a:prstGeom prst="rect">
            <a:avLst/>
          </a:prstGeom>
          <a:noFill/>
        </p:spPr>
        <p:txBody>
          <a:bodyPr wrap="none" rtlCol="0">
            <a:spAutoFit/>
          </a:bodyPr>
          <a:lstStyle/>
          <a:p>
            <a:r>
              <a:rPr lang="id-ID" b="1" dirty="0" smtClean="0"/>
              <a:t>Contoh Perhitungan pajak terutang untuk wajib pajak pribadi</a:t>
            </a:r>
          </a:p>
          <a:p>
            <a:r>
              <a:rPr lang="id-ID" b="1" dirty="0" smtClean="0"/>
              <a:t>(cara  Perhitungan biasa)</a:t>
            </a:r>
          </a:p>
          <a:p>
            <a:endParaRPr lang="id-ID" dirty="0" smtClean="0"/>
          </a:p>
          <a:p>
            <a:r>
              <a:rPr lang="id-ID" dirty="0" smtClean="0"/>
              <a:t>Peredaran Bruto 				Rp 6.000.000.000,-.</a:t>
            </a:r>
          </a:p>
          <a:p>
            <a:r>
              <a:rPr lang="id-ID" dirty="0" smtClean="0"/>
              <a:t>Biaya mendapatkan, menagih dan</a:t>
            </a:r>
          </a:p>
          <a:p>
            <a:r>
              <a:rPr lang="id-ID" dirty="0" smtClean="0"/>
              <a:t>memelihara penghasilan	 			Rp 5.400.000.000,-.</a:t>
            </a:r>
          </a:p>
          <a:p>
            <a:r>
              <a:rPr lang="id-ID" dirty="0" smtClean="0"/>
              <a:t>				--------------------------------</a:t>
            </a:r>
          </a:p>
          <a:p>
            <a:r>
              <a:rPr lang="id-ID" dirty="0" smtClean="0"/>
              <a:t>		Laba usaha (penghasilan netto) 	Rp    600.000.000,-</a:t>
            </a:r>
          </a:p>
          <a:p>
            <a:r>
              <a:rPr lang="id-ID" dirty="0" smtClean="0"/>
              <a:t>Penghasilan lainnya 	Rp 50.000.000,-</a:t>
            </a:r>
          </a:p>
          <a:p>
            <a:r>
              <a:rPr lang="id-ID" dirty="0" smtClean="0"/>
              <a:t>Biaya mendapatkan</a:t>
            </a:r>
          </a:p>
          <a:p>
            <a:r>
              <a:rPr lang="id-ID" dirty="0" smtClean="0"/>
              <a:t>Menagih, memelihara </a:t>
            </a:r>
          </a:p>
          <a:p>
            <a:r>
              <a:rPr lang="id-ID" dirty="0" smtClean="0"/>
              <a:t>Penghasilan lainnya 	Rp 30.000.000,-</a:t>
            </a:r>
          </a:p>
          <a:p>
            <a:r>
              <a:rPr lang="id-ID" dirty="0" smtClean="0"/>
              <a:t>Netto penghasilan lainnya 			Rp    20.000.000,-.</a:t>
            </a:r>
          </a:p>
          <a:p>
            <a:r>
              <a:rPr lang="id-ID" dirty="0" smtClean="0"/>
              <a:t>					-------------------------</a:t>
            </a:r>
          </a:p>
          <a:p>
            <a:r>
              <a:rPr lang="id-ID" dirty="0" smtClean="0"/>
              <a:t>		jumlah Penghasilan  netto 	Rp 620.000. 000,-.</a:t>
            </a:r>
          </a:p>
          <a:p>
            <a:r>
              <a:rPr lang="id-ID" dirty="0" smtClean="0"/>
              <a:t>Konpensasi kerugian dari kegiatan usaha aktif 	Rp   10.000.000,-.</a:t>
            </a:r>
          </a:p>
          <a:p>
            <a:r>
              <a:rPr lang="id-ID" dirty="0" smtClean="0"/>
              <a:t>				--------------------------------</a:t>
            </a:r>
          </a:p>
          <a:p>
            <a:r>
              <a:rPr lang="id-ID" dirty="0" smtClean="0"/>
              <a:t>Penghasilan kena pajak  (bila WP Badan) 		Rp 610.000.000 ,-</a:t>
            </a:r>
          </a:p>
          <a:p>
            <a:r>
              <a:rPr lang="id-ID" dirty="0" smtClean="0"/>
              <a:t>Penghasilan tidak kena pajak (istri + 2 anak ) 	Rp   19.800.000,-</a:t>
            </a:r>
          </a:p>
          <a:p>
            <a:r>
              <a:rPr lang="id-ID" dirty="0" smtClean="0"/>
              <a:t>				--------------------------------</a:t>
            </a:r>
          </a:p>
          <a:p>
            <a:r>
              <a:rPr lang="id-ID" dirty="0" smtClean="0"/>
              <a:t>Penghasilan Kena pajak (bagi WP OP) 		</a:t>
            </a:r>
            <a:r>
              <a:rPr lang="id-ID" b="1" dirty="0" smtClean="0"/>
              <a:t>Rp 590.000.000,-</a:t>
            </a:r>
            <a:r>
              <a:rPr lang="id-ID" dirty="0" smtClean="0"/>
              <a:t>	</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5362" y="620688"/>
            <a:ext cx="7372531" cy="3970318"/>
          </a:xfrm>
          <a:prstGeom prst="rect">
            <a:avLst/>
          </a:prstGeom>
          <a:noFill/>
        </p:spPr>
        <p:txBody>
          <a:bodyPr wrap="none" rtlCol="0">
            <a:spAutoFit/>
          </a:bodyPr>
          <a:lstStyle/>
          <a:p>
            <a:r>
              <a:rPr lang="id-ID" dirty="0" smtClean="0"/>
              <a:t>Contoh WP Orang Pribadi yang berhak tidak menyelenggarakan </a:t>
            </a:r>
          </a:p>
          <a:p>
            <a:r>
              <a:rPr lang="id-ID" dirty="0" smtClean="0"/>
              <a:t>pembukuan penghasilan kena pajaknya dihitung menggunakan </a:t>
            </a:r>
          </a:p>
          <a:p>
            <a:r>
              <a:rPr lang="id-ID" b="1" dirty="0" smtClean="0"/>
              <a:t>Norma Perhitungan Penghasilan Netto.</a:t>
            </a:r>
          </a:p>
          <a:p>
            <a:endParaRPr lang="id-ID" dirty="0" smtClean="0"/>
          </a:p>
          <a:p>
            <a:r>
              <a:rPr lang="id-ID" dirty="0" smtClean="0"/>
              <a:t>Penghasilan netto 			Rp 4.000.000.000,-</a:t>
            </a:r>
          </a:p>
          <a:p>
            <a:r>
              <a:rPr lang="id-ID" dirty="0" smtClean="0"/>
              <a:t>Penghasilan netto (menurut norma </a:t>
            </a:r>
          </a:p>
          <a:p>
            <a:r>
              <a:rPr lang="id-ID" dirty="0" smtClean="0"/>
              <a:t>Perhitungan ) misalnya 20% 		Rp    800.000.000,- </a:t>
            </a:r>
          </a:p>
          <a:p>
            <a:r>
              <a:rPr lang="id-ID" dirty="0" smtClean="0"/>
              <a:t>Penghasilan netto lainnya 		Rp        5.000.000,-</a:t>
            </a:r>
          </a:p>
          <a:p>
            <a:r>
              <a:rPr lang="id-ID" dirty="0" smtClean="0"/>
              <a:t>			-------------------------------</a:t>
            </a:r>
          </a:p>
          <a:p>
            <a:r>
              <a:rPr lang="id-ID" dirty="0" smtClean="0"/>
              <a:t>Jumlah seluruh penhasilan netto		Rp    805.000.000,-</a:t>
            </a:r>
          </a:p>
          <a:p>
            <a:r>
              <a:rPr lang="id-ID" dirty="0" smtClean="0"/>
              <a:t>Penghasilan tidak kena pajak</a:t>
            </a:r>
          </a:p>
          <a:p>
            <a:r>
              <a:rPr lang="id-ID" dirty="0" smtClean="0"/>
              <a:t> (istri +3 anak) 				Rp      21.120.000,-</a:t>
            </a:r>
          </a:p>
          <a:p>
            <a:r>
              <a:rPr lang="id-ID" dirty="0" smtClean="0"/>
              <a:t>				------------------------</a:t>
            </a:r>
          </a:p>
          <a:p>
            <a:r>
              <a:rPr lang="id-ID" dirty="0" smtClean="0"/>
              <a:t>Penghasilan Kena pajak 			</a:t>
            </a:r>
            <a:r>
              <a:rPr lang="id-ID" b="1" dirty="0" smtClean="0"/>
              <a:t>Rp    783.880.000,-</a:t>
            </a:r>
            <a:endParaRPr lang="id-ID" b="1" dirty="0"/>
          </a:p>
        </p:txBody>
      </p:sp>
      <p:sp>
        <p:nvSpPr>
          <p:cNvPr id="3" name="TextBox 2"/>
          <p:cNvSpPr txBox="1"/>
          <p:nvPr/>
        </p:nvSpPr>
        <p:spPr>
          <a:xfrm>
            <a:off x="755576" y="5157192"/>
            <a:ext cx="7763664" cy="1200329"/>
          </a:xfrm>
          <a:prstGeom prst="rect">
            <a:avLst/>
          </a:prstGeom>
          <a:solidFill>
            <a:srgbClr val="FFFF00"/>
          </a:solidFill>
        </p:spPr>
        <p:txBody>
          <a:bodyPr wrap="none" rtlCol="0">
            <a:spAutoFit/>
          </a:bodyPr>
          <a:lstStyle/>
          <a:p>
            <a:r>
              <a:rPr lang="id-ID" b="1" dirty="0" smtClean="0"/>
              <a:t>Norma Perhitungan Penghasilan Netto </a:t>
            </a:r>
            <a:r>
              <a:rPr lang="id-ID" dirty="0" smtClean="0"/>
              <a:t>hanya boleh digunakan oleh </a:t>
            </a:r>
          </a:p>
          <a:p>
            <a:r>
              <a:rPr lang="id-ID" dirty="0" smtClean="0"/>
              <a:t>Wajib Pajak orang Pribadi yang melakukan kegiatan usaha atau </a:t>
            </a:r>
          </a:p>
          <a:p>
            <a:r>
              <a:rPr lang="id-ID" dirty="0" smtClean="0"/>
              <a:t>pekerjaan bebas yang peredaran brutonya kurang dari jumlah </a:t>
            </a:r>
          </a:p>
          <a:p>
            <a:r>
              <a:rPr lang="id-ID" dirty="0" smtClean="0"/>
              <a:t>Rp 4.800.000.000,-. (pasal 14 ayat 2 UU PPh)</a:t>
            </a:r>
            <a:endParaRPr lang="id-ID" dirty="0"/>
          </a:p>
        </p:txBody>
      </p:sp>
    </p:spTree>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1496</Words>
  <Application>Microsoft Office PowerPoint</Application>
  <PresentationFormat>On-screen Show (4:3)</PresentationFormat>
  <Paragraphs>200</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UIEU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DDP</cp:lastModifiedBy>
  <cp:revision>3</cp:revision>
  <dcterms:created xsi:type="dcterms:W3CDTF">2013-02-24T07:25:45Z</dcterms:created>
  <dcterms:modified xsi:type="dcterms:W3CDTF">2015-10-22T03:17:53Z</dcterms:modified>
</cp:coreProperties>
</file>