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9" d="100"/>
          <a:sy n="89" d="100"/>
        </p:scale>
        <p:origin x="-300"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64DE5B-D0E8-457E-A70C-DF2A69697E67}"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32475-FC11-4DC6-8F7B-942BE1C8343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4DE5B-D0E8-457E-A70C-DF2A69697E67}"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32475-FC11-4DC6-8F7B-942BE1C834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4DE5B-D0E8-457E-A70C-DF2A69697E67}"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32475-FC11-4DC6-8F7B-942BE1C834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4DE5B-D0E8-457E-A70C-DF2A69697E67}"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32475-FC11-4DC6-8F7B-942BE1C834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64DE5B-D0E8-457E-A70C-DF2A69697E67}"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32475-FC11-4DC6-8F7B-942BE1C8343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64DE5B-D0E8-457E-A70C-DF2A69697E67}"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C32475-FC11-4DC6-8F7B-942BE1C834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64DE5B-D0E8-457E-A70C-DF2A69697E67}" type="datetimeFigureOut">
              <a:rPr lang="en-US" smtClean="0"/>
              <a:pPr/>
              <a:t>10/22/2015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C32475-FC11-4DC6-8F7B-942BE1C834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64DE5B-D0E8-457E-A70C-DF2A69697E67}" type="datetimeFigureOut">
              <a:rPr lang="en-US" smtClean="0"/>
              <a:pPr/>
              <a:t>10/22/2015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C32475-FC11-4DC6-8F7B-942BE1C834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64DE5B-D0E8-457E-A70C-DF2A69697E67}" type="datetimeFigureOut">
              <a:rPr lang="en-US" smtClean="0"/>
              <a:pPr/>
              <a:t>10/22/2015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C32475-FC11-4DC6-8F7B-942BE1C834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64DE5B-D0E8-457E-A70C-DF2A69697E67}"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C32475-FC11-4DC6-8F7B-942BE1C834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64DE5B-D0E8-457E-A70C-DF2A69697E67}"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C32475-FC11-4DC6-8F7B-942BE1C8343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4DE5B-D0E8-457E-A70C-DF2A69697E67}" type="datetimeFigureOut">
              <a:rPr lang="en-US" smtClean="0"/>
              <a:pPr/>
              <a:t>10/22/2015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C32475-FC11-4DC6-8F7B-942BE1C834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0347" y="2967335"/>
            <a:ext cx="3173754" cy="1107996"/>
          </a:xfrm>
          <a:prstGeom prst="rect">
            <a:avLst/>
          </a:prstGeom>
          <a:noFill/>
        </p:spPr>
        <p:txBody>
          <a:bodyPr wrap="none" lIns="91440" tIns="45720" rIns="91440" bIns="45720">
            <a:spAutoFit/>
          </a:bodyPr>
          <a:lstStyle/>
          <a:p>
            <a:pPr algn="ctr"/>
            <a:r>
              <a:rPr lang="en-US" sz="66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Materi</a:t>
            </a:r>
            <a:r>
              <a:rPr lang="en-US" sz="6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5</a:t>
            </a:r>
            <a:endParaRPr lang="en-US" sz="6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79512" y="188640"/>
            <a:ext cx="8424936" cy="6422405"/>
          </a:xfrm>
          <a:prstGeom prst="rect">
            <a:avLst/>
          </a:prstGeom>
          <a:noFill/>
          <a:ln w="9525">
            <a:noFill/>
            <a:miter lim="800000"/>
            <a:headEnd/>
            <a:tailEnd/>
          </a:ln>
        </p:spPr>
      </p:pic>
    </p:spTree>
  </p:cSld>
  <p:clrMapOvr>
    <a:masterClrMapping/>
  </p:clrMapOvr>
  <p:transition spd="slow">
    <p:split orient="ver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79512" y="260648"/>
            <a:ext cx="8834282" cy="612068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179512" y="260647"/>
            <a:ext cx="8568952" cy="6390405"/>
          </a:xfrm>
          <a:prstGeom prst="rect">
            <a:avLst/>
          </a:prstGeom>
          <a:noFill/>
          <a:ln w="9525">
            <a:noFill/>
            <a:miter lim="800000"/>
            <a:headEnd/>
            <a:tailEnd/>
          </a:ln>
        </p:spPr>
      </p:pic>
    </p:spTree>
  </p:cSld>
  <p:clrMapOvr>
    <a:masterClrMapping/>
  </p:clrMapOvr>
  <p:transition spd="slow">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179512" y="260648"/>
            <a:ext cx="8712968" cy="5760640"/>
          </a:xfrm>
          <a:prstGeom prst="rect">
            <a:avLst/>
          </a:prstGeom>
          <a:noFill/>
          <a:ln w="9525">
            <a:noFill/>
            <a:miter lim="800000"/>
            <a:headEnd/>
            <a:tailEnd/>
          </a:ln>
        </p:spPr>
      </p:pic>
    </p:spTree>
  </p:cSld>
  <p:clrMapOvr>
    <a:masterClrMapping/>
  </p:clrMapOvr>
  <p:transition spd="slow">
    <p:strip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107504" y="219447"/>
            <a:ext cx="8525822" cy="6089873"/>
          </a:xfrm>
          <a:prstGeom prst="rect">
            <a:avLst/>
          </a:prstGeom>
          <a:noFill/>
          <a:ln w="9525">
            <a:noFill/>
            <a:miter lim="800000"/>
            <a:headEnd/>
            <a:tailEnd/>
          </a:ln>
        </p:spPr>
      </p:pic>
    </p:spTree>
  </p:cSld>
  <p:clrMapOvr>
    <a:masterClrMapping/>
  </p:clrMapOvr>
  <p:transition spd="slow">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491852" y="260647"/>
            <a:ext cx="8184604" cy="6410319"/>
          </a:xfrm>
          <a:prstGeom prst="rect">
            <a:avLst/>
          </a:prstGeom>
          <a:noFill/>
          <a:ln w="9525">
            <a:noFill/>
            <a:miter lim="800000"/>
            <a:headEnd/>
            <a:tailEnd/>
          </a:ln>
        </p:spPr>
      </p:pic>
      <p:sp>
        <p:nvSpPr>
          <p:cNvPr id="3" name="TextBox 2"/>
          <p:cNvSpPr txBox="1"/>
          <p:nvPr/>
        </p:nvSpPr>
        <p:spPr>
          <a:xfrm>
            <a:off x="467544" y="4581128"/>
            <a:ext cx="3425938" cy="369332"/>
          </a:xfrm>
          <a:prstGeom prst="rect">
            <a:avLst/>
          </a:prstGeom>
          <a:solidFill>
            <a:srgbClr val="FFFF00"/>
          </a:solidFill>
        </p:spPr>
        <p:txBody>
          <a:bodyPr wrap="none" rtlCol="0">
            <a:spAutoFit/>
          </a:bodyPr>
          <a:lstStyle/>
          <a:p>
            <a:r>
              <a:rPr lang="id-ID" dirty="0" smtClean="0"/>
              <a:t>(Tertangguhnya Utang Pajak)</a:t>
            </a:r>
            <a:endParaRPr lang="id-ID" dirty="0"/>
          </a:p>
        </p:txBody>
      </p:sp>
      <p:sp>
        <p:nvSpPr>
          <p:cNvPr id="4" name="TextBox 3"/>
          <p:cNvSpPr txBox="1"/>
          <p:nvPr/>
        </p:nvSpPr>
        <p:spPr>
          <a:xfrm>
            <a:off x="755576" y="5445224"/>
            <a:ext cx="3746538" cy="646331"/>
          </a:xfrm>
          <a:prstGeom prst="rect">
            <a:avLst/>
          </a:prstGeom>
          <a:noFill/>
        </p:spPr>
        <p:txBody>
          <a:bodyPr wrap="none" rtlCol="0">
            <a:spAutoFit/>
          </a:bodyPr>
          <a:lstStyle/>
          <a:p>
            <a:r>
              <a:rPr lang="id-ID" dirty="0" smtClean="0"/>
              <a:t>d. Dilakukan penyidikan tindak </a:t>
            </a:r>
          </a:p>
          <a:p>
            <a:r>
              <a:rPr lang="id-ID" dirty="0" smtClean="0"/>
              <a:t>    pidana perpajakan</a:t>
            </a:r>
            <a:endParaRPr lang="id-ID" dirty="0"/>
          </a:p>
        </p:txBody>
      </p:sp>
    </p:spTree>
  </p:cSld>
  <p:clrMapOvr>
    <a:masterClrMapping/>
  </p:clrMapOvr>
  <p:transition spd="slow">
    <p:strips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51520" y="3284984"/>
            <a:ext cx="2232248" cy="914400"/>
          </a:xfrm>
          <a:prstGeom prst="ellipse">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solidFill>
                  <a:schemeClr val="tx1"/>
                </a:solidFill>
              </a:rPr>
              <a:t>Jenis Tarif Pajak</a:t>
            </a:r>
            <a:endParaRPr lang="id-ID" sz="2000" b="1" dirty="0">
              <a:solidFill>
                <a:schemeClr val="tx1"/>
              </a:solidFill>
            </a:endParaRPr>
          </a:p>
        </p:txBody>
      </p:sp>
      <p:cxnSp>
        <p:nvCxnSpPr>
          <p:cNvPr id="4" name="Straight Arrow Connector 3"/>
          <p:cNvCxnSpPr>
            <a:stCxn id="2" idx="6"/>
          </p:cNvCxnSpPr>
          <p:nvPr/>
        </p:nvCxnSpPr>
        <p:spPr>
          <a:xfrm flipV="1">
            <a:off x="2483768" y="1340768"/>
            <a:ext cx="1008112" cy="24014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563888" y="1115452"/>
            <a:ext cx="1826141" cy="369332"/>
          </a:xfrm>
          <a:prstGeom prst="rect">
            <a:avLst/>
          </a:prstGeom>
          <a:solidFill>
            <a:srgbClr val="FFC000"/>
          </a:solidFill>
        </p:spPr>
        <p:txBody>
          <a:bodyPr wrap="none" rtlCol="0">
            <a:spAutoFit/>
          </a:bodyPr>
          <a:lstStyle/>
          <a:p>
            <a:r>
              <a:rPr lang="id-ID" b="1" dirty="0" smtClean="0">
                <a:solidFill>
                  <a:schemeClr val="bg1"/>
                </a:solidFill>
              </a:rPr>
              <a:t>1. TARIF Tetap</a:t>
            </a:r>
            <a:endParaRPr lang="id-ID" b="1" dirty="0">
              <a:solidFill>
                <a:schemeClr val="bg1"/>
              </a:solidFill>
            </a:endParaRPr>
          </a:p>
        </p:txBody>
      </p:sp>
      <p:cxnSp>
        <p:nvCxnSpPr>
          <p:cNvPr id="7" name="Straight Arrow Connector 6"/>
          <p:cNvCxnSpPr>
            <a:stCxn id="2" idx="6"/>
          </p:cNvCxnSpPr>
          <p:nvPr/>
        </p:nvCxnSpPr>
        <p:spPr>
          <a:xfrm flipV="1">
            <a:off x="2483768" y="2132856"/>
            <a:ext cx="1080120" cy="16093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563888" y="1988840"/>
            <a:ext cx="2664296" cy="369332"/>
          </a:xfrm>
          <a:prstGeom prst="rect">
            <a:avLst/>
          </a:prstGeom>
          <a:solidFill>
            <a:srgbClr val="00CC66"/>
          </a:solidFill>
        </p:spPr>
        <p:txBody>
          <a:bodyPr wrap="square" rtlCol="0">
            <a:spAutoFit/>
          </a:bodyPr>
          <a:lstStyle/>
          <a:p>
            <a:r>
              <a:rPr lang="id-ID" b="1" dirty="0" smtClean="0">
                <a:solidFill>
                  <a:schemeClr val="bg1"/>
                </a:solidFill>
              </a:rPr>
              <a:t>2. Tarif Proporsional</a:t>
            </a:r>
            <a:endParaRPr lang="id-ID" b="1" dirty="0">
              <a:solidFill>
                <a:schemeClr val="bg1"/>
              </a:solidFill>
            </a:endParaRPr>
          </a:p>
        </p:txBody>
      </p:sp>
      <p:cxnSp>
        <p:nvCxnSpPr>
          <p:cNvPr id="10" name="Straight Arrow Connector 9"/>
          <p:cNvCxnSpPr/>
          <p:nvPr/>
        </p:nvCxnSpPr>
        <p:spPr>
          <a:xfrm flipV="1">
            <a:off x="2555776" y="2924944"/>
            <a:ext cx="1008112"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563888" y="2852936"/>
            <a:ext cx="2232248" cy="369332"/>
          </a:xfrm>
          <a:prstGeom prst="rect">
            <a:avLst/>
          </a:prstGeom>
          <a:solidFill>
            <a:srgbClr val="FF7C80"/>
          </a:solidFill>
        </p:spPr>
        <p:txBody>
          <a:bodyPr wrap="square" rtlCol="0">
            <a:spAutoFit/>
          </a:bodyPr>
          <a:lstStyle/>
          <a:p>
            <a:r>
              <a:rPr lang="id-ID" b="1" dirty="0" smtClean="0">
                <a:solidFill>
                  <a:schemeClr val="bg1"/>
                </a:solidFill>
              </a:rPr>
              <a:t>3. Tarif Degresif</a:t>
            </a:r>
            <a:endParaRPr lang="id-ID" b="1" dirty="0">
              <a:solidFill>
                <a:schemeClr val="bg1"/>
              </a:solidFill>
            </a:endParaRPr>
          </a:p>
        </p:txBody>
      </p:sp>
      <p:cxnSp>
        <p:nvCxnSpPr>
          <p:cNvPr id="14" name="Straight Arrow Connector 13"/>
          <p:cNvCxnSpPr>
            <a:stCxn id="2" idx="6"/>
          </p:cNvCxnSpPr>
          <p:nvPr/>
        </p:nvCxnSpPr>
        <p:spPr>
          <a:xfrm>
            <a:off x="2483768" y="3742184"/>
            <a:ext cx="1296144" cy="9829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779912" y="4581128"/>
            <a:ext cx="2073003" cy="369332"/>
          </a:xfrm>
          <a:prstGeom prst="rect">
            <a:avLst/>
          </a:prstGeom>
          <a:solidFill>
            <a:srgbClr val="FFFF00"/>
          </a:solidFill>
        </p:spPr>
        <p:txBody>
          <a:bodyPr wrap="none" rtlCol="0">
            <a:spAutoFit/>
          </a:bodyPr>
          <a:lstStyle/>
          <a:p>
            <a:r>
              <a:rPr lang="id-ID" b="1" dirty="0" smtClean="0"/>
              <a:t>4. Tarif Progresif</a:t>
            </a:r>
            <a:endParaRPr lang="id-ID" b="1" dirty="0"/>
          </a:p>
        </p:txBody>
      </p:sp>
      <p:cxnSp>
        <p:nvCxnSpPr>
          <p:cNvPr id="18" name="Straight Arrow Connector 17"/>
          <p:cNvCxnSpPr/>
          <p:nvPr/>
        </p:nvCxnSpPr>
        <p:spPr>
          <a:xfrm flipV="1">
            <a:off x="5796136" y="3933056"/>
            <a:ext cx="432048"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300192" y="3573016"/>
            <a:ext cx="2800767" cy="646331"/>
          </a:xfrm>
          <a:prstGeom prst="rect">
            <a:avLst/>
          </a:prstGeom>
          <a:solidFill>
            <a:srgbClr val="FFFF00"/>
          </a:solidFill>
        </p:spPr>
        <p:txBody>
          <a:bodyPr wrap="none" rtlCol="0">
            <a:spAutoFit/>
          </a:bodyPr>
          <a:lstStyle/>
          <a:p>
            <a:pPr marL="342900" indent="-342900">
              <a:buAutoNum type="alphaLcPeriod"/>
            </a:pPr>
            <a:r>
              <a:rPr lang="id-ID" dirty="0" smtClean="0"/>
              <a:t>Tarif</a:t>
            </a:r>
          </a:p>
          <a:p>
            <a:pPr marL="342900" indent="-342900"/>
            <a:r>
              <a:rPr lang="id-ID" dirty="0" smtClean="0"/>
              <a:t> Progresif-Proporsional</a:t>
            </a:r>
            <a:endParaRPr lang="id-ID" dirty="0"/>
          </a:p>
        </p:txBody>
      </p:sp>
      <p:cxnSp>
        <p:nvCxnSpPr>
          <p:cNvPr id="22" name="Straight Arrow Connector 21"/>
          <p:cNvCxnSpPr>
            <a:stCxn id="15" idx="3"/>
          </p:cNvCxnSpPr>
          <p:nvPr/>
        </p:nvCxnSpPr>
        <p:spPr>
          <a:xfrm>
            <a:off x="5852915" y="4765794"/>
            <a:ext cx="375269" cy="313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300192" y="4437112"/>
            <a:ext cx="2392001" cy="646331"/>
          </a:xfrm>
          <a:prstGeom prst="rect">
            <a:avLst/>
          </a:prstGeom>
          <a:solidFill>
            <a:srgbClr val="FFFF00"/>
          </a:solidFill>
        </p:spPr>
        <p:txBody>
          <a:bodyPr wrap="none" rtlCol="0">
            <a:spAutoFit/>
          </a:bodyPr>
          <a:lstStyle/>
          <a:p>
            <a:r>
              <a:rPr lang="id-ID" dirty="0" smtClean="0"/>
              <a:t>b. Tarif </a:t>
            </a:r>
          </a:p>
          <a:p>
            <a:r>
              <a:rPr lang="id-ID" dirty="0" smtClean="0"/>
              <a:t>Progresif -Progresif</a:t>
            </a:r>
            <a:endParaRPr lang="id-ID" dirty="0"/>
          </a:p>
        </p:txBody>
      </p:sp>
      <p:cxnSp>
        <p:nvCxnSpPr>
          <p:cNvPr id="26" name="Straight Arrow Connector 25"/>
          <p:cNvCxnSpPr>
            <a:stCxn id="15" idx="3"/>
          </p:cNvCxnSpPr>
          <p:nvPr/>
        </p:nvCxnSpPr>
        <p:spPr>
          <a:xfrm>
            <a:off x="5852915" y="4765794"/>
            <a:ext cx="375269" cy="8234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300192" y="5445224"/>
            <a:ext cx="2255746" cy="646331"/>
          </a:xfrm>
          <a:prstGeom prst="rect">
            <a:avLst/>
          </a:prstGeom>
          <a:solidFill>
            <a:srgbClr val="FFFF00"/>
          </a:solidFill>
        </p:spPr>
        <p:txBody>
          <a:bodyPr wrap="none" rtlCol="0">
            <a:spAutoFit/>
          </a:bodyPr>
          <a:lstStyle/>
          <a:p>
            <a:r>
              <a:rPr lang="id-ID" dirty="0" smtClean="0"/>
              <a:t>c. Tarif</a:t>
            </a:r>
          </a:p>
          <a:p>
            <a:r>
              <a:rPr lang="id-ID" dirty="0" smtClean="0"/>
              <a:t>Progresif-Degresif</a:t>
            </a:r>
          </a:p>
        </p:txBody>
      </p:sp>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167844" y="260648"/>
            <a:ext cx="2736304" cy="914400"/>
          </a:xfrm>
          <a:prstGeom prst="ellipse">
            <a:avLst/>
          </a:prstGeom>
          <a:solidFill>
            <a:srgbClr val="FF00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Bukan Subjek Pajak Badan</a:t>
            </a:r>
            <a:endParaRPr lang="id-ID" b="1" dirty="0"/>
          </a:p>
        </p:txBody>
      </p:sp>
      <p:sp>
        <p:nvSpPr>
          <p:cNvPr id="4" name="Bevel 3"/>
          <p:cNvSpPr/>
          <p:nvPr/>
        </p:nvSpPr>
        <p:spPr>
          <a:xfrm>
            <a:off x="755576" y="1412776"/>
            <a:ext cx="7560840" cy="5184576"/>
          </a:xfrm>
          <a:prstGeom prst="bevel">
            <a:avLst>
              <a:gd name="adj" fmla="val 10880"/>
            </a:avLst>
          </a:prstGeom>
          <a:solidFill>
            <a:schemeClr val="tx2">
              <a:lumMod val="50000"/>
            </a:schemeClr>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Badan Pemerintah yang memenuhi syarat berikut bukan merupakan subjek pajak Badan yaitu :</a:t>
            </a:r>
          </a:p>
          <a:p>
            <a:endParaRPr lang="id-ID" dirty="0" smtClean="0"/>
          </a:p>
          <a:p>
            <a:pPr marL="342900" indent="-342900">
              <a:buAutoNum type="arabicPeriod"/>
            </a:pPr>
            <a:r>
              <a:rPr lang="id-ID" dirty="0" smtClean="0"/>
              <a:t>Dibentuk berdasarkan peraturan perundang-undangan yang berlaku</a:t>
            </a:r>
          </a:p>
          <a:p>
            <a:pPr marL="342900" indent="-342900">
              <a:buAutoNum type="arabicPeriod"/>
            </a:pPr>
            <a:r>
              <a:rPr lang="id-ID" dirty="0" smtClean="0"/>
              <a:t>Dibiayai oleh dana yang bersumber dari APBN/APBD</a:t>
            </a:r>
          </a:p>
          <a:p>
            <a:pPr marL="342900" indent="-342900">
              <a:buAutoNum type="arabicPeriod"/>
            </a:pPr>
            <a:r>
              <a:rPr lang="id-ID" dirty="0" smtClean="0"/>
              <a:t>Penerimaan lembaga tersebut dimasukkan dalam anggaran pemerintah pusat atau daerah</a:t>
            </a:r>
          </a:p>
          <a:p>
            <a:pPr marL="342900" indent="-342900">
              <a:buAutoNum type="arabicPeriod"/>
            </a:pPr>
            <a:r>
              <a:rPr lang="id-ID" dirty="0" smtClean="0"/>
              <a:t>Pembukuan diperiksa oleh aparat pengawasan fungsional negara</a:t>
            </a:r>
          </a:p>
          <a:p>
            <a:pPr marL="342900" indent="-342900">
              <a:buAutoNum type="arabicPeriod"/>
            </a:pPr>
            <a:endParaRPr lang="id-ID" dirty="0"/>
          </a:p>
        </p:txBody>
      </p:sp>
    </p:spTree>
  </p:cSld>
  <p:clrMapOvr>
    <a:masterClrMapping/>
  </p:clrMapOvr>
  <p:transition spd="slow">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692696"/>
            <a:ext cx="8340745" cy="1477328"/>
          </a:xfrm>
          <a:prstGeom prst="rect">
            <a:avLst/>
          </a:prstGeom>
          <a:solidFill>
            <a:srgbClr val="009900"/>
          </a:solidFill>
        </p:spPr>
        <p:txBody>
          <a:bodyPr wrap="none" rtlCol="0">
            <a:spAutoFit/>
          </a:bodyPr>
          <a:lstStyle/>
          <a:p>
            <a:r>
              <a:rPr lang="id-ID" b="1" dirty="0" smtClean="0">
                <a:solidFill>
                  <a:schemeClr val="bg1"/>
                </a:solidFill>
              </a:rPr>
              <a:t>2.</a:t>
            </a:r>
            <a:r>
              <a:rPr lang="id-ID" b="1" dirty="0" smtClean="0"/>
              <a:t> </a:t>
            </a:r>
            <a:r>
              <a:rPr lang="id-ID" b="1" dirty="0" smtClean="0">
                <a:solidFill>
                  <a:schemeClr val="bg1"/>
                </a:solidFill>
              </a:rPr>
              <a:t>Pajak Pertambahan Nilai (PPN)</a:t>
            </a:r>
          </a:p>
          <a:p>
            <a:r>
              <a:rPr lang="id-ID" dirty="0" smtClean="0">
                <a:solidFill>
                  <a:schemeClr val="bg1"/>
                </a:solidFill>
              </a:rPr>
              <a:t>    adalah pajak yang dikenakan terhadap penyerahan barang atau impor</a:t>
            </a:r>
          </a:p>
          <a:p>
            <a:r>
              <a:rPr lang="id-ID" dirty="0" smtClean="0">
                <a:solidFill>
                  <a:schemeClr val="bg1"/>
                </a:solidFill>
              </a:rPr>
              <a:t>    barang kena pajak atau jasa kena pajak yang dilakukan oleh oleh </a:t>
            </a:r>
          </a:p>
          <a:p>
            <a:r>
              <a:rPr lang="id-ID" dirty="0" smtClean="0">
                <a:solidFill>
                  <a:schemeClr val="bg1"/>
                </a:solidFill>
              </a:rPr>
              <a:t>    pengusaha kena pajak dan dapat dikenakan berkali-kali setiap ada</a:t>
            </a:r>
          </a:p>
          <a:p>
            <a:r>
              <a:rPr lang="id-ID" dirty="0" smtClean="0">
                <a:solidFill>
                  <a:schemeClr val="bg1"/>
                </a:solidFill>
              </a:rPr>
              <a:t>    pertambahan nilai dan dapat dikreditkan.</a:t>
            </a:r>
            <a:endParaRPr lang="id-ID" dirty="0">
              <a:solidFill>
                <a:schemeClr val="bg1"/>
              </a:solidFill>
            </a:endParaRPr>
          </a:p>
        </p:txBody>
      </p:sp>
      <p:sp>
        <p:nvSpPr>
          <p:cNvPr id="3" name="TextBox 2"/>
          <p:cNvSpPr txBox="1"/>
          <p:nvPr/>
        </p:nvSpPr>
        <p:spPr>
          <a:xfrm>
            <a:off x="755576" y="2564904"/>
            <a:ext cx="8303876" cy="1477328"/>
          </a:xfrm>
          <a:prstGeom prst="rect">
            <a:avLst/>
          </a:prstGeom>
          <a:solidFill>
            <a:schemeClr val="accent6"/>
          </a:solidFill>
        </p:spPr>
        <p:txBody>
          <a:bodyPr wrap="none" rtlCol="0">
            <a:spAutoFit/>
          </a:bodyPr>
          <a:lstStyle/>
          <a:p>
            <a:r>
              <a:rPr lang="id-ID" dirty="0" smtClean="0">
                <a:solidFill>
                  <a:schemeClr val="bg1"/>
                </a:solidFill>
              </a:rPr>
              <a:t>3. Pajak Penjualan Barang Mewah (PPnBM).</a:t>
            </a:r>
          </a:p>
          <a:p>
            <a:r>
              <a:rPr lang="id-ID" dirty="0" smtClean="0">
                <a:solidFill>
                  <a:schemeClr val="bg1"/>
                </a:solidFill>
              </a:rPr>
              <a:t>    adalah pajak yang dikenakan terhadap penyerahan atau impor barang</a:t>
            </a:r>
          </a:p>
          <a:p>
            <a:r>
              <a:rPr lang="id-ID" dirty="0" smtClean="0">
                <a:solidFill>
                  <a:schemeClr val="bg1"/>
                </a:solidFill>
              </a:rPr>
              <a:t>    berwujud yang tergolong mewah. PPnBM hanya dikenakan satu kali</a:t>
            </a:r>
          </a:p>
          <a:p>
            <a:r>
              <a:rPr lang="id-ID" dirty="0" smtClean="0">
                <a:solidFill>
                  <a:schemeClr val="bg1"/>
                </a:solidFill>
              </a:rPr>
              <a:t>    pada sumbernya yaitu pabrikan atau pada saat impor dan tidak dapat</a:t>
            </a:r>
          </a:p>
          <a:p>
            <a:r>
              <a:rPr lang="id-ID" dirty="0" smtClean="0">
                <a:solidFill>
                  <a:schemeClr val="bg1"/>
                </a:solidFill>
              </a:rPr>
              <a:t>    dikreditkan. PPnBM tidak dapat dikenakan sendiri tanpa PPN.</a:t>
            </a:r>
            <a:endParaRPr lang="id-ID" dirty="0">
              <a:solidFill>
                <a:schemeClr val="bg1"/>
              </a:solidFill>
            </a:endParaRPr>
          </a:p>
        </p:txBody>
      </p:sp>
      <p:sp>
        <p:nvSpPr>
          <p:cNvPr id="4" name="TextBox 3"/>
          <p:cNvSpPr txBox="1"/>
          <p:nvPr/>
        </p:nvSpPr>
        <p:spPr>
          <a:xfrm>
            <a:off x="539552" y="4581128"/>
            <a:ext cx="8502649" cy="1477328"/>
          </a:xfrm>
          <a:prstGeom prst="rect">
            <a:avLst/>
          </a:prstGeom>
          <a:solidFill>
            <a:srgbClr val="FF0000"/>
          </a:solidFill>
        </p:spPr>
        <p:txBody>
          <a:bodyPr wrap="none" rtlCol="0">
            <a:spAutoFit/>
          </a:bodyPr>
          <a:lstStyle/>
          <a:p>
            <a:r>
              <a:rPr lang="id-ID" b="1" dirty="0" smtClean="0">
                <a:solidFill>
                  <a:schemeClr val="bg1"/>
                </a:solidFill>
              </a:rPr>
              <a:t>4. Pajak Bumi dan Bangunan (PBB)</a:t>
            </a:r>
          </a:p>
          <a:p>
            <a:r>
              <a:rPr lang="id-ID" dirty="0" smtClean="0">
                <a:solidFill>
                  <a:schemeClr val="bg1"/>
                </a:solidFill>
              </a:rPr>
              <a:t>    adalah pajak kebendaan atas bumi dan/atau bangunan yang dikenakan</a:t>
            </a:r>
          </a:p>
          <a:p>
            <a:r>
              <a:rPr lang="id-ID" dirty="0" smtClean="0">
                <a:solidFill>
                  <a:schemeClr val="bg1"/>
                </a:solidFill>
              </a:rPr>
              <a:t>    terhadap orang pribadi atau badan yang secara nyata mempunyai hak</a:t>
            </a:r>
          </a:p>
          <a:p>
            <a:r>
              <a:rPr lang="id-ID" dirty="0" smtClean="0">
                <a:solidFill>
                  <a:schemeClr val="bg1"/>
                </a:solidFill>
              </a:rPr>
              <a:t>    dan/atau memperoleh manfaat atas bumi  dan/atau memiliki, </a:t>
            </a:r>
          </a:p>
          <a:p>
            <a:r>
              <a:rPr lang="id-ID" dirty="0" smtClean="0">
                <a:solidFill>
                  <a:schemeClr val="bg1"/>
                </a:solidFill>
              </a:rPr>
              <a:t>    menguasai dan/atau memperoleh manfaat atas bangunan. </a:t>
            </a:r>
            <a:endParaRPr lang="id-ID" dirty="0">
              <a:solidFill>
                <a:schemeClr val="bg1"/>
              </a:solidFill>
            </a:endParaRPr>
          </a:p>
        </p:txBody>
      </p:sp>
    </p:spTree>
  </p:cSld>
  <p:clrMapOvr>
    <a:masterClrMapping/>
  </p:clrMapOvr>
  <p:transition spd="slow">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692696"/>
            <a:ext cx="7798930" cy="923330"/>
          </a:xfrm>
          <a:prstGeom prst="rect">
            <a:avLst/>
          </a:prstGeom>
          <a:solidFill>
            <a:srgbClr val="FFFF00"/>
          </a:solidFill>
        </p:spPr>
        <p:txBody>
          <a:bodyPr wrap="none" rtlCol="0">
            <a:spAutoFit/>
          </a:bodyPr>
          <a:lstStyle/>
          <a:p>
            <a:r>
              <a:rPr lang="id-ID" b="1" dirty="0" smtClean="0"/>
              <a:t>5. Bea Meterai </a:t>
            </a:r>
          </a:p>
          <a:p>
            <a:r>
              <a:rPr lang="id-ID" dirty="0" smtClean="0"/>
              <a:t>    adalah pajak atas dokumen yang dipakai oleh masyarakat dalam </a:t>
            </a:r>
          </a:p>
          <a:p>
            <a:r>
              <a:rPr lang="id-ID" dirty="0" smtClean="0"/>
              <a:t>    lalu lintas hukum.</a:t>
            </a:r>
            <a:endParaRPr lang="id-ID" dirty="0"/>
          </a:p>
        </p:txBody>
      </p:sp>
      <p:sp>
        <p:nvSpPr>
          <p:cNvPr id="3" name="TextBox 2"/>
          <p:cNvSpPr txBox="1"/>
          <p:nvPr/>
        </p:nvSpPr>
        <p:spPr>
          <a:xfrm>
            <a:off x="611560" y="2204864"/>
            <a:ext cx="8324715" cy="1200329"/>
          </a:xfrm>
          <a:prstGeom prst="rect">
            <a:avLst/>
          </a:prstGeom>
          <a:blipFill>
            <a:blip r:embed="rId2" cstate="print"/>
            <a:tile tx="0" ty="0" sx="100000" sy="100000" flip="none" algn="tl"/>
          </a:blipFill>
        </p:spPr>
        <p:txBody>
          <a:bodyPr wrap="none" rtlCol="0">
            <a:spAutoFit/>
          </a:bodyPr>
          <a:lstStyle/>
          <a:p>
            <a:r>
              <a:rPr lang="id-ID" b="1" dirty="0" smtClean="0">
                <a:solidFill>
                  <a:schemeClr val="bg1"/>
                </a:solidFill>
              </a:rPr>
              <a:t>6.</a:t>
            </a:r>
            <a:r>
              <a:rPr lang="id-ID" dirty="0" smtClean="0">
                <a:solidFill>
                  <a:schemeClr val="bg1"/>
                </a:solidFill>
              </a:rPr>
              <a:t> </a:t>
            </a:r>
            <a:r>
              <a:rPr lang="id-ID" b="1" dirty="0" smtClean="0">
                <a:solidFill>
                  <a:schemeClr val="bg1"/>
                </a:solidFill>
              </a:rPr>
              <a:t>Bea Perolehan Atas tanah dan Bangunan (BPHTB)</a:t>
            </a:r>
          </a:p>
          <a:p>
            <a:r>
              <a:rPr lang="id-ID" dirty="0" smtClean="0">
                <a:solidFill>
                  <a:schemeClr val="bg1"/>
                </a:solidFill>
              </a:rPr>
              <a:t>    adalah pajak yang dikenakan terhadap orang pribadi atau Badan yang</a:t>
            </a:r>
          </a:p>
          <a:p>
            <a:r>
              <a:rPr lang="id-ID" dirty="0" smtClean="0">
                <a:solidFill>
                  <a:schemeClr val="bg1"/>
                </a:solidFill>
              </a:rPr>
              <a:t>    memperoleh hak atas tanah dan/atau bangunan, baik dengan cara </a:t>
            </a:r>
          </a:p>
          <a:p>
            <a:r>
              <a:rPr lang="id-ID" dirty="0" smtClean="0">
                <a:solidFill>
                  <a:schemeClr val="bg1"/>
                </a:solidFill>
              </a:rPr>
              <a:t>    pemindahan hak dan/atau pemberian hak baru</a:t>
            </a:r>
            <a:r>
              <a:rPr lang="id-ID" dirty="0" smtClean="0"/>
              <a:t>.</a:t>
            </a:r>
            <a:endParaRPr lang="id-ID" dirty="0"/>
          </a:p>
        </p:txBody>
      </p:sp>
    </p:spTree>
  </p:cSld>
  <p:clrMapOvr>
    <a:masterClrMapping/>
  </p:clrMapOvr>
  <p:transition spd="slow">
    <p:spli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51520" y="836712"/>
            <a:ext cx="8712968" cy="5760640"/>
          </a:xfrm>
          <a:prstGeom prst="roundRect">
            <a:avLst>
              <a:gd name="adj" fmla="val 11618"/>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id-ID" b="1" dirty="0" smtClean="0"/>
              <a:t>Stelsel Riil (stelsel nyata).</a:t>
            </a:r>
          </a:p>
          <a:p>
            <a:pPr marL="342900" indent="-342900"/>
            <a:r>
              <a:rPr lang="id-ID" sz="1600" dirty="0" smtClean="0"/>
              <a:t>     Pengenaan pajak didasarkan pada obyek penghasilan yg nyata, sehingga pemungutannya baru dapat dilaksanakan pada akhir tahun pajak, setelah penghasilan yang sesungguhnya dapat diketahui. Stelsel ini lebih realistis, kelemahannya pajak baru dapat dikenakan pada akhir periode.  </a:t>
            </a:r>
          </a:p>
          <a:p>
            <a:pPr marL="342900" indent="-342900"/>
            <a:endParaRPr lang="id-ID" sz="1600" dirty="0" smtClean="0"/>
          </a:p>
          <a:p>
            <a:pPr marL="342900" indent="-342900"/>
            <a:r>
              <a:rPr lang="id-ID" b="1" dirty="0" smtClean="0"/>
              <a:t>2. Stelsel Anggapan (Fictif Stelsel).</a:t>
            </a:r>
          </a:p>
          <a:p>
            <a:pPr marL="342900" indent="-342900"/>
            <a:r>
              <a:rPr lang="id-ID" sz="1600" dirty="0" smtClean="0"/>
              <a:t>     Pengenaan pajak didasarkan pada suatu anggapan yang diatur oleh Undang-undang, misalnya penghasilan suatu tahun dianggap sama dengan tahun yang lalu, sehingga pada awal tahun pajak telah dapat ditetapkan besarnya pajak yang teutang untuk tahun yg berjalan. Kelebihan stelsel ini pajak dapat dibayar selama tahun berjalan, tanpa harus menunggu pada akhir tahun, kelemahannya adalah pajak yg dibayar tidak didasarkan pada keadaan yg sebenarnya .</a:t>
            </a:r>
          </a:p>
          <a:p>
            <a:pPr marL="342900" indent="-342900"/>
            <a:endParaRPr lang="id-ID" sz="1600" dirty="0" smtClean="0"/>
          </a:p>
          <a:p>
            <a:pPr marL="342900" indent="-342900"/>
            <a:r>
              <a:rPr lang="id-ID" b="1" dirty="0" smtClean="0"/>
              <a:t>3. Stelsel Campuran</a:t>
            </a:r>
          </a:p>
          <a:p>
            <a:pPr marL="342900" indent="-342900"/>
            <a:r>
              <a:rPr lang="id-ID" sz="1600" dirty="0" smtClean="0"/>
              <a:t>    stelsel ini merupakan kombinasi antara stelsel nyata dan stelsel anggapan, pada awal tahun besarnya pajak dihitung berdasarkan suatu anggapan, pada akhir tahun besarnya pajak disesuaikan dengan keadaan sebenarnya.</a:t>
            </a:r>
            <a:endParaRPr lang="id-ID" sz="1600" dirty="0"/>
          </a:p>
        </p:txBody>
      </p:sp>
      <p:sp>
        <p:nvSpPr>
          <p:cNvPr id="8" name="Rounded Rectangle 7"/>
          <p:cNvSpPr/>
          <p:nvPr/>
        </p:nvSpPr>
        <p:spPr>
          <a:xfrm>
            <a:off x="1835696" y="476672"/>
            <a:ext cx="4680520" cy="648072"/>
          </a:xfrm>
          <a:prstGeom prst="roundRect">
            <a:avLst>
              <a:gd name="adj" fmla="val 5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Cara Pemungutan Pajak ada 3 Stelsel </a:t>
            </a:r>
            <a:endParaRPr lang="id-ID" b="1" dirty="0">
              <a:solidFill>
                <a:schemeClr val="tx1"/>
              </a:solidFill>
            </a:endParaRPr>
          </a:p>
        </p:txBody>
      </p:sp>
    </p:spTree>
  </p:cSld>
  <p:clrMapOvr>
    <a:masterClrMapping/>
  </p:clrMapOvr>
  <p:transition spd="slow">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3068960"/>
            <a:ext cx="2088232" cy="914400"/>
          </a:xfrm>
          <a:prstGeom prst="roundRect">
            <a:avLst/>
          </a:prstGeom>
          <a:solidFill>
            <a:srgbClr val="19D32F"/>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System Pemungutan Pajak</a:t>
            </a:r>
            <a:endParaRPr lang="id-ID" b="1" dirty="0"/>
          </a:p>
        </p:txBody>
      </p:sp>
      <p:cxnSp>
        <p:nvCxnSpPr>
          <p:cNvPr id="4" name="Straight Arrow Connector 3"/>
          <p:cNvCxnSpPr>
            <a:stCxn id="2" idx="3"/>
          </p:cNvCxnSpPr>
          <p:nvPr/>
        </p:nvCxnSpPr>
        <p:spPr>
          <a:xfrm flipV="1">
            <a:off x="2555776" y="836712"/>
            <a:ext cx="1152128" cy="26894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707904" y="404664"/>
            <a:ext cx="5216493" cy="1754326"/>
          </a:xfrm>
          <a:prstGeom prst="rect">
            <a:avLst/>
          </a:prstGeom>
          <a:solidFill>
            <a:srgbClr val="FFFF00"/>
          </a:solidFill>
          <a:ln w="76200">
            <a:solidFill>
              <a:schemeClr val="tx2"/>
            </a:solidFill>
          </a:ln>
        </p:spPr>
        <p:txBody>
          <a:bodyPr wrap="none" rtlCol="0">
            <a:spAutoFit/>
          </a:bodyPr>
          <a:lstStyle/>
          <a:p>
            <a:pPr marL="342900" indent="-342900">
              <a:buAutoNum type="arabicPeriod"/>
            </a:pPr>
            <a:r>
              <a:rPr lang="id-ID" b="1" dirty="0" smtClean="0"/>
              <a:t>Official Assesment System</a:t>
            </a:r>
          </a:p>
          <a:p>
            <a:pPr marL="342900" indent="-342900"/>
            <a:r>
              <a:rPr lang="id-ID" dirty="0" smtClean="0"/>
              <a:t>     wewenang unruk menghitung besarnya </a:t>
            </a:r>
          </a:p>
          <a:p>
            <a:pPr marL="342900" indent="-342900"/>
            <a:r>
              <a:rPr lang="id-ID" dirty="0" smtClean="0"/>
              <a:t>     pajak berada pada pemungut atau </a:t>
            </a:r>
          </a:p>
          <a:p>
            <a:pPr marL="342900" indent="-342900"/>
            <a:r>
              <a:rPr lang="id-ID" dirty="0" smtClean="0"/>
              <a:t>     petugas pajak, dalam hal ini WP bersikap</a:t>
            </a:r>
          </a:p>
          <a:p>
            <a:pPr marL="342900" indent="-342900"/>
            <a:r>
              <a:rPr lang="id-ID" dirty="0" smtClean="0"/>
              <a:t>     pasif, utang pajak timbul setelah ada</a:t>
            </a:r>
          </a:p>
          <a:p>
            <a:pPr marL="342900" indent="-342900"/>
            <a:r>
              <a:rPr lang="id-ID" dirty="0" smtClean="0"/>
              <a:t>     surat Ketetapan Pajak dari petugas pajak </a:t>
            </a:r>
            <a:endParaRPr lang="id-ID" dirty="0"/>
          </a:p>
        </p:txBody>
      </p:sp>
      <p:cxnSp>
        <p:nvCxnSpPr>
          <p:cNvPr id="7" name="Straight Arrow Connector 6"/>
          <p:cNvCxnSpPr>
            <a:stCxn id="2" idx="3"/>
          </p:cNvCxnSpPr>
          <p:nvPr/>
        </p:nvCxnSpPr>
        <p:spPr>
          <a:xfrm flipV="1">
            <a:off x="2555776" y="3501008"/>
            <a:ext cx="1008112" cy="25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563888" y="2492896"/>
            <a:ext cx="5304657" cy="1754326"/>
          </a:xfrm>
          <a:prstGeom prst="rect">
            <a:avLst/>
          </a:prstGeom>
          <a:solidFill>
            <a:srgbClr val="00B0F0"/>
          </a:solidFill>
          <a:ln w="76200">
            <a:solidFill>
              <a:srgbClr val="FFFF00"/>
            </a:solidFill>
          </a:ln>
        </p:spPr>
        <p:txBody>
          <a:bodyPr wrap="square" rtlCol="0">
            <a:spAutoFit/>
          </a:bodyPr>
          <a:lstStyle/>
          <a:p>
            <a:r>
              <a:rPr lang="id-ID" b="1" dirty="0" smtClean="0"/>
              <a:t>2. Self Assesment system</a:t>
            </a:r>
          </a:p>
          <a:p>
            <a:r>
              <a:rPr lang="id-ID" dirty="0" smtClean="0"/>
              <a:t>    Sistem ini memberikan wewenang,</a:t>
            </a:r>
          </a:p>
          <a:p>
            <a:r>
              <a:rPr lang="id-ID" dirty="0" smtClean="0"/>
              <a:t>    kepercayaan,  tanggung jawab kepada WP</a:t>
            </a:r>
          </a:p>
          <a:p>
            <a:r>
              <a:rPr lang="id-ID" dirty="0" smtClean="0"/>
              <a:t>    untuk menghitung, memperhitungkan </a:t>
            </a:r>
          </a:p>
          <a:p>
            <a:r>
              <a:rPr lang="id-ID" dirty="0" smtClean="0"/>
              <a:t>    membayar dan melaporkan besarnya pajak</a:t>
            </a:r>
          </a:p>
          <a:p>
            <a:r>
              <a:rPr lang="id-ID" dirty="0" smtClean="0"/>
              <a:t>    yang harus dibayar   </a:t>
            </a:r>
            <a:endParaRPr lang="id-ID" dirty="0"/>
          </a:p>
        </p:txBody>
      </p:sp>
      <p:cxnSp>
        <p:nvCxnSpPr>
          <p:cNvPr id="10" name="Straight Arrow Connector 9"/>
          <p:cNvCxnSpPr>
            <a:stCxn id="2" idx="3"/>
          </p:cNvCxnSpPr>
          <p:nvPr/>
        </p:nvCxnSpPr>
        <p:spPr>
          <a:xfrm>
            <a:off x="2555776" y="3526160"/>
            <a:ext cx="936104" cy="1847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491880" y="4797152"/>
            <a:ext cx="5376793" cy="1477328"/>
          </a:xfrm>
          <a:prstGeom prst="rect">
            <a:avLst/>
          </a:prstGeom>
          <a:solidFill>
            <a:srgbClr val="FF0066"/>
          </a:solidFill>
          <a:ln w="76200">
            <a:solidFill>
              <a:srgbClr val="002060"/>
            </a:solidFill>
          </a:ln>
        </p:spPr>
        <p:txBody>
          <a:bodyPr wrap="none" rtlCol="0">
            <a:spAutoFit/>
          </a:bodyPr>
          <a:lstStyle/>
          <a:p>
            <a:r>
              <a:rPr lang="id-ID" b="1" dirty="0" smtClean="0">
                <a:solidFill>
                  <a:schemeClr val="bg1"/>
                </a:solidFill>
              </a:rPr>
              <a:t>3</a:t>
            </a:r>
            <a:r>
              <a:rPr lang="id-ID" b="1" dirty="0" smtClean="0"/>
              <a:t>. </a:t>
            </a:r>
            <a:r>
              <a:rPr lang="id-ID" b="1" dirty="0" smtClean="0">
                <a:solidFill>
                  <a:schemeClr val="bg1"/>
                </a:solidFill>
              </a:rPr>
              <a:t>Withholding system</a:t>
            </a:r>
          </a:p>
          <a:p>
            <a:r>
              <a:rPr lang="id-ID" dirty="0" smtClean="0">
                <a:solidFill>
                  <a:schemeClr val="bg1"/>
                </a:solidFill>
              </a:rPr>
              <a:t>    Sistem pemungutan pajak ini memberikan</a:t>
            </a:r>
          </a:p>
          <a:p>
            <a:r>
              <a:rPr lang="id-ID" dirty="0" smtClean="0">
                <a:solidFill>
                  <a:schemeClr val="bg1"/>
                </a:solidFill>
              </a:rPr>
              <a:t>    kewenangan kepada pihak ketiga untuk</a:t>
            </a:r>
          </a:p>
          <a:p>
            <a:r>
              <a:rPr lang="id-ID" dirty="0" smtClean="0">
                <a:solidFill>
                  <a:schemeClr val="bg1"/>
                </a:solidFill>
              </a:rPr>
              <a:t>    memotong atau memungut besarnya pajak </a:t>
            </a:r>
          </a:p>
          <a:p>
            <a:r>
              <a:rPr lang="id-ID" dirty="0" smtClean="0">
                <a:solidFill>
                  <a:schemeClr val="bg1"/>
                </a:solidFill>
              </a:rPr>
              <a:t>    yang terutang oleh WP</a:t>
            </a:r>
            <a:endParaRPr lang="id-ID" dirty="0">
              <a:solidFill>
                <a:schemeClr val="bg1"/>
              </a:solidFill>
            </a:endParaRPr>
          </a:p>
        </p:txBody>
      </p:sp>
      <p:sp>
        <p:nvSpPr>
          <p:cNvPr id="13" name="TextBox 12"/>
          <p:cNvSpPr txBox="1"/>
          <p:nvPr/>
        </p:nvSpPr>
        <p:spPr>
          <a:xfrm>
            <a:off x="395536" y="1412776"/>
            <a:ext cx="2739853" cy="646331"/>
          </a:xfrm>
          <a:prstGeom prst="rect">
            <a:avLst/>
          </a:prstGeom>
          <a:noFill/>
        </p:spPr>
        <p:txBody>
          <a:bodyPr wrap="none" rtlCol="0">
            <a:spAutoFit/>
          </a:bodyPr>
          <a:lstStyle/>
          <a:p>
            <a:r>
              <a:rPr lang="id-ID" dirty="0" smtClean="0"/>
              <a:t>Indonesia menganut</a:t>
            </a:r>
          </a:p>
          <a:p>
            <a:r>
              <a:rPr lang="id-ID" dirty="0" smtClean="0"/>
              <a:t>Self Assesment System</a:t>
            </a:r>
            <a:endParaRPr lang="id-ID" dirty="0"/>
          </a:p>
        </p:txBody>
      </p:sp>
    </p:spTree>
  </p:cSld>
  <p:clrMapOvr>
    <a:masterClrMapping/>
  </p:clrMapOvr>
  <p:transition spd="slow">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n 3"/>
          <p:cNvSpPr/>
          <p:nvPr/>
        </p:nvSpPr>
        <p:spPr>
          <a:xfrm>
            <a:off x="539552" y="1916832"/>
            <a:ext cx="2304256" cy="2656312"/>
          </a:xfrm>
          <a:prstGeom prst="can">
            <a:avLst/>
          </a:prstGeom>
          <a:solidFill>
            <a:srgbClr val="002060"/>
          </a:solidFill>
          <a:ln w="1143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Akibat yang dapat ditimbulkan dari penerapan Self assesment dalam pelayanan pajak di Indonesia</a:t>
            </a:r>
            <a:endParaRPr lang="id-ID" dirty="0"/>
          </a:p>
        </p:txBody>
      </p:sp>
      <p:cxnSp>
        <p:nvCxnSpPr>
          <p:cNvPr id="6" name="Straight Arrow Connector 5"/>
          <p:cNvCxnSpPr/>
          <p:nvPr/>
        </p:nvCxnSpPr>
        <p:spPr>
          <a:xfrm flipV="1">
            <a:off x="2771800" y="1628800"/>
            <a:ext cx="1584176" cy="15441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427984" y="908720"/>
            <a:ext cx="4281941" cy="1477328"/>
          </a:xfrm>
          <a:prstGeom prst="rect">
            <a:avLst/>
          </a:prstGeom>
          <a:solidFill>
            <a:srgbClr val="FF0066"/>
          </a:solidFill>
        </p:spPr>
        <p:txBody>
          <a:bodyPr wrap="none" rtlCol="0">
            <a:spAutoFit/>
          </a:bodyPr>
          <a:lstStyle/>
          <a:p>
            <a:pPr marL="342900" indent="-342900">
              <a:buAutoNum type="arabicPeriod"/>
            </a:pPr>
            <a:r>
              <a:rPr lang="id-ID" dirty="0" smtClean="0">
                <a:solidFill>
                  <a:schemeClr val="bg1"/>
                </a:solidFill>
              </a:rPr>
              <a:t>Berbagai usaha dijalankan oleh</a:t>
            </a:r>
          </a:p>
          <a:p>
            <a:pPr marL="342900" indent="-342900"/>
            <a:r>
              <a:rPr lang="id-ID" dirty="0" smtClean="0">
                <a:solidFill>
                  <a:schemeClr val="bg1"/>
                </a:solidFill>
              </a:rPr>
              <a:t>     wajib pajak untuk mengecilkan</a:t>
            </a:r>
          </a:p>
          <a:p>
            <a:pPr marL="342900" indent="-342900"/>
            <a:r>
              <a:rPr lang="id-ID" dirty="0" smtClean="0">
                <a:solidFill>
                  <a:schemeClr val="bg1"/>
                </a:solidFill>
              </a:rPr>
              <a:t>     besarnya pajak dengan jalan</a:t>
            </a:r>
          </a:p>
          <a:p>
            <a:pPr marL="342900" indent="-342900"/>
            <a:r>
              <a:rPr lang="id-ID" dirty="0" smtClean="0">
                <a:solidFill>
                  <a:schemeClr val="bg1"/>
                </a:solidFill>
              </a:rPr>
              <a:t>     tidak melanggar undang-undang</a:t>
            </a:r>
          </a:p>
          <a:p>
            <a:pPr marL="342900" indent="-342900"/>
            <a:r>
              <a:rPr lang="id-ID" dirty="0" smtClean="0">
                <a:solidFill>
                  <a:schemeClr val="bg1"/>
                </a:solidFill>
              </a:rPr>
              <a:t>     </a:t>
            </a:r>
            <a:r>
              <a:rPr lang="id-ID" b="1" dirty="0" smtClean="0">
                <a:solidFill>
                  <a:schemeClr val="bg1"/>
                </a:solidFill>
              </a:rPr>
              <a:t>(Tax Avoidance)</a:t>
            </a:r>
            <a:endParaRPr lang="id-ID" b="1" dirty="0">
              <a:solidFill>
                <a:schemeClr val="bg1"/>
              </a:solidFill>
            </a:endParaRPr>
          </a:p>
        </p:txBody>
      </p:sp>
      <p:cxnSp>
        <p:nvCxnSpPr>
          <p:cNvPr id="10" name="Straight Arrow Connector 9"/>
          <p:cNvCxnSpPr>
            <a:stCxn id="4" idx="4"/>
          </p:cNvCxnSpPr>
          <p:nvPr/>
        </p:nvCxnSpPr>
        <p:spPr>
          <a:xfrm>
            <a:off x="2843808" y="3244988"/>
            <a:ext cx="1368152" cy="14081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283968" y="3956863"/>
            <a:ext cx="4456669" cy="1200329"/>
          </a:xfrm>
          <a:prstGeom prst="rect">
            <a:avLst/>
          </a:prstGeom>
          <a:solidFill>
            <a:srgbClr val="FFFF00"/>
          </a:solidFill>
        </p:spPr>
        <p:txBody>
          <a:bodyPr wrap="none" rtlCol="0">
            <a:spAutoFit/>
          </a:bodyPr>
          <a:lstStyle/>
          <a:p>
            <a:r>
              <a:rPr lang="id-ID" dirty="0" smtClean="0"/>
              <a:t>2. Usaha meringankan besarnya pajak</a:t>
            </a:r>
          </a:p>
          <a:p>
            <a:r>
              <a:rPr lang="id-ID" dirty="0" smtClean="0"/>
              <a:t>    dengan cara melanggar undang-</a:t>
            </a:r>
          </a:p>
          <a:p>
            <a:r>
              <a:rPr lang="id-ID" dirty="0" smtClean="0"/>
              <a:t>    undang (menggelapkan pajak) atau</a:t>
            </a:r>
          </a:p>
          <a:p>
            <a:r>
              <a:rPr lang="id-ID" dirty="0" smtClean="0"/>
              <a:t>    </a:t>
            </a:r>
            <a:r>
              <a:rPr lang="id-ID" b="1" dirty="0" smtClean="0"/>
              <a:t>(Tax Evasion).</a:t>
            </a:r>
            <a:endParaRPr lang="id-ID" b="1" dirty="0"/>
          </a:p>
        </p:txBody>
      </p:sp>
      <p:sp>
        <p:nvSpPr>
          <p:cNvPr id="13" name="Freeform 12"/>
          <p:cNvSpPr/>
          <p:nvPr/>
        </p:nvSpPr>
        <p:spPr>
          <a:xfrm>
            <a:off x="1092994" y="890588"/>
            <a:ext cx="1038225" cy="1338262"/>
          </a:xfrm>
          <a:custGeom>
            <a:avLst/>
            <a:gdLst>
              <a:gd name="connsiteX0" fmla="*/ 492919 w 1038225"/>
              <a:gd name="connsiteY0" fmla="*/ 1281112 h 1338262"/>
              <a:gd name="connsiteX1" fmla="*/ 350044 w 1038225"/>
              <a:gd name="connsiteY1" fmla="*/ 1152525 h 1338262"/>
              <a:gd name="connsiteX2" fmla="*/ 78581 w 1038225"/>
              <a:gd name="connsiteY2" fmla="*/ 166687 h 1338262"/>
              <a:gd name="connsiteX3" fmla="*/ 821531 w 1038225"/>
              <a:gd name="connsiteY3" fmla="*/ 152400 h 1338262"/>
              <a:gd name="connsiteX4" fmla="*/ 850106 w 1038225"/>
              <a:gd name="connsiteY4" fmla="*/ 209550 h 1338262"/>
              <a:gd name="connsiteX5" fmla="*/ 1007269 w 1038225"/>
              <a:gd name="connsiteY5" fmla="*/ 381000 h 1338262"/>
              <a:gd name="connsiteX6" fmla="*/ 1035844 w 1038225"/>
              <a:gd name="connsiteY6" fmla="*/ 238125 h 1338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8225" h="1338262">
                <a:moveTo>
                  <a:pt x="492919" y="1281112"/>
                </a:moveTo>
                <a:cubicBezTo>
                  <a:pt x="456009" y="1309687"/>
                  <a:pt x="419100" y="1338262"/>
                  <a:pt x="350044" y="1152525"/>
                </a:cubicBezTo>
                <a:cubicBezTo>
                  <a:pt x="280988" y="966788"/>
                  <a:pt x="0" y="333374"/>
                  <a:pt x="78581" y="166687"/>
                </a:cubicBezTo>
                <a:cubicBezTo>
                  <a:pt x="157162" y="0"/>
                  <a:pt x="692944" y="145256"/>
                  <a:pt x="821531" y="152400"/>
                </a:cubicBezTo>
                <a:cubicBezTo>
                  <a:pt x="950119" y="159544"/>
                  <a:pt x="819150" y="171450"/>
                  <a:pt x="850106" y="209550"/>
                </a:cubicBezTo>
                <a:cubicBezTo>
                  <a:pt x="881062" y="247650"/>
                  <a:pt x="976313" y="376237"/>
                  <a:pt x="1007269" y="381000"/>
                </a:cubicBezTo>
                <a:cubicBezTo>
                  <a:pt x="1038225" y="385763"/>
                  <a:pt x="1037034" y="311944"/>
                  <a:pt x="1035844" y="238125"/>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4" name="Explosion 2 13"/>
          <p:cNvSpPr/>
          <p:nvPr/>
        </p:nvSpPr>
        <p:spPr>
          <a:xfrm>
            <a:off x="1907704" y="620688"/>
            <a:ext cx="914400" cy="914400"/>
          </a:xfrm>
          <a:prstGeom prst="irregularSeal2">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CER\Desktop\page1.jpg"/>
          <p:cNvPicPr>
            <a:picLocks noChangeAspect="1" noChangeArrowheads="1"/>
          </p:cNvPicPr>
          <p:nvPr/>
        </p:nvPicPr>
        <p:blipFill>
          <a:blip r:embed="rId2" cstate="print"/>
          <a:srcRect/>
          <a:stretch>
            <a:fillRect/>
          </a:stretch>
        </p:blipFill>
        <p:spPr bwMode="auto">
          <a:xfrm>
            <a:off x="755575" y="332656"/>
            <a:ext cx="7663203" cy="6264696"/>
          </a:xfrm>
          <a:prstGeom prst="rect">
            <a:avLst/>
          </a:prstGeom>
          <a:noFill/>
        </p:spPr>
      </p:pic>
    </p:spTree>
  </p:cSld>
  <p:clrMapOvr>
    <a:masterClrMapping/>
  </p:clrMapOvr>
  <p:transition spd="slow">
    <p:spli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323528" y="260648"/>
            <a:ext cx="8444317" cy="6336704"/>
          </a:xfrm>
          <a:prstGeom prst="rect">
            <a:avLst/>
          </a:prstGeom>
          <a:noFill/>
          <a:ln w="9525">
            <a:noFill/>
            <a:miter lim="800000"/>
            <a:headEnd/>
            <a:tailEnd/>
          </a:ln>
        </p:spPr>
      </p:pic>
    </p:spTree>
  </p:cSld>
  <p:clrMapOvr>
    <a:masterClrMapping/>
  </p:clrMapOvr>
  <p:transition spd="slow">
    <p:spli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632</Words>
  <Application>Microsoft Office PowerPoint</Application>
  <PresentationFormat>On-screen Show (4:3)</PresentationFormat>
  <Paragraphs>83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UIEU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DDP</cp:lastModifiedBy>
  <cp:revision>3</cp:revision>
  <dcterms:created xsi:type="dcterms:W3CDTF">2013-02-24T07:26:34Z</dcterms:created>
  <dcterms:modified xsi:type="dcterms:W3CDTF">2015-10-22T03:19:35Z</dcterms:modified>
</cp:coreProperties>
</file>