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9" d="100"/>
          <a:sy n="89" d="100"/>
        </p:scale>
        <p:origin x="-300"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452CB1-9F5F-487F-BEF1-C053CAD4C654}"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ABCC6-E646-4C23-84B7-5A0F8D7D504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452CB1-9F5F-487F-BEF1-C053CAD4C654}"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ABCC6-E646-4C23-84B7-5A0F8D7D504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452CB1-9F5F-487F-BEF1-C053CAD4C654}"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ABCC6-E646-4C23-84B7-5A0F8D7D504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452CB1-9F5F-487F-BEF1-C053CAD4C654}"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ABCC6-E646-4C23-84B7-5A0F8D7D504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452CB1-9F5F-487F-BEF1-C053CAD4C654}"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ABCC6-E646-4C23-84B7-5A0F8D7D504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452CB1-9F5F-487F-BEF1-C053CAD4C654}" type="datetimeFigureOut">
              <a:rPr lang="en-US" smtClean="0"/>
              <a:pPr/>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BABCC6-E646-4C23-84B7-5A0F8D7D504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452CB1-9F5F-487F-BEF1-C053CAD4C654}" type="datetimeFigureOut">
              <a:rPr lang="en-US" smtClean="0"/>
              <a:pPr/>
              <a:t>10/22/2015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BABCC6-E646-4C23-84B7-5A0F8D7D504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452CB1-9F5F-487F-BEF1-C053CAD4C654}" type="datetimeFigureOut">
              <a:rPr lang="en-US" smtClean="0"/>
              <a:pPr/>
              <a:t>10/22/2015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BABCC6-E646-4C23-84B7-5A0F8D7D504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452CB1-9F5F-487F-BEF1-C053CAD4C654}" type="datetimeFigureOut">
              <a:rPr lang="en-US" smtClean="0"/>
              <a:pPr/>
              <a:t>10/22/2015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BABCC6-E646-4C23-84B7-5A0F8D7D50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452CB1-9F5F-487F-BEF1-C053CAD4C654}" type="datetimeFigureOut">
              <a:rPr lang="en-US" smtClean="0"/>
              <a:pPr/>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BABCC6-E646-4C23-84B7-5A0F8D7D504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452CB1-9F5F-487F-BEF1-C053CAD4C654}" type="datetimeFigureOut">
              <a:rPr lang="en-US" smtClean="0"/>
              <a:pPr/>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BABCC6-E646-4C23-84B7-5A0F8D7D504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452CB1-9F5F-487F-BEF1-C053CAD4C654}" type="datetimeFigureOut">
              <a:rPr lang="en-US" smtClean="0"/>
              <a:pPr/>
              <a:t>10/22/2015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BABCC6-E646-4C23-84B7-5A0F8D7D50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00347" y="2967335"/>
            <a:ext cx="3173754" cy="1107996"/>
          </a:xfrm>
          <a:prstGeom prst="rect">
            <a:avLst/>
          </a:prstGeom>
          <a:noFill/>
        </p:spPr>
        <p:txBody>
          <a:bodyPr wrap="none" lIns="91440" tIns="45720" rIns="91440" bIns="45720">
            <a:spAutoFit/>
          </a:bodyPr>
          <a:lstStyle/>
          <a:p>
            <a:pPr algn="ctr"/>
            <a:r>
              <a:rPr lang="en-US" sz="6600" b="1" cap="none" spc="0"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Materi</a:t>
            </a:r>
            <a:r>
              <a:rPr lang="en-US" sz="66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6</a:t>
            </a:r>
            <a:endParaRPr lang="en-US" sz="6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476672"/>
            <a:ext cx="6454011" cy="369332"/>
          </a:xfrm>
          <a:prstGeom prst="rect">
            <a:avLst/>
          </a:prstGeom>
          <a:noFill/>
        </p:spPr>
        <p:txBody>
          <a:bodyPr wrap="none" rtlCol="0">
            <a:spAutoFit/>
          </a:bodyPr>
          <a:lstStyle/>
          <a:p>
            <a:r>
              <a:rPr lang="id-ID" dirty="0" smtClean="0"/>
              <a:t>Tarif PPh untuk Wajib Pajak Orang Pribadi Dalam Negeri</a:t>
            </a:r>
            <a:endParaRPr lang="id-ID" dirty="0"/>
          </a:p>
        </p:txBody>
      </p:sp>
      <p:graphicFrame>
        <p:nvGraphicFramePr>
          <p:cNvPr id="3" name="Table 2"/>
          <p:cNvGraphicFramePr>
            <a:graphicFrameLocks noGrp="1"/>
          </p:cNvGraphicFramePr>
          <p:nvPr/>
        </p:nvGraphicFramePr>
        <p:xfrm>
          <a:off x="755577" y="908720"/>
          <a:ext cx="7848870" cy="1854200"/>
        </p:xfrm>
        <a:graphic>
          <a:graphicData uri="http://schemas.openxmlformats.org/drawingml/2006/table">
            <a:tbl>
              <a:tblPr firstRow="1" bandRow="1">
                <a:tableStyleId>{5C22544A-7EE6-4342-B048-85BDC9FD1C3A}</a:tableStyleId>
              </a:tblPr>
              <a:tblGrid>
                <a:gridCol w="576063"/>
                <a:gridCol w="5544616"/>
                <a:gridCol w="1728191"/>
              </a:tblGrid>
              <a:tr h="370840">
                <a:tc>
                  <a:txBody>
                    <a:bodyPr/>
                    <a:lstStyle/>
                    <a:p>
                      <a:pPr algn="ctr"/>
                      <a:r>
                        <a:rPr lang="id-ID" dirty="0" smtClean="0"/>
                        <a:t>No</a:t>
                      </a:r>
                      <a:endParaRPr lang="id-ID" dirty="0"/>
                    </a:p>
                  </a:txBody>
                  <a:tcPr/>
                </a:tc>
                <a:tc>
                  <a:txBody>
                    <a:bodyPr/>
                    <a:lstStyle/>
                    <a:p>
                      <a:pPr algn="ctr"/>
                      <a:r>
                        <a:rPr lang="id-ID" dirty="0" smtClean="0"/>
                        <a:t>Lapisan Penghasilan</a:t>
                      </a:r>
                      <a:r>
                        <a:rPr lang="id-ID" baseline="0" dirty="0" smtClean="0"/>
                        <a:t> Kena Pajak</a:t>
                      </a:r>
                      <a:endParaRPr lang="id-ID" dirty="0"/>
                    </a:p>
                  </a:txBody>
                  <a:tcPr/>
                </a:tc>
                <a:tc>
                  <a:txBody>
                    <a:bodyPr/>
                    <a:lstStyle/>
                    <a:p>
                      <a:pPr algn="ctr"/>
                      <a:r>
                        <a:rPr lang="id-ID" dirty="0" smtClean="0"/>
                        <a:t>Tarif Pajak</a:t>
                      </a:r>
                      <a:endParaRPr lang="id-ID" dirty="0"/>
                    </a:p>
                  </a:txBody>
                  <a:tcPr/>
                </a:tc>
              </a:tr>
              <a:tr h="370840">
                <a:tc>
                  <a:txBody>
                    <a:bodyPr/>
                    <a:lstStyle/>
                    <a:p>
                      <a:pPr algn="ctr"/>
                      <a:r>
                        <a:rPr lang="id-ID" dirty="0" smtClean="0"/>
                        <a:t>1</a:t>
                      </a:r>
                      <a:endParaRPr lang="id-ID" dirty="0"/>
                    </a:p>
                  </a:txBody>
                  <a:tcPr/>
                </a:tc>
                <a:tc>
                  <a:txBody>
                    <a:bodyPr/>
                    <a:lstStyle/>
                    <a:p>
                      <a:r>
                        <a:rPr lang="id-ID" dirty="0" smtClean="0"/>
                        <a:t>s/d Rp 50.000.000,-</a:t>
                      </a:r>
                      <a:endParaRPr lang="id-ID" dirty="0"/>
                    </a:p>
                  </a:txBody>
                  <a:tcPr/>
                </a:tc>
                <a:tc>
                  <a:txBody>
                    <a:bodyPr/>
                    <a:lstStyle/>
                    <a:p>
                      <a:pPr algn="ctr"/>
                      <a:r>
                        <a:rPr lang="id-ID" dirty="0" smtClean="0"/>
                        <a:t>5%</a:t>
                      </a:r>
                      <a:endParaRPr lang="id-ID" dirty="0"/>
                    </a:p>
                  </a:txBody>
                  <a:tcPr/>
                </a:tc>
              </a:tr>
              <a:tr h="370840">
                <a:tc>
                  <a:txBody>
                    <a:bodyPr/>
                    <a:lstStyle/>
                    <a:p>
                      <a:pPr algn="ctr"/>
                      <a:r>
                        <a:rPr lang="id-ID" dirty="0" smtClean="0"/>
                        <a:t>2</a:t>
                      </a:r>
                      <a:endParaRPr lang="id-ID" dirty="0"/>
                    </a:p>
                  </a:txBody>
                  <a:tcPr/>
                </a:tc>
                <a:tc>
                  <a:txBody>
                    <a:bodyPr/>
                    <a:lstStyle/>
                    <a:p>
                      <a:r>
                        <a:rPr lang="id-ID" dirty="0" smtClean="0"/>
                        <a:t>Diatas Rp 50.000.000 s/d Rp 250.000.000,-</a:t>
                      </a:r>
                      <a:endParaRPr lang="id-ID" dirty="0"/>
                    </a:p>
                  </a:txBody>
                  <a:tcPr/>
                </a:tc>
                <a:tc>
                  <a:txBody>
                    <a:bodyPr/>
                    <a:lstStyle/>
                    <a:p>
                      <a:pPr algn="ctr"/>
                      <a:r>
                        <a:rPr lang="id-ID" dirty="0" smtClean="0"/>
                        <a:t>15%</a:t>
                      </a:r>
                      <a:endParaRPr lang="id-ID" dirty="0"/>
                    </a:p>
                  </a:txBody>
                  <a:tcPr/>
                </a:tc>
              </a:tr>
              <a:tr h="370840">
                <a:tc>
                  <a:txBody>
                    <a:bodyPr/>
                    <a:lstStyle/>
                    <a:p>
                      <a:pPr algn="ctr"/>
                      <a:r>
                        <a:rPr lang="id-ID" dirty="0" smtClean="0"/>
                        <a:t>3</a:t>
                      </a:r>
                      <a:endParaRPr lang="id-ID" dirty="0"/>
                    </a:p>
                  </a:txBody>
                  <a:tcPr/>
                </a:tc>
                <a:tc>
                  <a:txBody>
                    <a:bodyPr/>
                    <a:lstStyle/>
                    <a:p>
                      <a:r>
                        <a:rPr lang="id-ID" dirty="0" smtClean="0"/>
                        <a:t>Diatas</a:t>
                      </a:r>
                      <a:r>
                        <a:rPr lang="id-ID" baseline="0" dirty="0" smtClean="0"/>
                        <a:t> Rp 250.000.000 s/d Rp 500.000.000,-</a:t>
                      </a:r>
                      <a:endParaRPr lang="id-ID" dirty="0"/>
                    </a:p>
                  </a:txBody>
                  <a:tcPr/>
                </a:tc>
                <a:tc>
                  <a:txBody>
                    <a:bodyPr/>
                    <a:lstStyle/>
                    <a:p>
                      <a:pPr algn="ctr"/>
                      <a:r>
                        <a:rPr lang="id-ID" dirty="0" smtClean="0"/>
                        <a:t>25%</a:t>
                      </a:r>
                      <a:endParaRPr lang="id-ID" dirty="0"/>
                    </a:p>
                  </a:txBody>
                  <a:tcPr/>
                </a:tc>
              </a:tr>
              <a:tr h="370840">
                <a:tc>
                  <a:txBody>
                    <a:bodyPr/>
                    <a:lstStyle/>
                    <a:p>
                      <a:pPr algn="ctr"/>
                      <a:r>
                        <a:rPr lang="id-ID" dirty="0" smtClean="0"/>
                        <a:t>4</a:t>
                      </a:r>
                      <a:endParaRPr lang="id-ID" dirty="0"/>
                    </a:p>
                  </a:txBody>
                  <a:tcPr/>
                </a:tc>
                <a:tc>
                  <a:txBody>
                    <a:bodyPr/>
                    <a:lstStyle/>
                    <a:p>
                      <a:r>
                        <a:rPr lang="id-ID" dirty="0" smtClean="0"/>
                        <a:t>Diatas </a:t>
                      </a:r>
                      <a:r>
                        <a:rPr lang="id-ID" baseline="0" dirty="0" smtClean="0"/>
                        <a:t>Rp 500.000.000,-.</a:t>
                      </a:r>
                      <a:endParaRPr lang="id-ID" dirty="0"/>
                    </a:p>
                  </a:txBody>
                  <a:tcPr/>
                </a:tc>
                <a:tc>
                  <a:txBody>
                    <a:bodyPr/>
                    <a:lstStyle/>
                    <a:p>
                      <a:pPr algn="ctr"/>
                      <a:r>
                        <a:rPr lang="id-ID" dirty="0" smtClean="0"/>
                        <a:t>30%</a:t>
                      </a:r>
                      <a:endParaRPr lang="id-ID" dirty="0"/>
                    </a:p>
                  </a:txBody>
                  <a:tcPr/>
                </a:tc>
              </a:tr>
            </a:tbl>
          </a:graphicData>
        </a:graphic>
      </p:graphicFrame>
      <p:sp>
        <p:nvSpPr>
          <p:cNvPr id="4" name="TextBox 3"/>
          <p:cNvSpPr txBox="1"/>
          <p:nvPr/>
        </p:nvSpPr>
        <p:spPr>
          <a:xfrm>
            <a:off x="805949" y="2998693"/>
            <a:ext cx="6646371" cy="646331"/>
          </a:xfrm>
          <a:prstGeom prst="rect">
            <a:avLst/>
          </a:prstGeom>
          <a:solidFill>
            <a:srgbClr val="FFFF00"/>
          </a:solidFill>
        </p:spPr>
        <p:txBody>
          <a:bodyPr wrap="none" rtlCol="0">
            <a:spAutoFit/>
          </a:bodyPr>
          <a:lstStyle/>
          <a:p>
            <a:r>
              <a:rPr lang="id-ID" dirty="0" smtClean="0"/>
              <a:t>Tarif pajak PPh badan dalam negeri dan BUT adalah 25%  </a:t>
            </a:r>
          </a:p>
          <a:p>
            <a:r>
              <a:rPr lang="id-ID" dirty="0" smtClean="0"/>
              <a:t>mulai 2010 s/d sekarang,  tarif sebelumnya adalah 28%</a:t>
            </a:r>
            <a:endParaRPr lang="id-ID" dirty="0"/>
          </a:p>
        </p:txBody>
      </p:sp>
      <p:sp>
        <p:nvSpPr>
          <p:cNvPr id="5" name="TextBox 4"/>
          <p:cNvSpPr txBox="1"/>
          <p:nvPr/>
        </p:nvSpPr>
        <p:spPr>
          <a:xfrm>
            <a:off x="818109" y="3823880"/>
            <a:ext cx="5194051" cy="1477328"/>
          </a:xfrm>
          <a:prstGeom prst="rect">
            <a:avLst/>
          </a:prstGeom>
          <a:solidFill>
            <a:srgbClr val="D01C6D"/>
          </a:solidFill>
        </p:spPr>
        <p:txBody>
          <a:bodyPr wrap="none" rtlCol="0">
            <a:spAutoFit/>
          </a:bodyPr>
          <a:lstStyle/>
          <a:p>
            <a:r>
              <a:rPr lang="id-ID" dirty="0" smtClean="0">
                <a:solidFill>
                  <a:schemeClr val="bg1"/>
                </a:solidFill>
              </a:rPr>
              <a:t>Tarif PPN adalah 10%</a:t>
            </a:r>
          </a:p>
          <a:p>
            <a:r>
              <a:rPr lang="id-ID" dirty="0" smtClean="0">
                <a:solidFill>
                  <a:schemeClr val="bg1"/>
                </a:solidFill>
              </a:rPr>
              <a:t>Tarif PPN sebesar 0% dikenakan terhadap :</a:t>
            </a:r>
          </a:p>
          <a:p>
            <a:pPr marL="342900" indent="-342900">
              <a:buAutoNum type="alphaLcPeriod"/>
            </a:pPr>
            <a:r>
              <a:rPr lang="id-ID" dirty="0" smtClean="0">
                <a:solidFill>
                  <a:schemeClr val="bg1"/>
                </a:solidFill>
              </a:rPr>
              <a:t>Ekspor Barang Kena pajak berwujud</a:t>
            </a:r>
          </a:p>
          <a:p>
            <a:pPr marL="342900" indent="-342900">
              <a:buAutoNum type="alphaLcPeriod"/>
            </a:pPr>
            <a:r>
              <a:rPr lang="id-ID" dirty="0" smtClean="0">
                <a:solidFill>
                  <a:schemeClr val="bg1"/>
                </a:solidFill>
              </a:rPr>
              <a:t>Ekspor barang kena pajak tidak berwujud</a:t>
            </a:r>
          </a:p>
          <a:p>
            <a:pPr marL="342900" indent="-342900">
              <a:buAutoNum type="alphaLcPeriod"/>
            </a:pPr>
            <a:r>
              <a:rPr lang="id-ID" dirty="0" smtClean="0">
                <a:solidFill>
                  <a:schemeClr val="bg1"/>
                </a:solidFill>
              </a:rPr>
              <a:t>Ekspor jasa kena pajak</a:t>
            </a:r>
            <a:endParaRPr lang="id-ID" dirty="0">
              <a:solidFill>
                <a:schemeClr val="bg1"/>
              </a:solidFill>
            </a:endParaRPr>
          </a:p>
        </p:txBody>
      </p:sp>
      <p:sp>
        <p:nvSpPr>
          <p:cNvPr id="6" name="TextBox 5"/>
          <p:cNvSpPr txBox="1"/>
          <p:nvPr/>
        </p:nvSpPr>
        <p:spPr>
          <a:xfrm>
            <a:off x="841547" y="5517232"/>
            <a:ext cx="7330853" cy="646331"/>
          </a:xfrm>
          <a:prstGeom prst="rect">
            <a:avLst/>
          </a:prstGeom>
          <a:solidFill>
            <a:srgbClr val="7030A0"/>
          </a:solidFill>
        </p:spPr>
        <p:txBody>
          <a:bodyPr wrap="none" rtlCol="0">
            <a:spAutoFit/>
          </a:bodyPr>
          <a:lstStyle/>
          <a:p>
            <a:r>
              <a:rPr lang="id-ID" dirty="0" smtClean="0">
                <a:solidFill>
                  <a:schemeClr val="bg1"/>
                </a:solidFill>
              </a:rPr>
              <a:t>Tarif PPnBM paling rendah 10%  dan tarif paling tinggi 200%</a:t>
            </a:r>
          </a:p>
          <a:p>
            <a:r>
              <a:rPr lang="id-ID" dirty="0" smtClean="0">
                <a:solidFill>
                  <a:schemeClr val="bg1"/>
                </a:solidFill>
              </a:rPr>
              <a:t>Ekspor Barang Kena pajak tergolong mewah dikenakan tarif 0%</a:t>
            </a:r>
            <a:endParaRPr lang="id-ID" dirty="0">
              <a:solidFill>
                <a:schemeClr val="bg1"/>
              </a:solidFill>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miley Face 1"/>
          <p:cNvSpPr/>
          <p:nvPr/>
        </p:nvSpPr>
        <p:spPr>
          <a:xfrm>
            <a:off x="251520" y="908720"/>
            <a:ext cx="2376264" cy="1922512"/>
          </a:xfrm>
          <a:prstGeom prst="smileyFace">
            <a:avLst>
              <a:gd name="adj" fmla="val 465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smtClean="0"/>
          </a:p>
          <a:p>
            <a:pPr algn="ctr"/>
            <a:r>
              <a:rPr lang="id-ID" dirty="0" smtClean="0">
                <a:solidFill>
                  <a:schemeClr val="tx1"/>
                </a:solidFill>
              </a:rPr>
              <a:t>Siapa itu Wajib Pajak ?</a:t>
            </a:r>
            <a:endParaRPr lang="id-ID" dirty="0">
              <a:solidFill>
                <a:schemeClr val="tx1"/>
              </a:solidFill>
            </a:endParaRPr>
          </a:p>
        </p:txBody>
      </p:sp>
      <p:sp>
        <p:nvSpPr>
          <p:cNvPr id="3" name="Right Arrow 2"/>
          <p:cNvSpPr/>
          <p:nvPr/>
        </p:nvSpPr>
        <p:spPr>
          <a:xfrm>
            <a:off x="2987824" y="1700808"/>
            <a:ext cx="112242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Flowchart: Data 3"/>
          <p:cNvSpPr/>
          <p:nvPr/>
        </p:nvSpPr>
        <p:spPr>
          <a:xfrm>
            <a:off x="3851920" y="332656"/>
            <a:ext cx="5040560" cy="3312368"/>
          </a:xfrm>
          <a:prstGeom prst="flowChartInputOutput">
            <a:avLst/>
          </a:prstGeom>
          <a:solidFill>
            <a:srgbClr val="66FF66"/>
          </a:solidFill>
          <a:ln w="76200">
            <a:solidFill>
              <a:srgbClr val="D01C6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solidFill>
                  <a:schemeClr val="tx1"/>
                </a:solidFill>
              </a:rPr>
              <a:t>Wajib Pajak adalah orang pribadi atau badan, meliputi pembayar pajak, pemotong pajak dan pemungut pajak, yang mempunyai hak  dan kewajiban perpajakan sesuai ketentuan perundang-undangan perpajakan</a:t>
            </a:r>
            <a:endParaRPr lang="id-ID" dirty="0">
              <a:solidFill>
                <a:schemeClr val="tx1"/>
              </a:solidFill>
            </a:endParaRPr>
          </a:p>
        </p:txBody>
      </p:sp>
      <p:sp>
        <p:nvSpPr>
          <p:cNvPr id="5" name="TextBox 4"/>
          <p:cNvSpPr txBox="1"/>
          <p:nvPr/>
        </p:nvSpPr>
        <p:spPr>
          <a:xfrm>
            <a:off x="146048" y="4005064"/>
            <a:ext cx="8818440" cy="2031325"/>
          </a:xfrm>
          <a:prstGeom prst="rect">
            <a:avLst/>
          </a:prstGeom>
          <a:solidFill>
            <a:srgbClr val="FF66FF"/>
          </a:solidFill>
        </p:spPr>
        <p:txBody>
          <a:bodyPr wrap="none" rtlCol="0">
            <a:spAutoFit/>
          </a:bodyPr>
          <a:lstStyle/>
          <a:p>
            <a:r>
              <a:rPr lang="id-ID" dirty="0" smtClean="0"/>
              <a:t>Badan adalah sekumpulan orang atau modal yang merupakan kesatuan baik </a:t>
            </a:r>
          </a:p>
          <a:p>
            <a:r>
              <a:rPr lang="id-ID" dirty="0" smtClean="0"/>
              <a:t>Yang melakukan usaha maupun yang tidak melakukan usaha meliputi PT,</a:t>
            </a:r>
          </a:p>
          <a:p>
            <a:r>
              <a:rPr lang="id-ID" dirty="0" smtClean="0"/>
              <a:t> Perseroan komanditer (CV) perseroan lainnya, BUMN, BUMD dengan nama</a:t>
            </a:r>
          </a:p>
          <a:p>
            <a:r>
              <a:rPr lang="id-ID" dirty="0" smtClean="0"/>
              <a:t> dan dalam bentuk apapun, Firma, koperasi, Dana Pensiun, persekutuan ,</a:t>
            </a:r>
          </a:p>
          <a:p>
            <a:r>
              <a:rPr lang="id-ID" dirty="0" smtClean="0"/>
              <a:t> perkumpulan, yayasan, organisas massa, Orsospol atau organisasi lainnya,</a:t>
            </a:r>
          </a:p>
          <a:p>
            <a:r>
              <a:rPr lang="id-ID" dirty="0" smtClean="0"/>
              <a:t> lembaga dan bentuk Badan lainnya termasuk investasi kolektif dan Bentuk </a:t>
            </a:r>
          </a:p>
          <a:p>
            <a:r>
              <a:rPr lang="id-ID" dirty="0" smtClean="0"/>
              <a:t>Usaha Tetap (BUT).</a:t>
            </a:r>
            <a:endParaRPr lang="id-ID" dirty="0"/>
          </a:p>
        </p:txBody>
      </p:sp>
    </p:spTree>
  </p:cSld>
  <p:clrMapOvr>
    <a:masterClrMapping/>
  </p:clrMapOvr>
  <p:transition spd="slow">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539552" y="2348880"/>
            <a:ext cx="1728192" cy="914400"/>
          </a:xfrm>
          <a:prstGeom prst="ellipse">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Wajib Pajak</a:t>
            </a:r>
            <a:endParaRPr lang="id-ID" dirty="0"/>
          </a:p>
        </p:txBody>
      </p:sp>
      <p:cxnSp>
        <p:nvCxnSpPr>
          <p:cNvPr id="5" name="Straight Arrow Connector 4"/>
          <p:cNvCxnSpPr/>
          <p:nvPr/>
        </p:nvCxnSpPr>
        <p:spPr>
          <a:xfrm flipV="1">
            <a:off x="2267744" y="1340768"/>
            <a:ext cx="1152128" cy="1296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63888" y="1196752"/>
            <a:ext cx="1725152" cy="369332"/>
          </a:xfrm>
          <a:prstGeom prst="rect">
            <a:avLst/>
          </a:prstGeom>
          <a:solidFill>
            <a:srgbClr val="66FF66"/>
          </a:solidFill>
        </p:spPr>
        <p:txBody>
          <a:bodyPr wrap="none" rtlCol="0">
            <a:spAutoFit/>
          </a:bodyPr>
          <a:lstStyle/>
          <a:p>
            <a:pPr algn="ctr"/>
            <a:r>
              <a:rPr lang="id-ID" dirty="0" smtClean="0"/>
              <a:t>Orang Pribadi</a:t>
            </a:r>
            <a:endParaRPr lang="id-ID" dirty="0"/>
          </a:p>
        </p:txBody>
      </p:sp>
      <p:cxnSp>
        <p:nvCxnSpPr>
          <p:cNvPr id="8" name="Straight Arrow Connector 7"/>
          <p:cNvCxnSpPr/>
          <p:nvPr/>
        </p:nvCxnSpPr>
        <p:spPr>
          <a:xfrm>
            <a:off x="2195736" y="2708920"/>
            <a:ext cx="1224136" cy="12241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419872" y="3789040"/>
            <a:ext cx="1368152" cy="369332"/>
          </a:xfrm>
          <a:prstGeom prst="rect">
            <a:avLst/>
          </a:prstGeom>
          <a:solidFill>
            <a:srgbClr val="66FF66"/>
          </a:solidFill>
        </p:spPr>
        <p:txBody>
          <a:bodyPr wrap="square" rtlCol="0">
            <a:spAutoFit/>
          </a:bodyPr>
          <a:lstStyle/>
          <a:p>
            <a:pPr algn="ctr"/>
            <a:r>
              <a:rPr lang="id-ID" dirty="0" smtClean="0"/>
              <a:t>Badan</a:t>
            </a:r>
            <a:endParaRPr lang="id-ID" dirty="0"/>
          </a:p>
        </p:txBody>
      </p:sp>
      <p:cxnSp>
        <p:nvCxnSpPr>
          <p:cNvPr id="13" name="Straight Arrow Connector 12"/>
          <p:cNvCxnSpPr/>
          <p:nvPr/>
        </p:nvCxnSpPr>
        <p:spPr>
          <a:xfrm>
            <a:off x="5292080" y="1484784"/>
            <a:ext cx="864096" cy="1296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1" idx="3"/>
          </p:cNvCxnSpPr>
          <p:nvPr/>
        </p:nvCxnSpPr>
        <p:spPr>
          <a:xfrm flipV="1">
            <a:off x="4788024" y="2852936"/>
            <a:ext cx="1368152" cy="11207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300192" y="2276872"/>
            <a:ext cx="1693092" cy="1200329"/>
          </a:xfrm>
          <a:prstGeom prst="rect">
            <a:avLst/>
          </a:prstGeom>
          <a:solidFill>
            <a:srgbClr val="FFC000"/>
          </a:solidFill>
          <a:ln w="76200">
            <a:solidFill>
              <a:schemeClr val="tx1"/>
            </a:solidFill>
          </a:ln>
        </p:spPr>
        <p:txBody>
          <a:bodyPr wrap="none" rtlCol="0">
            <a:spAutoFit/>
          </a:bodyPr>
          <a:lstStyle/>
          <a:p>
            <a:r>
              <a:rPr lang="id-ID" dirty="0" smtClean="0"/>
              <a:t>Meliputi :</a:t>
            </a:r>
          </a:p>
          <a:p>
            <a:pPr marL="342900" indent="-342900">
              <a:buAutoNum type="arabicPeriod"/>
            </a:pPr>
            <a:r>
              <a:rPr lang="id-ID" dirty="0" smtClean="0"/>
              <a:t>Pembayar </a:t>
            </a:r>
          </a:p>
          <a:p>
            <a:pPr marL="342900" indent="-342900">
              <a:buAutoNum type="arabicPeriod"/>
            </a:pPr>
            <a:r>
              <a:rPr lang="id-ID" dirty="0" smtClean="0"/>
              <a:t>Pemotong</a:t>
            </a:r>
          </a:p>
          <a:p>
            <a:pPr marL="342900" indent="-342900">
              <a:buAutoNum type="arabicPeriod"/>
            </a:pPr>
            <a:r>
              <a:rPr lang="id-ID" dirty="0" smtClean="0"/>
              <a:t>Pemungut</a:t>
            </a:r>
            <a:endParaRPr lang="id-ID" dirty="0"/>
          </a:p>
        </p:txBody>
      </p:sp>
      <p:sp>
        <p:nvSpPr>
          <p:cNvPr id="21" name="TextBox 20"/>
          <p:cNvSpPr txBox="1"/>
          <p:nvPr/>
        </p:nvSpPr>
        <p:spPr>
          <a:xfrm>
            <a:off x="683568" y="332656"/>
            <a:ext cx="8032968" cy="369332"/>
          </a:xfrm>
          <a:prstGeom prst="rect">
            <a:avLst/>
          </a:prstGeom>
          <a:solidFill>
            <a:srgbClr val="FF66FF"/>
          </a:solidFill>
        </p:spPr>
        <p:txBody>
          <a:bodyPr wrap="none" rtlCol="0">
            <a:spAutoFit/>
          </a:bodyPr>
          <a:lstStyle/>
          <a:p>
            <a:r>
              <a:rPr lang="id-ID" dirty="0" smtClean="0"/>
              <a:t>Pengertian-pengertian dalam ketentuan-ketentuan umum perpajakan</a:t>
            </a:r>
            <a:endParaRPr lang="id-ID" dirty="0"/>
          </a:p>
        </p:txBody>
      </p:sp>
    </p:spTree>
  </p:cSld>
  <p:clrMapOvr>
    <a:masterClrMapping/>
  </p:clrMapOvr>
  <p:transition spd="slow">
    <p:whee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51520" y="1268760"/>
            <a:ext cx="2267744" cy="100811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solidFill>
                  <a:schemeClr val="tx1"/>
                </a:solidFill>
              </a:rPr>
              <a:t>pengusaha</a:t>
            </a:r>
            <a:endParaRPr lang="id-ID" sz="2000" b="1" dirty="0">
              <a:solidFill>
                <a:schemeClr val="tx1"/>
              </a:solidFill>
            </a:endParaRPr>
          </a:p>
        </p:txBody>
      </p:sp>
      <p:sp>
        <p:nvSpPr>
          <p:cNvPr id="4" name="TextBox 3"/>
          <p:cNvSpPr txBox="1"/>
          <p:nvPr/>
        </p:nvSpPr>
        <p:spPr>
          <a:xfrm>
            <a:off x="2915816" y="548680"/>
            <a:ext cx="5976664" cy="2380332"/>
          </a:xfrm>
          <a:prstGeom prst="rect">
            <a:avLst/>
          </a:prstGeom>
          <a:solidFill>
            <a:srgbClr val="FFFF00"/>
          </a:solidFill>
        </p:spPr>
        <p:txBody>
          <a:bodyPr wrap="square" rtlCol="0">
            <a:spAutoFit/>
          </a:bodyPr>
          <a:lstStyle/>
          <a:p>
            <a:r>
              <a:rPr lang="id-ID" dirty="0" smtClean="0"/>
              <a:t>Orang pribadi atau badan dalam bentuk apapun yg dalam kegiatan usaha atau pekerjaannya menghasilkan barang, mengimpor barang, mengekspor barang,melakukan usaha perdagangan, memanfaatkan  barang tidak  berwujud dari luar daerah pabean, melakukan usaha jasa dan memanfaatkan jasa dari luar daerah pabean  ( pasal 1 ayat 4 KUP).</a:t>
            </a:r>
            <a:endParaRPr lang="id-ID" dirty="0"/>
          </a:p>
        </p:txBody>
      </p:sp>
      <p:sp>
        <p:nvSpPr>
          <p:cNvPr id="5" name="Rounded Rectangle 4"/>
          <p:cNvSpPr/>
          <p:nvPr/>
        </p:nvSpPr>
        <p:spPr>
          <a:xfrm>
            <a:off x="179512" y="3717032"/>
            <a:ext cx="2088232" cy="1058416"/>
          </a:xfrm>
          <a:prstGeom prst="roundRect">
            <a:avLst/>
          </a:prstGeom>
          <a:solidFill>
            <a:srgbClr val="FF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solidFill>
                  <a:schemeClr val="tx1"/>
                </a:solidFill>
              </a:rPr>
              <a:t>Pengusaha kena Pajak (PKP) </a:t>
            </a:r>
            <a:endParaRPr lang="id-ID" sz="2000" b="1" dirty="0">
              <a:solidFill>
                <a:schemeClr val="tx1"/>
              </a:solidFill>
            </a:endParaRPr>
          </a:p>
        </p:txBody>
      </p:sp>
      <p:sp>
        <p:nvSpPr>
          <p:cNvPr id="6" name="TextBox 5"/>
          <p:cNvSpPr txBox="1"/>
          <p:nvPr/>
        </p:nvSpPr>
        <p:spPr>
          <a:xfrm>
            <a:off x="2411760" y="3356992"/>
            <a:ext cx="6559809" cy="2031325"/>
          </a:xfrm>
          <a:prstGeom prst="rect">
            <a:avLst/>
          </a:prstGeom>
          <a:blipFill>
            <a:blip r:embed="rId2" cstate="print"/>
            <a:tile tx="0" ty="0" sx="100000" sy="100000" flip="none" algn="tl"/>
          </a:blipFill>
        </p:spPr>
        <p:txBody>
          <a:bodyPr wrap="none" rtlCol="0">
            <a:spAutoFit/>
          </a:bodyPr>
          <a:lstStyle/>
          <a:p>
            <a:r>
              <a:rPr lang="id-ID" dirty="0" smtClean="0"/>
              <a:t>Pengusaha yang melakukan penyerahan barang kena</a:t>
            </a:r>
          </a:p>
          <a:p>
            <a:r>
              <a:rPr lang="id-ID" dirty="0" smtClean="0"/>
              <a:t> pajak dan atau penyerahan jasa kena pajak berdasarkan</a:t>
            </a:r>
          </a:p>
          <a:p>
            <a:r>
              <a:rPr lang="id-ID" dirty="0" smtClean="0"/>
              <a:t> Undang-undang PPN 1984 dan perubahannya, tidak </a:t>
            </a:r>
          </a:p>
          <a:p>
            <a:r>
              <a:rPr lang="id-ID" dirty="0" smtClean="0"/>
              <a:t> termasuk pengusaha kecil  yg batasannya ditetapkan</a:t>
            </a:r>
          </a:p>
          <a:p>
            <a:r>
              <a:rPr lang="id-ID" dirty="0" smtClean="0"/>
              <a:t> dengan keputusan Menteri keuangan, kecuali </a:t>
            </a:r>
          </a:p>
          <a:p>
            <a:r>
              <a:rPr lang="id-ID" dirty="0" smtClean="0"/>
              <a:t> pengusaha kecil yg memilih untuk dikukuhkan menjadi</a:t>
            </a:r>
          </a:p>
          <a:p>
            <a:r>
              <a:rPr lang="id-ID" dirty="0" smtClean="0"/>
              <a:t> pengusaha kena pajak  (pasal 1 ayat 5 KUP).</a:t>
            </a:r>
            <a:endParaRPr lang="id-ID" dirty="0"/>
          </a:p>
        </p:txBody>
      </p:sp>
    </p:spTree>
  </p:cSld>
  <p:clrMapOvr>
    <a:masterClrMapping/>
  </p:clrMapOvr>
  <p:transition spd="slow">
    <p:diamon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7544" y="980728"/>
            <a:ext cx="2088232" cy="914400"/>
          </a:xfrm>
          <a:prstGeom prst="roundRect">
            <a:avLst>
              <a:gd name="adj" fmla="val 50000"/>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solidFill>
                  <a:schemeClr val="tx1"/>
                </a:solidFill>
              </a:rPr>
              <a:t>Pengusaha Kecil</a:t>
            </a:r>
            <a:endParaRPr lang="id-ID" sz="2000" b="1" dirty="0">
              <a:solidFill>
                <a:schemeClr val="tx1"/>
              </a:solidFill>
            </a:endParaRPr>
          </a:p>
        </p:txBody>
      </p:sp>
      <p:sp>
        <p:nvSpPr>
          <p:cNvPr id="4" name="Flowchart: Document 3"/>
          <p:cNvSpPr/>
          <p:nvPr/>
        </p:nvSpPr>
        <p:spPr>
          <a:xfrm>
            <a:off x="2915816" y="332656"/>
            <a:ext cx="5616624" cy="2232248"/>
          </a:xfrm>
          <a:prstGeom prst="flowChartDocument">
            <a:avLst/>
          </a:prstGeom>
          <a:solidFill>
            <a:srgbClr val="66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solidFill>
                  <a:schemeClr val="tx1"/>
                </a:solidFill>
              </a:rPr>
              <a:t>Pengusaha yang selama satu tahun buku melakukan penyerahan Barang kena pajak dengan jumlah peredaran bruto tidak lebih dari Rp 600.000.000 (enam ratus juta) (kep Menkeu no .571/KMK.03/2003 tanggal 29 Desember 2003 </a:t>
            </a:r>
            <a:endParaRPr lang="id-ID" dirty="0">
              <a:solidFill>
                <a:schemeClr val="tx1"/>
              </a:solidFill>
            </a:endParaRPr>
          </a:p>
        </p:txBody>
      </p:sp>
      <p:sp>
        <p:nvSpPr>
          <p:cNvPr id="5" name="Bevel 4"/>
          <p:cNvSpPr/>
          <p:nvPr/>
        </p:nvSpPr>
        <p:spPr>
          <a:xfrm>
            <a:off x="251520" y="3501008"/>
            <a:ext cx="2232248" cy="1042416"/>
          </a:xfrm>
          <a:prstGeom prst="bevel">
            <a:avLst/>
          </a:prstGeom>
          <a:solidFill>
            <a:srgbClr val="FF0066"/>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Apa itu NPWP ?</a:t>
            </a:r>
            <a:endParaRPr lang="id-ID" b="1" dirty="0"/>
          </a:p>
        </p:txBody>
      </p:sp>
      <p:sp>
        <p:nvSpPr>
          <p:cNvPr id="6" name="TextBox 5"/>
          <p:cNvSpPr txBox="1"/>
          <p:nvPr/>
        </p:nvSpPr>
        <p:spPr>
          <a:xfrm>
            <a:off x="2771800" y="3212976"/>
            <a:ext cx="5984331" cy="1754326"/>
          </a:xfrm>
          <a:prstGeom prst="rect">
            <a:avLst/>
          </a:prstGeom>
          <a:solidFill>
            <a:schemeClr val="accent5">
              <a:lumMod val="60000"/>
              <a:lumOff val="40000"/>
            </a:schemeClr>
          </a:solidFill>
        </p:spPr>
        <p:txBody>
          <a:bodyPr wrap="none" rtlCol="0">
            <a:spAutoFit/>
          </a:bodyPr>
          <a:lstStyle/>
          <a:p>
            <a:r>
              <a:rPr lang="id-ID" dirty="0" smtClean="0">
                <a:solidFill>
                  <a:schemeClr val="bg1"/>
                </a:solidFill>
              </a:rPr>
              <a:t>NPWP adalah Nomor Pokok Wajib Pajak yaitu nomor</a:t>
            </a:r>
          </a:p>
          <a:p>
            <a:r>
              <a:rPr lang="id-ID" dirty="0" smtClean="0">
                <a:solidFill>
                  <a:schemeClr val="bg1"/>
                </a:solidFill>
              </a:rPr>
              <a:t>yang diberikan kepada wajib pajak sebagai sarana</a:t>
            </a:r>
          </a:p>
          <a:p>
            <a:r>
              <a:rPr lang="id-ID" dirty="0" smtClean="0">
                <a:solidFill>
                  <a:schemeClr val="bg1"/>
                </a:solidFill>
              </a:rPr>
              <a:t> dalam administrasi perpajakan yang dipergunakan</a:t>
            </a:r>
          </a:p>
          <a:p>
            <a:r>
              <a:rPr lang="id-ID" dirty="0" smtClean="0">
                <a:solidFill>
                  <a:schemeClr val="bg1"/>
                </a:solidFill>
              </a:rPr>
              <a:t> sebagai tanda pengenal diri atau identitas wajib</a:t>
            </a:r>
          </a:p>
          <a:p>
            <a:r>
              <a:rPr lang="id-ID" dirty="0" smtClean="0">
                <a:solidFill>
                  <a:schemeClr val="bg1"/>
                </a:solidFill>
              </a:rPr>
              <a:t> pajak dalam melaksanakan hak dan kewajiban</a:t>
            </a:r>
          </a:p>
          <a:p>
            <a:r>
              <a:rPr lang="id-ID" dirty="0" smtClean="0">
                <a:solidFill>
                  <a:schemeClr val="bg1"/>
                </a:solidFill>
              </a:rPr>
              <a:t> perpajakannya</a:t>
            </a:r>
            <a:endParaRPr lang="id-ID" dirty="0">
              <a:solidFill>
                <a:schemeClr val="bg1"/>
              </a:solidFill>
            </a:endParaRPr>
          </a:p>
        </p:txBody>
      </p:sp>
      <p:sp>
        <p:nvSpPr>
          <p:cNvPr id="7" name="TextBox 6"/>
          <p:cNvSpPr txBox="1"/>
          <p:nvPr/>
        </p:nvSpPr>
        <p:spPr>
          <a:xfrm>
            <a:off x="2771800" y="5373216"/>
            <a:ext cx="6120586" cy="923330"/>
          </a:xfrm>
          <a:prstGeom prst="rect">
            <a:avLst/>
          </a:prstGeom>
          <a:solidFill>
            <a:srgbClr val="FFFF00"/>
          </a:solidFill>
          <a:ln>
            <a:solidFill>
              <a:srgbClr val="FFFF00"/>
            </a:solidFill>
          </a:ln>
        </p:spPr>
        <p:txBody>
          <a:bodyPr wrap="none" rtlCol="0">
            <a:spAutoFit/>
          </a:bodyPr>
          <a:lstStyle/>
          <a:p>
            <a:r>
              <a:rPr lang="id-ID" dirty="0" smtClean="0"/>
              <a:t>NPWP terdiri dari 15 Digit, 9 digit pertama adalah</a:t>
            </a:r>
          </a:p>
          <a:p>
            <a:r>
              <a:rPr lang="id-ID" dirty="0" smtClean="0"/>
              <a:t> merupakan kode wajib pajak, dan 6 digit berikutnya</a:t>
            </a:r>
          </a:p>
          <a:p>
            <a:r>
              <a:rPr lang="id-ID" dirty="0" smtClean="0"/>
              <a:t> adalah merupakan kode administrasi perpajakan. </a:t>
            </a:r>
            <a:endParaRPr lang="id-ID" dirty="0"/>
          </a:p>
        </p:txBody>
      </p:sp>
    </p:spTree>
  </p:cSld>
  <p:clrMapOvr>
    <a:masterClrMapping/>
  </p:clrMapOvr>
  <p:transition spd="slow">
    <p:circl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Internal Storage 1"/>
          <p:cNvSpPr/>
          <p:nvPr/>
        </p:nvSpPr>
        <p:spPr>
          <a:xfrm>
            <a:off x="323528" y="1196752"/>
            <a:ext cx="2016224" cy="1044696"/>
          </a:xfrm>
          <a:prstGeom prst="flowChartInternalStorage">
            <a:avLst/>
          </a:prstGeom>
          <a:solidFill>
            <a:srgbClr val="00B0F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b="1" dirty="0" smtClean="0">
                <a:solidFill>
                  <a:schemeClr val="tx1"/>
                </a:solidFill>
              </a:rPr>
              <a:t>Fungsi NPWP</a:t>
            </a:r>
            <a:endParaRPr lang="id-ID" b="1" dirty="0">
              <a:solidFill>
                <a:schemeClr val="tx1"/>
              </a:solidFill>
            </a:endParaRPr>
          </a:p>
        </p:txBody>
      </p:sp>
      <p:sp>
        <p:nvSpPr>
          <p:cNvPr id="3" name="Horizontal Scroll 2"/>
          <p:cNvSpPr/>
          <p:nvPr/>
        </p:nvSpPr>
        <p:spPr>
          <a:xfrm>
            <a:off x="2987824" y="188640"/>
            <a:ext cx="5400600" cy="3024336"/>
          </a:xfrm>
          <a:prstGeom prst="horizontalScroll">
            <a:avLst/>
          </a:prstGeom>
          <a:solidFill>
            <a:schemeClr val="accent1">
              <a:lumMod val="20000"/>
              <a:lumOff val="80000"/>
            </a:schemeClr>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id-ID" dirty="0" smtClean="0">
                <a:solidFill>
                  <a:schemeClr val="tx1"/>
                </a:solidFill>
              </a:rPr>
              <a:t>Sebagai sarana dalam administrasi perpajakan yang dipergunakan sebagai tanda pengenal diri atau identitas diri wajib pajak</a:t>
            </a:r>
          </a:p>
          <a:p>
            <a:pPr marL="342900" indent="-342900">
              <a:buAutoNum type="arabicPeriod"/>
            </a:pPr>
            <a:r>
              <a:rPr lang="id-ID" dirty="0" smtClean="0">
                <a:solidFill>
                  <a:schemeClr val="tx1"/>
                </a:solidFill>
              </a:rPr>
              <a:t>Untuk menjaga ketertiban dalam pembayaran pajak dan untuk pengawasan administrasi perpajakan </a:t>
            </a:r>
            <a:endParaRPr lang="id-ID" dirty="0">
              <a:solidFill>
                <a:schemeClr val="tx1"/>
              </a:solidFill>
            </a:endParaRPr>
          </a:p>
        </p:txBody>
      </p:sp>
      <p:sp>
        <p:nvSpPr>
          <p:cNvPr id="4" name="Flowchart: Predefined Process 3"/>
          <p:cNvSpPr/>
          <p:nvPr/>
        </p:nvSpPr>
        <p:spPr>
          <a:xfrm>
            <a:off x="251520" y="4293096"/>
            <a:ext cx="2232248" cy="1368152"/>
          </a:xfrm>
          <a:prstGeom prst="flowChartPredefinedProcess">
            <a:avLst/>
          </a:prstGeom>
          <a:solidFill>
            <a:srgbClr val="00B0F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Fungsi Pengukuhan PKP</a:t>
            </a:r>
            <a:endParaRPr lang="id-ID" b="1" dirty="0">
              <a:solidFill>
                <a:schemeClr val="tx1"/>
              </a:solidFill>
            </a:endParaRPr>
          </a:p>
        </p:txBody>
      </p:sp>
      <p:sp>
        <p:nvSpPr>
          <p:cNvPr id="5" name="Horizontal Scroll 4"/>
          <p:cNvSpPr/>
          <p:nvPr/>
        </p:nvSpPr>
        <p:spPr>
          <a:xfrm>
            <a:off x="2915816" y="3429000"/>
            <a:ext cx="6048672" cy="2736304"/>
          </a:xfrm>
          <a:prstGeom prst="horizontalScroll">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id-ID" dirty="0" smtClean="0">
                <a:solidFill>
                  <a:schemeClr val="tx1"/>
                </a:solidFill>
              </a:rPr>
              <a:t>Untuk mengetahui identitas pengusaha kena pajak yang sebenarnya</a:t>
            </a:r>
          </a:p>
          <a:p>
            <a:pPr marL="342900" indent="-342900">
              <a:buAutoNum type="arabicPeriod"/>
            </a:pPr>
            <a:r>
              <a:rPr lang="id-ID" dirty="0" smtClean="0">
                <a:solidFill>
                  <a:schemeClr val="tx1"/>
                </a:solidFill>
              </a:rPr>
              <a:t>Untuk melaksanakan hak dan kewajiban di bidang PPN dan PPn BM</a:t>
            </a:r>
          </a:p>
          <a:p>
            <a:pPr marL="342900" indent="-342900">
              <a:buAutoNum type="arabicPeriod"/>
            </a:pPr>
            <a:r>
              <a:rPr lang="id-ID" dirty="0" smtClean="0">
                <a:solidFill>
                  <a:schemeClr val="tx1"/>
                </a:solidFill>
              </a:rPr>
              <a:t>Untuk pengawasan administrasi perpajakan</a:t>
            </a:r>
            <a:endParaRPr lang="id-ID" dirty="0">
              <a:solidFill>
                <a:schemeClr val="tx1"/>
              </a:solidFill>
            </a:endParaRPr>
          </a:p>
        </p:txBody>
      </p:sp>
    </p:spTree>
  </p:cSld>
  <p:clrMapOvr>
    <a:masterClrMapping/>
  </p:clrMapOvr>
  <p:transition spd="slow">
    <p:strips dir="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611560" y="476672"/>
            <a:ext cx="8136904" cy="504056"/>
          </a:xfrm>
          <a:prstGeom prst="flowChartTermina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Kewajiban mendaftarkan diri dan Melaporkan Usaha (ps 2 KUP)</a:t>
            </a:r>
            <a:endParaRPr lang="id-ID" b="1" dirty="0">
              <a:solidFill>
                <a:schemeClr val="tx1"/>
              </a:solidFill>
            </a:endParaRPr>
          </a:p>
        </p:txBody>
      </p:sp>
      <p:sp>
        <p:nvSpPr>
          <p:cNvPr id="3" name="Flowchart: Multidocument 2"/>
          <p:cNvSpPr/>
          <p:nvPr/>
        </p:nvSpPr>
        <p:spPr>
          <a:xfrm>
            <a:off x="827584" y="1412776"/>
            <a:ext cx="7416824" cy="3024336"/>
          </a:xfrm>
          <a:prstGeom prst="flowChartMultidocument">
            <a:avLst/>
          </a:prstGeom>
          <a:blipFill>
            <a:blip r:embed="rId2" cstate="print"/>
            <a:tile tx="0" ty="0" sx="100000" sy="100000" flip="none" algn="tl"/>
          </a:blip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solidFill>
                  <a:schemeClr val="tx1"/>
                </a:solidFill>
              </a:rPr>
              <a:t>Setiap wajib pajak yang telah memenuhi persyaratan Subyektif dan obyektif sesuai ketentuan peraturan perundangan -undangan perpajakan wajib mendaftarkan diri dan kepadanya diberikan NPWP.</a:t>
            </a:r>
            <a:endParaRPr lang="id-ID" dirty="0">
              <a:solidFill>
                <a:schemeClr val="tx1"/>
              </a:solidFill>
            </a:endParaRPr>
          </a:p>
        </p:txBody>
      </p:sp>
    </p:spTree>
  </p:cSld>
  <p:clrMapOvr>
    <a:masterClrMapping/>
  </p:clrMapOvr>
  <p:transition spd="slow">
    <p:strip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2996952"/>
            <a:ext cx="1614290" cy="646331"/>
          </a:xfrm>
          <a:prstGeom prst="rect">
            <a:avLst/>
          </a:prstGeom>
          <a:solidFill>
            <a:schemeClr val="tx1"/>
          </a:solidFill>
        </p:spPr>
        <p:txBody>
          <a:bodyPr wrap="square" rtlCol="0">
            <a:spAutoFit/>
          </a:bodyPr>
          <a:lstStyle/>
          <a:p>
            <a:r>
              <a:rPr lang="id-ID" b="1" dirty="0" smtClean="0">
                <a:solidFill>
                  <a:schemeClr val="bg1"/>
                </a:solidFill>
              </a:rPr>
              <a:t>Prosentase </a:t>
            </a:r>
          </a:p>
          <a:p>
            <a:r>
              <a:rPr lang="id-ID" b="1" dirty="0" smtClean="0">
                <a:solidFill>
                  <a:schemeClr val="bg1"/>
                </a:solidFill>
              </a:rPr>
              <a:t>tarif pajak</a:t>
            </a:r>
            <a:endParaRPr lang="id-ID" b="1" dirty="0">
              <a:solidFill>
                <a:schemeClr val="bg1"/>
              </a:solidFill>
            </a:endParaRPr>
          </a:p>
        </p:txBody>
      </p:sp>
      <p:cxnSp>
        <p:nvCxnSpPr>
          <p:cNvPr id="5" name="Straight Arrow Connector 4"/>
          <p:cNvCxnSpPr/>
          <p:nvPr/>
        </p:nvCxnSpPr>
        <p:spPr>
          <a:xfrm flipV="1">
            <a:off x="2051720" y="1772816"/>
            <a:ext cx="1152128" cy="1440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347864" y="1268760"/>
            <a:ext cx="4998484" cy="1200329"/>
          </a:xfrm>
          <a:prstGeom prst="rect">
            <a:avLst/>
          </a:prstGeom>
          <a:solidFill>
            <a:srgbClr val="00B050"/>
          </a:solidFill>
          <a:ln w="76200">
            <a:solidFill>
              <a:srgbClr val="002060"/>
            </a:solidFill>
          </a:ln>
        </p:spPr>
        <p:txBody>
          <a:bodyPr wrap="none" rtlCol="0">
            <a:spAutoFit/>
          </a:bodyPr>
          <a:lstStyle/>
          <a:p>
            <a:pPr marL="342900" indent="-342900">
              <a:buAutoNum type="arabicPeriod"/>
            </a:pPr>
            <a:r>
              <a:rPr lang="id-ID" b="1" dirty="0" smtClean="0">
                <a:solidFill>
                  <a:schemeClr val="bg1"/>
                </a:solidFill>
              </a:rPr>
              <a:t>Tarif Maginal</a:t>
            </a:r>
          </a:p>
          <a:p>
            <a:pPr marL="342900" indent="-342900"/>
            <a:r>
              <a:rPr lang="id-ID" dirty="0" smtClean="0">
                <a:solidFill>
                  <a:schemeClr val="bg1"/>
                </a:solidFill>
              </a:rPr>
              <a:t>     prosentase tarif ini berlaku untuk suatu</a:t>
            </a:r>
          </a:p>
          <a:p>
            <a:pPr marL="342900" indent="-342900"/>
            <a:r>
              <a:rPr lang="id-ID" dirty="0" smtClean="0">
                <a:solidFill>
                  <a:schemeClr val="bg1"/>
                </a:solidFill>
              </a:rPr>
              <a:t>     kenaikan dasar pengenaan pajak, mis.</a:t>
            </a:r>
          </a:p>
          <a:p>
            <a:pPr marL="342900" indent="-342900"/>
            <a:r>
              <a:rPr lang="id-ID" dirty="0" smtClean="0">
                <a:solidFill>
                  <a:schemeClr val="bg1"/>
                </a:solidFill>
              </a:rPr>
              <a:t>     tarif PPh.</a:t>
            </a:r>
            <a:endParaRPr lang="id-ID" dirty="0">
              <a:solidFill>
                <a:schemeClr val="bg1"/>
              </a:solidFill>
            </a:endParaRPr>
          </a:p>
        </p:txBody>
      </p:sp>
      <p:cxnSp>
        <p:nvCxnSpPr>
          <p:cNvPr id="8" name="Straight Arrow Connector 7"/>
          <p:cNvCxnSpPr>
            <a:stCxn id="3" idx="3"/>
          </p:cNvCxnSpPr>
          <p:nvPr/>
        </p:nvCxnSpPr>
        <p:spPr>
          <a:xfrm>
            <a:off x="2009826" y="3320118"/>
            <a:ext cx="1122014" cy="12610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196436" y="3284984"/>
            <a:ext cx="5840060" cy="2308324"/>
          </a:xfrm>
          <a:prstGeom prst="rect">
            <a:avLst/>
          </a:prstGeom>
          <a:solidFill>
            <a:srgbClr val="FFC000"/>
          </a:solidFill>
          <a:ln w="76200">
            <a:solidFill>
              <a:srgbClr val="C00000"/>
            </a:solidFill>
          </a:ln>
        </p:spPr>
        <p:txBody>
          <a:bodyPr wrap="none" rtlCol="0">
            <a:spAutoFit/>
          </a:bodyPr>
          <a:lstStyle/>
          <a:p>
            <a:r>
              <a:rPr lang="id-ID" b="1" dirty="0" smtClean="0"/>
              <a:t>2. Tarif Efektif</a:t>
            </a:r>
          </a:p>
          <a:p>
            <a:r>
              <a:rPr lang="id-ID" dirty="0" smtClean="0"/>
              <a:t>Prosentase tarif pajak yang efektif berlaku </a:t>
            </a:r>
          </a:p>
          <a:p>
            <a:r>
              <a:rPr lang="id-ID" dirty="0" smtClean="0"/>
              <a:t>atau harus diterapkan atas dasar pengenaan</a:t>
            </a:r>
          </a:p>
          <a:p>
            <a:r>
              <a:rPr lang="id-ID" dirty="0" smtClean="0"/>
              <a:t>pajak tertentu, mis.  jika diketahui penghasilan</a:t>
            </a:r>
          </a:p>
          <a:p>
            <a:r>
              <a:rPr lang="id-ID" dirty="0" smtClean="0"/>
              <a:t>Sebesar  kena pajak sebesar Rp 60 jt, dengan</a:t>
            </a:r>
          </a:p>
          <a:p>
            <a:r>
              <a:rPr lang="id-ID" dirty="0" smtClean="0"/>
              <a:t> menggunakan tarif ps 17 UU pph pajaknya dapat</a:t>
            </a:r>
          </a:p>
          <a:p>
            <a:r>
              <a:rPr lang="id-ID" dirty="0" smtClean="0"/>
              <a:t> dihitung sebesar Rp 4 juta (5% X Rp 50 jt + 15% X</a:t>
            </a:r>
          </a:p>
          <a:p>
            <a:r>
              <a:rPr lang="id-ID" dirty="0" smtClean="0"/>
              <a:t>Rp 10 jt) atau 4 jt /rp 60 jt atau setara dgn 6 ,67%</a:t>
            </a:r>
            <a:endParaRPr lang="id-ID" dirty="0"/>
          </a:p>
        </p:txBody>
      </p:sp>
    </p:spTree>
  </p:cSld>
  <p:clrMapOvr>
    <a:masterClrMapping/>
  </p:clrMapOvr>
  <p:transition spd="slow">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476672"/>
            <a:ext cx="8606843" cy="1200329"/>
          </a:xfrm>
          <a:prstGeom prst="rect">
            <a:avLst/>
          </a:prstGeom>
          <a:solidFill>
            <a:srgbClr val="FF9999"/>
          </a:solidFill>
        </p:spPr>
        <p:txBody>
          <a:bodyPr wrap="none" rtlCol="0">
            <a:spAutoFit/>
          </a:bodyPr>
          <a:lstStyle/>
          <a:p>
            <a:pPr marL="342900" indent="-342900">
              <a:buAutoNum type="arabicPeriod"/>
            </a:pPr>
            <a:r>
              <a:rPr lang="id-ID" b="1" dirty="0" smtClean="0"/>
              <a:t>Tarif Tetap </a:t>
            </a:r>
          </a:p>
          <a:p>
            <a:pPr marL="342900" indent="-342900"/>
            <a:r>
              <a:rPr lang="id-ID" dirty="0" smtClean="0"/>
              <a:t>     adalah besarnya pajak yang terutang dihitung dengan menerapkan tarif</a:t>
            </a:r>
          </a:p>
          <a:p>
            <a:pPr marL="342900" indent="-342900"/>
            <a:r>
              <a:rPr lang="id-ID" dirty="0" smtClean="0"/>
              <a:t>     pajak yang konstan berapapun dasar pengenaan pajaknya.</a:t>
            </a:r>
          </a:p>
          <a:p>
            <a:pPr marL="342900" indent="-342900"/>
            <a:r>
              <a:rPr lang="id-ID" dirty="0" smtClean="0"/>
              <a:t>     contoh : Tarif Bea Meterai.</a:t>
            </a:r>
            <a:endParaRPr lang="id-ID" dirty="0"/>
          </a:p>
        </p:txBody>
      </p:sp>
      <p:graphicFrame>
        <p:nvGraphicFramePr>
          <p:cNvPr id="4" name="Table 3"/>
          <p:cNvGraphicFramePr>
            <a:graphicFrameLocks noGrp="1"/>
          </p:cNvGraphicFramePr>
          <p:nvPr/>
        </p:nvGraphicFramePr>
        <p:xfrm>
          <a:off x="539552" y="1988840"/>
          <a:ext cx="8136904" cy="2225040"/>
        </p:xfrm>
        <a:graphic>
          <a:graphicData uri="http://schemas.openxmlformats.org/drawingml/2006/table">
            <a:tbl>
              <a:tblPr firstRow="1" bandRow="1">
                <a:tableStyleId>{5C22544A-7EE6-4342-B048-85BDC9FD1C3A}</a:tableStyleId>
              </a:tblPr>
              <a:tblGrid>
                <a:gridCol w="864096"/>
                <a:gridCol w="3204356"/>
                <a:gridCol w="2034226"/>
                <a:gridCol w="2034226"/>
              </a:tblGrid>
              <a:tr h="370840">
                <a:tc>
                  <a:txBody>
                    <a:bodyPr/>
                    <a:lstStyle/>
                    <a:p>
                      <a:pPr algn="ctr"/>
                      <a:r>
                        <a:rPr lang="id-ID" dirty="0" smtClean="0"/>
                        <a:t>No</a:t>
                      </a:r>
                      <a:endParaRPr lang="id-ID" dirty="0"/>
                    </a:p>
                  </a:txBody>
                  <a:tcPr/>
                </a:tc>
                <a:tc>
                  <a:txBody>
                    <a:bodyPr/>
                    <a:lstStyle/>
                    <a:p>
                      <a:pPr algn="ctr"/>
                      <a:r>
                        <a:rPr lang="id-ID" dirty="0" smtClean="0"/>
                        <a:t>Dasar Pengenaan Pajak</a:t>
                      </a:r>
                      <a:endParaRPr lang="id-ID" dirty="0"/>
                    </a:p>
                  </a:txBody>
                  <a:tcPr/>
                </a:tc>
                <a:tc>
                  <a:txBody>
                    <a:bodyPr/>
                    <a:lstStyle/>
                    <a:p>
                      <a:pPr algn="ctr"/>
                      <a:r>
                        <a:rPr lang="id-ID" dirty="0" smtClean="0"/>
                        <a:t>Tarif Pajak</a:t>
                      </a:r>
                      <a:endParaRPr lang="id-ID" dirty="0"/>
                    </a:p>
                  </a:txBody>
                  <a:tcPr/>
                </a:tc>
                <a:tc>
                  <a:txBody>
                    <a:bodyPr/>
                    <a:lstStyle/>
                    <a:p>
                      <a:pPr algn="ctr"/>
                      <a:r>
                        <a:rPr lang="id-ID" dirty="0" smtClean="0"/>
                        <a:t>Utang Pajak</a:t>
                      </a:r>
                      <a:endParaRPr lang="id-ID" dirty="0"/>
                    </a:p>
                  </a:txBody>
                  <a:tcPr/>
                </a:tc>
              </a:tr>
              <a:tr h="370840">
                <a:tc>
                  <a:txBody>
                    <a:bodyPr/>
                    <a:lstStyle/>
                    <a:p>
                      <a:pPr algn="ctr"/>
                      <a:r>
                        <a:rPr lang="id-ID" dirty="0" smtClean="0"/>
                        <a:t>1</a:t>
                      </a:r>
                      <a:endParaRPr lang="id-ID" dirty="0"/>
                    </a:p>
                  </a:txBody>
                  <a:tcPr/>
                </a:tc>
                <a:tc>
                  <a:txBody>
                    <a:bodyPr/>
                    <a:lstStyle/>
                    <a:p>
                      <a:pPr algn="ctr"/>
                      <a:r>
                        <a:rPr lang="id-ID" dirty="0" smtClean="0"/>
                        <a:t>Rp 1.000.000</a:t>
                      </a:r>
                      <a:endParaRPr lang="id-ID" dirty="0"/>
                    </a:p>
                  </a:txBody>
                  <a:tcPr/>
                </a:tc>
                <a:tc>
                  <a:txBody>
                    <a:bodyPr/>
                    <a:lstStyle/>
                    <a:p>
                      <a:pPr algn="ctr"/>
                      <a:r>
                        <a:rPr lang="id-ID" dirty="0" smtClean="0"/>
                        <a:t>Rp 6.000</a:t>
                      </a:r>
                      <a:endParaRPr lang="id-ID" dirty="0"/>
                    </a:p>
                  </a:txBody>
                  <a:tcPr/>
                </a:tc>
                <a:tc>
                  <a:txBody>
                    <a:bodyPr/>
                    <a:lstStyle/>
                    <a:p>
                      <a:pPr algn="ctr"/>
                      <a:r>
                        <a:rPr lang="id-ID" dirty="0" smtClean="0"/>
                        <a:t>Rp 6.000</a:t>
                      </a:r>
                      <a:endParaRPr lang="id-ID" dirty="0"/>
                    </a:p>
                  </a:txBody>
                  <a:tcPr/>
                </a:tc>
              </a:tr>
              <a:tr h="370840">
                <a:tc>
                  <a:txBody>
                    <a:bodyPr/>
                    <a:lstStyle/>
                    <a:p>
                      <a:pPr algn="ctr"/>
                      <a:r>
                        <a:rPr lang="id-ID" dirty="0" smtClean="0"/>
                        <a:t>2</a:t>
                      </a:r>
                      <a:endParaRPr lang="id-ID" dirty="0"/>
                    </a:p>
                  </a:txBody>
                  <a:tcPr/>
                </a:tc>
                <a:tc>
                  <a:txBody>
                    <a:bodyPr/>
                    <a:lstStyle/>
                    <a:p>
                      <a:pPr algn="ctr"/>
                      <a:r>
                        <a:rPr lang="id-ID" dirty="0" smtClean="0"/>
                        <a:t>Rp 10.000.000</a:t>
                      </a:r>
                      <a:endParaRPr lang="id-ID" dirty="0"/>
                    </a:p>
                  </a:txBody>
                  <a:tcPr/>
                </a:tc>
                <a:tc>
                  <a:txBody>
                    <a:bodyPr/>
                    <a:lstStyle/>
                    <a:p>
                      <a:pPr algn="ctr"/>
                      <a:r>
                        <a:rPr lang="id-ID" dirty="0" smtClean="0"/>
                        <a:t>Rp 6.000</a:t>
                      </a:r>
                      <a:endParaRPr lang="id-ID" dirty="0"/>
                    </a:p>
                  </a:txBody>
                  <a:tcPr/>
                </a:tc>
                <a:tc>
                  <a:txBody>
                    <a:bodyPr/>
                    <a:lstStyle/>
                    <a:p>
                      <a:pPr algn="ctr"/>
                      <a:r>
                        <a:rPr lang="id-ID" dirty="0" smtClean="0"/>
                        <a:t>Rp 6.000</a:t>
                      </a:r>
                      <a:endParaRPr lang="id-ID" dirty="0"/>
                    </a:p>
                  </a:txBody>
                  <a:tcPr/>
                </a:tc>
              </a:tr>
              <a:tr h="370840">
                <a:tc>
                  <a:txBody>
                    <a:bodyPr/>
                    <a:lstStyle/>
                    <a:p>
                      <a:pPr algn="ctr"/>
                      <a:r>
                        <a:rPr lang="id-ID" dirty="0" smtClean="0"/>
                        <a:t>3</a:t>
                      </a:r>
                      <a:endParaRPr lang="id-ID" dirty="0"/>
                    </a:p>
                  </a:txBody>
                  <a:tcPr/>
                </a:tc>
                <a:tc>
                  <a:txBody>
                    <a:bodyPr/>
                    <a:lstStyle/>
                    <a:p>
                      <a:pPr algn="ctr"/>
                      <a:r>
                        <a:rPr lang="id-ID" dirty="0" smtClean="0"/>
                        <a:t>Rp 100.000.000</a:t>
                      </a:r>
                      <a:endParaRPr lang="id-ID" dirty="0"/>
                    </a:p>
                  </a:txBody>
                  <a:tcPr/>
                </a:tc>
                <a:tc>
                  <a:txBody>
                    <a:bodyPr/>
                    <a:lstStyle/>
                    <a:p>
                      <a:pPr algn="ctr"/>
                      <a:r>
                        <a:rPr lang="id-ID" dirty="0" smtClean="0"/>
                        <a:t>Rp 6.000</a:t>
                      </a:r>
                      <a:endParaRPr lang="id-ID" dirty="0"/>
                    </a:p>
                  </a:txBody>
                  <a:tcPr/>
                </a:tc>
                <a:tc>
                  <a:txBody>
                    <a:bodyPr/>
                    <a:lstStyle/>
                    <a:p>
                      <a:pPr algn="ctr"/>
                      <a:r>
                        <a:rPr lang="id-ID" dirty="0" smtClean="0"/>
                        <a:t>Rp 6.000</a:t>
                      </a:r>
                      <a:endParaRPr lang="id-ID" dirty="0"/>
                    </a:p>
                  </a:txBody>
                  <a:tcPr/>
                </a:tc>
              </a:tr>
              <a:tr h="370840">
                <a:tc>
                  <a:txBody>
                    <a:bodyPr/>
                    <a:lstStyle/>
                    <a:p>
                      <a:pPr algn="ctr"/>
                      <a:r>
                        <a:rPr lang="id-ID" dirty="0" smtClean="0"/>
                        <a:t>4</a:t>
                      </a:r>
                      <a:endParaRPr lang="id-ID" dirty="0"/>
                    </a:p>
                  </a:txBody>
                  <a:tcPr/>
                </a:tc>
                <a:tc>
                  <a:txBody>
                    <a:bodyPr/>
                    <a:lstStyle/>
                    <a:p>
                      <a:pPr algn="ctr"/>
                      <a:r>
                        <a:rPr lang="id-ID" dirty="0" smtClean="0"/>
                        <a:t>Rp 1.000.000.000</a:t>
                      </a:r>
                      <a:endParaRPr lang="id-ID" dirty="0"/>
                    </a:p>
                  </a:txBody>
                  <a:tcPr/>
                </a:tc>
                <a:tc>
                  <a:txBody>
                    <a:bodyPr/>
                    <a:lstStyle/>
                    <a:p>
                      <a:pPr algn="ctr"/>
                      <a:r>
                        <a:rPr lang="id-ID" dirty="0" smtClean="0"/>
                        <a:t>Rp 6.000</a:t>
                      </a:r>
                      <a:endParaRPr lang="id-ID" dirty="0"/>
                    </a:p>
                  </a:txBody>
                  <a:tcPr/>
                </a:tc>
                <a:tc>
                  <a:txBody>
                    <a:bodyPr/>
                    <a:lstStyle/>
                    <a:p>
                      <a:pPr algn="ctr"/>
                      <a:r>
                        <a:rPr lang="id-ID" dirty="0" smtClean="0"/>
                        <a:t>Rp 6.000</a:t>
                      </a:r>
                      <a:endParaRPr lang="id-ID" dirty="0"/>
                    </a:p>
                  </a:txBody>
                  <a:tcPr/>
                </a:tc>
              </a:tr>
              <a:tr h="370840">
                <a:tc>
                  <a:txBody>
                    <a:bodyPr/>
                    <a:lstStyle/>
                    <a:p>
                      <a:pPr algn="ctr"/>
                      <a:r>
                        <a:rPr lang="id-ID" dirty="0" smtClean="0"/>
                        <a:t>5</a:t>
                      </a:r>
                      <a:endParaRPr lang="id-ID" dirty="0"/>
                    </a:p>
                  </a:txBody>
                  <a:tcPr/>
                </a:tc>
                <a:tc>
                  <a:txBody>
                    <a:bodyPr/>
                    <a:lstStyle/>
                    <a:p>
                      <a:pPr algn="ctr"/>
                      <a:r>
                        <a:rPr lang="id-ID" dirty="0" smtClean="0"/>
                        <a:t>Berapa pun nilainya</a:t>
                      </a:r>
                      <a:endParaRPr lang="id-ID" dirty="0"/>
                    </a:p>
                  </a:txBody>
                  <a:tcPr/>
                </a:tc>
                <a:tc>
                  <a:txBody>
                    <a:bodyPr/>
                    <a:lstStyle/>
                    <a:p>
                      <a:pPr algn="ctr"/>
                      <a:r>
                        <a:rPr lang="id-ID" dirty="0" smtClean="0"/>
                        <a:t>Rp 6.000</a:t>
                      </a:r>
                      <a:endParaRPr lang="id-ID" dirty="0"/>
                    </a:p>
                  </a:txBody>
                  <a:tcPr/>
                </a:tc>
                <a:tc>
                  <a:txBody>
                    <a:bodyPr/>
                    <a:lstStyle/>
                    <a:p>
                      <a:pPr algn="ctr"/>
                      <a:r>
                        <a:rPr lang="id-ID" dirty="0" smtClean="0"/>
                        <a:t>Rp 6.000</a:t>
                      </a:r>
                      <a:endParaRPr lang="id-ID" dirty="0"/>
                    </a:p>
                  </a:txBody>
                  <a:tcPr/>
                </a:tc>
              </a:tr>
            </a:tbl>
          </a:graphicData>
        </a:graphic>
      </p:graphicFrame>
    </p:spTree>
  </p:cSld>
  <p:clrMapOvr>
    <a:masterClrMapping/>
  </p:clrMapOvr>
  <p:transition spd="slow">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836712"/>
            <a:ext cx="7914092" cy="1200329"/>
          </a:xfrm>
          <a:prstGeom prst="rect">
            <a:avLst/>
          </a:prstGeom>
          <a:solidFill>
            <a:srgbClr val="00B0F0"/>
          </a:solidFill>
        </p:spPr>
        <p:txBody>
          <a:bodyPr wrap="square" rtlCol="0">
            <a:spAutoFit/>
          </a:bodyPr>
          <a:lstStyle/>
          <a:p>
            <a:r>
              <a:rPr lang="id-ID" b="1" dirty="0" smtClean="0">
                <a:solidFill>
                  <a:schemeClr val="bg1"/>
                </a:solidFill>
              </a:rPr>
              <a:t>2. Tarif Proporsional</a:t>
            </a:r>
          </a:p>
          <a:p>
            <a:r>
              <a:rPr lang="id-ID" b="1" dirty="0" smtClean="0">
                <a:solidFill>
                  <a:schemeClr val="bg1"/>
                </a:solidFill>
              </a:rPr>
              <a:t>    adalah tarif pajak dalam prosentase yang tetap yang diterapkan</a:t>
            </a:r>
          </a:p>
          <a:p>
            <a:r>
              <a:rPr lang="id-ID" b="1" dirty="0" smtClean="0">
                <a:solidFill>
                  <a:schemeClr val="bg1"/>
                </a:solidFill>
              </a:rPr>
              <a:t>    terhadap berapa pun dasar pengenaan pajaknya.</a:t>
            </a:r>
          </a:p>
          <a:p>
            <a:r>
              <a:rPr lang="id-ID" b="1" dirty="0" smtClean="0">
                <a:solidFill>
                  <a:schemeClr val="bg1"/>
                </a:solidFill>
              </a:rPr>
              <a:t>    contoh : Tarif PPh dan PPN</a:t>
            </a:r>
            <a:endParaRPr lang="id-ID" b="1" dirty="0">
              <a:solidFill>
                <a:schemeClr val="bg1"/>
              </a:solidFill>
            </a:endParaRPr>
          </a:p>
        </p:txBody>
      </p:sp>
      <p:graphicFrame>
        <p:nvGraphicFramePr>
          <p:cNvPr id="3" name="Table 2"/>
          <p:cNvGraphicFramePr>
            <a:graphicFrameLocks noGrp="1"/>
          </p:cNvGraphicFramePr>
          <p:nvPr/>
        </p:nvGraphicFramePr>
        <p:xfrm>
          <a:off x="467544" y="2348880"/>
          <a:ext cx="8136904" cy="1849120"/>
        </p:xfrm>
        <a:graphic>
          <a:graphicData uri="http://schemas.openxmlformats.org/drawingml/2006/table">
            <a:tbl>
              <a:tblPr firstRow="1" bandRow="1">
                <a:tableStyleId>{5C22544A-7EE6-4342-B048-85BDC9FD1C3A}</a:tableStyleId>
              </a:tblPr>
              <a:tblGrid>
                <a:gridCol w="648072"/>
                <a:gridCol w="3420380"/>
                <a:gridCol w="1476164"/>
                <a:gridCol w="2592288"/>
              </a:tblGrid>
              <a:tr h="139040">
                <a:tc>
                  <a:txBody>
                    <a:bodyPr/>
                    <a:lstStyle/>
                    <a:p>
                      <a:pPr algn="ctr"/>
                      <a:r>
                        <a:rPr lang="id-ID" dirty="0" smtClean="0"/>
                        <a:t>No</a:t>
                      </a:r>
                      <a:endParaRPr lang="id-ID" dirty="0"/>
                    </a:p>
                  </a:txBody>
                  <a:tcPr/>
                </a:tc>
                <a:tc>
                  <a:txBody>
                    <a:bodyPr/>
                    <a:lstStyle/>
                    <a:p>
                      <a:pPr algn="ctr"/>
                      <a:r>
                        <a:rPr lang="id-ID" dirty="0" smtClean="0"/>
                        <a:t>Dasar Pengenaan Pajak</a:t>
                      </a:r>
                      <a:endParaRPr lang="id-ID" dirty="0"/>
                    </a:p>
                  </a:txBody>
                  <a:tcPr/>
                </a:tc>
                <a:tc>
                  <a:txBody>
                    <a:bodyPr/>
                    <a:lstStyle/>
                    <a:p>
                      <a:pPr algn="ctr"/>
                      <a:r>
                        <a:rPr lang="id-ID" dirty="0" smtClean="0"/>
                        <a:t>Tarif Pajak</a:t>
                      </a:r>
                      <a:endParaRPr lang="id-ID" dirty="0"/>
                    </a:p>
                  </a:txBody>
                  <a:tcPr/>
                </a:tc>
                <a:tc>
                  <a:txBody>
                    <a:bodyPr/>
                    <a:lstStyle/>
                    <a:p>
                      <a:pPr algn="ctr"/>
                      <a:r>
                        <a:rPr lang="id-ID" dirty="0" smtClean="0"/>
                        <a:t>Utang Pajak</a:t>
                      </a:r>
                      <a:endParaRPr lang="id-ID" dirty="0"/>
                    </a:p>
                  </a:txBody>
                  <a:tcPr/>
                </a:tc>
              </a:tr>
              <a:tr h="370840">
                <a:tc>
                  <a:txBody>
                    <a:bodyPr/>
                    <a:lstStyle/>
                    <a:p>
                      <a:pPr algn="ctr"/>
                      <a:r>
                        <a:rPr lang="id-ID" dirty="0" smtClean="0"/>
                        <a:t>1</a:t>
                      </a:r>
                      <a:endParaRPr lang="id-ID" dirty="0"/>
                    </a:p>
                  </a:txBody>
                  <a:tcPr/>
                </a:tc>
                <a:tc>
                  <a:txBody>
                    <a:bodyPr/>
                    <a:lstStyle/>
                    <a:p>
                      <a:pPr algn="ctr"/>
                      <a:r>
                        <a:rPr lang="id-ID" dirty="0" smtClean="0"/>
                        <a:t>Rp 1.000.000</a:t>
                      </a:r>
                      <a:endParaRPr lang="id-ID" dirty="0"/>
                    </a:p>
                  </a:txBody>
                  <a:tcPr/>
                </a:tc>
                <a:tc>
                  <a:txBody>
                    <a:bodyPr/>
                    <a:lstStyle/>
                    <a:p>
                      <a:pPr algn="ctr"/>
                      <a:r>
                        <a:rPr lang="id-ID" dirty="0" smtClean="0"/>
                        <a:t>10%</a:t>
                      </a:r>
                      <a:endParaRPr lang="id-ID" dirty="0"/>
                    </a:p>
                  </a:txBody>
                  <a:tcPr/>
                </a:tc>
                <a:tc>
                  <a:txBody>
                    <a:bodyPr/>
                    <a:lstStyle/>
                    <a:p>
                      <a:pPr algn="ctr"/>
                      <a:r>
                        <a:rPr lang="id-ID" dirty="0" smtClean="0"/>
                        <a:t>Rp 100.000</a:t>
                      </a:r>
                      <a:endParaRPr lang="id-ID" dirty="0"/>
                    </a:p>
                  </a:txBody>
                  <a:tcPr/>
                </a:tc>
              </a:tr>
              <a:tr h="370840">
                <a:tc>
                  <a:txBody>
                    <a:bodyPr/>
                    <a:lstStyle/>
                    <a:p>
                      <a:pPr algn="ctr"/>
                      <a:r>
                        <a:rPr lang="id-ID" dirty="0" smtClean="0"/>
                        <a:t>2</a:t>
                      </a:r>
                      <a:endParaRPr lang="id-ID" dirty="0"/>
                    </a:p>
                  </a:txBody>
                  <a:tcPr/>
                </a:tc>
                <a:tc>
                  <a:txBody>
                    <a:bodyPr/>
                    <a:lstStyle/>
                    <a:p>
                      <a:pPr algn="ctr"/>
                      <a:r>
                        <a:rPr lang="id-ID" dirty="0" smtClean="0"/>
                        <a:t>Rp 10.000.000</a:t>
                      </a:r>
                      <a:endParaRPr lang="id-ID" dirty="0"/>
                    </a:p>
                  </a:txBody>
                  <a:tcPr/>
                </a:tc>
                <a:tc>
                  <a:txBody>
                    <a:bodyPr/>
                    <a:lstStyle/>
                    <a:p>
                      <a:pPr algn="ctr"/>
                      <a:r>
                        <a:rPr lang="id-ID" dirty="0" smtClean="0"/>
                        <a:t>10%</a:t>
                      </a:r>
                      <a:endParaRPr lang="id-ID" dirty="0"/>
                    </a:p>
                  </a:txBody>
                  <a:tcPr/>
                </a:tc>
                <a:tc>
                  <a:txBody>
                    <a:bodyPr/>
                    <a:lstStyle/>
                    <a:p>
                      <a:pPr algn="ctr"/>
                      <a:r>
                        <a:rPr lang="id-ID" dirty="0" smtClean="0"/>
                        <a:t>Rp 1.000.000</a:t>
                      </a:r>
                      <a:endParaRPr lang="id-ID" dirty="0"/>
                    </a:p>
                  </a:txBody>
                  <a:tcPr/>
                </a:tc>
              </a:tr>
              <a:tr h="370840">
                <a:tc>
                  <a:txBody>
                    <a:bodyPr/>
                    <a:lstStyle/>
                    <a:p>
                      <a:pPr algn="ctr"/>
                      <a:r>
                        <a:rPr lang="id-ID" dirty="0" smtClean="0"/>
                        <a:t>3</a:t>
                      </a:r>
                      <a:endParaRPr lang="id-ID" dirty="0"/>
                    </a:p>
                  </a:txBody>
                  <a:tcPr/>
                </a:tc>
                <a:tc>
                  <a:txBody>
                    <a:bodyPr/>
                    <a:lstStyle/>
                    <a:p>
                      <a:pPr algn="ctr"/>
                      <a:r>
                        <a:rPr lang="id-ID" dirty="0" smtClean="0"/>
                        <a:t>Rp 100.000.000</a:t>
                      </a:r>
                      <a:endParaRPr lang="id-ID" dirty="0"/>
                    </a:p>
                  </a:txBody>
                  <a:tcPr/>
                </a:tc>
                <a:tc>
                  <a:txBody>
                    <a:bodyPr/>
                    <a:lstStyle/>
                    <a:p>
                      <a:pPr algn="ctr"/>
                      <a:r>
                        <a:rPr lang="id-ID" dirty="0" smtClean="0"/>
                        <a:t>10%</a:t>
                      </a:r>
                      <a:endParaRPr lang="id-ID" dirty="0"/>
                    </a:p>
                  </a:txBody>
                  <a:tcPr/>
                </a:tc>
                <a:tc>
                  <a:txBody>
                    <a:bodyPr/>
                    <a:lstStyle/>
                    <a:p>
                      <a:pPr algn="ctr"/>
                      <a:r>
                        <a:rPr lang="id-ID" dirty="0" smtClean="0"/>
                        <a:t>Rp 10.000.000</a:t>
                      </a:r>
                      <a:endParaRPr lang="id-ID" dirty="0"/>
                    </a:p>
                  </a:txBody>
                  <a:tcPr/>
                </a:tc>
              </a:tr>
              <a:tr h="370840">
                <a:tc>
                  <a:txBody>
                    <a:bodyPr/>
                    <a:lstStyle/>
                    <a:p>
                      <a:pPr algn="ctr"/>
                      <a:r>
                        <a:rPr lang="id-ID" dirty="0" smtClean="0"/>
                        <a:t>4</a:t>
                      </a:r>
                      <a:endParaRPr lang="id-ID" dirty="0"/>
                    </a:p>
                  </a:txBody>
                  <a:tcPr/>
                </a:tc>
                <a:tc>
                  <a:txBody>
                    <a:bodyPr/>
                    <a:lstStyle/>
                    <a:p>
                      <a:pPr algn="ctr"/>
                      <a:r>
                        <a:rPr lang="id-ID" dirty="0" smtClean="0"/>
                        <a:t>Berapa pun Nilainya</a:t>
                      </a:r>
                      <a:endParaRPr lang="id-ID" dirty="0"/>
                    </a:p>
                  </a:txBody>
                  <a:tcPr/>
                </a:tc>
                <a:tc>
                  <a:txBody>
                    <a:bodyPr/>
                    <a:lstStyle/>
                    <a:p>
                      <a:pPr algn="ctr"/>
                      <a:r>
                        <a:rPr lang="id-ID" dirty="0" smtClean="0"/>
                        <a:t>10%</a:t>
                      </a:r>
                      <a:endParaRPr lang="id-ID" dirty="0"/>
                    </a:p>
                  </a:txBody>
                  <a:tcPr/>
                </a:tc>
                <a:tc>
                  <a:txBody>
                    <a:bodyPr/>
                    <a:lstStyle/>
                    <a:p>
                      <a:pPr algn="ctr"/>
                      <a:endParaRPr lang="id-ID" dirty="0"/>
                    </a:p>
                  </a:txBody>
                  <a:tcPr/>
                </a:tc>
              </a:tr>
            </a:tbl>
          </a:graphicData>
        </a:graphic>
      </p:graphicFrame>
    </p:spTree>
  </p:cSld>
  <p:clrMapOvr>
    <a:masterClrMapping/>
  </p:clrMapOvr>
  <p:transition spd="slow">
    <p:strip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620688"/>
            <a:ext cx="8340745" cy="1200329"/>
          </a:xfrm>
          <a:prstGeom prst="rect">
            <a:avLst/>
          </a:prstGeom>
          <a:solidFill>
            <a:srgbClr val="7030A0"/>
          </a:solidFill>
        </p:spPr>
        <p:txBody>
          <a:bodyPr wrap="none" rtlCol="0">
            <a:spAutoFit/>
          </a:bodyPr>
          <a:lstStyle/>
          <a:p>
            <a:r>
              <a:rPr lang="id-ID" b="1" dirty="0" smtClean="0">
                <a:solidFill>
                  <a:schemeClr val="bg1"/>
                </a:solidFill>
              </a:rPr>
              <a:t>3. Tarif Degresif</a:t>
            </a:r>
          </a:p>
          <a:p>
            <a:r>
              <a:rPr lang="id-ID" dirty="0" smtClean="0">
                <a:solidFill>
                  <a:schemeClr val="bg1"/>
                </a:solidFill>
              </a:rPr>
              <a:t>    adalah tarif pajak tertentu berupa prosentase yang semakin menurun </a:t>
            </a:r>
          </a:p>
          <a:p>
            <a:r>
              <a:rPr lang="id-ID" dirty="0" smtClean="0">
                <a:solidFill>
                  <a:schemeClr val="bg1"/>
                </a:solidFill>
              </a:rPr>
              <a:t>    apabila dasar pengenaan pajaknya semakin meningkat atau semakin </a:t>
            </a:r>
          </a:p>
          <a:p>
            <a:r>
              <a:rPr lang="id-ID" dirty="0" smtClean="0">
                <a:solidFill>
                  <a:schemeClr val="bg1"/>
                </a:solidFill>
              </a:rPr>
              <a:t>    besar</a:t>
            </a:r>
            <a:endParaRPr lang="id-ID" dirty="0">
              <a:solidFill>
                <a:schemeClr val="bg1"/>
              </a:solidFill>
            </a:endParaRPr>
          </a:p>
        </p:txBody>
      </p:sp>
      <p:graphicFrame>
        <p:nvGraphicFramePr>
          <p:cNvPr id="3" name="Table 2"/>
          <p:cNvGraphicFramePr>
            <a:graphicFrameLocks noGrp="1"/>
          </p:cNvGraphicFramePr>
          <p:nvPr/>
        </p:nvGraphicFramePr>
        <p:xfrm>
          <a:off x="683568" y="2199144"/>
          <a:ext cx="8064896" cy="2563584"/>
        </p:xfrm>
        <a:graphic>
          <a:graphicData uri="http://schemas.openxmlformats.org/drawingml/2006/table">
            <a:tbl>
              <a:tblPr firstRow="1" bandRow="1">
                <a:tableStyleId>{5C22544A-7EE6-4342-B048-85BDC9FD1C3A}</a:tableStyleId>
              </a:tblPr>
              <a:tblGrid>
                <a:gridCol w="576064"/>
                <a:gridCol w="3456384"/>
                <a:gridCol w="1440160"/>
                <a:gridCol w="2592288"/>
              </a:tblGrid>
              <a:tr h="370840">
                <a:tc>
                  <a:txBody>
                    <a:bodyPr/>
                    <a:lstStyle/>
                    <a:p>
                      <a:pPr algn="ctr"/>
                      <a:r>
                        <a:rPr lang="id-ID" dirty="0" smtClean="0"/>
                        <a:t>No</a:t>
                      </a:r>
                      <a:endParaRPr lang="id-ID" dirty="0"/>
                    </a:p>
                  </a:txBody>
                  <a:tcPr/>
                </a:tc>
                <a:tc>
                  <a:txBody>
                    <a:bodyPr/>
                    <a:lstStyle/>
                    <a:p>
                      <a:r>
                        <a:rPr lang="id-ID" dirty="0" smtClean="0"/>
                        <a:t>Dasar Pengenaan Pajak</a:t>
                      </a:r>
                      <a:endParaRPr lang="id-ID" dirty="0"/>
                    </a:p>
                  </a:txBody>
                  <a:tcPr/>
                </a:tc>
                <a:tc>
                  <a:txBody>
                    <a:bodyPr/>
                    <a:lstStyle/>
                    <a:p>
                      <a:r>
                        <a:rPr lang="id-ID" dirty="0" smtClean="0"/>
                        <a:t>Tarif Pajak</a:t>
                      </a:r>
                      <a:endParaRPr lang="id-ID" dirty="0"/>
                    </a:p>
                  </a:txBody>
                  <a:tcPr/>
                </a:tc>
                <a:tc>
                  <a:txBody>
                    <a:bodyPr/>
                    <a:lstStyle/>
                    <a:p>
                      <a:r>
                        <a:rPr lang="id-ID" dirty="0" smtClean="0"/>
                        <a:t>Utang Pajak</a:t>
                      </a:r>
                      <a:endParaRPr lang="id-ID" dirty="0"/>
                    </a:p>
                  </a:txBody>
                  <a:tcPr/>
                </a:tc>
              </a:tr>
              <a:tr h="370840">
                <a:tc>
                  <a:txBody>
                    <a:bodyPr/>
                    <a:lstStyle/>
                    <a:p>
                      <a:pPr algn="ctr"/>
                      <a:r>
                        <a:rPr lang="id-ID" dirty="0" smtClean="0"/>
                        <a:t>1</a:t>
                      </a:r>
                      <a:endParaRPr lang="id-ID" dirty="0"/>
                    </a:p>
                  </a:txBody>
                  <a:tcPr/>
                </a:tc>
                <a:tc>
                  <a:txBody>
                    <a:bodyPr/>
                    <a:lstStyle/>
                    <a:p>
                      <a:pPr algn="l"/>
                      <a:r>
                        <a:rPr lang="id-ID" dirty="0" smtClean="0"/>
                        <a:t>s/d  Rp 50.000.000</a:t>
                      </a:r>
                      <a:endParaRPr lang="id-ID" dirty="0"/>
                    </a:p>
                  </a:txBody>
                  <a:tcPr/>
                </a:tc>
                <a:tc>
                  <a:txBody>
                    <a:bodyPr/>
                    <a:lstStyle/>
                    <a:p>
                      <a:pPr algn="ctr"/>
                      <a:r>
                        <a:rPr lang="id-ID" dirty="0" smtClean="0"/>
                        <a:t>30%</a:t>
                      </a:r>
                      <a:endParaRPr lang="id-ID" dirty="0"/>
                    </a:p>
                  </a:txBody>
                  <a:tcPr/>
                </a:tc>
                <a:tc>
                  <a:txBody>
                    <a:bodyPr/>
                    <a:lstStyle/>
                    <a:p>
                      <a:pPr algn="ctr"/>
                      <a:r>
                        <a:rPr lang="id-ID" dirty="0" smtClean="0"/>
                        <a:t>Rp 15.000.000.</a:t>
                      </a:r>
                      <a:endParaRPr lang="id-ID" dirty="0"/>
                    </a:p>
                  </a:txBody>
                  <a:tcPr/>
                </a:tc>
              </a:tr>
              <a:tr h="370840">
                <a:tc>
                  <a:txBody>
                    <a:bodyPr/>
                    <a:lstStyle/>
                    <a:p>
                      <a:pPr algn="ctr"/>
                      <a:r>
                        <a:rPr lang="id-ID" dirty="0" smtClean="0"/>
                        <a:t>2</a:t>
                      </a:r>
                      <a:endParaRPr lang="id-ID" dirty="0"/>
                    </a:p>
                  </a:txBody>
                  <a:tcPr/>
                </a:tc>
                <a:tc>
                  <a:txBody>
                    <a:bodyPr/>
                    <a:lstStyle/>
                    <a:p>
                      <a:pPr algn="l"/>
                      <a:r>
                        <a:rPr lang="id-ID" dirty="0" smtClean="0"/>
                        <a:t>&gt; Rp 50.000.000</a:t>
                      </a:r>
                      <a:r>
                        <a:rPr lang="id-ID" baseline="0" dirty="0" smtClean="0"/>
                        <a:t> –Rp 200.000.000 </a:t>
                      </a:r>
                      <a:endParaRPr lang="id-ID" dirty="0"/>
                    </a:p>
                  </a:txBody>
                  <a:tcPr/>
                </a:tc>
                <a:tc>
                  <a:txBody>
                    <a:bodyPr/>
                    <a:lstStyle/>
                    <a:p>
                      <a:pPr algn="ctr"/>
                      <a:r>
                        <a:rPr lang="id-ID" dirty="0" smtClean="0"/>
                        <a:t>20%</a:t>
                      </a:r>
                      <a:endParaRPr lang="id-ID" dirty="0"/>
                    </a:p>
                  </a:txBody>
                  <a:tcPr/>
                </a:tc>
                <a:tc>
                  <a:txBody>
                    <a:bodyPr/>
                    <a:lstStyle/>
                    <a:p>
                      <a:pPr algn="ctr"/>
                      <a:r>
                        <a:rPr lang="id-ID" dirty="0" smtClean="0"/>
                        <a:t>Rp 30.000.000.</a:t>
                      </a:r>
                      <a:endParaRPr lang="id-ID" dirty="0"/>
                    </a:p>
                  </a:txBody>
                  <a:tcPr/>
                </a:tc>
              </a:tr>
              <a:tr h="370840">
                <a:tc>
                  <a:txBody>
                    <a:bodyPr/>
                    <a:lstStyle/>
                    <a:p>
                      <a:pPr algn="ctr"/>
                      <a:r>
                        <a:rPr lang="id-ID" dirty="0" smtClean="0"/>
                        <a:t>3</a:t>
                      </a:r>
                      <a:endParaRPr lang="id-ID" dirty="0"/>
                    </a:p>
                  </a:txBody>
                  <a:tcPr/>
                </a:tc>
                <a:tc>
                  <a:txBody>
                    <a:bodyPr/>
                    <a:lstStyle/>
                    <a:p>
                      <a:pPr algn="l"/>
                      <a:r>
                        <a:rPr lang="id-ID" dirty="0" smtClean="0"/>
                        <a:t>&gt;Rp 200.000.000 – Rp 500.000.000</a:t>
                      </a:r>
                      <a:endParaRPr lang="id-ID" dirty="0"/>
                    </a:p>
                  </a:txBody>
                  <a:tcPr/>
                </a:tc>
                <a:tc>
                  <a:txBody>
                    <a:bodyPr/>
                    <a:lstStyle/>
                    <a:p>
                      <a:pPr algn="ctr"/>
                      <a:r>
                        <a:rPr lang="id-ID" dirty="0" smtClean="0"/>
                        <a:t>10%</a:t>
                      </a:r>
                      <a:endParaRPr lang="id-ID" dirty="0"/>
                    </a:p>
                  </a:txBody>
                  <a:tcPr/>
                </a:tc>
                <a:tc>
                  <a:txBody>
                    <a:bodyPr/>
                    <a:lstStyle/>
                    <a:p>
                      <a:pPr algn="ctr"/>
                      <a:r>
                        <a:rPr lang="id-ID" dirty="0" smtClean="0"/>
                        <a:t>Rp 30.000.000</a:t>
                      </a:r>
                      <a:endParaRPr lang="id-ID" dirty="0"/>
                    </a:p>
                  </a:txBody>
                  <a:tcPr/>
                </a:tc>
              </a:tr>
              <a:tr h="714464">
                <a:tc>
                  <a:txBody>
                    <a:bodyPr/>
                    <a:lstStyle/>
                    <a:p>
                      <a:pPr algn="ctr"/>
                      <a:r>
                        <a:rPr lang="id-ID" dirty="0" smtClean="0"/>
                        <a:t>4</a:t>
                      </a:r>
                      <a:endParaRPr lang="id-ID" dirty="0"/>
                    </a:p>
                  </a:txBody>
                  <a:tcPr/>
                </a:tc>
                <a:tc>
                  <a:txBody>
                    <a:bodyPr/>
                    <a:lstStyle/>
                    <a:p>
                      <a:pPr algn="l"/>
                      <a:r>
                        <a:rPr lang="id-ID" dirty="0" smtClean="0"/>
                        <a:t>&gt; Rp 500.000.000 – Rp 1.000.000.000.</a:t>
                      </a:r>
                      <a:endParaRPr lang="id-ID" dirty="0"/>
                    </a:p>
                  </a:txBody>
                  <a:tcPr/>
                </a:tc>
                <a:tc>
                  <a:txBody>
                    <a:bodyPr/>
                    <a:lstStyle/>
                    <a:p>
                      <a:pPr algn="ctr"/>
                      <a:r>
                        <a:rPr lang="id-ID" dirty="0" smtClean="0"/>
                        <a:t>5%</a:t>
                      </a:r>
                      <a:endParaRPr lang="id-ID" dirty="0"/>
                    </a:p>
                  </a:txBody>
                  <a:tcPr/>
                </a:tc>
                <a:tc>
                  <a:txBody>
                    <a:bodyPr/>
                    <a:lstStyle/>
                    <a:p>
                      <a:pPr algn="ctr"/>
                      <a:r>
                        <a:rPr lang="id-ID" dirty="0" smtClean="0"/>
                        <a:t>Rp  25.000.000</a:t>
                      </a:r>
                      <a:endParaRPr lang="id-ID" dirty="0"/>
                    </a:p>
                  </a:txBody>
                  <a:tcPr/>
                </a:tc>
              </a:tr>
              <a:tr h="360040">
                <a:tc>
                  <a:txBody>
                    <a:bodyPr/>
                    <a:lstStyle/>
                    <a:p>
                      <a:pPr algn="ctr"/>
                      <a:r>
                        <a:rPr lang="id-ID" dirty="0" smtClean="0"/>
                        <a:t>5</a:t>
                      </a:r>
                      <a:endParaRPr lang="id-ID" dirty="0"/>
                    </a:p>
                  </a:txBody>
                  <a:tcPr/>
                </a:tc>
                <a:tc>
                  <a:txBody>
                    <a:bodyPr/>
                    <a:lstStyle/>
                    <a:p>
                      <a:pPr algn="l"/>
                      <a:r>
                        <a:rPr lang="id-ID" dirty="0" smtClean="0"/>
                        <a:t>&gt; Rp 1.000.000.000</a:t>
                      </a:r>
                      <a:endParaRPr lang="id-ID" dirty="0"/>
                    </a:p>
                  </a:txBody>
                  <a:tcPr/>
                </a:tc>
                <a:tc>
                  <a:txBody>
                    <a:bodyPr/>
                    <a:lstStyle/>
                    <a:p>
                      <a:pPr algn="ctr"/>
                      <a:r>
                        <a:rPr lang="id-ID" dirty="0" smtClean="0"/>
                        <a:t>3%</a:t>
                      </a:r>
                      <a:endParaRPr lang="id-ID" dirty="0"/>
                    </a:p>
                  </a:txBody>
                  <a:tcPr/>
                </a:tc>
                <a:tc>
                  <a:txBody>
                    <a:bodyPr/>
                    <a:lstStyle/>
                    <a:p>
                      <a:pPr algn="ctr"/>
                      <a:endParaRPr lang="id-ID" dirty="0"/>
                    </a:p>
                  </a:txBody>
                  <a:tcPr/>
                </a:tc>
              </a:tr>
            </a:tbl>
          </a:graphicData>
        </a:graphic>
      </p:graphicFrame>
    </p:spTree>
  </p:cSld>
  <p:clrMapOvr>
    <a:masterClrMapping/>
  </p:clrMapOvr>
  <p:transition spd="med">
    <p:strip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11560" y="404664"/>
            <a:ext cx="8079456" cy="923330"/>
          </a:xfrm>
          <a:prstGeom prst="rect">
            <a:avLst/>
          </a:prstGeom>
          <a:blipFill>
            <a:blip r:embed="rId2" cstate="print"/>
            <a:tile tx="0" ty="0" sx="100000" sy="100000" flip="none" algn="tl"/>
          </a:blipFill>
        </p:spPr>
        <p:txBody>
          <a:bodyPr wrap="none" rtlCol="0">
            <a:spAutoFit/>
          </a:bodyPr>
          <a:lstStyle/>
          <a:p>
            <a:r>
              <a:rPr lang="id-ID" b="1" dirty="0" smtClean="0">
                <a:solidFill>
                  <a:schemeClr val="bg1"/>
                </a:solidFill>
              </a:rPr>
              <a:t>4. Tarif Progresif</a:t>
            </a:r>
          </a:p>
          <a:p>
            <a:r>
              <a:rPr lang="id-ID" dirty="0" smtClean="0">
                <a:solidFill>
                  <a:schemeClr val="bg1"/>
                </a:solidFill>
              </a:rPr>
              <a:t>    adalah tarif pajak berupa prosentase yang semakin meningkat </a:t>
            </a:r>
          </a:p>
          <a:p>
            <a:r>
              <a:rPr lang="id-ID" dirty="0" smtClean="0">
                <a:solidFill>
                  <a:schemeClr val="bg1"/>
                </a:solidFill>
              </a:rPr>
              <a:t>    apabila jumlah yang menjadi dasar pengenaan pajak semakin besar</a:t>
            </a:r>
            <a:endParaRPr lang="id-ID" dirty="0">
              <a:solidFill>
                <a:schemeClr val="bg1"/>
              </a:solidFill>
            </a:endParaRPr>
          </a:p>
        </p:txBody>
      </p:sp>
      <p:sp>
        <p:nvSpPr>
          <p:cNvPr id="4" name="TextBox 3"/>
          <p:cNvSpPr txBox="1"/>
          <p:nvPr/>
        </p:nvSpPr>
        <p:spPr>
          <a:xfrm>
            <a:off x="323528" y="1628800"/>
            <a:ext cx="8510663" cy="1200329"/>
          </a:xfrm>
          <a:prstGeom prst="rect">
            <a:avLst/>
          </a:prstGeom>
          <a:solidFill>
            <a:srgbClr val="00CC66"/>
          </a:solidFill>
        </p:spPr>
        <p:txBody>
          <a:bodyPr wrap="none" rtlCol="0">
            <a:spAutoFit/>
          </a:bodyPr>
          <a:lstStyle/>
          <a:p>
            <a:r>
              <a:rPr lang="id-ID" b="1" dirty="0" smtClean="0">
                <a:solidFill>
                  <a:schemeClr val="bg1"/>
                </a:solidFill>
              </a:rPr>
              <a:t>4a. Tarif Progresif-proporsional</a:t>
            </a:r>
          </a:p>
          <a:p>
            <a:r>
              <a:rPr lang="id-ID" dirty="0" smtClean="0">
                <a:solidFill>
                  <a:schemeClr val="bg1"/>
                </a:solidFill>
              </a:rPr>
              <a:t>      adalah tarif pajak berupa prosentase yang semakin meningkat apabila</a:t>
            </a:r>
          </a:p>
          <a:p>
            <a:r>
              <a:rPr lang="id-ID" dirty="0" smtClean="0">
                <a:solidFill>
                  <a:schemeClr val="bg1"/>
                </a:solidFill>
              </a:rPr>
              <a:t>      yang menjadi dasar pengenaan pajaknya meningkat, tetapi kenaikan</a:t>
            </a:r>
          </a:p>
          <a:p>
            <a:r>
              <a:rPr lang="id-ID" dirty="0" smtClean="0">
                <a:solidFill>
                  <a:schemeClr val="bg1"/>
                </a:solidFill>
              </a:rPr>
              <a:t>      prosentase adalah tetap</a:t>
            </a:r>
            <a:endParaRPr lang="id-ID" dirty="0">
              <a:solidFill>
                <a:schemeClr val="bg1"/>
              </a:solidFill>
            </a:endParaRPr>
          </a:p>
        </p:txBody>
      </p:sp>
      <p:graphicFrame>
        <p:nvGraphicFramePr>
          <p:cNvPr id="7" name="Table 6"/>
          <p:cNvGraphicFramePr>
            <a:graphicFrameLocks noGrp="1"/>
          </p:cNvGraphicFramePr>
          <p:nvPr/>
        </p:nvGraphicFramePr>
        <p:xfrm>
          <a:off x="467544" y="4077072"/>
          <a:ext cx="8352929" cy="1483360"/>
        </p:xfrm>
        <a:graphic>
          <a:graphicData uri="http://schemas.openxmlformats.org/drawingml/2006/table">
            <a:tbl>
              <a:tblPr firstRow="1" bandRow="1">
                <a:tableStyleId>{5C22544A-7EE6-4342-B048-85BDC9FD1C3A}</a:tableStyleId>
              </a:tblPr>
              <a:tblGrid>
                <a:gridCol w="576064"/>
                <a:gridCol w="4896544"/>
                <a:gridCol w="1368152"/>
                <a:gridCol w="1512169"/>
              </a:tblGrid>
              <a:tr h="370840">
                <a:tc>
                  <a:txBody>
                    <a:bodyPr/>
                    <a:lstStyle/>
                    <a:p>
                      <a:pPr algn="ctr"/>
                      <a:r>
                        <a:rPr lang="id-ID" dirty="0" smtClean="0"/>
                        <a:t>No</a:t>
                      </a:r>
                      <a:endParaRPr lang="id-ID" dirty="0"/>
                    </a:p>
                  </a:txBody>
                  <a:tcPr/>
                </a:tc>
                <a:tc>
                  <a:txBody>
                    <a:bodyPr/>
                    <a:lstStyle/>
                    <a:p>
                      <a:pPr algn="ctr"/>
                      <a:r>
                        <a:rPr lang="id-ID" dirty="0" smtClean="0"/>
                        <a:t>Dasar Pengenaan Pajak</a:t>
                      </a:r>
                      <a:endParaRPr lang="id-ID" dirty="0"/>
                    </a:p>
                  </a:txBody>
                  <a:tcPr/>
                </a:tc>
                <a:tc>
                  <a:txBody>
                    <a:bodyPr/>
                    <a:lstStyle/>
                    <a:p>
                      <a:pPr algn="ctr"/>
                      <a:r>
                        <a:rPr lang="id-ID" dirty="0" smtClean="0"/>
                        <a:t>Tarif Pajak</a:t>
                      </a:r>
                      <a:endParaRPr lang="id-ID" dirty="0"/>
                    </a:p>
                  </a:txBody>
                  <a:tcPr/>
                </a:tc>
                <a:tc>
                  <a:txBody>
                    <a:bodyPr/>
                    <a:lstStyle/>
                    <a:p>
                      <a:pPr algn="ctr"/>
                      <a:r>
                        <a:rPr lang="id-ID" dirty="0" smtClean="0"/>
                        <a:t>Kenaikan</a:t>
                      </a:r>
                      <a:endParaRPr lang="id-ID" dirty="0"/>
                    </a:p>
                  </a:txBody>
                  <a:tcPr/>
                </a:tc>
              </a:tr>
              <a:tr h="370840">
                <a:tc>
                  <a:txBody>
                    <a:bodyPr/>
                    <a:lstStyle/>
                    <a:p>
                      <a:pPr algn="ctr"/>
                      <a:r>
                        <a:rPr lang="id-ID" dirty="0" smtClean="0"/>
                        <a:t>1</a:t>
                      </a:r>
                      <a:endParaRPr lang="id-ID" dirty="0"/>
                    </a:p>
                  </a:txBody>
                  <a:tcPr/>
                </a:tc>
                <a:tc>
                  <a:txBody>
                    <a:bodyPr/>
                    <a:lstStyle/>
                    <a:p>
                      <a:r>
                        <a:rPr lang="id-ID" dirty="0" smtClean="0"/>
                        <a:t>s/d Rp 10.000.000</a:t>
                      </a:r>
                      <a:endParaRPr lang="id-ID" dirty="0"/>
                    </a:p>
                  </a:txBody>
                  <a:tcPr/>
                </a:tc>
                <a:tc>
                  <a:txBody>
                    <a:bodyPr/>
                    <a:lstStyle/>
                    <a:p>
                      <a:pPr algn="ctr"/>
                      <a:r>
                        <a:rPr lang="id-ID" dirty="0" smtClean="0"/>
                        <a:t>15%</a:t>
                      </a:r>
                      <a:endParaRPr lang="id-ID" dirty="0"/>
                    </a:p>
                  </a:txBody>
                  <a:tcPr/>
                </a:tc>
                <a:tc>
                  <a:txBody>
                    <a:bodyPr/>
                    <a:lstStyle/>
                    <a:p>
                      <a:pPr algn="ctr"/>
                      <a:endParaRPr lang="id-ID"/>
                    </a:p>
                  </a:txBody>
                  <a:tcPr/>
                </a:tc>
              </a:tr>
              <a:tr h="370840">
                <a:tc>
                  <a:txBody>
                    <a:bodyPr/>
                    <a:lstStyle/>
                    <a:p>
                      <a:pPr algn="ctr"/>
                      <a:r>
                        <a:rPr lang="id-ID" dirty="0" smtClean="0"/>
                        <a:t>2</a:t>
                      </a:r>
                      <a:endParaRPr lang="id-ID" dirty="0"/>
                    </a:p>
                  </a:txBody>
                  <a:tcPr/>
                </a:tc>
                <a:tc>
                  <a:txBody>
                    <a:bodyPr/>
                    <a:lstStyle/>
                    <a:p>
                      <a:r>
                        <a:rPr lang="id-ID" dirty="0" smtClean="0"/>
                        <a:t>&gt; RP 10.000.000s/d</a:t>
                      </a:r>
                      <a:r>
                        <a:rPr lang="id-ID" baseline="0" dirty="0" smtClean="0"/>
                        <a:t> Rp 25.000.000</a:t>
                      </a:r>
                      <a:endParaRPr lang="id-ID" dirty="0"/>
                    </a:p>
                  </a:txBody>
                  <a:tcPr/>
                </a:tc>
                <a:tc>
                  <a:txBody>
                    <a:bodyPr/>
                    <a:lstStyle/>
                    <a:p>
                      <a:pPr algn="ctr"/>
                      <a:r>
                        <a:rPr lang="id-ID" dirty="0" smtClean="0"/>
                        <a:t>25%</a:t>
                      </a:r>
                      <a:endParaRPr lang="id-ID" dirty="0"/>
                    </a:p>
                  </a:txBody>
                  <a:tcPr/>
                </a:tc>
                <a:tc>
                  <a:txBody>
                    <a:bodyPr/>
                    <a:lstStyle/>
                    <a:p>
                      <a:pPr algn="ctr"/>
                      <a:r>
                        <a:rPr lang="id-ID" dirty="0" smtClean="0"/>
                        <a:t>10%</a:t>
                      </a:r>
                      <a:endParaRPr lang="id-ID" dirty="0"/>
                    </a:p>
                  </a:txBody>
                  <a:tcPr/>
                </a:tc>
              </a:tr>
              <a:tr h="370840">
                <a:tc>
                  <a:txBody>
                    <a:bodyPr/>
                    <a:lstStyle/>
                    <a:p>
                      <a:pPr algn="ctr"/>
                      <a:r>
                        <a:rPr lang="id-ID" dirty="0" smtClean="0"/>
                        <a:t>3</a:t>
                      </a:r>
                      <a:endParaRPr lang="id-ID" dirty="0"/>
                    </a:p>
                  </a:txBody>
                  <a:tcPr/>
                </a:tc>
                <a:tc>
                  <a:txBody>
                    <a:bodyPr/>
                    <a:lstStyle/>
                    <a:p>
                      <a:r>
                        <a:rPr lang="id-ID" dirty="0" smtClean="0"/>
                        <a:t>&gt; Rp 25.000.000</a:t>
                      </a:r>
                      <a:endParaRPr lang="id-ID" dirty="0"/>
                    </a:p>
                  </a:txBody>
                  <a:tcPr/>
                </a:tc>
                <a:tc>
                  <a:txBody>
                    <a:bodyPr/>
                    <a:lstStyle/>
                    <a:p>
                      <a:pPr algn="ctr"/>
                      <a:r>
                        <a:rPr lang="id-ID" dirty="0" smtClean="0"/>
                        <a:t>35%</a:t>
                      </a:r>
                      <a:endParaRPr lang="id-ID" dirty="0"/>
                    </a:p>
                  </a:txBody>
                  <a:tcPr/>
                </a:tc>
                <a:tc>
                  <a:txBody>
                    <a:bodyPr/>
                    <a:lstStyle/>
                    <a:p>
                      <a:pPr algn="ctr"/>
                      <a:r>
                        <a:rPr lang="id-ID" dirty="0" smtClean="0"/>
                        <a:t>10%</a:t>
                      </a:r>
                      <a:endParaRPr lang="id-ID" dirty="0"/>
                    </a:p>
                  </a:txBody>
                  <a:tcPr/>
                </a:tc>
              </a:tr>
            </a:tbl>
          </a:graphicData>
        </a:graphic>
      </p:graphicFrame>
      <p:sp>
        <p:nvSpPr>
          <p:cNvPr id="5" name="TextBox 4"/>
          <p:cNvSpPr txBox="1"/>
          <p:nvPr/>
        </p:nvSpPr>
        <p:spPr>
          <a:xfrm>
            <a:off x="395536" y="3717032"/>
            <a:ext cx="5080237" cy="369332"/>
          </a:xfrm>
          <a:prstGeom prst="rect">
            <a:avLst/>
          </a:prstGeom>
          <a:noFill/>
        </p:spPr>
        <p:txBody>
          <a:bodyPr wrap="none" rtlCol="0">
            <a:spAutoFit/>
          </a:bodyPr>
          <a:lstStyle/>
          <a:p>
            <a:r>
              <a:rPr lang="id-ID" dirty="0" smtClean="0"/>
              <a:t>Contoh lapisan Tarif Progresif-Proporsional</a:t>
            </a:r>
            <a:endParaRPr lang="id-ID" dirty="0"/>
          </a:p>
        </p:txBody>
      </p:sp>
    </p:spTree>
  </p:cSld>
  <p:clrMapOvr>
    <a:masterClrMapping/>
  </p:clrMapOvr>
  <p:transition spd="slow">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620688"/>
            <a:ext cx="8188460" cy="1200329"/>
          </a:xfrm>
          <a:prstGeom prst="rect">
            <a:avLst/>
          </a:prstGeom>
          <a:solidFill>
            <a:srgbClr val="FFFF00"/>
          </a:solidFill>
        </p:spPr>
        <p:txBody>
          <a:bodyPr wrap="none" rtlCol="0">
            <a:spAutoFit/>
          </a:bodyPr>
          <a:lstStyle/>
          <a:p>
            <a:r>
              <a:rPr lang="id-ID" b="1" dirty="0" smtClean="0"/>
              <a:t>Contoh Tarif Progresif Proporsional</a:t>
            </a:r>
          </a:p>
          <a:p>
            <a:r>
              <a:rPr lang="id-ID" dirty="0" smtClean="0"/>
              <a:t> Tuan X berpenghasilan dalam setahun fiskal adalah Rp 60.000.000</a:t>
            </a:r>
          </a:p>
          <a:p>
            <a:r>
              <a:rPr lang="id-ID" dirty="0" smtClean="0"/>
              <a:t>Anggaplah bahwa penghasilan tersebut yang menjadi dasar pengenaan</a:t>
            </a:r>
          </a:p>
          <a:p>
            <a:r>
              <a:rPr lang="id-ID" dirty="0" smtClean="0"/>
              <a:t>Pajak. Berapa utang pajak penghasilan yang harus dibayar tuan X ?</a:t>
            </a:r>
            <a:endParaRPr lang="id-ID" dirty="0"/>
          </a:p>
        </p:txBody>
      </p:sp>
      <p:sp>
        <p:nvSpPr>
          <p:cNvPr id="3" name="TextBox 2"/>
          <p:cNvSpPr txBox="1"/>
          <p:nvPr/>
        </p:nvSpPr>
        <p:spPr>
          <a:xfrm>
            <a:off x="395536" y="2420888"/>
            <a:ext cx="8616461" cy="2031325"/>
          </a:xfrm>
          <a:prstGeom prst="rect">
            <a:avLst/>
          </a:prstGeom>
          <a:solidFill>
            <a:srgbClr val="FF66FF"/>
          </a:solidFill>
        </p:spPr>
        <p:txBody>
          <a:bodyPr wrap="none" rtlCol="0">
            <a:spAutoFit/>
          </a:bodyPr>
          <a:lstStyle/>
          <a:p>
            <a:pPr marL="342900" indent="-342900">
              <a:buAutoNum type="arabicPeriod"/>
            </a:pPr>
            <a:r>
              <a:rPr lang="id-ID" dirty="0" smtClean="0"/>
              <a:t>Lapisan s/d Rp 10.000.000  utang pajaknya 15% x Rp 10.000.000  =</a:t>
            </a:r>
          </a:p>
          <a:p>
            <a:pPr marL="342900" indent="-342900"/>
            <a:r>
              <a:rPr lang="id-ID" dirty="0" smtClean="0"/>
              <a:t>     Rp 1.500.000</a:t>
            </a:r>
          </a:p>
          <a:p>
            <a:pPr marL="342900" indent="-342900"/>
            <a:r>
              <a:rPr lang="id-ID" dirty="0" smtClean="0"/>
              <a:t>2. Lapisan s/d Rp 25.000.000, utang pajaknya 25% x Rp (Rp 25.000.000-</a:t>
            </a:r>
          </a:p>
          <a:p>
            <a:pPr marL="342900" indent="-342900"/>
            <a:r>
              <a:rPr lang="id-ID" dirty="0" smtClean="0"/>
              <a:t>    Rp 10.000.000)  = Rp 3.750.000,-</a:t>
            </a:r>
          </a:p>
          <a:p>
            <a:pPr marL="342900" indent="-342900"/>
            <a:r>
              <a:rPr lang="id-ID" dirty="0" smtClean="0"/>
              <a:t>3. Lapisan diatas Rp 25.000.000, utang pajaknya  35% x (Rp 60.000.000 –</a:t>
            </a:r>
          </a:p>
          <a:p>
            <a:pPr marL="342900" indent="-342900"/>
            <a:r>
              <a:rPr lang="id-ID" dirty="0" smtClean="0"/>
              <a:t>    Rp 25.000.000) = Rp 12.250.000,-.</a:t>
            </a:r>
          </a:p>
          <a:p>
            <a:pPr marL="342900" indent="-342900"/>
            <a:r>
              <a:rPr lang="id-ID" dirty="0" smtClean="0"/>
              <a:t>Jadi 1+2+3 = Rp 17.500.000,-. (Utang pajak yang harus dibayar Tuan X)</a:t>
            </a:r>
            <a:endParaRPr lang="id-ID" dirty="0"/>
          </a:p>
        </p:txBody>
      </p:sp>
    </p:spTree>
  </p:cSld>
  <p:clrMapOvr>
    <a:masterClrMapping/>
  </p:clrMapOvr>
  <p:transition spd="slow">
    <p:split orient="ver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404664"/>
            <a:ext cx="7896714" cy="1200329"/>
          </a:xfrm>
          <a:prstGeom prst="rect">
            <a:avLst/>
          </a:prstGeom>
          <a:solidFill>
            <a:srgbClr val="FFC000"/>
          </a:solidFill>
        </p:spPr>
        <p:txBody>
          <a:bodyPr wrap="none" rtlCol="0">
            <a:spAutoFit/>
          </a:bodyPr>
          <a:lstStyle/>
          <a:p>
            <a:r>
              <a:rPr lang="id-ID" dirty="0" smtClean="0"/>
              <a:t>4b. Tarif Progresif – Progresif</a:t>
            </a:r>
          </a:p>
          <a:p>
            <a:r>
              <a:rPr lang="id-ID" dirty="0" smtClean="0"/>
              <a:t>      adalah tarif pajak berupa prosentase yang semakin meningkat </a:t>
            </a:r>
          </a:p>
          <a:p>
            <a:r>
              <a:rPr lang="id-ID" dirty="0" smtClean="0"/>
              <a:t>      apabila dasar pengenaan pajaknya juga meningkat dan kenaikan </a:t>
            </a:r>
          </a:p>
          <a:p>
            <a:r>
              <a:rPr lang="id-ID" dirty="0" smtClean="0"/>
              <a:t>      prosentase juga meningkat </a:t>
            </a:r>
            <a:endParaRPr lang="id-ID" dirty="0"/>
          </a:p>
        </p:txBody>
      </p:sp>
      <p:graphicFrame>
        <p:nvGraphicFramePr>
          <p:cNvPr id="3" name="Table 2"/>
          <p:cNvGraphicFramePr>
            <a:graphicFrameLocks noGrp="1"/>
          </p:cNvGraphicFramePr>
          <p:nvPr/>
        </p:nvGraphicFramePr>
        <p:xfrm>
          <a:off x="755576" y="2540496"/>
          <a:ext cx="7920885" cy="1752600"/>
        </p:xfrm>
        <a:graphic>
          <a:graphicData uri="http://schemas.openxmlformats.org/drawingml/2006/table">
            <a:tbl>
              <a:tblPr firstRow="1" bandRow="1">
                <a:tableStyleId>{5C22544A-7EE6-4342-B048-85BDC9FD1C3A}</a:tableStyleId>
              </a:tblPr>
              <a:tblGrid>
                <a:gridCol w="576064"/>
                <a:gridCol w="4536504"/>
                <a:gridCol w="1512168"/>
                <a:gridCol w="1296149"/>
              </a:tblGrid>
              <a:tr h="370840">
                <a:tc>
                  <a:txBody>
                    <a:bodyPr/>
                    <a:lstStyle/>
                    <a:p>
                      <a:pPr algn="ctr"/>
                      <a:r>
                        <a:rPr lang="id-ID" dirty="0" smtClean="0"/>
                        <a:t>No. R</a:t>
                      </a:r>
                      <a:endParaRPr lang="id-ID" dirty="0"/>
                    </a:p>
                  </a:txBody>
                  <a:tcPr/>
                </a:tc>
                <a:tc>
                  <a:txBody>
                    <a:bodyPr/>
                    <a:lstStyle/>
                    <a:p>
                      <a:pPr algn="ctr"/>
                      <a:r>
                        <a:rPr lang="id-ID" dirty="0" smtClean="0"/>
                        <a:t>Dasar Pengenaan Pajak</a:t>
                      </a:r>
                      <a:endParaRPr lang="id-ID" dirty="0"/>
                    </a:p>
                  </a:txBody>
                  <a:tcPr/>
                </a:tc>
                <a:tc>
                  <a:txBody>
                    <a:bodyPr/>
                    <a:lstStyle/>
                    <a:p>
                      <a:pPr algn="ctr"/>
                      <a:r>
                        <a:rPr lang="id-ID" dirty="0" smtClean="0"/>
                        <a:t>Tarif Pajak</a:t>
                      </a:r>
                      <a:endParaRPr lang="id-ID" dirty="0"/>
                    </a:p>
                  </a:txBody>
                  <a:tcPr/>
                </a:tc>
                <a:tc>
                  <a:txBody>
                    <a:bodyPr/>
                    <a:lstStyle/>
                    <a:p>
                      <a:pPr algn="ctr"/>
                      <a:r>
                        <a:rPr lang="id-ID" dirty="0" smtClean="0"/>
                        <a:t>Kenaikan </a:t>
                      </a:r>
                      <a:endParaRPr lang="id-ID" dirty="0"/>
                    </a:p>
                  </a:txBody>
                  <a:tcPr/>
                </a:tc>
              </a:tr>
              <a:tr h="370840">
                <a:tc>
                  <a:txBody>
                    <a:bodyPr/>
                    <a:lstStyle/>
                    <a:p>
                      <a:pPr algn="ctr"/>
                      <a:r>
                        <a:rPr lang="id-ID" dirty="0" smtClean="0"/>
                        <a:t>1</a:t>
                      </a:r>
                      <a:endParaRPr lang="id-ID" dirty="0"/>
                    </a:p>
                  </a:txBody>
                  <a:tcPr/>
                </a:tc>
                <a:tc>
                  <a:txBody>
                    <a:bodyPr/>
                    <a:lstStyle/>
                    <a:p>
                      <a:r>
                        <a:rPr lang="id-ID" dirty="0" smtClean="0"/>
                        <a:t>s/d Rp 25.000.000</a:t>
                      </a:r>
                      <a:endParaRPr lang="id-ID" dirty="0"/>
                    </a:p>
                  </a:txBody>
                  <a:tcPr/>
                </a:tc>
                <a:tc>
                  <a:txBody>
                    <a:bodyPr/>
                    <a:lstStyle/>
                    <a:p>
                      <a:pPr algn="ctr"/>
                      <a:r>
                        <a:rPr lang="id-ID" dirty="0" smtClean="0"/>
                        <a:t>10%</a:t>
                      </a:r>
                      <a:endParaRPr lang="id-ID" dirty="0"/>
                    </a:p>
                  </a:txBody>
                  <a:tcPr/>
                </a:tc>
                <a:tc>
                  <a:txBody>
                    <a:bodyPr/>
                    <a:lstStyle/>
                    <a:p>
                      <a:pPr algn="ctr"/>
                      <a:endParaRPr lang="id-ID"/>
                    </a:p>
                  </a:txBody>
                  <a:tcPr/>
                </a:tc>
              </a:tr>
              <a:tr h="370840">
                <a:tc>
                  <a:txBody>
                    <a:bodyPr/>
                    <a:lstStyle/>
                    <a:p>
                      <a:pPr algn="ctr"/>
                      <a:r>
                        <a:rPr lang="id-ID" dirty="0" smtClean="0"/>
                        <a:t>2</a:t>
                      </a:r>
                      <a:endParaRPr lang="id-ID" dirty="0"/>
                    </a:p>
                  </a:txBody>
                  <a:tcPr/>
                </a:tc>
                <a:tc>
                  <a:txBody>
                    <a:bodyPr/>
                    <a:lstStyle/>
                    <a:p>
                      <a:r>
                        <a:rPr lang="id-ID" dirty="0" smtClean="0"/>
                        <a:t>&gt; Rp 25.000.000 s/d Rp 50.000.000</a:t>
                      </a:r>
                      <a:endParaRPr lang="id-ID" dirty="0"/>
                    </a:p>
                  </a:txBody>
                  <a:tcPr/>
                </a:tc>
                <a:tc>
                  <a:txBody>
                    <a:bodyPr/>
                    <a:lstStyle/>
                    <a:p>
                      <a:pPr algn="ctr"/>
                      <a:r>
                        <a:rPr lang="id-ID" dirty="0" smtClean="0"/>
                        <a:t>15%</a:t>
                      </a:r>
                      <a:endParaRPr lang="id-ID" dirty="0"/>
                    </a:p>
                  </a:txBody>
                  <a:tcPr/>
                </a:tc>
                <a:tc>
                  <a:txBody>
                    <a:bodyPr/>
                    <a:lstStyle/>
                    <a:p>
                      <a:pPr algn="ctr"/>
                      <a:r>
                        <a:rPr lang="id-ID" dirty="0" smtClean="0"/>
                        <a:t>5%</a:t>
                      </a:r>
                      <a:endParaRPr lang="id-ID" dirty="0"/>
                    </a:p>
                  </a:txBody>
                  <a:tcPr/>
                </a:tc>
              </a:tr>
              <a:tr h="370840">
                <a:tc>
                  <a:txBody>
                    <a:bodyPr/>
                    <a:lstStyle/>
                    <a:p>
                      <a:pPr algn="ctr"/>
                      <a:r>
                        <a:rPr lang="id-ID" dirty="0" smtClean="0"/>
                        <a:t>3</a:t>
                      </a:r>
                      <a:endParaRPr lang="id-ID" dirty="0"/>
                    </a:p>
                  </a:txBody>
                  <a:tcPr/>
                </a:tc>
                <a:tc>
                  <a:txBody>
                    <a:bodyPr/>
                    <a:lstStyle/>
                    <a:p>
                      <a:r>
                        <a:rPr lang="id-ID" dirty="0" smtClean="0"/>
                        <a:t>&gt; Rp 50.000.000,-</a:t>
                      </a:r>
                      <a:endParaRPr lang="id-ID" dirty="0"/>
                    </a:p>
                  </a:txBody>
                  <a:tcPr/>
                </a:tc>
                <a:tc>
                  <a:txBody>
                    <a:bodyPr/>
                    <a:lstStyle/>
                    <a:p>
                      <a:pPr algn="ctr"/>
                      <a:r>
                        <a:rPr lang="id-ID" dirty="0" smtClean="0"/>
                        <a:t>30%</a:t>
                      </a:r>
                      <a:endParaRPr lang="id-ID" dirty="0"/>
                    </a:p>
                  </a:txBody>
                  <a:tcPr/>
                </a:tc>
                <a:tc>
                  <a:txBody>
                    <a:bodyPr/>
                    <a:lstStyle/>
                    <a:p>
                      <a:pPr algn="ctr"/>
                      <a:r>
                        <a:rPr lang="id-ID" dirty="0" smtClean="0"/>
                        <a:t>15%</a:t>
                      </a:r>
                      <a:endParaRPr lang="id-ID" dirty="0"/>
                    </a:p>
                  </a:txBody>
                  <a:tcPr/>
                </a:tc>
              </a:tr>
            </a:tbl>
          </a:graphicData>
        </a:graphic>
      </p:graphicFrame>
      <p:sp>
        <p:nvSpPr>
          <p:cNvPr id="5" name="TextBox 4"/>
          <p:cNvSpPr txBox="1"/>
          <p:nvPr/>
        </p:nvSpPr>
        <p:spPr>
          <a:xfrm>
            <a:off x="787758" y="4627002"/>
            <a:ext cx="7888698" cy="1754326"/>
          </a:xfrm>
          <a:prstGeom prst="rect">
            <a:avLst/>
          </a:prstGeom>
          <a:solidFill>
            <a:srgbClr val="FFFF00"/>
          </a:solidFill>
        </p:spPr>
        <p:txBody>
          <a:bodyPr wrap="none" rtlCol="0">
            <a:spAutoFit/>
          </a:bodyPr>
          <a:lstStyle/>
          <a:p>
            <a:r>
              <a:rPr lang="id-ID" dirty="0" smtClean="0"/>
              <a:t>Contoh : penghasilan tuan X dalam setahun fiskal adalah Rp 60 Juta</a:t>
            </a:r>
          </a:p>
          <a:p>
            <a:r>
              <a:rPr lang="id-ID" dirty="0" smtClean="0"/>
              <a:t>              berapa utang pajak yang harus dibayar oleh Tuan X ?</a:t>
            </a:r>
          </a:p>
          <a:p>
            <a:r>
              <a:rPr lang="id-ID" dirty="0" smtClean="0"/>
              <a:t>Jawab : 1. 10% X Rp 25.000.000 = Rp 2.500.000,-</a:t>
            </a:r>
          </a:p>
          <a:p>
            <a:r>
              <a:rPr lang="id-ID" dirty="0" smtClean="0"/>
              <a:t>            2. 15% x (Rp 50.000.000- Rp 25.000.000) = Rp 3.750.000,-</a:t>
            </a:r>
          </a:p>
          <a:p>
            <a:r>
              <a:rPr lang="id-ID" dirty="0" smtClean="0"/>
              <a:t>            3. 30% X (Rp 60.000.000- Rp 50.000.000) = Rp 3.000.000,-</a:t>
            </a:r>
          </a:p>
          <a:p>
            <a:r>
              <a:rPr lang="id-ID" dirty="0" smtClean="0"/>
              <a:t>Jadi utang pajak pajak tuan x adalah 1+2+3 = Rp 9.250.000,-</a:t>
            </a:r>
            <a:endParaRPr lang="id-ID" dirty="0"/>
          </a:p>
        </p:txBody>
      </p:sp>
      <p:sp>
        <p:nvSpPr>
          <p:cNvPr id="6" name="TextBox 5"/>
          <p:cNvSpPr txBox="1"/>
          <p:nvPr/>
        </p:nvSpPr>
        <p:spPr>
          <a:xfrm>
            <a:off x="683568" y="2132856"/>
            <a:ext cx="4745210" cy="369332"/>
          </a:xfrm>
          <a:prstGeom prst="rect">
            <a:avLst/>
          </a:prstGeom>
          <a:noFill/>
        </p:spPr>
        <p:txBody>
          <a:bodyPr wrap="none" rtlCol="0">
            <a:spAutoFit/>
          </a:bodyPr>
          <a:lstStyle/>
          <a:p>
            <a:r>
              <a:rPr lang="id-ID" dirty="0" smtClean="0"/>
              <a:t>Contoh lapisan Tarif Progresif-Progresif </a:t>
            </a:r>
            <a:endParaRPr lang="id-ID" dirty="0"/>
          </a:p>
        </p:txBody>
      </p:sp>
    </p:spTree>
  </p:cSld>
  <p:clrMapOvr>
    <a:masterClrMapping/>
  </p:clrMapOvr>
  <p:transition spd="slow">
    <p:spli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548680"/>
            <a:ext cx="8122736" cy="1200329"/>
          </a:xfrm>
          <a:prstGeom prst="rect">
            <a:avLst/>
          </a:prstGeom>
          <a:solidFill>
            <a:srgbClr val="D01C6D"/>
          </a:solidFill>
        </p:spPr>
        <p:txBody>
          <a:bodyPr wrap="none" rtlCol="0">
            <a:spAutoFit/>
          </a:bodyPr>
          <a:lstStyle/>
          <a:p>
            <a:r>
              <a:rPr lang="id-ID" b="1" dirty="0" smtClean="0">
                <a:solidFill>
                  <a:schemeClr val="bg1"/>
                </a:solidFill>
              </a:rPr>
              <a:t>4c. Tarif Progresif –Degresif</a:t>
            </a:r>
          </a:p>
          <a:p>
            <a:r>
              <a:rPr lang="id-ID" dirty="0" smtClean="0">
                <a:solidFill>
                  <a:schemeClr val="bg1"/>
                </a:solidFill>
              </a:rPr>
              <a:t>      adalah tarif pajak berupa prosentase nyang semakin meningkat</a:t>
            </a:r>
          </a:p>
          <a:p>
            <a:r>
              <a:rPr lang="id-ID" dirty="0" smtClean="0">
                <a:solidFill>
                  <a:schemeClr val="bg1"/>
                </a:solidFill>
              </a:rPr>
              <a:t>      apabila dasar pengenaan pajaknya juga semakin meningkat, tetapi</a:t>
            </a:r>
          </a:p>
          <a:p>
            <a:r>
              <a:rPr lang="id-ID" dirty="0" smtClean="0">
                <a:solidFill>
                  <a:schemeClr val="bg1"/>
                </a:solidFill>
              </a:rPr>
              <a:t>      kenaikan  prosentasenya menurun  </a:t>
            </a:r>
            <a:endParaRPr lang="id-ID" dirty="0">
              <a:solidFill>
                <a:schemeClr val="bg1"/>
              </a:solidFill>
            </a:endParaRPr>
          </a:p>
        </p:txBody>
      </p:sp>
      <p:graphicFrame>
        <p:nvGraphicFramePr>
          <p:cNvPr id="3" name="Table 2"/>
          <p:cNvGraphicFramePr>
            <a:graphicFrameLocks noGrp="1"/>
          </p:cNvGraphicFramePr>
          <p:nvPr/>
        </p:nvGraphicFramePr>
        <p:xfrm>
          <a:off x="683568" y="3068960"/>
          <a:ext cx="7992888" cy="1483360"/>
        </p:xfrm>
        <a:graphic>
          <a:graphicData uri="http://schemas.openxmlformats.org/drawingml/2006/table">
            <a:tbl>
              <a:tblPr firstRow="1" bandRow="1">
                <a:tableStyleId>{5C22544A-7EE6-4342-B048-85BDC9FD1C3A}</a:tableStyleId>
              </a:tblPr>
              <a:tblGrid>
                <a:gridCol w="576064"/>
                <a:gridCol w="4320480"/>
                <a:gridCol w="1584176"/>
                <a:gridCol w="1512168"/>
              </a:tblGrid>
              <a:tr h="370840">
                <a:tc>
                  <a:txBody>
                    <a:bodyPr/>
                    <a:lstStyle/>
                    <a:p>
                      <a:r>
                        <a:rPr lang="id-ID" dirty="0" smtClean="0"/>
                        <a:t>No</a:t>
                      </a:r>
                      <a:endParaRPr lang="id-ID" dirty="0"/>
                    </a:p>
                  </a:txBody>
                  <a:tcPr/>
                </a:tc>
                <a:tc>
                  <a:txBody>
                    <a:bodyPr/>
                    <a:lstStyle/>
                    <a:p>
                      <a:r>
                        <a:rPr lang="id-ID" dirty="0" smtClean="0"/>
                        <a:t>Dasar Pengenaan Pajak</a:t>
                      </a:r>
                      <a:endParaRPr lang="id-ID" dirty="0"/>
                    </a:p>
                  </a:txBody>
                  <a:tcPr/>
                </a:tc>
                <a:tc>
                  <a:txBody>
                    <a:bodyPr/>
                    <a:lstStyle/>
                    <a:p>
                      <a:r>
                        <a:rPr lang="id-ID" dirty="0" smtClean="0"/>
                        <a:t>Tarif Pajak</a:t>
                      </a:r>
                      <a:endParaRPr lang="id-ID" dirty="0"/>
                    </a:p>
                  </a:txBody>
                  <a:tcPr/>
                </a:tc>
                <a:tc>
                  <a:txBody>
                    <a:bodyPr/>
                    <a:lstStyle/>
                    <a:p>
                      <a:r>
                        <a:rPr lang="id-ID" dirty="0" smtClean="0"/>
                        <a:t>Kenaikan</a:t>
                      </a:r>
                      <a:endParaRPr lang="id-ID" dirty="0"/>
                    </a:p>
                  </a:txBody>
                  <a:tcPr/>
                </a:tc>
              </a:tr>
              <a:tr h="370840">
                <a:tc>
                  <a:txBody>
                    <a:bodyPr/>
                    <a:lstStyle/>
                    <a:p>
                      <a:r>
                        <a:rPr lang="id-ID" dirty="0" smtClean="0"/>
                        <a:t>1</a:t>
                      </a:r>
                      <a:endParaRPr lang="id-ID" dirty="0"/>
                    </a:p>
                  </a:txBody>
                  <a:tcPr/>
                </a:tc>
                <a:tc>
                  <a:txBody>
                    <a:bodyPr/>
                    <a:lstStyle/>
                    <a:p>
                      <a:r>
                        <a:rPr lang="id-ID" dirty="0" smtClean="0"/>
                        <a:t>s/d Rp 25.000.000 </a:t>
                      </a:r>
                      <a:endParaRPr lang="id-ID" dirty="0"/>
                    </a:p>
                  </a:txBody>
                  <a:tcPr/>
                </a:tc>
                <a:tc>
                  <a:txBody>
                    <a:bodyPr/>
                    <a:lstStyle/>
                    <a:p>
                      <a:r>
                        <a:rPr lang="id-ID" dirty="0" smtClean="0"/>
                        <a:t>10%</a:t>
                      </a:r>
                      <a:endParaRPr lang="id-ID" dirty="0"/>
                    </a:p>
                  </a:txBody>
                  <a:tcPr/>
                </a:tc>
                <a:tc>
                  <a:txBody>
                    <a:bodyPr/>
                    <a:lstStyle/>
                    <a:p>
                      <a:endParaRPr lang="id-ID"/>
                    </a:p>
                  </a:txBody>
                  <a:tcPr/>
                </a:tc>
              </a:tr>
              <a:tr h="370840">
                <a:tc>
                  <a:txBody>
                    <a:bodyPr/>
                    <a:lstStyle/>
                    <a:p>
                      <a:r>
                        <a:rPr lang="id-ID" dirty="0" smtClean="0"/>
                        <a:t>2</a:t>
                      </a:r>
                      <a:endParaRPr lang="id-ID" dirty="0"/>
                    </a:p>
                  </a:txBody>
                  <a:tcPr/>
                </a:tc>
                <a:tc>
                  <a:txBody>
                    <a:bodyPr/>
                    <a:lstStyle/>
                    <a:p>
                      <a:r>
                        <a:rPr lang="id-ID" dirty="0" smtClean="0"/>
                        <a:t>&gt; Rp 25.000.000 s/d Rp 50.000.000</a:t>
                      </a:r>
                      <a:endParaRPr lang="id-ID" dirty="0"/>
                    </a:p>
                  </a:txBody>
                  <a:tcPr/>
                </a:tc>
                <a:tc>
                  <a:txBody>
                    <a:bodyPr/>
                    <a:lstStyle/>
                    <a:p>
                      <a:r>
                        <a:rPr lang="id-ID" dirty="0" smtClean="0"/>
                        <a:t>15%</a:t>
                      </a:r>
                      <a:endParaRPr lang="id-ID" dirty="0"/>
                    </a:p>
                  </a:txBody>
                  <a:tcPr/>
                </a:tc>
                <a:tc>
                  <a:txBody>
                    <a:bodyPr/>
                    <a:lstStyle/>
                    <a:p>
                      <a:r>
                        <a:rPr lang="id-ID" dirty="0" smtClean="0"/>
                        <a:t>5%</a:t>
                      </a:r>
                      <a:endParaRPr lang="id-ID" dirty="0"/>
                    </a:p>
                  </a:txBody>
                  <a:tcPr/>
                </a:tc>
              </a:tr>
              <a:tr h="370840">
                <a:tc>
                  <a:txBody>
                    <a:bodyPr/>
                    <a:lstStyle/>
                    <a:p>
                      <a:r>
                        <a:rPr lang="id-ID" dirty="0" smtClean="0"/>
                        <a:t>3</a:t>
                      </a:r>
                      <a:endParaRPr lang="id-ID" dirty="0"/>
                    </a:p>
                  </a:txBody>
                  <a:tcPr/>
                </a:tc>
                <a:tc>
                  <a:txBody>
                    <a:bodyPr/>
                    <a:lstStyle/>
                    <a:p>
                      <a:r>
                        <a:rPr lang="id-ID" dirty="0" smtClean="0"/>
                        <a:t>&gt; Rp 50.000.000</a:t>
                      </a:r>
                      <a:endParaRPr lang="id-ID" dirty="0"/>
                    </a:p>
                  </a:txBody>
                  <a:tcPr/>
                </a:tc>
                <a:tc>
                  <a:txBody>
                    <a:bodyPr/>
                    <a:lstStyle/>
                    <a:p>
                      <a:r>
                        <a:rPr lang="id-ID" dirty="0" smtClean="0"/>
                        <a:t>18%</a:t>
                      </a:r>
                      <a:endParaRPr lang="id-ID" dirty="0"/>
                    </a:p>
                  </a:txBody>
                  <a:tcPr/>
                </a:tc>
                <a:tc>
                  <a:txBody>
                    <a:bodyPr/>
                    <a:lstStyle/>
                    <a:p>
                      <a:r>
                        <a:rPr lang="id-ID" dirty="0" smtClean="0"/>
                        <a:t>3%</a:t>
                      </a:r>
                      <a:endParaRPr lang="id-ID" dirty="0"/>
                    </a:p>
                  </a:txBody>
                  <a:tcPr/>
                </a:tc>
              </a:tr>
            </a:tbl>
          </a:graphicData>
        </a:graphic>
      </p:graphicFrame>
      <p:sp>
        <p:nvSpPr>
          <p:cNvPr id="4" name="TextBox 3"/>
          <p:cNvSpPr txBox="1"/>
          <p:nvPr/>
        </p:nvSpPr>
        <p:spPr>
          <a:xfrm>
            <a:off x="611560" y="2636912"/>
            <a:ext cx="4812536" cy="369332"/>
          </a:xfrm>
          <a:prstGeom prst="rect">
            <a:avLst/>
          </a:prstGeom>
          <a:noFill/>
        </p:spPr>
        <p:txBody>
          <a:bodyPr wrap="none" rtlCol="0">
            <a:spAutoFit/>
          </a:bodyPr>
          <a:lstStyle/>
          <a:p>
            <a:r>
              <a:rPr lang="id-ID" dirty="0" smtClean="0"/>
              <a:t>Contoh  Lapisan Tarif Progresif- Degresif</a:t>
            </a:r>
            <a:endParaRPr lang="id-ID" dirty="0"/>
          </a:p>
        </p:txBody>
      </p:sp>
    </p:spTree>
  </p:cSld>
  <p:clrMapOvr>
    <a:masterClrMapping/>
  </p:clrMapOvr>
  <p:transition spd="slow">
    <p:split dir="in"/>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1291</Words>
  <Application>Microsoft Office PowerPoint</Application>
  <PresentationFormat>On-screen Show (4:3)</PresentationFormat>
  <Paragraphs>247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UIEU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DDP</cp:lastModifiedBy>
  <cp:revision>2</cp:revision>
  <dcterms:created xsi:type="dcterms:W3CDTF">2013-02-24T07:27:20Z</dcterms:created>
  <dcterms:modified xsi:type="dcterms:W3CDTF">2015-10-22T03:20:28Z</dcterms:modified>
</cp:coreProperties>
</file>