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0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B465-C327-4C88-92B2-CB2678DCC6AA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8E1B-6DFE-4903-A4D2-FA286E568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B465-C327-4C88-92B2-CB2678DCC6AA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8E1B-6DFE-4903-A4D2-FA286E568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B465-C327-4C88-92B2-CB2678DCC6AA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8E1B-6DFE-4903-A4D2-FA286E568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B465-C327-4C88-92B2-CB2678DCC6AA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8E1B-6DFE-4903-A4D2-FA286E568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B465-C327-4C88-92B2-CB2678DCC6AA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8E1B-6DFE-4903-A4D2-FA286E568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B465-C327-4C88-92B2-CB2678DCC6AA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8E1B-6DFE-4903-A4D2-FA286E568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B465-C327-4C88-92B2-CB2678DCC6AA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8E1B-6DFE-4903-A4D2-FA286E568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B465-C327-4C88-92B2-CB2678DCC6AA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8E1B-6DFE-4903-A4D2-FA286E568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B465-C327-4C88-92B2-CB2678DCC6AA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8E1B-6DFE-4903-A4D2-FA286E568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B465-C327-4C88-92B2-CB2678DCC6AA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8E1B-6DFE-4903-A4D2-FA286E568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B465-C327-4C88-92B2-CB2678DCC6AA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8E1B-6DFE-4903-A4D2-FA286E568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FB465-C327-4C88-92B2-CB2678DCC6AA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B8E1B-6DFE-4903-A4D2-FA286E568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00347" y="2967335"/>
            <a:ext cx="317375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Materi</a:t>
            </a:r>
            <a:r>
              <a:rPr lang="en-US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7</a:t>
            </a:r>
            <a:endParaRPr lang="en-US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67744" y="260648"/>
            <a:ext cx="4320480" cy="576064"/>
          </a:xfrm>
          <a:prstGeom prst="roundRect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 smtClean="0"/>
              <a:t>Penghapusan NPWP</a:t>
            </a:r>
            <a:endParaRPr lang="id-ID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251520" y="1196752"/>
            <a:ext cx="8568952" cy="338437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id-ID" dirty="0" smtClean="0"/>
              <a:t>WP orang Pribadi meninggal dunia dan tidak meninggalkan warisan.</a:t>
            </a:r>
          </a:p>
          <a:p>
            <a:pPr marL="342900" indent="-342900">
              <a:buAutoNum type="arabicPeriod"/>
            </a:pPr>
            <a:r>
              <a:rPr lang="id-ID" dirty="0" smtClean="0"/>
              <a:t>Wanita kawin tidak dengan perjanjian pemisahan harta dan penghasilan</a:t>
            </a:r>
          </a:p>
          <a:p>
            <a:pPr marL="342900" indent="-342900">
              <a:buAutoNum type="arabicPeriod"/>
            </a:pPr>
            <a:r>
              <a:rPr lang="id-ID" dirty="0" smtClean="0"/>
              <a:t>Warisan yg belum terbagi dalam kedudukan sebagai subyek pajak sudah selesai dibagi</a:t>
            </a:r>
          </a:p>
          <a:p>
            <a:pPr marL="342900" indent="-342900">
              <a:buAutoNum type="arabicPeriod"/>
            </a:pPr>
            <a:r>
              <a:rPr lang="id-ID" dirty="0" smtClean="0"/>
              <a:t>Wajib pajak badan yang telah dibubarkan secar resmi berdasarkan ketentuan peraturan perundang-undangan yang berlaku,</a:t>
            </a:r>
          </a:p>
          <a:p>
            <a:pPr marL="342900" indent="-342900">
              <a:buAutoNum type="arabicPeriod"/>
            </a:pPr>
            <a:r>
              <a:rPr lang="id-ID" dirty="0" smtClean="0"/>
              <a:t>Bentuk Usaha Tetap yang karena sesuatu hal kehilangan statusnya sebagai Bentuk Usaha Tetap</a:t>
            </a:r>
          </a:p>
          <a:p>
            <a:pPr marL="342900" indent="-342900">
              <a:buAutoNum type="arabicPeriod"/>
            </a:pPr>
            <a:r>
              <a:rPr lang="id-ID" dirty="0" smtClean="0"/>
              <a:t>WP orang Pribadi lainnya selain yang dimaksud dalam butir 1 dan 2 yang tidak memenuhi syarat lagi sebagai Wajib Pajak</a:t>
            </a:r>
          </a:p>
          <a:p>
            <a:pPr marL="342900" indent="-342900">
              <a:buAutoNum type="arabicPeriod"/>
            </a:pP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5373216"/>
            <a:ext cx="5444119" cy="1200329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d-ID" b="1" dirty="0" smtClean="0"/>
              <a:t>Pencabutan pengukuhan sebagai PKP :</a:t>
            </a:r>
          </a:p>
          <a:p>
            <a:pPr marL="342900" indent="-342900">
              <a:buAutoNum type="arabicPeriod"/>
            </a:pPr>
            <a:r>
              <a:rPr lang="id-ID" dirty="0" smtClean="0"/>
              <a:t>PKP pindah alamat ke wilayah kerja KPP lain</a:t>
            </a:r>
          </a:p>
          <a:p>
            <a:pPr marL="342900" indent="-342900">
              <a:buAutoNum type="arabicPeriod"/>
            </a:pPr>
            <a:r>
              <a:rPr lang="id-ID" dirty="0" smtClean="0"/>
              <a:t>PKP bubar</a:t>
            </a:r>
          </a:p>
          <a:p>
            <a:pPr marL="342900" indent="-342900">
              <a:buAutoNum type="arabicPeriod"/>
            </a:pPr>
            <a:r>
              <a:rPr lang="id-ID" dirty="0" smtClean="0"/>
              <a:t>PKP tidak memenuhi syarat lagi sebagai PKP</a:t>
            </a:r>
            <a:endParaRPr lang="id-ID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95536" y="764704"/>
            <a:ext cx="1584176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Pengusaha Orang Pribadi</a:t>
            </a:r>
            <a:endParaRPr lang="id-ID" dirty="0"/>
          </a:p>
        </p:txBody>
      </p:sp>
      <p:sp>
        <p:nvSpPr>
          <p:cNvPr id="3" name="Right Arrow 2"/>
          <p:cNvSpPr/>
          <p:nvPr/>
        </p:nvSpPr>
        <p:spPr>
          <a:xfrm>
            <a:off x="2123728" y="980728"/>
            <a:ext cx="5040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Rounded Rectangle 3"/>
          <p:cNvSpPr/>
          <p:nvPr/>
        </p:nvSpPr>
        <p:spPr>
          <a:xfrm>
            <a:off x="2771800" y="764704"/>
            <a:ext cx="1872208" cy="914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Wajib melaporkan usahanya</a:t>
            </a:r>
            <a:endParaRPr lang="id-ID" dirty="0"/>
          </a:p>
        </p:txBody>
      </p:sp>
      <p:sp>
        <p:nvSpPr>
          <p:cNvPr id="5" name="Right Arrow 4"/>
          <p:cNvSpPr/>
          <p:nvPr/>
        </p:nvSpPr>
        <p:spPr>
          <a:xfrm>
            <a:off x="4860032" y="980728"/>
            <a:ext cx="5040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ounded Rectangle 5"/>
          <p:cNvSpPr/>
          <p:nvPr/>
        </p:nvSpPr>
        <p:spPr>
          <a:xfrm>
            <a:off x="5508104" y="476672"/>
            <a:ext cx="3312368" cy="1418456"/>
          </a:xfrm>
          <a:prstGeom prst="roundRect">
            <a:avLst/>
          </a:prstGeom>
          <a:solidFill>
            <a:srgbClr val="D01C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dirty="0" smtClean="0"/>
              <a:t>Pada Kantor DJP yang wilayah kerjanya meliputi tempat tinggal pengusaha dan tempat kegiatan usaha dilakukan  </a:t>
            </a:r>
            <a:endParaRPr lang="id-ID" dirty="0"/>
          </a:p>
        </p:txBody>
      </p:sp>
      <p:sp>
        <p:nvSpPr>
          <p:cNvPr id="7" name="Rounded Rectangle 6"/>
          <p:cNvSpPr/>
          <p:nvPr/>
        </p:nvSpPr>
        <p:spPr>
          <a:xfrm>
            <a:off x="251520" y="2636912"/>
            <a:ext cx="1512168" cy="914400"/>
          </a:xfrm>
          <a:prstGeom prst="round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Pengusaha Badan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1907704" y="2924944"/>
            <a:ext cx="5040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ounded Rectangle 8"/>
          <p:cNvSpPr/>
          <p:nvPr/>
        </p:nvSpPr>
        <p:spPr>
          <a:xfrm>
            <a:off x="2555776" y="2780928"/>
            <a:ext cx="2016224" cy="914400"/>
          </a:xfrm>
          <a:prstGeom prst="roundRect">
            <a:avLst/>
          </a:prstGeom>
          <a:solidFill>
            <a:srgbClr val="66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Wajib melaporkan usahanya</a:t>
            </a:r>
            <a:endParaRPr lang="id-ID" dirty="0"/>
          </a:p>
        </p:txBody>
      </p:sp>
      <p:sp>
        <p:nvSpPr>
          <p:cNvPr id="10" name="Right Arrow 9"/>
          <p:cNvSpPr/>
          <p:nvPr/>
        </p:nvSpPr>
        <p:spPr>
          <a:xfrm>
            <a:off x="4716016" y="2944368"/>
            <a:ext cx="5040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ounded Rectangle 11"/>
          <p:cNvSpPr/>
          <p:nvPr/>
        </p:nvSpPr>
        <p:spPr>
          <a:xfrm>
            <a:off x="5364088" y="2564904"/>
            <a:ext cx="3600400" cy="141845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dirty="0" smtClean="0"/>
              <a:t>Pada Kantor DJP yang wilayah kerjanya meliputi tempat kedudukan pengusaha dan tempat kegiatan usaha dilakukan </a:t>
            </a:r>
            <a:endParaRPr lang="id-ID" dirty="0"/>
          </a:p>
        </p:txBody>
      </p:sp>
      <p:sp>
        <p:nvSpPr>
          <p:cNvPr id="13" name="Rounded Rectangle 12"/>
          <p:cNvSpPr/>
          <p:nvPr/>
        </p:nvSpPr>
        <p:spPr>
          <a:xfrm>
            <a:off x="251520" y="4293096"/>
            <a:ext cx="2376264" cy="223224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dirty="0" smtClean="0">
                <a:solidFill>
                  <a:schemeClr val="tx1"/>
                </a:solidFill>
              </a:rPr>
              <a:t>Pengusaha orang pribadi/Badan yg mempunyai tempat kegiatan usaha di wilayah beberapa kantor DJP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2699792" y="5085184"/>
            <a:ext cx="5760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Rounded Rectangle 14"/>
          <p:cNvSpPr/>
          <p:nvPr/>
        </p:nvSpPr>
        <p:spPr>
          <a:xfrm>
            <a:off x="3347864" y="4725144"/>
            <a:ext cx="1872208" cy="1224136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Wajib melaporkan usahanya</a:t>
            </a:r>
            <a:endParaRPr lang="id-ID" dirty="0"/>
          </a:p>
        </p:txBody>
      </p:sp>
      <p:sp>
        <p:nvSpPr>
          <p:cNvPr id="16" name="Right Arrow 15"/>
          <p:cNvSpPr/>
          <p:nvPr/>
        </p:nvSpPr>
        <p:spPr>
          <a:xfrm>
            <a:off x="5292080" y="5085184"/>
            <a:ext cx="43204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Rounded Rectangle 16"/>
          <p:cNvSpPr/>
          <p:nvPr/>
        </p:nvSpPr>
        <p:spPr>
          <a:xfrm>
            <a:off x="5796136" y="4221088"/>
            <a:ext cx="3168352" cy="2448272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dirty="0" smtClean="0"/>
              <a:t>Untuk dikukuhkan sebagai PKP pada kantor DJP meliputi :</a:t>
            </a:r>
          </a:p>
          <a:p>
            <a:pPr marL="342900" indent="-342900">
              <a:buAutoNum type="arabicPeriod"/>
            </a:pPr>
            <a:r>
              <a:rPr lang="id-ID" dirty="0" smtClean="0"/>
              <a:t>tempat tinggal</a:t>
            </a:r>
          </a:p>
          <a:p>
            <a:pPr marL="342900" indent="-342900">
              <a:buAutoNum type="arabicPeriod"/>
            </a:pPr>
            <a:r>
              <a:rPr lang="id-ID" dirty="0" smtClean="0"/>
              <a:t>Tempat kedudukan pengusaha</a:t>
            </a:r>
          </a:p>
          <a:p>
            <a:pPr marL="342900" indent="-342900">
              <a:buAutoNum type="arabicPeriod"/>
            </a:pPr>
            <a:r>
              <a:rPr lang="id-ID" dirty="0" smtClean="0"/>
              <a:t>Tempat kegiatan usaha dilakukan</a:t>
            </a:r>
            <a:endParaRPr lang="id-ID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1520" y="2132856"/>
            <a:ext cx="2952328" cy="1202432"/>
          </a:xfrm>
          <a:prstGeom prst="ellipse">
            <a:avLst/>
          </a:prstGeom>
          <a:solidFill>
            <a:srgbClr val="00206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Fungsi pengukuhan sebagai PKP</a:t>
            </a:r>
            <a:endParaRPr lang="id-ID" b="1" dirty="0"/>
          </a:p>
        </p:txBody>
      </p:sp>
      <p:sp>
        <p:nvSpPr>
          <p:cNvPr id="3" name="Curved Down Ribbon 2"/>
          <p:cNvSpPr/>
          <p:nvPr/>
        </p:nvSpPr>
        <p:spPr>
          <a:xfrm>
            <a:off x="3203848" y="260648"/>
            <a:ext cx="5482952" cy="5616624"/>
          </a:xfrm>
          <a:prstGeom prst="ellipseRibbon">
            <a:avLst>
              <a:gd name="adj1" fmla="val 22780"/>
              <a:gd name="adj2" fmla="val 50000"/>
              <a:gd name="adj3" fmla="val 12500"/>
            </a:avLst>
          </a:prstGeom>
          <a:solidFill>
            <a:schemeClr val="bg2">
              <a:lumMod val="25000"/>
            </a:schemeClr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id-ID" dirty="0" smtClean="0"/>
              <a:t>Untuk megetahui identitas PKP yang sebenarnya</a:t>
            </a:r>
          </a:p>
          <a:p>
            <a:pPr marL="342900" indent="-342900">
              <a:buAutoNum type="arabicPeriod"/>
            </a:pPr>
            <a:r>
              <a:rPr lang="id-ID" dirty="0" smtClean="0"/>
              <a:t>Untuk melaksanakan hak dan kewajiban di bidang PPN dan PPn BM</a:t>
            </a:r>
          </a:p>
          <a:p>
            <a:pPr marL="342900" indent="-342900">
              <a:buAutoNum type="arabicPeriod"/>
            </a:pPr>
            <a:r>
              <a:rPr lang="id-ID" dirty="0" smtClean="0"/>
              <a:t>Untuk pengawasan administrasi</a:t>
            </a:r>
            <a:endParaRPr lang="id-ID" dirty="0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467544" y="747464"/>
            <a:ext cx="8352928" cy="5705872"/>
          </a:xfrm>
          <a:prstGeom prst="horizontalScroll">
            <a:avLst/>
          </a:prstGeom>
          <a:solidFill>
            <a:srgbClr val="0070C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Berdasarka pasal 6 ayat 3 UU PPh kepada orang pribadi  sebagai WP dalam negeri diberikan pengurangan berupa Penghasilan Tidak kena Pajak  (PTKP) yang besarnya menurut pasal 7 UU PPh adalah sebagai berikut :</a:t>
            </a:r>
          </a:p>
          <a:p>
            <a:pPr marL="342900" indent="-342900">
              <a:buAutoNum type="alphaLcPeriod"/>
            </a:pPr>
            <a:r>
              <a:rPr lang="id-ID" dirty="0" smtClean="0"/>
              <a:t>Rp 15.840.000 untuk diri wajib pajak</a:t>
            </a:r>
          </a:p>
          <a:p>
            <a:pPr marL="342900" indent="-342900">
              <a:buAutoNum type="alphaLcPeriod"/>
            </a:pPr>
            <a:r>
              <a:rPr lang="id-ID" dirty="0" smtClean="0"/>
              <a:t>Rp 1.320.000 tambahan untuk wajib pajak yang kawin</a:t>
            </a:r>
          </a:p>
          <a:p>
            <a:pPr marL="342900" indent="-342900">
              <a:buAutoNum type="alphaLcPeriod"/>
            </a:pPr>
            <a:r>
              <a:rPr lang="id-ID" dirty="0" smtClean="0"/>
              <a:t>Rp 15.840.000 tambahan untuk seorang istri yang penghasilannya digabung dengan penghasilan suami</a:t>
            </a:r>
          </a:p>
          <a:p>
            <a:pPr marL="342900" indent="-342900">
              <a:buAutoNum type="alphaLcPeriod"/>
            </a:pPr>
            <a:r>
              <a:rPr lang="id-ID" dirty="0" smtClean="0"/>
              <a:t>Rp 1.320.000 tambahan untuk setiap anggota keluarga sedarah dan keluarga semenda garis keturunan lurus serta anak angkat yang menjadi tanggungan sepenuhnya, paling banyak 3 (tiga) orang untuk setiap keluarga</a:t>
            </a:r>
          </a:p>
          <a:p>
            <a:pPr marL="342900" indent="-342900">
              <a:buAutoNum type="alphaLcPeriod"/>
            </a:pPr>
            <a:endParaRPr lang="id-ID" dirty="0" smtClean="0"/>
          </a:p>
          <a:p>
            <a:pPr marL="342900" indent="-342900"/>
            <a:endParaRPr lang="id-ID" dirty="0" smtClean="0"/>
          </a:p>
          <a:p>
            <a:pPr marL="342900" indent="-342900">
              <a:buAutoNum type="alphaLcPeriod"/>
            </a:pPr>
            <a:endParaRPr lang="id-ID" dirty="0"/>
          </a:p>
        </p:txBody>
      </p:sp>
      <p:sp>
        <p:nvSpPr>
          <p:cNvPr id="3" name="Rounded Rectangle 2"/>
          <p:cNvSpPr/>
          <p:nvPr/>
        </p:nvSpPr>
        <p:spPr>
          <a:xfrm>
            <a:off x="2483768" y="620688"/>
            <a:ext cx="3816424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Penghasilan tidak Kena Pajak</a:t>
            </a:r>
            <a:endParaRPr lang="id-ID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340768"/>
            <a:ext cx="3942105" cy="923330"/>
          </a:xfrm>
          <a:prstGeom prst="rect">
            <a:avLst/>
          </a:prstGeom>
          <a:solidFill>
            <a:srgbClr val="FFFF00"/>
          </a:solidFill>
          <a:ln w="76200">
            <a:solidFill>
              <a:srgbClr val="D01C6D"/>
            </a:solidFill>
          </a:ln>
        </p:spPr>
        <p:txBody>
          <a:bodyPr wrap="none" rtlCol="0">
            <a:spAutoFit/>
          </a:bodyPr>
          <a:lstStyle/>
          <a:p>
            <a:r>
              <a:rPr lang="id-ID" dirty="0" smtClean="0"/>
              <a:t>Permohonan penghapusan NPWP </a:t>
            </a:r>
          </a:p>
          <a:p>
            <a:r>
              <a:rPr lang="id-ID" dirty="0" smtClean="0"/>
              <a:t>atau Pencabutan pengukuhan </a:t>
            </a:r>
          </a:p>
          <a:p>
            <a:r>
              <a:rPr lang="id-ID" dirty="0" smtClean="0"/>
              <a:t>sebagai PKP</a:t>
            </a:r>
            <a:endParaRPr lang="id-ID" dirty="0"/>
          </a:p>
        </p:txBody>
      </p:sp>
      <p:sp>
        <p:nvSpPr>
          <p:cNvPr id="5" name="Right Arrow 4"/>
          <p:cNvSpPr/>
          <p:nvPr/>
        </p:nvSpPr>
        <p:spPr>
          <a:xfrm>
            <a:off x="4283968" y="1628800"/>
            <a:ext cx="64807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TextBox 5"/>
          <p:cNvSpPr txBox="1"/>
          <p:nvPr/>
        </p:nvSpPr>
        <p:spPr>
          <a:xfrm>
            <a:off x="5292080" y="1556792"/>
            <a:ext cx="2751074" cy="369332"/>
          </a:xfrm>
          <a:prstGeom prst="rect">
            <a:avLst/>
          </a:prstGeom>
          <a:solidFill>
            <a:srgbClr val="FF0000"/>
          </a:solidFill>
          <a:ln w="76200">
            <a:solidFill>
              <a:srgbClr val="6666FF"/>
            </a:solidFill>
          </a:ln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Direktur Jenderal Pajak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6444208" y="2060848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5292080" y="2636912"/>
            <a:ext cx="2880917" cy="369332"/>
          </a:xfrm>
          <a:prstGeom prst="rect">
            <a:avLst/>
          </a:prstGeom>
          <a:solidFill>
            <a:srgbClr val="92D050"/>
          </a:solidFill>
          <a:ln w="76200">
            <a:solidFill>
              <a:srgbClr val="D01C6D"/>
            </a:solidFill>
          </a:ln>
        </p:spPr>
        <p:txBody>
          <a:bodyPr wrap="none" rtlCol="0">
            <a:spAutoFit/>
          </a:bodyPr>
          <a:lstStyle/>
          <a:p>
            <a:r>
              <a:rPr lang="id-ID" dirty="0" smtClean="0"/>
              <a:t>Dilakukan pemeriksaan </a:t>
            </a:r>
            <a:endParaRPr lang="id-ID" dirty="0"/>
          </a:p>
        </p:txBody>
      </p:sp>
      <p:sp>
        <p:nvSpPr>
          <p:cNvPr id="9" name="Down Arrow 8"/>
          <p:cNvSpPr/>
          <p:nvPr/>
        </p:nvSpPr>
        <p:spPr>
          <a:xfrm>
            <a:off x="6444208" y="3140968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TextBox 9"/>
          <p:cNvSpPr txBox="1"/>
          <p:nvPr/>
        </p:nvSpPr>
        <p:spPr>
          <a:xfrm>
            <a:off x="4644008" y="3717032"/>
            <a:ext cx="4349268" cy="1200329"/>
          </a:xfrm>
          <a:prstGeom prst="rect">
            <a:avLst/>
          </a:prstGeom>
          <a:solidFill>
            <a:srgbClr val="FF0066"/>
          </a:solidFill>
          <a:ln w="762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Dirjen harus memberikan keputusan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dalam jangka waktu :</a:t>
            </a:r>
          </a:p>
          <a:p>
            <a:pPr marL="342900" indent="-342900">
              <a:buAutoNum type="arabicPeriod"/>
            </a:pPr>
            <a:r>
              <a:rPr lang="id-ID" dirty="0" smtClean="0">
                <a:solidFill>
                  <a:schemeClr val="bg1"/>
                </a:solidFill>
              </a:rPr>
              <a:t>6 bulan untuk WP orang Pribadi</a:t>
            </a:r>
          </a:p>
          <a:p>
            <a:pPr marL="342900" indent="-342900">
              <a:buAutoNum type="arabicPeriod"/>
            </a:pPr>
            <a:r>
              <a:rPr lang="id-ID" dirty="0" smtClean="0">
                <a:solidFill>
                  <a:schemeClr val="bg1"/>
                </a:solidFill>
              </a:rPr>
              <a:t>12 bulan untuk WP Badan 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11" name="Left Arrow 10"/>
          <p:cNvSpPr/>
          <p:nvPr/>
        </p:nvSpPr>
        <p:spPr>
          <a:xfrm>
            <a:off x="3923928" y="4077072"/>
            <a:ext cx="61836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TextBox 11"/>
          <p:cNvSpPr txBox="1"/>
          <p:nvPr/>
        </p:nvSpPr>
        <p:spPr>
          <a:xfrm>
            <a:off x="395536" y="3861048"/>
            <a:ext cx="3429144" cy="923330"/>
          </a:xfrm>
          <a:prstGeom prst="rect">
            <a:avLst/>
          </a:prstGeom>
          <a:solidFill>
            <a:srgbClr val="7030A0"/>
          </a:solidFill>
          <a:ln w="76200"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Lewat jangka waktu belum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Ada keputusan, permohonan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Dianggap dikabulkan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1691680" y="4869160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179512" y="5373216"/>
            <a:ext cx="3785011" cy="923330"/>
          </a:xfrm>
          <a:prstGeom prst="rect">
            <a:avLst/>
          </a:prstGeom>
          <a:solidFill>
            <a:srgbClr val="FF0000"/>
          </a:solidFill>
          <a:ln w="76200"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Dirjen Pajak harus menerbitkan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surat keputusan 1 bulan sejak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 jangka waktu berakhir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27984" y="141277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1</a:t>
            </a:r>
            <a:endParaRPr lang="id-ID" dirty="0"/>
          </a:p>
        </p:txBody>
      </p:sp>
      <p:sp>
        <p:nvSpPr>
          <p:cNvPr id="16" name="TextBox 15"/>
          <p:cNvSpPr txBox="1"/>
          <p:nvPr/>
        </p:nvSpPr>
        <p:spPr>
          <a:xfrm>
            <a:off x="7020272" y="198884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2</a:t>
            </a:r>
            <a:endParaRPr lang="id-ID" dirty="0"/>
          </a:p>
        </p:txBody>
      </p:sp>
      <p:sp>
        <p:nvSpPr>
          <p:cNvPr id="17" name="TextBox 16"/>
          <p:cNvSpPr txBox="1"/>
          <p:nvPr/>
        </p:nvSpPr>
        <p:spPr>
          <a:xfrm>
            <a:off x="7020272" y="314096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3</a:t>
            </a:r>
            <a:endParaRPr lang="id-ID" dirty="0"/>
          </a:p>
        </p:txBody>
      </p:sp>
      <p:sp>
        <p:nvSpPr>
          <p:cNvPr id="18" name="TextBox 17"/>
          <p:cNvSpPr txBox="1"/>
          <p:nvPr/>
        </p:nvSpPr>
        <p:spPr>
          <a:xfrm>
            <a:off x="4211960" y="378904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4</a:t>
            </a:r>
            <a:endParaRPr lang="id-ID" dirty="0"/>
          </a:p>
        </p:txBody>
      </p:sp>
      <p:sp>
        <p:nvSpPr>
          <p:cNvPr id="19" name="TextBox 18"/>
          <p:cNvSpPr txBox="1"/>
          <p:nvPr/>
        </p:nvSpPr>
        <p:spPr>
          <a:xfrm>
            <a:off x="2339752" y="486916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5</a:t>
            </a:r>
            <a:endParaRPr lang="id-ID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2708920"/>
            <a:ext cx="2088232" cy="914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Jenis-jenis </a:t>
            </a:r>
          </a:p>
          <a:p>
            <a:pPr algn="ctr"/>
            <a:r>
              <a:rPr lang="id-ID" b="1" dirty="0" smtClean="0"/>
              <a:t>Surat Ketetapan Pajak (SKP)</a:t>
            </a:r>
            <a:endParaRPr lang="id-ID" b="1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195736" y="1124744"/>
            <a:ext cx="1224136" cy="21853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491880" y="162506"/>
            <a:ext cx="5437707" cy="17543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id-ID" dirty="0" smtClean="0"/>
              <a:t>SKPKB (Surat Ketetapan Pajak Kurang Bayar)</a:t>
            </a:r>
          </a:p>
          <a:p>
            <a:pPr marL="342900" indent="-342900"/>
            <a:r>
              <a:rPr lang="id-ID" dirty="0" smtClean="0"/>
              <a:t>Adalah surat ketetapan pajak yang </a:t>
            </a:r>
          </a:p>
          <a:p>
            <a:pPr marL="342900" indent="-342900"/>
            <a:r>
              <a:rPr lang="id-ID" dirty="0" smtClean="0"/>
              <a:t>menentukan besarnya jumlah pokok pajak,</a:t>
            </a:r>
          </a:p>
          <a:p>
            <a:pPr marL="342900" indent="-342900"/>
            <a:r>
              <a:rPr lang="id-ID" dirty="0" smtClean="0"/>
              <a:t>jumlah kredit pajak, jumlah kekurangan</a:t>
            </a:r>
          </a:p>
          <a:p>
            <a:pPr marL="342900" indent="-342900"/>
            <a:r>
              <a:rPr lang="id-ID" dirty="0" smtClean="0"/>
              <a:t>pembayaran pokok pajak, besarnya sanksi</a:t>
            </a:r>
          </a:p>
          <a:p>
            <a:pPr marL="342900" indent="-342900"/>
            <a:r>
              <a:rPr lang="id-ID" dirty="0" smtClean="0"/>
              <a:t> administrasi, dan jumlah pajak yang dibayar </a:t>
            </a:r>
            <a:endParaRPr lang="id-ID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267744" y="2780928"/>
            <a:ext cx="129614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491880" y="2132856"/>
            <a:ext cx="5505033" cy="1200329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d-ID" dirty="0" smtClean="0"/>
              <a:t>2. SKPKBT (Surat Ketetapan Pajak Kurang Bayar</a:t>
            </a:r>
          </a:p>
          <a:p>
            <a:r>
              <a:rPr lang="id-ID" dirty="0" smtClean="0"/>
              <a:t>Tambahan) adalah surat ketetapan pajak yang</a:t>
            </a:r>
          </a:p>
          <a:p>
            <a:r>
              <a:rPr lang="id-ID" dirty="0" smtClean="0"/>
              <a:t> menentukan tambahan atas jumlah pajak yang</a:t>
            </a:r>
          </a:p>
          <a:p>
            <a:r>
              <a:rPr lang="id-ID" dirty="0" smtClean="0"/>
              <a:t> telah ditetapkan </a:t>
            </a:r>
            <a:endParaRPr lang="id-ID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267744" y="3140968"/>
            <a:ext cx="1152128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91880" y="3501008"/>
            <a:ext cx="5285421" cy="1477328"/>
          </a:xfrm>
          <a:prstGeom prst="rect">
            <a:avLst/>
          </a:prstGeom>
          <a:solidFill>
            <a:srgbClr val="00B0F0"/>
          </a:solidFill>
          <a:ln w="762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3. SKPN (Surat Ketetapan Pajak Nihil) adalah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Surat Ketetapan pajak yg menentukan jumlah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pokok pajak sama besarnya dengan jumlah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kredit pajak atau pajak tidak terutang dan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tidak ada kredit pajak </a:t>
            </a:r>
            <a:endParaRPr lang="id-ID" dirty="0">
              <a:solidFill>
                <a:schemeClr val="bg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267744" y="3140968"/>
            <a:ext cx="1296144" cy="2808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643801" y="5157192"/>
            <a:ext cx="5394425" cy="1477328"/>
          </a:xfrm>
          <a:prstGeom prst="rect">
            <a:avLst/>
          </a:prstGeom>
          <a:solidFill>
            <a:srgbClr val="C00000"/>
          </a:solidFill>
          <a:ln w="76200"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4.</a:t>
            </a:r>
            <a:r>
              <a:rPr lang="id-ID" dirty="0" smtClean="0"/>
              <a:t> </a:t>
            </a:r>
            <a:r>
              <a:rPr lang="id-ID" dirty="0" smtClean="0">
                <a:solidFill>
                  <a:schemeClr val="bg1"/>
                </a:solidFill>
              </a:rPr>
              <a:t>SKPLB (Surat Ketetapan Pajak Lebih  Bayar)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adalah surat ketetapan yg menentukan jumlah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kelebihan pembayaran pajak karena jumlah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kredit pajak lebih besar daripada pajak yg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terutang atau seharusnya tidak terutang   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be 2"/>
          <p:cNvSpPr/>
          <p:nvPr/>
        </p:nvSpPr>
        <p:spPr>
          <a:xfrm>
            <a:off x="179512" y="1988840"/>
            <a:ext cx="2304256" cy="1216152"/>
          </a:xfrm>
          <a:prstGeom prst="cub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Surat Pemberitahuan (SPT)</a:t>
            </a:r>
            <a:endParaRPr lang="id-ID" b="1" dirty="0"/>
          </a:p>
        </p:txBody>
      </p:sp>
      <p:sp>
        <p:nvSpPr>
          <p:cNvPr id="4" name="Flowchart: Punched Tape 3"/>
          <p:cNvSpPr/>
          <p:nvPr/>
        </p:nvSpPr>
        <p:spPr>
          <a:xfrm>
            <a:off x="3419872" y="404664"/>
            <a:ext cx="5184576" cy="4176464"/>
          </a:xfrm>
          <a:prstGeom prst="flowChartPunchedTape">
            <a:avLst/>
          </a:prstGeom>
          <a:solidFill>
            <a:schemeClr val="accent3">
              <a:lumMod val="75000"/>
            </a:schemeClr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dirty="0" smtClean="0"/>
              <a:t>Surat pemberitahuan adalah surat yang oleh wajib pajak digunakan untuk melaporkan penghitungan dan/atau pembayaran pajak, obyek pajak dan/atau bukan obyek pajak, dan/atau harta dan kewajiban sesuai dengan ketentuan peraturan perundang-undangan perpajakan.</a:t>
            </a:r>
            <a:endParaRPr lang="id-ID" dirty="0"/>
          </a:p>
        </p:txBody>
      </p:sp>
      <p:sp>
        <p:nvSpPr>
          <p:cNvPr id="5" name="Right Arrow 4"/>
          <p:cNvSpPr/>
          <p:nvPr/>
        </p:nvSpPr>
        <p:spPr>
          <a:xfrm>
            <a:off x="2699792" y="2348880"/>
            <a:ext cx="5760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Down Arrow 5"/>
          <p:cNvSpPr/>
          <p:nvPr/>
        </p:nvSpPr>
        <p:spPr>
          <a:xfrm>
            <a:off x="971600" y="3429000"/>
            <a:ext cx="484632" cy="1440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TextBox 6"/>
          <p:cNvSpPr txBox="1"/>
          <p:nvPr/>
        </p:nvSpPr>
        <p:spPr>
          <a:xfrm>
            <a:off x="251520" y="4964975"/>
            <a:ext cx="8635697" cy="120032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d-ID" dirty="0" smtClean="0"/>
              <a:t>Surat Pemberitahuan (SPT)</a:t>
            </a:r>
          </a:p>
          <a:p>
            <a:r>
              <a:rPr lang="id-ID" dirty="0" smtClean="0"/>
              <a:t>Merupakan bentuk pertanggungjawaban atas kewajiban perpajakan  yang</a:t>
            </a:r>
          </a:p>
          <a:p>
            <a:r>
              <a:rPr lang="id-ID" dirty="0" smtClean="0"/>
              <a:t>telah dipenuhi dalam suatu masa pajak atau tahun pajak atau bagian tahun</a:t>
            </a:r>
          </a:p>
          <a:p>
            <a:r>
              <a:rPr lang="id-ID" dirty="0" smtClean="0"/>
              <a:t>pajak dalam sistem tersebut.</a:t>
            </a:r>
            <a:endParaRPr lang="id-ID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640" y="404664"/>
            <a:ext cx="6768752" cy="576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Yang Wajib  mendaftarkan diri untuk memperoleh NPWP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3" name="Cube 2"/>
          <p:cNvSpPr/>
          <p:nvPr/>
        </p:nvSpPr>
        <p:spPr>
          <a:xfrm>
            <a:off x="755576" y="1196752"/>
            <a:ext cx="7200800" cy="3168352"/>
          </a:xfrm>
          <a:prstGeom prst="cube">
            <a:avLst/>
          </a:prstGeom>
          <a:solidFill>
            <a:srgbClr val="C000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id-ID" dirty="0" smtClean="0"/>
              <a:t>Wajib pajak orang pribadi dan menjalankan usaha atau pekerjaan bebas</a:t>
            </a:r>
          </a:p>
          <a:p>
            <a:pPr marL="342900" indent="-342900">
              <a:buAutoNum type="arabicPeriod"/>
            </a:pPr>
            <a:r>
              <a:rPr lang="id-ID" dirty="0" smtClean="0"/>
              <a:t>Wajib pajak orang pribadi yang tidak menjalankan usaha atau tidak melakukan pekerjaan bebas yang jumlah penghasilannya sampai suatu bulan  yang disetahunkan telah melebihi penghasilan tidak kena pajak</a:t>
            </a:r>
          </a:p>
          <a:p>
            <a:pPr marL="342900" indent="-342900">
              <a:buAutoNum type="arabicPeriod"/>
            </a:pPr>
            <a:r>
              <a:rPr lang="id-ID" dirty="0" smtClean="0"/>
              <a:t>Wajib pajak Badan</a:t>
            </a:r>
            <a:endParaRPr lang="id-ID" dirty="0"/>
          </a:p>
        </p:txBody>
      </p:sp>
      <p:sp>
        <p:nvSpPr>
          <p:cNvPr id="4" name="Down Arrow 3"/>
          <p:cNvSpPr/>
          <p:nvPr/>
        </p:nvSpPr>
        <p:spPr>
          <a:xfrm>
            <a:off x="3707904" y="4581128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TextBox 4"/>
          <p:cNvSpPr txBox="1"/>
          <p:nvPr/>
        </p:nvSpPr>
        <p:spPr>
          <a:xfrm>
            <a:off x="323528" y="5157192"/>
            <a:ext cx="7755649" cy="1477328"/>
          </a:xfrm>
          <a:prstGeom prst="rect">
            <a:avLst/>
          </a:prstGeom>
          <a:solidFill>
            <a:srgbClr val="FFFF00"/>
          </a:solidFill>
          <a:ln w="762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id-ID" b="1" dirty="0" smtClean="0"/>
              <a:t>Juga diwajibkan kepada wanita kawin yang :</a:t>
            </a:r>
          </a:p>
          <a:p>
            <a:pPr marL="342900" indent="-342900">
              <a:buAutoNum type="arabicPeriod"/>
            </a:pPr>
            <a:r>
              <a:rPr lang="id-ID" dirty="0" smtClean="0"/>
              <a:t>Dikenakan pajak terpisah karena hidup terpisah berdasarkan</a:t>
            </a:r>
          </a:p>
          <a:p>
            <a:pPr marL="342900" indent="-342900"/>
            <a:r>
              <a:rPr lang="id-ID" dirty="0" smtClean="0"/>
              <a:t>     keputusan hakim, atau </a:t>
            </a:r>
          </a:p>
          <a:p>
            <a:pPr marL="342900" indent="-342900">
              <a:buAutoNum type="arabicPeriod" startAt="2"/>
            </a:pPr>
            <a:r>
              <a:rPr lang="id-ID" dirty="0" smtClean="0"/>
              <a:t>Dikehendaki secara tertulis berdasarkan pemisahan penghasilan</a:t>
            </a:r>
          </a:p>
          <a:p>
            <a:pPr marL="342900" indent="-342900"/>
            <a:r>
              <a:rPr lang="id-ID" dirty="0" smtClean="0"/>
              <a:t>     dan harta.</a:t>
            </a:r>
            <a:endParaRPr lang="id-ID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anual Operation 1"/>
          <p:cNvSpPr/>
          <p:nvPr/>
        </p:nvSpPr>
        <p:spPr>
          <a:xfrm>
            <a:off x="251520" y="2564904"/>
            <a:ext cx="2880320" cy="1512168"/>
          </a:xfrm>
          <a:prstGeom prst="flowChartManualOperation">
            <a:avLst/>
          </a:prstGeom>
          <a:solidFill>
            <a:srgbClr val="00206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Apa itu persyaratan subyektif dan obyektif  ?</a:t>
            </a:r>
            <a:endParaRPr lang="id-ID" b="1" dirty="0"/>
          </a:p>
        </p:txBody>
      </p:sp>
      <p:sp>
        <p:nvSpPr>
          <p:cNvPr id="4" name="Freeform 3"/>
          <p:cNvSpPr/>
          <p:nvPr/>
        </p:nvSpPr>
        <p:spPr>
          <a:xfrm>
            <a:off x="1197428" y="927463"/>
            <a:ext cx="3335383" cy="1802674"/>
          </a:xfrm>
          <a:custGeom>
            <a:avLst/>
            <a:gdLst>
              <a:gd name="connsiteX0" fmla="*/ 631372 w 3335383"/>
              <a:gd name="connsiteY0" fmla="*/ 1802674 h 1802674"/>
              <a:gd name="connsiteX1" fmla="*/ 69669 w 3335383"/>
              <a:gd name="connsiteY1" fmla="*/ 1045028 h 1802674"/>
              <a:gd name="connsiteX2" fmla="*/ 1049383 w 3335383"/>
              <a:gd name="connsiteY2" fmla="*/ 235131 h 1802674"/>
              <a:gd name="connsiteX3" fmla="*/ 2499361 w 3335383"/>
              <a:gd name="connsiteY3" fmla="*/ 52251 h 1802674"/>
              <a:gd name="connsiteX4" fmla="*/ 3335383 w 3335383"/>
              <a:gd name="connsiteY4" fmla="*/ 0 h 1802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35383" h="1802674">
                <a:moveTo>
                  <a:pt x="631372" y="1802674"/>
                </a:moveTo>
                <a:cubicBezTo>
                  <a:pt x="315686" y="1554479"/>
                  <a:pt x="0" y="1306285"/>
                  <a:pt x="69669" y="1045028"/>
                </a:cubicBezTo>
                <a:cubicBezTo>
                  <a:pt x="139338" y="783771"/>
                  <a:pt x="644434" y="400594"/>
                  <a:pt x="1049383" y="235131"/>
                </a:cubicBezTo>
                <a:cubicBezTo>
                  <a:pt x="1454332" y="69668"/>
                  <a:pt x="2118361" y="91440"/>
                  <a:pt x="2499361" y="52251"/>
                </a:cubicBezTo>
                <a:cubicBezTo>
                  <a:pt x="2880361" y="13062"/>
                  <a:pt x="3107872" y="6531"/>
                  <a:pt x="3335383" y="0"/>
                </a:cubicBezTo>
              </a:path>
            </a:pathLst>
          </a:cu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TextBox 4"/>
          <p:cNvSpPr txBox="1"/>
          <p:nvPr/>
        </p:nvSpPr>
        <p:spPr>
          <a:xfrm>
            <a:off x="4572000" y="548680"/>
            <a:ext cx="4019049" cy="1477328"/>
          </a:xfrm>
          <a:prstGeom prst="rect">
            <a:avLst/>
          </a:prstGeom>
          <a:solidFill>
            <a:srgbClr val="FF99FF"/>
          </a:solidFill>
          <a:ln w="5715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id-ID" b="1" dirty="0" smtClean="0"/>
              <a:t>Persyaratan subyektif </a:t>
            </a:r>
            <a:r>
              <a:rPr lang="id-ID" dirty="0" smtClean="0"/>
              <a:t>adalah </a:t>
            </a:r>
          </a:p>
          <a:p>
            <a:r>
              <a:rPr lang="id-ID" dirty="0" smtClean="0"/>
              <a:t>persyaratan yang sesuai dengan</a:t>
            </a:r>
          </a:p>
          <a:p>
            <a:r>
              <a:rPr lang="id-ID" dirty="0" smtClean="0"/>
              <a:t>ketentuan mengenai subyek pajak</a:t>
            </a:r>
          </a:p>
          <a:p>
            <a:r>
              <a:rPr lang="id-ID" dirty="0" smtClean="0"/>
              <a:t>dalam UU PPh 1984 dan </a:t>
            </a:r>
          </a:p>
          <a:p>
            <a:r>
              <a:rPr lang="id-ID" dirty="0" smtClean="0"/>
              <a:t>perubahannya</a:t>
            </a:r>
            <a:endParaRPr lang="id-ID" dirty="0"/>
          </a:p>
        </p:txBody>
      </p:sp>
      <p:sp>
        <p:nvSpPr>
          <p:cNvPr id="6" name="Freeform 5"/>
          <p:cNvSpPr/>
          <p:nvPr/>
        </p:nvSpPr>
        <p:spPr>
          <a:xfrm>
            <a:off x="1761564" y="4061012"/>
            <a:ext cx="2857501" cy="1028700"/>
          </a:xfrm>
          <a:custGeom>
            <a:avLst/>
            <a:gdLst>
              <a:gd name="connsiteX0" fmla="*/ 295836 w 2857501"/>
              <a:gd name="connsiteY0" fmla="*/ 0 h 1028700"/>
              <a:gd name="connsiteX1" fmla="*/ 80683 w 2857501"/>
              <a:gd name="connsiteY1" fmla="*/ 672353 h 1028700"/>
              <a:gd name="connsiteX2" fmla="*/ 403412 w 2857501"/>
              <a:gd name="connsiteY2" fmla="*/ 981635 h 1028700"/>
              <a:gd name="connsiteX3" fmla="*/ 2501154 w 2857501"/>
              <a:gd name="connsiteY3" fmla="*/ 954741 h 1028700"/>
              <a:gd name="connsiteX4" fmla="*/ 2541495 w 2857501"/>
              <a:gd name="connsiteY4" fmla="*/ 968188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7501" h="1028700">
                <a:moveTo>
                  <a:pt x="295836" y="0"/>
                </a:moveTo>
                <a:cubicBezTo>
                  <a:pt x="179295" y="254373"/>
                  <a:pt x="62754" y="508747"/>
                  <a:pt x="80683" y="672353"/>
                </a:cubicBezTo>
                <a:cubicBezTo>
                  <a:pt x="98612" y="835959"/>
                  <a:pt x="0" y="934570"/>
                  <a:pt x="403412" y="981635"/>
                </a:cubicBezTo>
                <a:cubicBezTo>
                  <a:pt x="806824" y="1028700"/>
                  <a:pt x="2144807" y="956982"/>
                  <a:pt x="2501154" y="954741"/>
                </a:cubicBezTo>
                <a:cubicBezTo>
                  <a:pt x="2857501" y="952500"/>
                  <a:pt x="2541495" y="968188"/>
                  <a:pt x="2541495" y="968188"/>
                </a:cubicBezTo>
              </a:path>
            </a:pathLst>
          </a:cu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TextBox 6"/>
          <p:cNvSpPr txBox="1"/>
          <p:nvPr/>
        </p:nvSpPr>
        <p:spPr>
          <a:xfrm>
            <a:off x="4427984" y="3789040"/>
            <a:ext cx="4509568" cy="203132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76200">
            <a:solidFill>
              <a:srgbClr val="FF0066"/>
            </a:solidFill>
          </a:ln>
        </p:spPr>
        <p:txBody>
          <a:bodyPr wrap="none" rtlCol="0">
            <a:spAutoFit/>
          </a:bodyPr>
          <a:lstStyle/>
          <a:p>
            <a:r>
              <a:rPr lang="id-ID" b="1" dirty="0" smtClean="0"/>
              <a:t>Persyaratan objektif </a:t>
            </a:r>
            <a:r>
              <a:rPr lang="id-ID" dirty="0" smtClean="0"/>
              <a:t>adalah </a:t>
            </a:r>
          </a:p>
          <a:p>
            <a:r>
              <a:rPr lang="id-ID" dirty="0" smtClean="0"/>
              <a:t>persyaratan bagi subjek pajak yang</a:t>
            </a:r>
          </a:p>
          <a:p>
            <a:r>
              <a:rPr lang="id-ID" dirty="0" smtClean="0"/>
              <a:t> menerima atau memperoleh </a:t>
            </a:r>
          </a:p>
          <a:p>
            <a:r>
              <a:rPr lang="id-ID" dirty="0" smtClean="0"/>
              <a:t>penghasilan atau diwajibkan untuk</a:t>
            </a:r>
          </a:p>
          <a:p>
            <a:r>
              <a:rPr lang="id-ID" dirty="0" smtClean="0"/>
              <a:t> melakukan pemotongan/pemungutan</a:t>
            </a:r>
          </a:p>
          <a:p>
            <a:r>
              <a:rPr lang="id-ID" dirty="0" smtClean="0"/>
              <a:t> sesuai dengan ketentuan UU PPh </a:t>
            </a:r>
          </a:p>
          <a:p>
            <a:r>
              <a:rPr lang="id-ID" dirty="0" smtClean="0"/>
              <a:t>Tahun 1984 dan perubahannya  </a:t>
            </a:r>
            <a:endParaRPr lang="id-ID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11560" y="332656"/>
            <a:ext cx="7920880" cy="648072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Yang wajib Melaporkan Usahanya untuk dikukuhkan menjadi PKP</a:t>
            </a:r>
            <a:endParaRPr lang="id-ID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556792"/>
            <a:ext cx="8751114" cy="4247317"/>
          </a:xfrm>
          <a:prstGeom prst="rect">
            <a:avLst/>
          </a:prstGeom>
          <a:solidFill>
            <a:srgbClr val="66FF66"/>
          </a:solidFill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d-ID" dirty="0" smtClean="0"/>
              <a:t>Pasal 2 KUP jo. Kep. Dirjen Pajak no.Kep-161/PJ/2001 jo Per Dirjen Pajak</a:t>
            </a:r>
          </a:p>
          <a:p>
            <a:r>
              <a:rPr lang="id-ID" dirty="0" smtClean="0"/>
              <a:t> no.160/PJ/2007 menyebutkan bahwa :</a:t>
            </a:r>
          </a:p>
          <a:p>
            <a:endParaRPr lang="id-ID" dirty="0" smtClean="0"/>
          </a:p>
          <a:p>
            <a:r>
              <a:rPr lang="id-ID" dirty="0" smtClean="0"/>
              <a:t> Setiap WP sebagai pengusaha yg dikenakan pajak berdasarkan UU PPN 1984</a:t>
            </a:r>
          </a:p>
          <a:p>
            <a:r>
              <a:rPr lang="id-ID" dirty="0" smtClean="0"/>
              <a:t> dan perubahannya, wajib melaporkan usahanya untuk dikukuhkan menjadi</a:t>
            </a:r>
          </a:p>
          <a:p>
            <a:r>
              <a:rPr lang="id-ID" dirty="0" smtClean="0"/>
              <a:t> pengusaha kena pajak, </a:t>
            </a:r>
          </a:p>
          <a:p>
            <a:endParaRPr lang="id-ID" dirty="0" smtClean="0"/>
          </a:p>
          <a:p>
            <a:r>
              <a:rPr lang="id-ID" dirty="0" smtClean="0"/>
              <a:t>Wajib pajak tersebut adalah : </a:t>
            </a:r>
          </a:p>
          <a:p>
            <a:pPr marL="342900" indent="-342900"/>
            <a:r>
              <a:rPr lang="id-ID" dirty="0" smtClean="0"/>
              <a:t>1. WP orang Pribadi yg menjalankan usaha atau pekerja bebas yg</a:t>
            </a:r>
          </a:p>
          <a:p>
            <a:pPr marL="342900" indent="-342900"/>
            <a:r>
              <a:rPr lang="id-ID" dirty="0" smtClean="0"/>
              <a:t>    memenuhi ketentuan sebagai PKP,</a:t>
            </a:r>
          </a:p>
          <a:p>
            <a:pPr marL="342900" indent="-342900"/>
            <a:r>
              <a:rPr lang="id-ID" dirty="0" smtClean="0"/>
              <a:t>2. WP Badan yang memenuhi ketentuan sebagai PKP.</a:t>
            </a:r>
          </a:p>
          <a:p>
            <a:pPr marL="342900" indent="-342900"/>
            <a:r>
              <a:rPr lang="id-ID" dirty="0" smtClean="0"/>
              <a:t>3. WP sebagai pengusaha kecil yg memilih untuk dikukuhkan sebagai PKP</a:t>
            </a:r>
          </a:p>
          <a:p>
            <a:pPr marL="342900" indent="-342900"/>
            <a:r>
              <a:rPr lang="id-ID" dirty="0" smtClean="0"/>
              <a:t>4. WP sebagai pengusaha kecil yg tidak memilih PKP, tetapi sampai suatu</a:t>
            </a:r>
          </a:p>
          <a:p>
            <a:pPr marL="342900" indent="-342900"/>
            <a:r>
              <a:rPr lang="id-ID" dirty="0" smtClean="0"/>
              <a:t>    masa pajak dalam suatu tahun buku seluruh nilai peredaran bruto telah</a:t>
            </a:r>
          </a:p>
          <a:p>
            <a:pPr marL="342900" indent="-342900"/>
            <a:r>
              <a:rPr lang="id-ID" dirty="0" smtClean="0"/>
              <a:t>    melampaui batasan yang ditentukan sebagai pengusaha kecil.  </a:t>
            </a:r>
            <a:endParaRPr lang="id-ID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195736" y="260648"/>
            <a:ext cx="3960440" cy="1296144"/>
          </a:xfrm>
          <a:prstGeom prst="roundRect">
            <a:avLst/>
          </a:prstGeom>
          <a:solidFill>
            <a:srgbClr val="FF0000"/>
          </a:solidFill>
          <a:ln w="76200">
            <a:solidFill>
              <a:srgbClr val="66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Apabila Wajib pajak :</a:t>
            </a:r>
          </a:p>
          <a:p>
            <a:pPr marL="342900" indent="-342900">
              <a:buAutoNum type="arabicPeriod"/>
            </a:pPr>
            <a:r>
              <a:rPr lang="id-ID" dirty="0" smtClean="0"/>
              <a:t>Tidak melaporkan diri </a:t>
            </a:r>
          </a:p>
          <a:p>
            <a:pPr marL="342900" indent="-342900">
              <a:buAutoNum type="arabicPeriod"/>
            </a:pPr>
            <a:r>
              <a:rPr lang="id-ID" dirty="0" smtClean="0"/>
              <a:t>Tidak melaporkan usahanya</a:t>
            </a:r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4" name="Down Arrow 3"/>
          <p:cNvSpPr/>
          <p:nvPr/>
        </p:nvSpPr>
        <p:spPr>
          <a:xfrm>
            <a:off x="3943352" y="1700808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TextBox 4"/>
          <p:cNvSpPr txBox="1"/>
          <p:nvPr/>
        </p:nvSpPr>
        <p:spPr>
          <a:xfrm>
            <a:off x="2043899" y="2276872"/>
            <a:ext cx="4256293" cy="923330"/>
          </a:xfrm>
          <a:prstGeom prst="rect">
            <a:avLst/>
          </a:prstGeom>
          <a:solidFill>
            <a:srgbClr val="FFC000"/>
          </a:solidFill>
          <a:ln w="762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id-ID" dirty="0" smtClean="0"/>
              <a:t>Direktur Jenderal pajak menerbitkan</a:t>
            </a:r>
          </a:p>
          <a:p>
            <a:r>
              <a:rPr lang="id-ID" dirty="0" smtClean="0"/>
              <a:t>NPWP dan/atau mengukuhkan </a:t>
            </a:r>
          </a:p>
          <a:p>
            <a:r>
              <a:rPr lang="id-ID" dirty="0" smtClean="0"/>
              <a:t>menjadi PKP secara jabatan  </a:t>
            </a:r>
            <a:endParaRPr lang="id-ID" dirty="0"/>
          </a:p>
        </p:txBody>
      </p:sp>
      <p:sp>
        <p:nvSpPr>
          <p:cNvPr id="6" name="Down Arrow 5"/>
          <p:cNvSpPr/>
          <p:nvPr/>
        </p:nvSpPr>
        <p:spPr>
          <a:xfrm>
            <a:off x="3943352" y="3284984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TextBox 6"/>
          <p:cNvSpPr txBox="1"/>
          <p:nvPr/>
        </p:nvSpPr>
        <p:spPr>
          <a:xfrm>
            <a:off x="1526587" y="3861048"/>
            <a:ext cx="5421677" cy="1754326"/>
          </a:xfrm>
          <a:prstGeom prst="rect">
            <a:avLst/>
          </a:prstGeom>
          <a:solidFill>
            <a:schemeClr val="accent1">
              <a:lumMod val="50000"/>
            </a:schemeClr>
          </a:solidFill>
          <a:ln w="762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Kewajiban perpajakan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Dimulai sejak saat WP memenuhi persyaratan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subyektif dan obyektif sesuai ketentuan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perpajakan, paling lama 5 tahun sebelum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 diterbitkan NPWP dan/atau dikukuhkan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 sebagai PKP 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5949280"/>
            <a:ext cx="6742551" cy="646331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d-ID" sz="1200" dirty="0" smtClean="0"/>
              <a:t>Contoh : WP diterbitkan NPWP secara jabatan tahun 2008, ternyata WP telah memenuhi</a:t>
            </a:r>
          </a:p>
          <a:p>
            <a:r>
              <a:rPr lang="id-ID" sz="1200" dirty="0" smtClean="0"/>
              <a:t> persyaratan subyektif dan obyektif sesuai UU sejak 2005, maka WP tersebut kewajiban </a:t>
            </a:r>
          </a:p>
          <a:p>
            <a:r>
              <a:rPr lang="id-ID" sz="1200" dirty="0" smtClean="0"/>
              <a:t>perpajakannnya timbul sejak 2005 </a:t>
            </a:r>
            <a:endParaRPr lang="id-ID" sz="1200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267744" y="836712"/>
            <a:ext cx="4464496" cy="72008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/>
              <a:t>Jangka waktu Pendaftaran</a:t>
            </a:r>
            <a:endParaRPr lang="id-ID" sz="2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529" y="2442448"/>
          <a:ext cx="8568951" cy="213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5"/>
                <a:gridCol w="5208579"/>
                <a:gridCol w="28563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Yg wajib Mendaftarkan</a:t>
                      </a:r>
                      <a:r>
                        <a:rPr lang="id-ID" sz="1400" baseline="0" dirty="0" smtClean="0">
                          <a:solidFill>
                            <a:schemeClr val="tx1"/>
                          </a:solidFill>
                        </a:rPr>
                        <a:t> diri utk memperoleh NPWP 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Jangka waktu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</a:t>
                      </a:r>
                      <a:endParaRPr lang="id-ID" sz="1400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400" dirty="0" smtClean="0"/>
                        <a:t>WP Orang Pribadi</a:t>
                      </a:r>
                      <a:r>
                        <a:rPr lang="id-ID" sz="1400" baseline="0" dirty="0" smtClean="0"/>
                        <a:t> yg menjalankan usaha atau pekerjaan bebas </a:t>
                      </a:r>
                      <a:endParaRPr lang="id-ID" sz="1400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Paling lama 1 bulan setelah saat usaha mulai dijalankan</a:t>
                      </a:r>
                      <a:endParaRPr lang="id-ID" sz="1400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2</a:t>
                      </a:r>
                      <a:endParaRPr lang="id-ID" sz="1400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WP OP yg tidak menjalankan usaha  atau tidak melakukan</a:t>
                      </a:r>
                      <a:r>
                        <a:rPr lang="id-ID" sz="1400" baseline="0" dirty="0" smtClean="0"/>
                        <a:t> pekerjaan bebas, apabila jumlah penghasilannya sampai dengan suatu bulan disetahunkan telah melebihi PTKP</a:t>
                      </a:r>
                      <a:endParaRPr lang="id-ID" sz="1400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Paling lama akhir bulan berikutnya </a:t>
                      </a:r>
                      <a:endParaRPr lang="id-ID" sz="1400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3</a:t>
                      </a:r>
                      <a:endParaRPr lang="id-ID" sz="1400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WP</a:t>
                      </a:r>
                      <a:r>
                        <a:rPr lang="id-ID" sz="1400" baseline="0" dirty="0" smtClean="0"/>
                        <a:t> Badan yg memenuhi ketentuan sebagai PKP</a:t>
                      </a:r>
                      <a:endParaRPr lang="id-ID" sz="1400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Paling lama 1 bulan setelah saat usaha mulai dijalankan</a:t>
                      </a:r>
                      <a:endParaRPr lang="id-ID" sz="1400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15616" y="404664"/>
            <a:ext cx="6912768" cy="576064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/>
              <a:t>Jangka Waktu Pelaporan Kegiatan Usaha</a:t>
            </a:r>
            <a:endParaRPr lang="id-ID" sz="2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67544" y="1397000"/>
          <a:ext cx="8352927" cy="308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5256584"/>
                <a:gridCol w="2592287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Yang Wajib Dikukuhkan sebagai PKP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Jangka Waktu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</a:t>
                      </a:r>
                      <a:endParaRPr lang="id-ID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0" dirty="0" smtClean="0"/>
                        <a:t>WP OP yang tidak menjalankan usaha atau tidak melakukan pekerjaan bebas, yang</a:t>
                      </a:r>
                      <a:r>
                        <a:rPr lang="id-ID" sz="1400" b="0" baseline="0" dirty="0" smtClean="0"/>
                        <a:t> memenuhi ketentuan sebagai PKP</a:t>
                      </a:r>
                      <a:r>
                        <a:rPr lang="id-ID" sz="1400" b="0" dirty="0" smtClean="0"/>
                        <a:t> </a:t>
                      </a:r>
                      <a:endParaRPr lang="id-ID" sz="1400" b="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Sebelum melakukan penyerahan barang kena pajak (BKP) dan/atau jasa kena pajak</a:t>
                      </a:r>
                      <a:endParaRPr lang="id-ID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2</a:t>
                      </a:r>
                      <a:endParaRPr lang="id-ID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WP Badan yg memenuhi ketentuan sebagai PKP</a:t>
                      </a:r>
                      <a:endParaRPr lang="id-ID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Sebelum melakukan penyerahan BKP dan/ atau jasa kena pajak</a:t>
                      </a:r>
                      <a:endParaRPr lang="id-ID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3</a:t>
                      </a:r>
                      <a:endParaRPr lang="id-ID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WP sebagai pengusaha kecil yang memilih menjadi PKP</a:t>
                      </a:r>
                      <a:endParaRPr lang="id-ID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Paling lama akhir bulan berikutnya</a:t>
                      </a:r>
                      <a:endParaRPr lang="id-ID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</a:t>
                      </a:r>
                      <a:endParaRPr lang="id-ID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WP sebagai pengusaha kecil yg tidak memilih sebagai PKP tetapi sampai</a:t>
                      </a:r>
                      <a:r>
                        <a:rPr lang="id-ID" sz="1400" baseline="0" dirty="0" smtClean="0"/>
                        <a:t> dengan suatu masa pajak dalam suatu tahun buku, seluruh nilai peredaran bruto telah melampaui batasan yg ditentukan sebagi pengusqha kecil.</a:t>
                      </a:r>
                      <a:endParaRPr lang="id-ID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Paling lama akhir bulan berikutnya</a:t>
                      </a:r>
                      <a:endParaRPr lang="id-ID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9331" y="476672"/>
            <a:ext cx="1928733" cy="646331"/>
          </a:xfrm>
          <a:prstGeom prst="rec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Sanksi pidana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Pasal 39 (1)KUP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340768"/>
            <a:ext cx="8634095" cy="1754326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d-ID" b="1" dirty="0" smtClean="0"/>
              <a:t>Setiap orang yang dengan sengaja :</a:t>
            </a:r>
          </a:p>
          <a:p>
            <a:pPr marL="342900" indent="-342900">
              <a:buAutoNum type="arabicPeriod"/>
            </a:pPr>
            <a:r>
              <a:rPr lang="id-ID" dirty="0" smtClean="0"/>
              <a:t>Tidak mendaftarkan diri untuk diberikan NPWP atau tidak melaporkan</a:t>
            </a:r>
          </a:p>
          <a:p>
            <a:pPr marL="342900" indent="-342900"/>
            <a:r>
              <a:rPr lang="id-ID" dirty="0" smtClean="0"/>
              <a:t>     usahanya untuk dikukuhkan sebagai PKP</a:t>
            </a:r>
          </a:p>
          <a:p>
            <a:pPr marL="342900" indent="-342900"/>
            <a:r>
              <a:rPr lang="id-ID" dirty="0" smtClean="0"/>
              <a:t>2. Menyalahgunakan atau menggunakan tanpa hak NPWP atau pengukuhan</a:t>
            </a:r>
          </a:p>
          <a:p>
            <a:pPr marL="342900" indent="-342900"/>
            <a:r>
              <a:rPr lang="id-ID" dirty="0" smtClean="0"/>
              <a:t>    PKP,</a:t>
            </a:r>
          </a:p>
          <a:p>
            <a:pPr marL="342900" indent="-342900"/>
            <a:r>
              <a:rPr lang="id-ID" dirty="0" smtClean="0"/>
              <a:t> sehingga dapat menimbulkan kerugian negara </a:t>
            </a:r>
            <a:endParaRPr lang="id-ID" dirty="0"/>
          </a:p>
        </p:txBody>
      </p:sp>
      <p:sp>
        <p:nvSpPr>
          <p:cNvPr id="4" name="Down Arrow 3"/>
          <p:cNvSpPr/>
          <p:nvPr/>
        </p:nvSpPr>
        <p:spPr>
          <a:xfrm>
            <a:off x="3059832" y="3314688"/>
            <a:ext cx="244827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Dipidana dengan</a:t>
            </a: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4521894"/>
            <a:ext cx="7524817" cy="923330"/>
          </a:xfrm>
          <a:prstGeom prst="rect">
            <a:avLst/>
          </a:prstGeom>
          <a:solidFill>
            <a:srgbClr val="FF66FF"/>
          </a:solidFill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d-ID" dirty="0" smtClean="0"/>
              <a:t>Pidana penjara minimal 6 bulan dan maximal 6 tahun dan denda </a:t>
            </a:r>
          </a:p>
          <a:p>
            <a:r>
              <a:rPr lang="id-ID" dirty="0" smtClean="0"/>
              <a:t>minimal 2 kali jumlah pajak terutang yang tidak atau kurang dan</a:t>
            </a:r>
          </a:p>
          <a:p>
            <a:r>
              <a:rPr lang="id-ID" dirty="0" smtClean="0"/>
              <a:t> maximal 4 kali dari jumlah pajak yang tidak atau kurang dibayar</a:t>
            </a:r>
            <a:endParaRPr lang="id-ID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548680"/>
            <a:ext cx="8024954" cy="369332"/>
          </a:xfrm>
          <a:prstGeom prst="rect">
            <a:avLst/>
          </a:prstGeom>
          <a:solidFill>
            <a:srgbClr val="FF0000"/>
          </a:solidFill>
          <a:ln w="57150"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Sanksi pidana bagi pelaku melakukan percobaan (pasal 39 ayat 3 KUP)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067944" y="1124744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TextBox 3"/>
          <p:cNvSpPr txBox="1"/>
          <p:nvPr/>
        </p:nvSpPr>
        <p:spPr>
          <a:xfrm>
            <a:off x="251520" y="1700808"/>
            <a:ext cx="8502649" cy="1200329"/>
          </a:xfrm>
          <a:prstGeom prst="rect">
            <a:avLst/>
          </a:prstGeom>
          <a:solidFill>
            <a:srgbClr val="66FF66"/>
          </a:solidFill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d-ID" dirty="0" smtClean="0"/>
              <a:t>Setiap orang yang melakukan percobaan untuk melakukan tindak pidana</a:t>
            </a:r>
          </a:p>
          <a:p>
            <a:r>
              <a:rPr lang="id-ID" dirty="0" smtClean="0"/>
              <a:t> menyalahgunaan atau menggunakan tanpa hak NPWP atau pengukuhan </a:t>
            </a:r>
          </a:p>
          <a:p>
            <a:r>
              <a:rPr lang="id-ID" dirty="0" smtClean="0"/>
              <a:t>PKP dalam rangka mengajukan restitusi atau melakukan konpensasi pajak </a:t>
            </a:r>
          </a:p>
          <a:p>
            <a:r>
              <a:rPr lang="id-ID" dirty="0" smtClean="0"/>
              <a:t>atau pengkreditan pajak</a:t>
            </a:r>
            <a:endParaRPr lang="id-ID" dirty="0"/>
          </a:p>
        </p:txBody>
      </p:sp>
      <p:sp>
        <p:nvSpPr>
          <p:cNvPr id="5" name="Down Arrow 4"/>
          <p:cNvSpPr/>
          <p:nvPr/>
        </p:nvSpPr>
        <p:spPr>
          <a:xfrm>
            <a:off x="2771800" y="3140968"/>
            <a:ext cx="2808312" cy="978408"/>
          </a:xfrm>
          <a:prstGeom prst="downArrow">
            <a:avLst>
              <a:gd name="adj1" fmla="val 69153"/>
              <a:gd name="adj2" fmla="val 59621"/>
            </a:avLst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Dipidana penjara </a:t>
            </a:r>
            <a:endParaRPr lang="id-ID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4437112"/>
            <a:ext cx="7992894" cy="1200329"/>
          </a:xfrm>
          <a:prstGeom prst="rect">
            <a:avLst/>
          </a:prstGeom>
          <a:solidFill>
            <a:srgbClr val="6666FF"/>
          </a:solidFill>
          <a:ln w="762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Minimal 6 bulan dan maximal 2 tahun dan minimal 2 kali jumlah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 restitusi yang dimohonkan dan/atau konpensasi  atau pengkreditan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 pajak yang dilakukan dan maximal 4 kali jumlah restitusi yang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dimohonkan  dan/atau konpensasi atau pengkreditan yang dilakukan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1269</Words>
  <Application>Microsoft Office PowerPoint</Application>
  <PresentationFormat>On-screen Show (4:3)</PresentationFormat>
  <Paragraphs>192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UIEU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DDP</cp:lastModifiedBy>
  <cp:revision>2</cp:revision>
  <dcterms:created xsi:type="dcterms:W3CDTF">2013-02-24T07:34:20Z</dcterms:created>
  <dcterms:modified xsi:type="dcterms:W3CDTF">2015-10-22T03:21:42Z</dcterms:modified>
</cp:coreProperties>
</file>