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57E1E-9F36-4384-B249-41E555EC6823}"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6A4D-31CC-434B-9D0E-36C29B1BDA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57E1E-9F36-4384-B249-41E555EC6823}"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F6A4D-31CC-434B-9D0E-36C29B1BDA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173754"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8</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420888"/>
            <a:ext cx="2661306" cy="923330"/>
          </a:xfrm>
          <a:prstGeom prst="rect">
            <a:avLst/>
          </a:prstGeom>
          <a:solidFill>
            <a:srgbClr val="FFC000"/>
          </a:solidFill>
        </p:spPr>
        <p:txBody>
          <a:bodyPr wrap="none" rtlCol="0">
            <a:spAutoFit/>
          </a:bodyPr>
          <a:lstStyle/>
          <a:p>
            <a:r>
              <a:rPr lang="id-ID" b="1" dirty="0" smtClean="0"/>
              <a:t>Sanksi keterlambatan </a:t>
            </a:r>
          </a:p>
          <a:p>
            <a:r>
              <a:rPr lang="id-ID" dirty="0" smtClean="0"/>
              <a:t>Penyampaian SPT</a:t>
            </a:r>
          </a:p>
          <a:p>
            <a:r>
              <a:rPr lang="id-ID" dirty="0" smtClean="0"/>
              <a:t>(pasal 7 KUP)</a:t>
            </a:r>
            <a:endParaRPr lang="id-ID" dirty="0"/>
          </a:p>
        </p:txBody>
      </p:sp>
      <p:cxnSp>
        <p:nvCxnSpPr>
          <p:cNvPr id="4" name="Straight Arrow Connector 3"/>
          <p:cNvCxnSpPr>
            <a:stCxn id="2" idx="3"/>
          </p:cNvCxnSpPr>
          <p:nvPr/>
        </p:nvCxnSpPr>
        <p:spPr>
          <a:xfrm flipV="1">
            <a:off x="3344874" y="1628800"/>
            <a:ext cx="1011102" cy="1253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427984" y="1412776"/>
            <a:ext cx="4455066" cy="369332"/>
          </a:xfrm>
          <a:prstGeom prst="rect">
            <a:avLst/>
          </a:prstGeom>
          <a:solidFill>
            <a:srgbClr val="92D050"/>
          </a:solidFill>
        </p:spPr>
        <p:txBody>
          <a:bodyPr wrap="none" rtlCol="0">
            <a:spAutoFit/>
          </a:bodyPr>
          <a:lstStyle/>
          <a:p>
            <a:r>
              <a:rPr lang="id-ID" dirty="0" smtClean="0"/>
              <a:t>1. SPT masa PPN, denda RP 500.000,-</a:t>
            </a:r>
            <a:endParaRPr lang="id-ID" dirty="0"/>
          </a:p>
        </p:txBody>
      </p:sp>
      <p:cxnSp>
        <p:nvCxnSpPr>
          <p:cNvPr id="7" name="Straight Arrow Connector 6"/>
          <p:cNvCxnSpPr>
            <a:stCxn id="2" idx="3"/>
          </p:cNvCxnSpPr>
          <p:nvPr/>
        </p:nvCxnSpPr>
        <p:spPr>
          <a:xfrm flipV="1">
            <a:off x="3344874" y="2420888"/>
            <a:ext cx="1011102" cy="4616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55976" y="2276872"/>
            <a:ext cx="4716016" cy="369332"/>
          </a:xfrm>
          <a:prstGeom prst="rect">
            <a:avLst/>
          </a:prstGeom>
          <a:solidFill>
            <a:srgbClr val="FF7C80"/>
          </a:solidFill>
        </p:spPr>
        <p:txBody>
          <a:bodyPr wrap="square" rtlCol="0">
            <a:spAutoFit/>
          </a:bodyPr>
          <a:lstStyle/>
          <a:p>
            <a:r>
              <a:rPr lang="id-ID" dirty="0" smtClean="0"/>
              <a:t>2. SPT Masa lainnya, denda RP100.000,</a:t>
            </a:r>
            <a:endParaRPr lang="id-ID" dirty="0"/>
          </a:p>
        </p:txBody>
      </p:sp>
      <p:cxnSp>
        <p:nvCxnSpPr>
          <p:cNvPr id="10" name="Straight Arrow Connector 9"/>
          <p:cNvCxnSpPr>
            <a:stCxn id="2" idx="3"/>
          </p:cNvCxnSpPr>
          <p:nvPr/>
        </p:nvCxnSpPr>
        <p:spPr>
          <a:xfrm>
            <a:off x="3344874" y="2882553"/>
            <a:ext cx="1083110" cy="4024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427984" y="3068960"/>
            <a:ext cx="3853940" cy="646331"/>
          </a:xfrm>
          <a:prstGeom prst="rect">
            <a:avLst/>
          </a:prstGeom>
          <a:solidFill>
            <a:srgbClr val="FF66FF"/>
          </a:solidFill>
        </p:spPr>
        <p:txBody>
          <a:bodyPr wrap="none" rtlCol="0">
            <a:spAutoFit/>
          </a:bodyPr>
          <a:lstStyle/>
          <a:p>
            <a:r>
              <a:rPr lang="id-ID" dirty="0" smtClean="0"/>
              <a:t>3. SPT tahunan WP Badan, denda</a:t>
            </a:r>
          </a:p>
          <a:p>
            <a:r>
              <a:rPr lang="id-ID" dirty="0" smtClean="0"/>
              <a:t>    RP 1.000.000,-</a:t>
            </a:r>
            <a:endParaRPr lang="id-ID" dirty="0"/>
          </a:p>
        </p:txBody>
      </p:sp>
      <p:cxnSp>
        <p:nvCxnSpPr>
          <p:cNvPr id="13" name="Straight Arrow Connector 12"/>
          <p:cNvCxnSpPr>
            <a:stCxn id="2" idx="3"/>
          </p:cNvCxnSpPr>
          <p:nvPr/>
        </p:nvCxnSpPr>
        <p:spPr>
          <a:xfrm>
            <a:off x="3344874" y="2882553"/>
            <a:ext cx="1227126" cy="15545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0" y="4221088"/>
            <a:ext cx="3542958" cy="646331"/>
          </a:xfrm>
          <a:prstGeom prst="rect">
            <a:avLst/>
          </a:prstGeom>
          <a:solidFill>
            <a:srgbClr val="6666FF"/>
          </a:solidFill>
        </p:spPr>
        <p:txBody>
          <a:bodyPr wrap="none" rtlCol="0">
            <a:spAutoFit/>
          </a:bodyPr>
          <a:lstStyle/>
          <a:p>
            <a:r>
              <a:rPr lang="id-ID" dirty="0" smtClean="0">
                <a:solidFill>
                  <a:schemeClr val="bg1"/>
                </a:solidFill>
              </a:rPr>
              <a:t>4. SPT Tahunan WPOP, denda </a:t>
            </a:r>
          </a:p>
          <a:p>
            <a:r>
              <a:rPr lang="id-ID" dirty="0" smtClean="0">
                <a:solidFill>
                  <a:schemeClr val="bg1"/>
                </a:solidFill>
              </a:rPr>
              <a:t>    Rp 100.000,-</a:t>
            </a:r>
            <a:endParaRPr lang="id-ID" dirty="0">
              <a:solidFill>
                <a:schemeClr val="bg1"/>
              </a:solidFill>
            </a:endParaRP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996952"/>
            <a:ext cx="1877437" cy="400110"/>
          </a:xfrm>
          <a:prstGeom prst="rect">
            <a:avLst/>
          </a:prstGeom>
          <a:solidFill>
            <a:srgbClr val="C00000"/>
          </a:solidFill>
        </p:spPr>
        <p:txBody>
          <a:bodyPr wrap="none" rtlCol="0">
            <a:spAutoFit/>
          </a:bodyPr>
          <a:lstStyle/>
          <a:p>
            <a:r>
              <a:rPr lang="id-ID" sz="2000" dirty="0" smtClean="0">
                <a:solidFill>
                  <a:schemeClr val="bg1"/>
                </a:solidFill>
              </a:rPr>
              <a:t>Sanksi Pidana</a:t>
            </a:r>
            <a:endParaRPr lang="id-ID" sz="2000" dirty="0">
              <a:solidFill>
                <a:schemeClr val="bg1"/>
              </a:solidFill>
            </a:endParaRPr>
          </a:p>
        </p:txBody>
      </p:sp>
      <p:cxnSp>
        <p:nvCxnSpPr>
          <p:cNvPr id="4" name="Straight Arrow Connector 3"/>
          <p:cNvCxnSpPr>
            <a:stCxn id="2" idx="3"/>
          </p:cNvCxnSpPr>
          <p:nvPr/>
        </p:nvCxnSpPr>
        <p:spPr>
          <a:xfrm flipV="1">
            <a:off x="2056949" y="1350060"/>
            <a:ext cx="628582" cy="18469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771800" y="332656"/>
            <a:ext cx="6192688" cy="3539430"/>
          </a:xfrm>
          <a:prstGeom prst="rect">
            <a:avLst/>
          </a:prstGeom>
          <a:solidFill>
            <a:srgbClr val="FFFF00"/>
          </a:solidFill>
        </p:spPr>
        <p:txBody>
          <a:bodyPr wrap="square" rtlCol="0">
            <a:spAutoFit/>
          </a:bodyPr>
          <a:lstStyle/>
          <a:p>
            <a:pPr marL="342900" indent="-342900">
              <a:buAutoNum type="arabicPeriod"/>
            </a:pPr>
            <a:r>
              <a:rPr lang="id-ID" sz="1400" b="1" dirty="0" smtClean="0"/>
              <a:t>Karena alpa</a:t>
            </a:r>
          </a:p>
          <a:p>
            <a:pPr marL="342900" indent="-342900"/>
            <a:r>
              <a:rPr lang="id-ID" sz="1400" dirty="0" smtClean="0"/>
              <a:t>Tidak menyampaikan SPT, atau menyampaikan SPT</a:t>
            </a:r>
          </a:p>
          <a:p>
            <a:pPr marL="342900" indent="-342900"/>
            <a:r>
              <a:rPr lang="id-ID" sz="1400" dirty="0" smtClean="0"/>
              <a:t> tetapi isinya tidak benar atau tidak lengkap atau</a:t>
            </a:r>
          </a:p>
          <a:p>
            <a:pPr marL="342900" indent="-342900"/>
            <a:r>
              <a:rPr lang="id-ID" sz="1400" dirty="0" smtClean="0"/>
              <a:t> melampirkan keterangan yg isinya tidak benar,</a:t>
            </a:r>
          </a:p>
          <a:p>
            <a:pPr marL="342900" indent="-342900"/>
            <a:r>
              <a:rPr lang="id-ID" sz="1400" dirty="0" smtClean="0"/>
              <a:t> sehingga menimbulkan kerugian pendapatan negara,</a:t>
            </a:r>
          </a:p>
          <a:p>
            <a:pPr marL="342900" indent="-342900"/>
            <a:r>
              <a:rPr lang="id-ID" sz="1400" dirty="0" smtClean="0"/>
              <a:t> dan </a:t>
            </a:r>
            <a:r>
              <a:rPr lang="id-ID" sz="1400" b="1" dirty="0" smtClean="0"/>
              <a:t>perbuatan tsb merupakan pertama kali </a:t>
            </a:r>
            <a:r>
              <a:rPr lang="id-ID" sz="1400" dirty="0" smtClean="0"/>
              <a:t>maka WP</a:t>
            </a:r>
          </a:p>
          <a:p>
            <a:pPr marL="342900" indent="-342900"/>
            <a:r>
              <a:rPr lang="id-ID" sz="1400" dirty="0" smtClean="0"/>
              <a:t> tidak dikenakan sanksi pidana, tetapi wajib bayar</a:t>
            </a:r>
          </a:p>
          <a:p>
            <a:pPr marL="342900" indent="-342900"/>
            <a:r>
              <a:rPr lang="id-ID" sz="1400" dirty="0" smtClean="0"/>
              <a:t> kekurangan pajaknya, dan kena sanksi administrasi</a:t>
            </a:r>
          </a:p>
          <a:p>
            <a:pPr marL="342900" indent="-342900"/>
            <a:r>
              <a:rPr lang="id-ID" sz="1400" dirty="0" smtClean="0"/>
              <a:t>Berupa denda 200% dari jumlah kekurangan bayar</a:t>
            </a:r>
          </a:p>
          <a:p>
            <a:pPr marL="342900" indent="-342900"/>
            <a:r>
              <a:rPr lang="id-ID" sz="1400" dirty="0" smtClean="0"/>
              <a:t> pajak dengan SKPKB. (pasal 13 A KUP).</a:t>
            </a:r>
          </a:p>
          <a:p>
            <a:pPr marL="342900" indent="-342900"/>
            <a:endParaRPr lang="id-ID" sz="1400" dirty="0" smtClean="0"/>
          </a:p>
          <a:p>
            <a:pPr marL="342900" indent="-342900"/>
            <a:r>
              <a:rPr lang="id-ID" sz="1400" dirty="0" smtClean="0"/>
              <a:t>Bila </a:t>
            </a:r>
            <a:r>
              <a:rPr lang="id-ID" sz="1400" b="1" dirty="0" smtClean="0"/>
              <a:t>Alpa perbuatan keduakalinya</a:t>
            </a:r>
            <a:r>
              <a:rPr lang="id-ID" sz="1400" dirty="0" smtClean="0"/>
              <a:t> </a:t>
            </a:r>
            <a:r>
              <a:rPr lang="id-ID" sz="1400" b="1" dirty="0" smtClean="0"/>
              <a:t>dst </a:t>
            </a:r>
            <a:r>
              <a:rPr lang="id-ID" sz="1400" dirty="0" smtClean="0"/>
              <a:t> WP dikenakan  : (ps 38 KUP)</a:t>
            </a:r>
          </a:p>
          <a:p>
            <a:pPr marL="342900" indent="-342900">
              <a:buAutoNum type="alphaLcPeriod"/>
            </a:pPr>
            <a:r>
              <a:rPr lang="id-ID" sz="1400" dirty="0" smtClean="0"/>
              <a:t>Denda minimal 1X jumlah pajak terutang yg  tidak atau kurang dibayar dan max. 2x jumlah pajak terutang yg tidak atau kurang dibayar </a:t>
            </a:r>
          </a:p>
          <a:p>
            <a:pPr marL="342900" indent="-342900">
              <a:buAutoNum type="alphaLcPeriod"/>
            </a:pPr>
            <a:r>
              <a:rPr lang="id-ID" sz="1400" dirty="0" smtClean="0"/>
              <a:t>Pidana kurungan min. 3 bulan dan max. 1 (satu) tahun  </a:t>
            </a:r>
            <a:endParaRPr lang="id-ID" sz="1400" dirty="0"/>
          </a:p>
        </p:txBody>
      </p:sp>
      <p:cxnSp>
        <p:nvCxnSpPr>
          <p:cNvPr id="7" name="Straight Arrow Connector 6"/>
          <p:cNvCxnSpPr>
            <a:stCxn id="2" idx="3"/>
          </p:cNvCxnSpPr>
          <p:nvPr/>
        </p:nvCxnSpPr>
        <p:spPr>
          <a:xfrm>
            <a:off x="2056949" y="3197007"/>
            <a:ext cx="628582" cy="146542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71800" y="4175209"/>
            <a:ext cx="5660524" cy="2062103"/>
          </a:xfrm>
          <a:prstGeom prst="rect">
            <a:avLst/>
          </a:prstGeom>
          <a:solidFill>
            <a:srgbClr val="FF0000"/>
          </a:solidFill>
        </p:spPr>
        <p:txBody>
          <a:bodyPr wrap="none" rtlCol="0">
            <a:spAutoFit/>
          </a:bodyPr>
          <a:lstStyle/>
          <a:p>
            <a:r>
              <a:rPr lang="id-ID" sz="1400" b="1" dirty="0" smtClean="0">
                <a:solidFill>
                  <a:schemeClr val="bg1"/>
                </a:solidFill>
              </a:rPr>
              <a:t>2.</a:t>
            </a:r>
            <a:r>
              <a:rPr lang="id-ID" sz="1400" b="1" dirty="0" smtClean="0"/>
              <a:t> </a:t>
            </a:r>
            <a:r>
              <a:rPr lang="id-ID" sz="1400" b="1" dirty="0" smtClean="0">
                <a:solidFill>
                  <a:schemeClr val="bg1"/>
                </a:solidFill>
              </a:rPr>
              <a:t>Dengan sengaja</a:t>
            </a:r>
          </a:p>
          <a:p>
            <a:r>
              <a:rPr lang="id-ID" sz="1600" dirty="0" smtClean="0">
                <a:solidFill>
                  <a:schemeClr val="bg1"/>
                </a:solidFill>
              </a:rPr>
              <a:t>Tidak menyampaikan SPT, atau menyampaikan SPT</a:t>
            </a:r>
          </a:p>
          <a:p>
            <a:r>
              <a:rPr lang="id-ID" sz="1600" dirty="0" smtClean="0">
                <a:solidFill>
                  <a:schemeClr val="bg1"/>
                </a:solidFill>
              </a:rPr>
              <a:t> tetapi isinya tidak benar atau tidak lengkap sehingga </a:t>
            </a:r>
          </a:p>
          <a:p>
            <a:r>
              <a:rPr lang="id-ID" sz="1600" dirty="0" smtClean="0">
                <a:solidFill>
                  <a:schemeClr val="bg1"/>
                </a:solidFill>
              </a:rPr>
              <a:t> </a:t>
            </a:r>
            <a:r>
              <a:rPr lang="id-ID" sz="1400" dirty="0" smtClean="0">
                <a:solidFill>
                  <a:schemeClr val="bg1"/>
                </a:solidFill>
              </a:rPr>
              <a:t>menimbulkan</a:t>
            </a:r>
            <a:r>
              <a:rPr lang="id-ID" sz="1600" dirty="0" smtClean="0">
                <a:solidFill>
                  <a:schemeClr val="bg1"/>
                </a:solidFill>
              </a:rPr>
              <a:t> kerugian pendapatan negara, dipidana :</a:t>
            </a:r>
          </a:p>
          <a:p>
            <a:pPr marL="342900" indent="-342900">
              <a:buAutoNum type="alphaLcPeriod"/>
            </a:pPr>
            <a:r>
              <a:rPr lang="id-ID" sz="1600" dirty="0" smtClean="0">
                <a:solidFill>
                  <a:schemeClr val="bg1"/>
                </a:solidFill>
              </a:rPr>
              <a:t>Pidana penjara min 6 bulan dan max. 6 tahun</a:t>
            </a:r>
          </a:p>
          <a:p>
            <a:pPr marL="342900" indent="-342900">
              <a:buAutoNum type="alphaLcPeriod"/>
            </a:pPr>
            <a:r>
              <a:rPr lang="id-ID" sz="1600" dirty="0" smtClean="0">
                <a:solidFill>
                  <a:schemeClr val="bg1"/>
                </a:solidFill>
              </a:rPr>
              <a:t>Denda min. 2x jumlah pajak terutang yg tidak atau</a:t>
            </a:r>
          </a:p>
          <a:p>
            <a:pPr marL="342900" indent="-342900"/>
            <a:r>
              <a:rPr lang="id-ID" sz="1600" dirty="0" smtClean="0">
                <a:solidFill>
                  <a:schemeClr val="bg1"/>
                </a:solidFill>
              </a:rPr>
              <a:t> kurang dibayar dan max. 4x jumlah pajak terutang</a:t>
            </a:r>
          </a:p>
          <a:p>
            <a:pPr marL="342900" indent="-342900"/>
            <a:r>
              <a:rPr lang="id-ID" sz="1600" dirty="0" smtClean="0">
                <a:solidFill>
                  <a:schemeClr val="bg1"/>
                </a:solidFill>
              </a:rPr>
              <a:t> yg tidak atau kurang dibayar (pasal 39 ayat 1 KUP)</a:t>
            </a:r>
            <a:endParaRPr lang="id-ID" sz="1600" dirty="0">
              <a:solidFill>
                <a:schemeClr val="bg1"/>
              </a:solidFill>
            </a:endParaRPr>
          </a:p>
        </p:txBody>
      </p:sp>
    </p:spTree>
  </p:cSld>
  <p:clrMapOvr>
    <a:masterClrMapping/>
  </p:clrMapOvr>
  <p:transition spd="slow">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9512" y="2852936"/>
            <a:ext cx="2736304" cy="914400"/>
          </a:xfrm>
          <a:prstGeom prst="roundRect">
            <a:avLst>
              <a:gd name="adj" fmla="val 39524"/>
            </a:avLst>
          </a:prstGeom>
          <a:blipFill>
            <a:blip r:embed="rId2" cstate="print"/>
            <a:tile tx="0" ty="0" sx="100000" sy="100000" flip="none" algn="tl"/>
          </a:blip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Perpanjangan waktu penyampaian SPT</a:t>
            </a:r>
            <a:endParaRPr lang="id-ID" b="1" dirty="0"/>
          </a:p>
        </p:txBody>
      </p:sp>
      <p:sp>
        <p:nvSpPr>
          <p:cNvPr id="3" name="Flowchart: Multidocument 2"/>
          <p:cNvSpPr/>
          <p:nvPr/>
        </p:nvSpPr>
        <p:spPr>
          <a:xfrm>
            <a:off x="3203848" y="260648"/>
            <a:ext cx="5616624" cy="6192688"/>
          </a:xfrm>
          <a:prstGeom prst="flowChartMultidocument">
            <a:avLst/>
          </a:prstGeom>
          <a:solidFill>
            <a:srgbClr val="C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Wajib pajak dapat memperpanjang jangka waktu penyampaian SPT PPh  paling lama 2 bulan , dengan cara permohonan tertulis atau cara lain kepada Dirjen Pajak, dengan dilampiri :</a:t>
            </a:r>
          </a:p>
          <a:p>
            <a:pPr marL="342900" indent="-342900">
              <a:buAutoNum type="alphaLcPeriod"/>
            </a:pPr>
            <a:r>
              <a:rPr lang="id-ID" dirty="0" smtClean="0"/>
              <a:t>Perhitungan sementara pajak yang terutang dalam 1 tahun pajak</a:t>
            </a:r>
          </a:p>
          <a:p>
            <a:pPr marL="342900" indent="-342900">
              <a:buAutoNum type="alphaLcPeriod"/>
            </a:pPr>
            <a:r>
              <a:rPr lang="id-ID" dirty="0" smtClean="0"/>
              <a:t>Surat setoran Pajak sebagai bukti pelunasan kekurangan pajak yang terutang (bila kurang bayar)</a:t>
            </a:r>
          </a:p>
          <a:p>
            <a:pPr marL="342900" indent="-342900">
              <a:buAutoNum type="alphaLcPeriod"/>
            </a:pPr>
            <a:r>
              <a:rPr lang="id-ID" dirty="0" smtClean="0"/>
              <a:t>Perhitungan sementara  fom 1770Y (orang pribadi atau 1771 Y Badan atau 1721Y PPH  ps 21)</a:t>
            </a:r>
          </a:p>
          <a:p>
            <a:pPr marL="342900" indent="-342900">
              <a:buAutoNum type="alphaLcPeriod"/>
            </a:pPr>
            <a:endParaRPr lang="id-ID" dirty="0"/>
          </a:p>
        </p:txBody>
      </p:sp>
    </p:spTree>
  </p:cSld>
  <p:clrMapOvr>
    <a:masterClrMapping/>
  </p:clrMapOvr>
  <p:transition spd="slow">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paration 1"/>
          <p:cNvSpPr/>
          <p:nvPr/>
        </p:nvSpPr>
        <p:spPr>
          <a:xfrm>
            <a:off x="395536" y="2492896"/>
            <a:ext cx="2808312" cy="1440160"/>
          </a:xfrm>
          <a:prstGeom prst="flowChartPreparation">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Sanksi penundaan penyampaian SPT </a:t>
            </a:r>
            <a:endParaRPr lang="id-ID" b="1" dirty="0"/>
          </a:p>
        </p:txBody>
      </p:sp>
      <p:sp>
        <p:nvSpPr>
          <p:cNvPr id="3" name="Flowchart: Internal Storage 2"/>
          <p:cNvSpPr/>
          <p:nvPr/>
        </p:nvSpPr>
        <p:spPr>
          <a:xfrm>
            <a:off x="3563888" y="1412776"/>
            <a:ext cx="4896544" cy="4032448"/>
          </a:xfrm>
          <a:prstGeom prst="flowChartInternalStorage">
            <a:avLst/>
          </a:prstGeom>
          <a:solidFill>
            <a:schemeClr val="tx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Bila ternyata perhitungan sementara pajak yang terutang kurang dari jumlah pajak yang sebenarnya, maka atas kekurangannya tersebut WP dikenakan bunga  sebesar 2% perbulan dihitung sejak berakhirnya batas waktu penyampaian SPT sampai dengan dibayarnya, bagian bulan dihitung penuh 1 bulan. </a:t>
            </a:r>
          </a:p>
          <a:p>
            <a:r>
              <a:rPr lang="id-ID" dirty="0" smtClean="0"/>
              <a:t>(pasal 19 ayat 3 KUP) </a:t>
            </a:r>
            <a:endParaRPr lang="id-ID" dirty="0"/>
          </a:p>
        </p:txBody>
      </p:sp>
    </p:spTree>
  </p:cSld>
  <p:clrMapOvr>
    <a:masterClrMapping/>
  </p:clrMapOvr>
  <p:transition spd="slow">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1520" y="332656"/>
            <a:ext cx="8424936" cy="576064"/>
          </a:xfrm>
          <a:prstGeom prst="roundRect">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Pembetulan SPT (pasal 8 ayat 1 KUP)</a:t>
            </a:r>
          </a:p>
          <a:p>
            <a:pPr algn="ctr"/>
            <a:r>
              <a:rPr lang="id-ID" b="1" dirty="0" smtClean="0"/>
              <a:t> (sebelum jangka waktu 2 tahun  dan sebelum dilakukan  pemeriksaan)</a:t>
            </a:r>
            <a:endParaRPr lang="id-ID" b="1" dirty="0"/>
          </a:p>
        </p:txBody>
      </p:sp>
      <p:sp>
        <p:nvSpPr>
          <p:cNvPr id="3" name="Flowchart: Document 2"/>
          <p:cNvSpPr/>
          <p:nvPr/>
        </p:nvSpPr>
        <p:spPr>
          <a:xfrm>
            <a:off x="611560" y="1241376"/>
            <a:ext cx="7776864" cy="5616624"/>
          </a:xfrm>
          <a:prstGeom prst="flowChartDocument">
            <a:avLst/>
          </a:prstGeom>
          <a:solidFill>
            <a:srgbClr val="7030A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WP dapat mengajukan pembetulan SPT dengan syarat :</a:t>
            </a:r>
          </a:p>
          <a:p>
            <a:pPr marL="342900" indent="-342900">
              <a:buAutoNum type="arabicPeriod"/>
            </a:pPr>
            <a:r>
              <a:rPr lang="id-ID" dirty="0" smtClean="0"/>
              <a:t>Surat Pernyataan tertulis</a:t>
            </a:r>
          </a:p>
          <a:p>
            <a:pPr marL="342900" indent="-342900">
              <a:buAutoNum type="arabicPeriod"/>
            </a:pPr>
            <a:r>
              <a:rPr lang="id-ID" dirty="0" smtClean="0"/>
              <a:t>Dirjen pajak belum melakukan tindakan pemeriksaan</a:t>
            </a:r>
          </a:p>
          <a:p>
            <a:pPr marL="342900" indent="-342900">
              <a:buAutoNum type="arabicPeriod"/>
            </a:pPr>
            <a:r>
              <a:rPr lang="id-ID" dirty="0" smtClean="0"/>
              <a:t>Bila pembetulan SPT menyatakan rugi atau lebih bayar, pembetulan SPT harus diajukan paling lama 2 tahun sebelum daluarsa penetapan</a:t>
            </a:r>
          </a:p>
          <a:p>
            <a:pPr marL="342900" indent="-342900">
              <a:buAutoNum type="arabicPeriod"/>
            </a:pPr>
            <a:r>
              <a:rPr lang="id-ID" dirty="0" smtClean="0"/>
              <a:t>Dalam hal WP membetulkan sendiri SPT tahunan yang mengakibatkan utang pajak menjadi lebih besar, maka WP dikenakan sanksi administrasi 2% perbulan atas pajak yang kurang dibayar, dihitung sejak saat penyampaian SPT berakhir s/d tanggal pembayaran, bagian bulan dihitung 1 bulan penuh</a:t>
            </a:r>
          </a:p>
          <a:p>
            <a:pPr marL="342900" indent="-342900">
              <a:buAutoNum type="arabicPeriod"/>
            </a:pPr>
            <a:r>
              <a:rPr lang="id-ID" dirty="0" smtClean="0"/>
              <a:t>Menyampaikan perhitungan sementara PPh yang terutang</a:t>
            </a:r>
          </a:p>
          <a:p>
            <a:pPr marL="342900" indent="-342900">
              <a:buAutoNum type="arabicPeriod"/>
            </a:pPr>
            <a:r>
              <a:rPr lang="id-ID" dirty="0" smtClean="0"/>
              <a:t>Melampirkan SSP lembar ke 3 jika ada pembayaran tambahan</a:t>
            </a:r>
          </a:p>
          <a:p>
            <a:pPr marL="342900" indent="-342900">
              <a:buAutoNum type="arabicPeriod"/>
            </a:pPr>
            <a:endParaRPr lang="id-ID" dirty="0"/>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39752" y="188640"/>
            <a:ext cx="4320480" cy="576064"/>
          </a:xfrm>
          <a:prstGeom prst="roundRect">
            <a:avLst>
              <a:gd name="adj" fmla="val 50000"/>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Pembetulan SPT setelah 2 tahun</a:t>
            </a:r>
          </a:p>
          <a:p>
            <a:pPr algn="ctr"/>
            <a:r>
              <a:rPr lang="id-ID" b="1" dirty="0" smtClean="0">
                <a:solidFill>
                  <a:schemeClr val="tx1"/>
                </a:solidFill>
              </a:rPr>
              <a:t>(pasal 8 ayat 4 KUP)</a:t>
            </a:r>
            <a:endParaRPr lang="id-ID" b="1" dirty="0">
              <a:solidFill>
                <a:schemeClr val="tx1"/>
              </a:solidFill>
            </a:endParaRPr>
          </a:p>
        </p:txBody>
      </p:sp>
      <p:sp>
        <p:nvSpPr>
          <p:cNvPr id="4" name="Flowchart: Document 3"/>
          <p:cNvSpPr/>
          <p:nvPr/>
        </p:nvSpPr>
        <p:spPr>
          <a:xfrm>
            <a:off x="179512" y="1052736"/>
            <a:ext cx="8784976" cy="5544616"/>
          </a:xfrm>
          <a:prstGeom prst="flowChartDocumen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bg1"/>
                </a:solidFill>
              </a:rPr>
              <a:t>Walaupun Dirjen pajak telah melakukan pemeriksaan, namun belum diterbitkan Surat Ketetapan Pajak, WP dapat dengan kesadaran sendiri dapat mengungkapkan dalam laporan tersendiri tentang ketidakbenaran pengisian SPT yamg telah disampaikan  sesuai keadaan sebenarnyayang dapat mengakibatkan :</a:t>
            </a:r>
          </a:p>
          <a:p>
            <a:pPr marL="342900" indent="-342900">
              <a:buAutoNum type="alphaLcPeriod"/>
            </a:pPr>
            <a:r>
              <a:rPr lang="id-ID" dirty="0" smtClean="0">
                <a:solidFill>
                  <a:schemeClr val="bg1"/>
                </a:solidFill>
              </a:rPr>
              <a:t>Pajak yang masih harus dibayar menjadi lebih besar atau lebih kecil</a:t>
            </a:r>
          </a:p>
          <a:p>
            <a:pPr marL="342900" indent="-342900">
              <a:buAutoNum type="alphaLcPeriod"/>
            </a:pPr>
            <a:r>
              <a:rPr lang="id-ID" dirty="0" smtClean="0">
                <a:solidFill>
                  <a:schemeClr val="bg1"/>
                </a:solidFill>
              </a:rPr>
              <a:t>Rugi berdasarkan ketentuan perpajakan menjadi lebih kecil atau lebih besar</a:t>
            </a:r>
          </a:p>
          <a:p>
            <a:pPr marL="342900" indent="-342900">
              <a:buAutoNum type="alphaLcPeriod"/>
            </a:pPr>
            <a:r>
              <a:rPr lang="id-ID" dirty="0" smtClean="0">
                <a:solidFill>
                  <a:schemeClr val="bg1"/>
                </a:solidFill>
              </a:rPr>
              <a:t>Jumlah harta menjadi lebih besar atau lebih kecil</a:t>
            </a:r>
          </a:p>
          <a:p>
            <a:pPr marL="342900" indent="-342900">
              <a:buAutoNum type="alphaLcPeriod"/>
            </a:pPr>
            <a:r>
              <a:rPr lang="id-ID" dirty="0" smtClean="0">
                <a:solidFill>
                  <a:schemeClr val="bg1"/>
                </a:solidFill>
              </a:rPr>
              <a:t>Jumlah modal menjadi lebih besar atau lebih kecil</a:t>
            </a:r>
          </a:p>
          <a:p>
            <a:pPr marL="342900" indent="-342900">
              <a:buAutoNum type="alphaLcPeriod"/>
            </a:pPr>
            <a:endParaRPr lang="id-ID" dirty="0" smtClean="0">
              <a:solidFill>
                <a:schemeClr val="bg1"/>
              </a:solidFill>
            </a:endParaRPr>
          </a:p>
          <a:p>
            <a:pPr marL="342900" indent="-342900"/>
            <a:r>
              <a:rPr lang="id-ID" dirty="0" smtClean="0">
                <a:solidFill>
                  <a:schemeClr val="bg1"/>
                </a:solidFill>
              </a:rPr>
              <a:t>     Pajak yg kurang dibayar sebagai akibat pengungkapan ketidak benaran  pengisian SPT beserta sanksi administrasi berupa kenaikan 50% dari pajak yang kurang dibayar, harus dilunasi oleh WP sebelum laporan tersendiri dimaksud disampaikan</a:t>
            </a:r>
            <a:r>
              <a:rPr lang="id-ID" dirty="0" smtClean="0"/>
              <a:t>.</a:t>
            </a:r>
            <a:endParaRPr lang="id-ID" dirty="0"/>
          </a:p>
        </p:txBody>
      </p:sp>
    </p:spTree>
  </p:cSld>
  <p:clrMapOvr>
    <a:masterClrMapping/>
  </p:clrMapOvr>
  <p:transition spd="slow">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404664"/>
            <a:ext cx="7848872" cy="792088"/>
          </a:xfrm>
          <a:prstGeom prst="roundRect">
            <a:avLst>
              <a:gd name="adj" fmla="val 50000"/>
            </a:avLst>
          </a:prstGeom>
          <a:solidFill>
            <a:srgbClr val="66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Pengungkapan Ketidakbenaran SPT Sebelum Dilakukan Penyidikan </a:t>
            </a:r>
            <a:endParaRPr lang="id-ID" b="1" dirty="0"/>
          </a:p>
        </p:txBody>
      </p:sp>
      <p:sp>
        <p:nvSpPr>
          <p:cNvPr id="3" name="Bevel 2"/>
          <p:cNvSpPr/>
          <p:nvPr/>
        </p:nvSpPr>
        <p:spPr>
          <a:xfrm>
            <a:off x="395536" y="1628800"/>
            <a:ext cx="8280920" cy="4680520"/>
          </a:xfrm>
          <a:prstGeom prst="bevel">
            <a:avLst>
              <a:gd name="adj" fmla="val 10267"/>
            </a:avLst>
          </a:prstGeom>
          <a:solidFill>
            <a:srgbClr val="FFFF00"/>
          </a:solidFill>
          <a:ln w="76200">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Sekalipun telah dilakukan tindakan pemeriksaan, sepanjang belum dilakukan penyidikan mengenai adanya ketidakbenaran yang dilakukan WP sebagaimana pasal 38 KUP, terhadap ketidakbenaran tersebut WP tidak dilakukan penyidikan apabila WP dengan kemauan sendiri mengungkapkan ketidak benarannya perbuatannya tersebut disertai pelunasan kekurangan pembayaran jumlah pajak  yang terutang  beserta sanksi administrasi berupa denda 150% dari jumlah pajak yang kurang dibayar. (pasal 8 ayat 3 KUP)</a:t>
            </a:r>
            <a:endParaRPr lang="id-ID" dirty="0">
              <a:solidFill>
                <a:schemeClr val="tx1"/>
              </a:solidFill>
            </a:endParaRP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611560" y="980728"/>
            <a:ext cx="2376264" cy="612648"/>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Surat Tagihan Pajak</a:t>
            </a:r>
            <a:endParaRPr lang="id-ID" b="1" dirty="0"/>
          </a:p>
        </p:txBody>
      </p:sp>
      <p:sp>
        <p:nvSpPr>
          <p:cNvPr id="3" name="Flowchart: Alternate Process 2"/>
          <p:cNvSpPr/>
          <p:nvPr/>
        </p:nvSpPr>
        <p:spPr>
          <a:xfrm>
            <a:off x="4067944" y="476672"/>
            <a:ext cx="4680520" cy="1476744"/>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surat untuk melakukan penagihan pajak dan/atau sanksi administrasi berupa bunga  dan/atau denda</a:t>
            </a:r>
            <a:endParaRPr lang="id-ID" dirty="0"/>
          </a:p>
        </p:txBody>
      </p:sp>
      <p:sp>
        <p:nvSpPr>
          <p:cNvPr id="4" name="Right Arrow 3"/>
          <p:cNvSpPr/>
          <p:nvPr/>
        </p:nvSpPr>
        <p:spPr>
          <a:xfrm>
            <a:off x="3275856" y="1052736"/>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611560" y="2636912"/>
            <a:ext cx="2376264"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Surat Pemberitahuan Tahunan</a:t>
            </a:r>
            <a:endParaRPr lang="id-ID" b="1" dirty="0"/>
          </a:p>
        </p:txBody>
      </p:sp>
      <p:sp>
        <p:nvSpPr>
          <p:cNvPr id="7" name="Right Arrow 6"/>
          <p:cNvSpPr/>
          <p:nvPr/>
        </p:nvSpPr>
        <p:spPr>
          <a:xfrm>
            <a:off x="3203848" y="2852936"/>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ounded Rectangle 7"/>
          <p:cNvSpPr/>
          <p:nvPr/>
        </p:nvSpPr>
        <p:spPr>
          <a:xfrm>
            <a:off x="4139952" y="2276872"/>
            <a:ext cx="4536504" cy="1728192"/>
          </a:xfrm>
          <a:prstGeom prst="roundRect">
            <a:avLst>
              <a:gd name="adj" fmla="val 5000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Surat pemberitahuan untuk suatu tahun pajak atau bagian tahun pajak </a:t>
            </a:r>
            <a:endParaRPr lang="id-ID" dirty="0"/>
          </a:p>
        </p:txBody>
      </p:sp>
      <p:sp>
        <p:nvSpPr>
          <p:cNvPr id="9" name="Rectangle 8"/>
          <p:cNvSpPr/>
          <p:nvPr/>
        </p:nvSpPr>
        <p:spPr>
          <a:xfrm>
            <a:off x="611560" y="4869160"/>
            <a:ext cx="2376264" cy="914400"/>
          </a:xfrm>
          <a:prstGeom prst="rect">
            <a:avLst/>
          </a:prstGeom>
          <a:solidFill>
            <a:srgbClr val="CD1F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Surat Pemberitahuan Masa</a:t>
            </a:r>
            <a:endParaRPr lang="id-ID" b="1" dirty="0"/>
          </a:p>
        </p:txBody>
      </p:sp>
      <p:sp>
        <p:nvSpPr>
          <p:cNvPr id="10" name="Right Arrow 9"/>
          <p:cNvSpPr/>
          <p:nvPr/>
        </p:nvSpPr>
        <p:spPr>
          <a:xfrm>
            <a:off x="3203848" y="5085184"/>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ounded Rectangle 10"/>
          <p:cNvSpPr/>
          <p:nvPr/>
        </p:nvSpPr>
        <p:spPr>
          <a:xfrm>
            <a:off x="4211960" y="4509120"/>
            <a:ext cx="4392488" cy="1224136"/>
          </a:xfrm>
          <a:prstGeom prst="roundRect">
            <a:avLst>
              <a:gd name="adj" fmla="val 50000"/>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Surat Pemberitahuan untuk suatu masa pajak</a:t>
            </a:r>
            <a:endParaRPr lang="id-ID" dirty="0"/>
          </a:p>
        </p:txBody>
      </p:sp>
    </p:spTree>
  </p:cSld>
  <p:clrMapOvr>
    <a:masterClrMapping/>
  </p:clrMapOvr>
  <p:transition spd="slow">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gular Pentagon 1"/>
          <p:cNvSpPr/>
          <p:nvPr/>
        </p:nvSpPr>
        <p:spPr>
          <a:xfrm>
            <a:off x="251520" y="2276872"/>
            <a:ext cx="2160240" cy="1490464"/>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Fungsi SPT Bagi WP </a:t>
            </a:r>
            <a:endParaRPr lang="id-ID" b="1" dirty="0"/>
          </a:p>
        </p:txBody>
      </p:sp>
      <p:sp>
        <p:nvSpPr>
          <p:cNvPr id="3" name="Right Arrow 2"/>
          <p:cNvSpPr/>
          <p:nvPr/>
        </p:nvSpPr>
        <p:spPr>
          <a:xfrm>
            <a:off x="2483768" y="2924944"/>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Flowchart: Document 4"/>
          <p:cNvSpPr/>
          <p:nvPr/>
        </p:nvSpPr>
        <p:spPr>
          <a:xfrm>
            <a:off x="3203848" y="260648"/>
            <a:ext cx="5760640" cy="6597352"/>
          </a:xfrm>
          <a:prstGeom prst="flowChartDocument">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dirty="0" smtClean="0"/>
              <a:t>Bagi WP penghasilan SPT adalah sebagai sarana untuk melaporkan dan mempertanggungjawabkan perhitungan jumlah pajak yang sebenarnya terutang dan untuk melaporkan :</a:t>
            </a:r>
          </a:p>
          <a:p>
            <a:pPr marL="342900" indent="-342900">
              <a:buAutoNum type="alphaLcPeriod"/>
            </a:pPr>
            <a:r>
              <a:rPr lang="id-ID" dirty="0" smtClean="0"/>
              <a:t>Pembayaran atau pelunasan pajak yang telah dilaksanakan sendiri dan/atau melalui pemotongan atau pemungutan pihak lain dalam 1 tahun pajak atau bagian tahun pajak</a:t>
            </a:r>
          </a:p>
          <a:p>
            <a:pPr marL="342900" indent="-342900">
              <a:buAutoNum type="alphaLcPeriod"/>
            </a:pPr>
            <a:r>
              <a:rPr lang="id-ID" dirty="0" smtClean="0"/>
              <a:t>Penghasilan yang merupakan obyek pajak dan/atau bukan obyek pajak,</a:t>
            </a:r>
          </a:p>
          <a:p>
            <a:pPr marL="342900" indent="-342900">
              <a:buAutoNum type="alphaLcPeriod"/>
            </a:pPr>
            <a:r>
              <a:rPr lang="id-ID" dirty="0" smtClean="0"/>
              <a:t>Harta dan kewajiban,</a:t>
            </a:r>
          </a:p>
          <a:p>
            <a:pPr marL="342900" indent="-342900">
              <a:buAutoNum type="alphaLcPeriod"/>
            </a:pPr>
            <a:r>
              <a:rPr lang="id-ID" dirty="0" smtClean="0"/>
              <a:t>Pembayaran dari pemotong atau pemungut tentang pemotongan atau pemungutan pajak orang pribadi atau badan lain dalam satu masa pajak sesuai dengan ketentuan peraturan perundangan –undangan perpajakan.</a:t>
            </a:r>
            <a:endParaRPr lang="id-ID" dirty="0"/>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179512" y="2874640"/>
            <a:ext cx="2232248" cy="134644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Fungsi SPT bagi PKP</a:t>
            </a:r>
            <a:endParaRPr lang="id-ID" b="1" dirty="0">
              <a:solidFill>
                <a:schemeClr val="tx1"/>
              </a:solidFill>
            </a:endParaRPr>
          </a:p>
        </p:txBody>
      </p:sp>
      <p:sp>
        <p:nvSpPr>
          <p:cNvPr id="3" name="Horizontal Scroll 2"/>
          <p:cNvSpPr/>
          <p:nvPr/>
        </p:nvSpPr>
        <p:spPr>
          <a:xfrm>
            <a:off x="3203848" y="404664"/>
            <a:ext cx="5688632" cy="6192688"/>
          </a:xfrm>
          <a:prstGeom prst="horizontalScroll">
            <a:avLst/>
          </a:prstGeom>
          <a:solidFill>
            <a:srgbClr val="C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sebagai sarana untuk melaporkan dan mempertanggung</a:t>
            </a:r>
          </a:p>
          <a:p>
            <a:r>
              <a:rPr lang="id-ID" dirty="0" smtClean="0"/>
              <a:t>jawabkan penghitungan jumlah PPN dan PPnBM yang sebenarnya terhutang dan melaporkan tentang :</a:t>
            </a:r>
          </a:p>
          <a:p>
            <a:pPr marL="342900" indent="-342900">
              <a:buAutoNum type="arabicPeriod"/>
            </a:pPr>
            <a:r>
              <a:rPr lang="id-ID" dirty="0" smtClean="0"/>
              <a:t>Pengkreditan pajak masukan terhadap pajak keluaran</a:t>
            </a:r>
          </a:p>
          <a:p>
            <a:pPr marL="342900" indent="-342900">
              <a:buAutoNum type="arabicPeriod"/>
            </a:pPr>
            <a:r>
              <a:rPr lang="id-ID" dirty="0" smtClean="0"/>
              <a:t>Pembayaran atau pelunasan pajak yang telah dilaksanakan sendiri oleh pengusaha kena pajak dan atau  melalui pihak lain dalam suatu masa pajak, yang ditentukan oleh ketentuan peraturan perundang-undangan perpajakan yang berlaku</a:t>
            </a:r>
            <a:endParaRPr lang="id-ID" dirty="0"/>
          </a:p>
        </p:txBody>
      </p:sp>
      <p:sp>
        <p:nvSpPr>
          <p:cNvPr id="4" name="Right Arrow 3"/>
          <p:cNvSpPr/>
          <p:nvPr/>
        </p:nvSpPr>
        <p:spPr>
          <a:xfrm>
            <a:off x="2555776" y="3376416"/>
            <a:ext cx="432048" cy="484632"/>
          </a:xfrm>
          <a:prstGeom prst="rightArrow">
            <a:avLst>
              <a:gd name="adj1" fmla="val 6617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be 3"/>
          <p:cNvSpPr/>
          <p:nvPr/>
        </p:nvSpPr>
        <p:spPr>
          <a:xfrm>
            <a:off x="395536" y="1628800"/>
            <a:ext cx="3240360" cy="1512168"/>
          </a:xfrm>
          <a:prstGeom prst="cube">
            <a:avLst/>
          </a:prstGeom>
          <a:solidFill>
            <a:srgbClr val="C000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Fungsi SPT bagi pemotong/pemungut</a:t>
            </a:r>
            <a:endParaRPr lang="id-ID" b="1" dirty="0"/>
          </a:p>
        </p:txBody>
      </p:sp>
      <p:sp>
        <p:nvSpPr>
          <p:cNvPr id="6" name="Bevel 5"/>
          <p:cNvSpPr/>
          <p:nvPr/>
        </p:nvSpPr>
        <p:spPr>
          <a:xfrm>
            <a:off x="4644008" y="764704"/>
            <a:ext cx="4320480" cy="3168352"/>
          </a:xfrm>
          <a:prstGeom prst="bevel">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Berfungsi sebagai sarana untuk melaporkan dan mempertanggung jawabkan pajak yang dipotong atau dipungut dan disetorkan  </a:t>
            </a:r>
            <a:endParaRPr lang="id-ID" dirty="0"/>
          </a:p>
        </p:txBody>
      </p:sp>
      <p:sp>
        <p:nvSpPr>
          <p:cNvPr id="7" name="Right Arrow 6"/>
          <p:cNvSpPr/>
          <p:nvPr/>
        </p:nvSpPr>
        <p:spPr>
          <a:xfrm>
            <a:off x="3779912" y="2060848"/>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79512" y="2996952"/>
            <a:ext cx="1728192"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Jenis SPT</a:t>
            </a:r>
            <a:endParaRPr lang="id-ID" sz="2400" b="1" dirty="0"/>
          </a:p>
        </p:txBody>
      </p:sp>
      <p:cxnSp>
        <p:nvCxnSpPr>
          <p:cNvPr id="4" name="Straight Arrow Connector 3"/>
          <p:cNvCxnSpPr>
            <a:stCxn id="2" idx="6"/>
          </p:cNvCxnSpPr>
          <p:nvPr/>
        </p:nvCxnSpPr>
        <p:spPr>
          <a:xfrm flipV="1">
            <a:off x="1907704" y="1844824"/>
            <a:ext cx="1584176" cy="1609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63888" y="476672"/>
            <a:ext cx="4410182" cy="2585323"/>
          </a:xfrm>
          <a:prstGeom prst="rect">
            <a:avLst/>
          </a:prstGeom>
          <a:solidFill>
            <a:srgbClr val="FFC000"/>
          </a:solidFill>
          <a:ln w="76200">
            <a:solidFill>
              <a:srgbClr val="002060"/>
            </a:solidFill>
          </a:ln>
        </p:spPr>
        <p:txBody>
          <a:bodyPr wrap="none" rtlCol="0">
            <a:spAutoFit/>
          </a:bodyPr>
          <a:lstStyle/>
          <a:p>
            <a:pPr marL="342900" indent="-342900">
              <a:buAutoNum type="arabicPeriod"/>
            </a:pPr>
            <a:r>
              <a:rPr lang="id-ID" b="1" dirty="0" smtClean="0"/>
              <a:t>Masa yaitu :</a:t>
            </a:r>
          </a:p>
          <a:p>
            <a:pPr marL="342900" indent="-342900">
              <a:buAutoNum type="alphaLcPeriod"/>
            </a:pPr>
            <a:r>
              <a:rPr lang="id-ID" dirty="0" smtClean="0"/>
              <a:t>Pasal 21 dan pasal 26</a:t>
            </a:r>
          </a:p>
          <a:p>
            <a:pPr marL="342900" indent="-342900">
              <a:buAutoNum type="alphaLcPeriod"/>
            </a:pPr>
            <a:r>
              <a:rPr lang="id-ID" dirty="0" smtClean="0"/>
              <a:t>Pasal 22</a:t>
            </a:r>
          </a:p>
          <a:p>
            <a:pPr marL="342900" indent="-342900">
              <a:buAutoNum type="alphaLcPeriod"/>
            </a:pPr>
            <a:r>
              <a:rPr lang="id-ID" dirty="0" smtClean="0"/>
              <a:t>Pasal 23 dan pasal 26</a:t>
            </a:r>
          </a:p>
          <a:p>
            <a:pPr marL="342900" indent="-342900">
              <a:buAutoNum type="alphaLcPeriod"/>
            </a:pPr>
            <a:r>
              <a:rPr lang="id-ID" dirty="0" smtClean="0"/>
              <a:t>Pasal 25</a:t>
            </a:r>
          </a:p>
          <a:p>
            <a:pPr marL="342900" indent="-342900">
              <a:buAutoNum type="alphaLcPeriod"/>
            </a:pPr>
            <a:r>
              <a:rPr lang="id-ID" dirty="0" smtClean="0"/>
              <a:t>Pasal 4 ayat 2</a:t>
            </a:r>
          </a:p>
          <a:p>
            <a:pPr marL="342900" indent="-342900">
              <a:buAutoNum type="alphaLcPeriod"/>
            </a:pPr>
            <a:r>
              <a:rPr lang="id-ID" dirty="0" smtClean="0"/>
              <a:t>Pasal 15</a:t>
            </a:r>
          </a:p>
          <a:p>
            <a:pPr marL="342900" indent="-342900">
              <a:buAutoNum type="alphaLcPeriod"/>
            </a:pPr>
            <a:r>
              <a:rPr lang="id-ID" dirty="0" smtClean="0"/>
              <a:t>PPh dan PPnBM (Form 110711108)</a:t>
            </a:r>
          </a:p>
          <a:p>
            <a:pPr marL="342900" indent="-342900">
              <a:buAutoNum type="alphaLcPeriod"/>
            </a:pPr>
            <a:r>
              <a:rPr lang="id-ID" dirty="0" smtClean="0"/>
              <a:t>PPh bagi PPN form 1107 BUT)</a:t>
            </a:r>
          </a:p>
        </p:txBody>
      </p:sp>
      <p:cxnSp>
        <p:nvCxnSpPr>
          <p:cNvPr id="10" name="Straight Arrow Connector 9"/>
          <p:cNvCxnSpPr>
            <a:stCxn id="2" idx="6"/>
          </p:cNvCxnSpPr>
          <p:nvPr/>
        </p:nvCxnSpPr>
        <p:spPr>
          <a:xfrm>
            <a:off x="1907704" y="3454152"/>
            <a:ext cx="1656184" cy="1270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35896" y="3573016"/>
            <a:ext cx="4371710" cy="2308324"/>
          </a:xfrm>
          <a:prstGeom prst="rect">
            <a:avLst/>
          </a:prstGeom>
          <a:solidFill>
            <a:srgbClr val="00CC66"/>
          </a:solidFill>
          <a:ln w="76200">
            <a:solidFill>
              <a:srgbClr val="6666FF"/>
            </a:solidFill>
          </a:ln>
        </p:spPr>
        <p:txBody>
          <a:bodyPr wrap="none" rtlCol="0">
            <a:spAutoFit/>
          </a:bodyPr>
          <a:lstStyle/>
          <a:p>
            <a:r>
              <a:rPr lang="id-ID" b="1" dirty="0" smtClean="0"/>
              <a:t>2. Tahunan yaitu :</a:t>
            </a:r>
          </a:p>
          <a:p>
            <a:pPr marL="342900" indent="-342900">
              <a:buAutoNum type="alphaLcPeriod"/>
            </a:pPr>
            <a:r>
              <a:rPr lang="id-ID" dirty="0" smtClean="0"/>
              <a:t>SPT tahunan PPh Badan</a:t>
            </a:r>
          </a:p>
          <a:p>
            <a:pPr marL="342900" indent="-342900">
              <a:buAutoNum type="alphaLcPeriod"/>
            </a:pPr>
            <a:r>
              <a:rPr lang="id-ID" dirty="0" smtClean="0"/>
              <a:t>SPT PPh WP Orang Pribadi </a:t>
            </a:r>
          </a:p>
          <a:p>
            <a:pPr marL="342900" indent="-342900"/>
            <a:r>
              <a:rPr lang="id-ID" dirty="0" smtClean="0"/>
              <a:t>     (form 1770/norma/pembukuan)</a:t>
            </a:r>
          </a:p>
          <a:p>
            <a:pPr marL="342900" indent="-342900"/>
            <a:r>
              <a:rPr lang="id-ID" dirty="0" smtClean="0"/>
              <a:t>c. SPT Tahunan WP OP   </a:t>
            </a:r>
          </a:p>
          <a:p>
            <a:pPr marL="342900" indent="-342900"/>
            <a:r>
              <a:rPr lang="id-ID" dirty="0" smtClean="0"/>
              <a:t>    (form. 1770S/final)</a:t>
            </a:r>
          </a:p>
          <a:p>
            <a:pPr marL="342900" indent="-342900"/>
            <a:r>
              <a:rPr lang="id-ID" dirty="0" smtClean="0"/>
              <a:t>d. SPT tahunan WPOP</a:t>
            </a:r>
          </a:p>
          <a:p>
            <a:pPr marL="342900" indent="-342900"/>
            <a:r>
              <a:rPr lang="id-ID" dirty="0" smtClean="0"/>
              <a:t>    (form. 1770SS/satu pemberi kerja)</a:t>
            </a:r>
            <a:endParaRPr lang="id-ID" dirty="0"/>
          </a:p>
        </p:txBody>
      </p:sp>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9512" y="2708920"/>
            <a:ext cx="1800200" cy="136815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Pengisian dan Penyampaian SPT</a:t>
            </a:r>
            <a:endParaRPr lang="id-ID" b="1" dirty="0">
              <a:solidFill>
                <a:schemeClr val="tx1"/>
              </a:solidFill>
            </a:endParaRPr>
          </a:p>
        </p:txBody>
      </p:sp>
      <p:cxnSp>
        <p:nvCxnSpPr>
          <p:cNvPr id="4" name="Straight Arrow Connector 3"/>
          <p:cNvCxnSpPr>
            <a:stCxn id="2" idx="3"/>
          </p:cNvCxnSpPr>
          <p:nvPr/>
        </p:nvCxnSpPr>
        <p:spPr>
          <a:xfrm flipV="1">
            <a:off x="1979712" y="1052736"/>
            <a:ext cx="1944216" cy="23402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995936" y="404664"/>
            <a:ext cx="4842992" cy="1477328"/>
          </a:xfrm>
          <a:prstGeom prst="rect">
            <a:avLst/>
          </a:prstGeom>
          <a:solidFill>
            <a:srgbClr val="00B0F0"/>
          </a:solidFill>
        </p:spPr>
        <p:txBody>
          <a:bodyPr wrap="none" rtlCol="0">
            <a:spAutoFit/>
          </a:bodyPr>
          <a:lstStyle/>
          <a:p>
            <a:pPr marL="342900" indent="-342900">
              <a:buAutoNum type="arabicPeriod"/>
            </a:pPr>
            <a:r>
              <a:rPr lang="id-ID" b="1" dirty="0" smtClean="0"/>
              <a:t>Benar  :</a:t>
            </a:r>
          </a:p>
          <a:p>
            <a:pPr marL="342900" indent="-342900">
              <a:buAutoNum type="alphaLcPeriod"/>
            </a:pPr>
            <a:r>
              <a:rPr lang="id-ID" dirty="0" smtClean="0"/>
              <a:t>Dalam perhitungan</a:t>
            </a:r>
          </a:p>
          <a:p>
            <a:pPr marL="342900" indent="-342900">
              <a:buAutoNum type="alphaLcPeriod"/>
            </a:pPr>
            <a:r>
              <a:rPr lang="id-ID" dirty="0" smtClean="0"/>
              <a:t>Dalam penerapan peraturan UU pajak</a:t>
            </a:r>
          </a:p>
          <a:p>
            <a:pPr marL="342900" indent="-342900">
              <a:buAutoNum type="alphaLcPeriod"/>
            </a:pPr>
            <a:r>
              <a:rPr lang="id-ID" dirty="0" smtClean="0"/>
              <a:t>Dalam penulisan</a:t>
            </a:r>
          </a:p>
          <a:p>
            <a:pPr marL="342900" indent="-342900">
              <a:buAutoNum type="alphaLcPeriod"/>
            </a:pPr>
            <a:r>
              <a:rPr lang="id-ID" dirty="0" smtClean="0"/>
              <a:t>Sesuai dengan keadaan yg sebenarnya</a:t>
            </a:r>
          </a:p>
        </p:txBody>
      </p:sp>
      <p:cxnSp>
        <p:nvCxnSpPr>
          <p:cNvPr id="8" name="Straight Arrow Connector 7"/>
          <p:cNvCxnSpPr>
            <a:stCxn id="2" idx="3"/>
          </p:cNvCxnSpPr>
          <p:nvPr/>
        </p:nvCxnSpPr>
        <p:spPr>
          <a:xfrm flipV="1">
            <a:off x="1979712" y="2636912"/>
            <a:ext cx="1944216" cy="756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23928" y="2204864"/>
            <a:ext cx="5137945" cy="923330"/>
          </a:xfrm>
          <a:prstGeom prst="rect">
            <a:avLst/>
          </a:prstGeom>
          <a:solidFill>
            <a:srgbClr val="FF7C80"/>
          </a:solidFill>
        </p:spPr>
        <p:txBody>
          <a:bodyPr wrap="none" rtlCol="0">
            <a:spAutoFit/>
          </a:bodyPr>
          <a:lstStyle/>
          <a:p>
            <a:r>
              <a:rPr lang="id-ID" b="1" dirty="0" smtClean="0"/>
              <a:t>2. Lengkap,</a:t>
            </a:r>
            <a:r>
              <a:rPr lang="id-ID" dirty="0" smtClean="0"/>
              <a:t> adalah memuat semua unsur</a:t>
            </a:r>
          </a:p>
          <a:p>
            <a:r>
              <a:rPr lang="id-ID" dirty="0" smtClean="0"/>
              <a:t>yg berkaitan dengan objek pajak dan unsur</a:t>
            </a:r>
          </a:p>
          <a:p>
            <a:r>
              <a:rPr lang="id-ID" dirty="0" smtClean="0"/>
              <a:t>Lain yag harus dilaporkan dalam SPT</a:t>
            </a:r>
            <a:endParaRPr lang="id-ID" dirty="0"/>
          </a:p>
        </p:txBody>
      </p:sp>
      <p:cxnSp>
        <p:nvCxnSpPr>
          <p:cNvPr id="13" name="Straight Arrow Connector 12"/>
          <p:cNvCxnSpPr>
            <a:stCxn id="2" idx="3"/>
          </p:cNvCxnSpPr>
          <p:nvPr/>
        </p:nvCxnSpPr>
        <p:spPr>
          <a:xfrm>
            <a:off x="1979712" y="3392996"/>
            <a:ext cx="2016224" cy="9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95936" y="3789040"/>
            <a:ext cx="4895892" cy="923330"/>
          </a:xfrm>
          <a:prstGeom prst="rect">
            <a:avLst/>
          </a:prstGeom>
          <a:solidFill>
            <a:srgbClr val="FF0000"/>
          </a:solidFill>
        </p:spPr>
        <p:txBody>
          <a:bodyPr wrap="none" rtlCol="0">
            <a:spAutoFit/>
          </a:bodyPr>
          <a:lstStyle/>
          <a:p>
            <a:r>
              <a:rPr lang="id-ID" b="1" dirty="0" smtClean="0">
                <a:solidFill>
                  <a:schemeClr val="bg1"/>
                </a:solidFill>
              </a:rPr>
              <a:t>3.</a:t>
            </a:r>
            <a:r>
              <a:rPr lang="id-ID" b="1" dirty="0" smtClean="0"/>
              <a:t> </a:t>
            </a:r>
            <a:r>
              <a:rPr lang="id-ID" b="1" dirty="0" smtClean="0">
                <a:solidFill>
                  <a:schemeClr val="bg1"/>
                </a:solidFill>
              </a:rPr>
              <a:t>Jelas, </a:t>
            </a:r>
            <a:r>
              <a:rPr lang="id-ID" dirty="0" smtClean="0">
                <a:solidFill>
                  <a:schemeClr val="bg1"/>
                </a:solidFill>
              </a:rPr>
              <a:t>adalah melaporkan asal usul atau</a:t>
            </a:r>
          </a:p>
          <a:p>
            <a:r>
              <a:rPr lang="id-ID" dirty="0" smtClean="0">
                <a:solidFill>
                  <a:schemeClr val="bg1"/>
                </a:solidFill>
              </a:rPr>
              <a:t> sumber dari obyek pajak dan unsur-</a:t>
            </a:r>
          </a:p>
          <a:p>
            <a:r>
              <a:rPr lang="id-ID" dirty="0" smtClean="0">
                <a:solidFill>
                  <a:schemeClr val="bg1"/>
                </a:solidFill>
              </a:rPr>
              <a:t> unsur lain yg harus dilaporkan dalam SPT</a:t>
            </a:r>
            <a:endParaRPr lang="id-ID" dirty="0">
              <a:solidFill>
                <a:schemeClr val="bg1"/>
              </a:solidFill>
            </a:endParaRPr>
          </a:p>
        </p:txBody>
      </p:sp>
      <p:cxnSp>
        <p:nvCxnSpPr>
          <p:cNvPr id="17" name="Straight Arrow Connector 16"/>
          <p:cNvCxnSpPr>
            <a:stCxn id="2" idx="3"/>
          </p:cNvCxnSpPr>
          <p:nvPr/>
        </p:nvCxnSpPr>
        <p:spPr>
          <a:xfrm>
            <a:off x="1979712" y="3392996"/>
            <a:ext cx="2016224" cy="2196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056408" y="5085184"/>
            <a:ext cx="4692056" cy="1200329"/>
          </a:xfrm>
          <a:prstGeom prst="rect">
            <a:avLst/>
          </a:prstGeom>
          <a:solidFill>
            <a:srgbClr val="FFFF00"/>
          </a:solidFill>
        </p:spPr>
        <p:txBody>
          <a:bodyPr wrap="square" rtlCol="0">
            <a:spAutoFit/>
          </a:bodyPr>
          <a:lstStyle/>
          <a:p>
            <a:r>
              <a:rPr lang="id-ID" b="1" dirty="0" smtClean="0"/>
              <a:t>4. Ditandatangani :</a:t>
            </a:r>
          </a:p>
          <a:p>
            <a:pPr marL="342900" indent="-342900">
              <a:buAutoNum type="alphaLcPeriod"/>
            </a:pPr>
            <a:r>
              <a:rPr lang="id-ID" dirty="0" smtClean="0"/>
              <a:t>Secara biasa</a:t>
            </a:r>
          </a:p>
          <a:p>
            <a:pPr marL="342900" indent="-342900">
              <a:buAutoNum type="alphaLcPeriod"/>
            </a:pPr>
            <a:r>
              <a:rPr lang="id-ID" dirty="0" smtClean="0"/>
              <a:t>Tandatangan stempel </a:t>
            </a:r>
          </a:p>
          <a:p>
            <a:pPr marL="342900" indent="-342900">
              <a:buAutoNum type="alphaLcPeriod"/>
            </a:pPr>
            <a:r>
              <a:rPr lang="id-ID" dirty="0" smtClean="0"/>
              <a:t>tanda tangan elektronik atau digital</a:t>
            </a:r>
            <a:endParaRPr lang="id-ID" dirty="0"/>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15616" y="2708920"/>
            <a:ext cx="2448272" cy="914400"/>
          </a:xfrm>
          <a:prstGeom prst="roundRect">
            <a:avLst/>
          </a:prstGeom>
          <a:solidFill>
            <a:srgbClr val="2CDD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Penyampaian SPT</a:t>
            </a:r>
            <a:endParaRPr lang="id-ID" sz="2400" b="1" dirty="0"/>
          </a:p>
        </p:txBody>
      </p:sp>
      <p:cxnSp>
        <p:nvCxnSpPr>
          <p:cNvPr id="4" name="Straight Arrow Connector 3"/>
          <p:cNvCxnSpPr>
            <a:stCxn id="2" idx="3"/>
          </p:cNvCxnSpPr>
          <p:nvPr/>
        </p:nvCxnSpPr>
        <p:spPr>
          <a:xfrm flipV="1">
            <a:off x="3563888" y="1700808"/>
            <a:ext cx="1584176" cy="1465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20072" y="1547500"/>
            <a:ext cx="1563248" cy="369332"/>
          </a:xfrm>
          <a:prstGeom prst="rect">
            <a:avLst/>
          </a:prstGeom>
          <a:solidFill>
            <a:schemeClr val="tx1"/>
          </a:solidFill>
        </p:spPr>
        <p:txBody>
          <a:bodyPr wrap="none" rtlCol="0">
            <a:spAutoFit/>
          </a:bodyPr>
          <a:lstStyle/>
          <a:p>
            <a:r>
              <a:rPr lang="id-ID" dirty="0" smtClean="0">
                <a:solidFill>
                  <a:schemeClr val="bg1"/>
                </a:solidFill>
              </a:rPr>
              <a:t>1. Langsung</a:t>
            </a:r>
            <a:endParaRPr lang="id-ID" dirty="0">
              <a:solidFill>
                <a:schemeClr val="bg1"/>
              </a:solidFill>
            </a:endParaRPr>
          </a:p>
        </p:txBody>
      </p:sp>
      <p:cxnSp>
        <p:nvCxnSpPr>
          <p:cNvPr id="7" name="Straight Arrow Connector 6"/>
          <p:cNvCxnSpPr>
            <a:stCxn id="2" idx="3"/>
          </p:cNvCxnSpPr>
          <p:nvPr/>
        </p:nvCxnSpPr>
        <p:spPr>
          <a:xfrm flipV="1">
            <a:off x="3563888" y="2492896"/>
            <a:ext cx="1512168" cy="673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76056" y="2348880"/>
            <a:ext cx="1737976" cy="369332"/>
          </a:xfrm>
          <a:prstGeom prst="rect">
            <a:avLst/>
          </a:prstGeom>
          <a:solidFill>
            <a:srgbClr val="FFFF00"/>
          </a:solidFill>
        </p:spPr>
        <p:txBody>
          <a:bodyPr wrap="none" rtlCol="0">
            <a:spAutoFit/>
          </a:bodyPr>
          <a:lstStyle/>
          <a:p>
            <a:r>
              <a:rPr lang="id-ID" dirty="0" smtClean="0"/>
              <a:t>2. Melalui Pos</a:t>
            </a:r>
            <a:endParaRPr lang="id-ID" dirty="0"/>
          </a:p>
        </p:txBody>
      </p:sp>
      <p:cxnSp>
        <p:nvCxnSpPr>
          <p:cNvPr id="12" name="Straight Arrow Connector 11"/>
          <p:cNvCxnSpPr>
            <a:stCxn id="2" idx="3"/>
          </p:cNvCxnSpPr>
          <p:nvPr/>
        </p:nvCxnSpPr>
        <p:spPr>
          <a:xfrm>
            <a:off x="3563888" y="3166120"/>
            <a:ext cx="1368152" cy="1188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04048" y="2996952"/>
            <a:ext cx="3954929" cy="646331"/>
          </a:xfrm>
          <a:prstGeom prst="rect">
            <a:avLst/>
          </a:prstGeom>
          <a:solidFill>
            <a:srgbClr val="C00000"/>
          </a:solidFill>
        </p:spPr>
        <p:txBody>
          <a:bodyPr wrap="none" rtlCol="0">
            <a:spAutoFit/>
          </a:bodyPr>
          <a:lstStyle/>
          <a:p>
            <a:r>
              <a:rPr lang="id-ID" dirty="0" smtClean="0">
                <a:solidFill>
                  <a:schemeClr val="bg1"/>
                </a:solidFill>
              </a:rPr>
              <a:t>3. Jasa ekspedisi atau jasa kurir</a:t>
            </a:r>
          </a:p>
          <a:p>
            <a:r>
              <a:rPr lang="id-ID" dirty="0" smtClean="0">
                <a:solidFill>
                  <a:schemeClr val="bg1"/>
                </a:solidFill>
              </a:rPr>
              <a:t>   dengan bukti pengiriman surat</a:t>
            </a:r>
            <a:endParaRPr lang="id-ID" dirty="0">
              <a:solidFill>
                <a:schemeClr val="bg1"/>
              </a:solidFill>
            </a:endParaRPr>
          </a:p>
        </p:txBody>
      </p:sp>
      <p:cxnSp>
        <p:nvCxnSpPr>
          <p:cNvPr id="20" name="Straight Arrow Connector 19"/>
          <p:cNvCxnSpPr>
            <a:stCxn id="2" idx="3"/>
          </p:cNvCxnSpPr>
          <p:nvPr/>
        </p:nvCxnSpPr>
        <p:spPr>
          <a:xfrm>
            <a:off x="3563888" y="3166120"/>
            <a:ext cx="1512168" cy="1126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148064" y="4006805"/>
            <a:ext cx="2800767" cy="646331"/>
          </a:xfrm>
          <a:prstGeom prst="rect">
            <a:avLst/>
          </a:prstGeom>
          <a:solidFill>
            <a:srgbClr val="6666FF"/>
          </a:solidFill>
        </p:spPr>
        <p:txBody>
          <a:bodyPr wrap="none" rtlCol="0">
            <a:spAutoFit/>
          </a:bodyPr>
          <a:lstStyle/>
          <a:p>
            <a:r>
              <a:rPr lang="id-ID" dirty="0" smtClean="0">
                <a:solidFill>
                  <a:schemeClr val="bg1"/>
                </a:solidFill>
              </a:rPr>
              <a:t>4. e-Filing melalui ASP </a:t>
            </a:r>
          </a:p>
          <a:p>
            <a:r>
              <a:rPr lang="id-ID" dirty="0" smtClean="0">
                <a:solidFill>
                  <a:schemeClr val="bg1"/>
                </a:solidFill>
              </a:rPr>
              <a:t>    (aplication provider)</a:t>
            </a:r>
            <a:endParaRPr lang="id-ID" dirty="0">
              <a:solidFill>
                <a:schemeClr val="bg1"/>
              </a:solidFill>
            </a:endParaRPr>
          </a:p>
        </p:txBody>
      </p:sp>
    </p:spTree>
  </p:cSld>
  <p:clrMapOvr>
    <a:masterClrMapping/>
  </p:clrMapOvr>
  <p:transition spd="slow">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403648" y="404664"/>
            <a:ext cx="6480720" cy="576064"/>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Batas waktu penyampaian SPT </a:t>
            </a:r>
            <a:r>
              <a:rPr lang="id-ID" sz="1200" b="1" dirty="0" smtClean="0"/>
              <a:t>(ps 3 ayat 3 KUP)</a:t>
            </a:r>
            <a:endParaRPr lang="id-ID" sz="1200" b="1" dirty="0"/>
          </a:p>
        </p:txBody>
      </p:sp>
      <p:graphicFrame>
        <p:nvGraphicFramePr>
          <p:cNvPr id="3" name="Table 2"/>
          <p:cNvGraphicFramePr>
            <a:graphicFrameLocks noGrp="1"/>
          </p:cNvGraphicFramePr>
          <p:nvPr/>
        </p:nvGraphicFramePr>
        <p:xfrm>
          <a:off x="288033" y="1340768"/>
          <a:ext cx="8676455" cy="4413829"/>
        </p:xfrm>
        <a:graphic>
          <a:graphicData uri="http://schemas.openxmlformats.org/drawingml/2006/table">
            <a:tbl>
              <a:tblPr firstRow="1" bandRow="1">
                <a:tableStyleId>{5C22544A-7EE6-4342-B048-85BDC9FD1C3A}</a:tableStyleId>
              </a:tblPr>
              <a:tblGrid>
                <a:gridCol w="519104"/>
                <a:gridCol w="2145192"/>
                <a:gridCol w="2592288"/>
                <a:gridCol w="3419871"/>
              </a:tblGrid>
              <a:tr h="0">
                <a:tc>
                  <a:txBody>
                    <a:bodyPr/>
                    <a:lstStyle/>
                    <a:p>
                      <a:r>
                        <a:rPr lang="id-ID" dirty="0" smtClean="0"/>
                        <a:t>no</a:t>
                      </a:r>
                      <a:endParaRPr lang="id-ID" dirty="0"/>
                    </a:p>
                  </a:txBody>
                  <a:tcPr/>
                </a:tc>
                <a:tc>
                  <a:txBody>
                    <a:bodyPr/>
                    <a:lstStyle/>
                    <a:p>
                      <a:r>
                        <a:rPr lang="id-ID" dirty="0" smtClean="0"/>
                        <a:t>Jenis SPT</a:t>
                      </a:r>
                      <a:endParaRPr lang="id-ID" dirty="0"/>
                    </a:p>
                  </a:txBody>
                  <a:tcPr/>
                </a:tc>
                <a:tc>
                  <a:txBody>
                    <a:bodyPr/>
                    <a:lstStyle/>
                    <a:p>
                      <a:r>
                        <a:rPr lang="id-ID" dirty="0" smtClean="0"/>
                        <a:t>Yang menyampaikan</a:t>
                      </a:r>
                      <a:endParaRPr lang="id-ID" dirty="0"/>
                    </a:p>
                  </a:txBody>
                  <a:tcPr/>
                </a:tc>
                <a:tc>
                  <a:txBody>
                    <a:bodyPr/>
                    <a:lstStyle/>
                    <a:p>
                      <a:r>
                        <a:rPr lang="id-ID" dirty="0" smtClean="0"/>
                        <a:t>Batas akhir penyampaian</a:t>
                      </a:r>
                      <a:endParaRPr lang="id-ID" dirty="0"/>
                    </a:p>
                  </a:txBody>
                  <a:tcPr/>
                </a:tc>
              </a:tr>
              <a:tr h="444222">
                <a:tc>
                  <a:txBody>
                    <a:bodyPr/>
                    <a:lstStyle/>
                    <a:p>
                      <a:pPr algn="ctr"/>
                      <a:r>
                        <a:rPr lang="id-ID" sz="1400" dirty="0" smtClean="0"/>
                        <a:t>1</a:t>
                      </a:r>
                      <a:endParaRPr lang="id-ID" sz="1400" dirty="0"/>
                    </a:p>
                  </a:txBody>
                  <a:tcPr/>
                </a:tc>
                <a:tc>
                  <a:txBody>
                    <a:bodyPr/>
                    <a:lstStyle/>
                    <a:p>
                      <a:r>
                        <a:rPr lang="id-ID" sz="1400" dirty="0" smtClean="0"/>
                        <a:t>Masa PPh</a:t>
                      </a:r>
                      <a:r>
                        <a:rPr lang="id-ID" sz="1400" baseline="0" dirty="0" smtClean="0"/>
                        <a:t> ps 21/26</a:t>
                      </a:r>
                      <a:endParaRPr lang="id-ID" sz="1400" dirty="0"/>
                    </a:p>
                  </a:txBody>
                  <a:tcPr/>
                </a:tc>
                <a:tc>
                  <a:txBody>
                    <a:bodyPr/>
                    <a:lstStyle/>
                    <a:p>
                      <a:r>
                        <a:rPr lang="id-ID" sz="1400" dirty="0" smtClean="0"/>
                        <a:t>Pemotong PPh ps 21/26</a:t>
                      </a:r>
                      <a:endParaRPr lang="id-ID" sz="1400" dirty="0"/>
                    </a:p>
                  </a:txBody>
                  <a:tcPr/>
                </a:tc>
                <a:tc>
                  <a:txBody>
                    <a:bodyPr/>
                    <a:lstStyle/>
                    <a:p>
                      <a:r>
                        <a:rPr lang="id-ID" sz="1400" dirty="0" smtClean="0"/>
                        <a:t>Tgl 20 setelah akhir masa pajak</a:t>
                      </a:r>
                      <a:endParaRPr lang="id-ID" sz="1400" dirty="0"/>
                    </a:p>
                  </a:txBody>
                  <a:tcPr/>
                </a:tc>
              </a:tr>
              <a:tr h="432048">
                <a:tc>
                  <a:txBody>
                    <a:bodyPr/>
                    <a:lstStyle/>
                    <a:p>
                      <a:pPr algn="ctr"/>
                      <a:r>
                        <a:rPr lang="id-ID" sz="1400" dirty="0" smtClean="0"/>
                        <a:t>2</a:t>
                      </a:r>
                      <a:endParaRPr lang="id-ID" sz="1400" dirty="0"/>
                    </a:p>
                  </a:txBody>
                  <a:tcPr/>
                </a:tc>
                <a:tc>
                  <a:txBody>
                    <a:bodyPr/>
                    <a:lstStyle/>
                    <a:p>
                      <a:r>
                        <a:rPr lang="id-ID" sz="1400" dirty="0" smtClean="0"/>
                        <a:t>Masa PPh 22</a:t>
                      </a:r>
                      <a:endParaRPr lang="id-ID" sz="1400" dirty="0"/>
                    </a:p>
                  </a:txBody>
                  <a:tcPr/>
                </a:tc>
                <a:tc>
                  <a:txBody>
                    <a:bodyPr/>
                    <a:lstStyle/>
                    <a:p>
                      <a:r>
                        <a:rPr lang="id-ID" sz="1400" dirty="0" smtClean="0"/>
                        <a:t>Ditjen Bea dan Cukai</a:t>
                      </a:r>
                      <a:endParaRPr lang="id-ID" sz="1400" dirty="0"/>
                    </a:p>
                  </a:txBody>
                  <a:tcPr/>
                </a:tc>
                <a:tc>
                  <a:txBody>
                    <a:bodyPr/>
                    <a:lstStyle/>
                    <a:p>
                      <a:r>
                        <a:rPr lang="id-ID" sz="1400" dirty="0" smtClean="0"/>
                        <a:t>7 hari setelah penyetoran</a:t>
                      </a:r>
                      <a:endParaRPr lang="id-ID" sz="1400" dirty="0"/>
                    </a:p>
                  </a:txBody>
                  <a:tcPr/>
                </a:tc>
              </a:tr>
              <a:tr h="432048">
                <a:tc>
                  <a:txBody>
                    <a:bodyPr/>
                    <a:lstStyle/>
                    <a:p>
                      <a:pPr algn="ctr"/>
                      <a:r>
                        <a:rPr lang="id-ID" sz="1400" dirty="0" smtClean="0"/>
                        <a:t>3</a:t>
                      </a:r>
                      <a:endParaRPr lang="id-ID" sz="1400" dirty="0"/>
                    </a:p>
                  </a:txBody>
                  <a:tcPr/>
                </a:tc>
                <a:tc>
                  <a:txBody>
                    <a:bodyPr/>
                    <a:lstStyle/>
                    <a:p>
                      <a:r>
                        <a:rPr lang="id-ID" sz="1400" dirty="0" smtClean="0"/>
                        <a:t>Masa PPh ps 22</a:t>
                      </a:r>
                      <a:endParaRPr lang="id-ID" sz="1400" dirty="0"/>
                    </a:p>
                  </a:txBody>
                  <a:tcPr/>
                </a:tc>
                <a:tc>
                  <a:txBody>
                    <a:bodyPr/>
                    <a:lstStyle/>
                    <a:p>
                      <a:r>
                        <a:rPr lang="id-ID" sz="1400" dirty="0" smtClean="0"/>
                        <a:t>Bendaharawan</a:t>
                      </a:r>
                      <a:endParaRPr lang="id-ID" sz="1400" dirty="0"/>
                    </a:p>
                  </a:txBody>
                  <a:tcPr/>
                </a:tc>
                <a:tc>
                  <a:txBody>
                    <a:bodyPr/>
                    <a:lstStyle/>
                    <a:p>
                      <a:r>
                        <a:rPr lang="id-ID" sz="1400" dirty="0" smtClean="0"/>
                        <a:t>Tgl 14 setelah akhir masa pajak</a:t>
                      </a:r>
                      <a:endParaRPr lang="id-ID" sz="1400" dirty="0"/>
                    </a:p>
                  </a:txBody>
                  <a:tcPr/>
                </a:tc>
              </a:tr>
              <a:tr h="432048">
                <a:tc>
                  <a:txBody>
                    <a:bodyPr/>
                    <a:lstStyle/>
                    <a:p>
                      <a:pPr algn="ctr"/>
                      <a:r>
                        <a:rPr lang="id-ID" sz="1400" dirty="0" smtClean="0"/>
                        <a:t>4</a:t>
                      </a:r>
                      <a:endParaRPr lang="id-ID" sz="1400" dirty="0"/>
                    </a:p>
                  </a:txBody>
                  <a:tcPr/>
                </a:tc>
                <a:tc>
                  <a:txBody>
                    <a:bodyPr/>
                    <a:lstStyle/>
                    <a:p>
                      <a:r>
                        <a:rPr lang="id-ID" sz="1400" dirty="0" smtClean="0"/>
                        <a:t>Masa PPh ps 22</a:t>
                      </a:r>
                      <a:endParaRPr lang="id-ID" sz="1400" dirty="0"/>
                    </a:p>
                  </a:txBody>
                  <a:tcPr/>
                </a:tc>
                <a:tc>
                  <a:txBody>
                    <a:bodyPr/>
                    <a:lstStyle/>
                    <a:p>
                      <a:r>
                        <a:rPr lang="id-ID" sz="1400" dirty="0" smtClean="0"/>
                        <a:t>Pemungut lainnya</a:t>
                      </a:r>
                      <a:endParaRPr lang="id-ID" sz="1400" dirty="0"/>
                    </a:p>
                  </a:txBody>
                  <a:tcPr/>
                </a:tc>
                <a:tc>
                  <a:txBody>
                    <a:bodyPr/>
                    <a:lstStyle/>
                    <a:p>
                      <a:r>
                        <a:rPr lang="id-ID" sz="1400" dirty="0" smtClean="0"/>
                        <a:t>Tgl 20 setelah akhir masa pajak</a:t>
                      </a:r>
                      <a:endParaRPr lang="id-ID" sz="1400" dirty="0"/>
                    </a:p>
                  </a:txBody>
                  <a:tcPr/>
                </a:tc>
              </a:tr>
              <a:tr h="504056">
                <a:tc>
                  <a:txBody>
                    <a:bodyPr/>
                    <a:lstStyle/>
                    <a:p>
                      <a:pPr algn="ctr"/>
                      <a:r>
                        <a:rPr lang="id-ID" sz="1400" dirty="0" smtClean="0"/>
                        <a:t>5</a:t>
                      </a:r>
                      <a:endParaRPr lang="id-ID" sz="1400" dirty="0"/>
                    </a:p>
                  </a:txBody>
                  <a:tcPr/>
                </a:tc>
                <a:tc>
                  <a:txBody>
                    <a:bodyPr/>
                    <a:lstStyle/>
                    <a:p>
                      <a:r>
                        <a:rPr lang="id-ID" sz="1400" dirty="0" smtClean="0"/>
                        <a:t>Masa PPh ps 23/26</a:t>
                      </a:r>
                      <a:endParaRPr lang="id-ID" sz="1400" dirty="0"/>
                    </a:p>
                  </a:txBody>
                  <a:tcPr/>
                </a:tc>
                <a:tc>
                  <a:txBody>
                    <a:bodyPr/>
                    <a:lstStyle/>
                    <a:p>
                      <a:r>
                        <a:rPr lang="id-ID" sz="1400" dirty="0" smtClean="0"/>
                        <a:t>Pemotong PPh</a:t>
                      </a:r>
                      <a:r>
                        <a:rPr lang="id-ID" sz="1400" baseline="0" dirty="0" smtClean="0"/>
                        <a:t> ps 23/26</a:t>
                      </a:r>
                      <a:endParaRPr lang="id-ID" sz="1400" dirty="0"/>
                    </a:p>
                  </a:txBody>
                  <a:tcPr/>
                </a:tc>
                <a:tc>
                  <a:txBody>
                    <a:bodyPr/>
                    <a:lstStyle/>
                    <a:p>
                      <a:r>
                        <a:rPr lang="id-ID" sz="1400" dirty="0" smtClean="0"/>
                        <a:t>Tgl 20 setelah akhir</a:t>
                      </a:r>
                      <a:r>
                        <a:rPr lang="id-ID" sz="1400" baseline="0" dirty="0" smtClean="0"/>
                        <a:t> masa pajak</a:t>
                      </a:r>
                      <a:endParaRPr lang="id-ID" sz="1400" dirty="0"/>
                    </a:p>
                  </a:txBody>
                  <a:tcPr/>
                </a:tc>
              </a:tr>
              <a:tr h="576064">
                <a:tc>
                  <a:txBody>
                    <a:bodyPr/>
                    <a:lstStyle/>
                    <a:p>
                      <a:pPr algn="ctr"/>
                      <a:r>
                        <a:rPr lang="id-ID" sz="1400" dirty="0" smtClean="0"/>
                        <a:t>6</a:t>
                      </a:r>
                      <a:endParaRPr lang="id-ID" sz="1400" dirty="0"/>
                    </a:p>
                  </a:txBody>
                  <a:tcPr/>
                </a:tc>
                <a:tc>
                  <a:txBody>
                    <a:bodyPr/>
                    <a:lstStyle/>
                    <a:p>
                      <a:r>
                        <a:rPr lang="id-ID" sz="1400" dirty="0" smtClean="0"/>
                        <a:t>Masa PPN dan PPnBM</a:t>
                      </a:r>
                      <a:r>
                        <a:rPr lang="id-ID" sz="1400" baseline="0" dirty="0" smtClean="0"/>
                        <a:t> </a:t>
                      </a:r>
                      <a:endParaRPr lang="id-ID" sz="1400" dirty="0"/>
                    </a:p>
                  </a:txBody>
                  <a:tcPr/>
                </a:tc>
                <a:tc>
                  <a:txBody>
                    <a:bodyPr/>
                    <a:lstStyle/>
                    <a:p>
                      <a:r>
                        <a:rPr lang="id-ID" sz="1400" dirty="0" smtClean="0"/>
                        <a:t>Pengusaha</a:t>
                      </a:r>
                      <a:r>
                        <a:rPr lang="id-ID" sz="1400" baseline="0" dirty="0" smtClean="0"/>
                        <a:t> kena pajak (1107/1108)</a:t>
                      </a:r>
                      <a:endParaRPr lang="id-ID" sz="1400" dirty="0"/>
                    </a:p>
                  </a:txBody>
                  <a:tcPr/>
                </a:tc>
                <a:tc>
                  <a:txBody>
                    <a:bodyPr/>
                    <a:lstStyle/>
                    <a:p>
                      <a:r>
                        <a:rPr lang="id-ID" sz="1400" dirty="0" smtClean="0"/>
                        <a:t>Tgl</a:t>
                      </a:r>
                      <a:r>
                        <a:rPr lang="id-ID" sz="1400" baseline="0" dirty="0" smtClean="0"/>
                        <a:t> 20 setelah akhir masa pajak</a:t>
                      </a:r>
                      <a:endParaRPr lang="id-ID" sz="1400" dirty="0"/>
                    </a:p>
                  </a:txBody>
                  <a:tcPr/>
                </a:tc>
              </a:tr>
              <a:tr h="504056">
                <a:tc>
                  <a:txBody>
                    <a:bodyPr/>
                    <a:lstStyle/>
                    <a:p>
                      <a:pPr algn="ctr"/>
                      <a:r>
                        <a:rPr lang="id-ID" sz="1400" dirty="0" smtClean="0"/>
                        <a:t>7 </a:t>
                      </a:r>
                      <a:endParaRPr lang="id-ID" sz="1400" dirty="0"/>
                    </a:p>
                  </a:txBody>
                  <a:tcPr/>
                </a:tc>
                <a:tc>
                  <a:txBody>
                    <a:bodyPr/>
                    <a:lstStyle/>
                    <a:p>
                      <a:r>
                        <a:rPr lang="id-ID" sz="1400" dirty="0" smtClean="0"/>
                        <a:t>Masa PPnBM</a:t>
                      </a:r>
                      <a:endParaRPr lang="id-ID" sz="1400" dirty="0"/>
                    </a:p>
                  </a:txBody>
                  <a:tcPr/>
                </a:tc>
                <a:tc>
                  <a:txBody>
                    <a:bodyPr/>
                    <a:lstStyle/>
                    <a:p>
                      <a:r>
                        <a:rPr lang="id-ID" sz="1400" dirty="0" smtClean="0"/>
                        <a:t>Ditjen Bea dan Cukai</a:t>
                      </a:r>
                      <a:endParaRPr lang="id-ID" sz="1400" dirty="0"/>
                    </a:p>
                  </a:txBody>
                  <a:tcPr/>
                </a:tc>
                <a:tc>
                  <a:txBody>
                    <a:bodyPr/>
                    <a:lstStyle/>
                    <a:p>
                      <a:r>
                        <a:rPr lang="id-ID" sz="1400" dirty="0" smtClean="0"/>
                        <a:t>7 hari setelah penyetoran</a:t>
                      </a:r>
                      <a:endParaRPr lang="id-ID" sz="1400" dirty="0"/>
                    </a:p>
                  </a:txBody>
                  <a:tcPr/>
                </a:tc>
              </a:tr>
              <a:tr h="723527">
                <a:tc>
                  <a:txBody>
                    <a:bodyPr/>
                    <a:lstStyle/>
                    <a:p>
                      <a:pPr algn="ctr"/>
                      <a:r>
                        <a:rPr lang="id-ID" sz="1400" dirty="0" smtClean="0"/>
                        <a:t>8</a:t>
                      </a:r>
                      <a:endParaRPr lang="id-ID" sz="1400" dirty="0"/>
                    </a:p>
                  </a:txBody>
                  <a:tcPr/>
                </a:tc>
                <a:tc>
                  <a:txBody>
                    <a:bodyPr/>
                    <a:lstStyle/>
                    <a:p>
                      <a:r>
                        <a:rPr lang="id-ID" sz="1400" dirty="0" smtClean="0"/>
                        <a:t>SPT tahunan</a:t>
                      </a:r>
                      <a:endParaRPr lang="id-ID" sz="1400" dirty="0"/>
                    </a:p>
                  </a:txBody>
                  <a:tcPr/>
                </a:tc>
                <a:tc>
                  <a:txBody>
                    <a:bodyPr/>
                    <a:lstStyle/>
                    <a:p>
                      <a:r>
                        <a:rPr lang="id-ID" sz="1400" dirty="0" smtClean="0"/>
                        <a:t>a. WPOP</a:t>
                      </a:r>
                    </a:p>
                    <a:p>
                      <a:r>
                        <a:rPr lang="id-ID" sz="1400" dirty="0" smtClean="0"/>
                        <a:t>b. WP Badan</a:t>
                      </a:r>
                    </a:p>
                  </a:txBody>
                  <a:tcPr/>
                </a:tc>
                <a:tc>
                  <a:txBody>
                    <a:bodyPr/>
                    <a:lstStyle/>
                    <a:p>
                      <a:r>
                        <a:rPr lang="id-ID" sz="1400" dirty="0" smtClean="0"/>
                        <a:t>3 bulan setelah berakhit tahun pajak</a:t>
                      </a:r>
                    </a:p>
                    <a:p>
                      <a:r>
                        <a:rPr lang="id-ID" sz="1400" dirty="0" smtClean="0"/>
                        <a:t>4 bulan setelah berakhir tahun pajak</a:t>
                      </a:r>
                      <a:endParaRPr lang="id-ID" sz="1400" dirty="0"/>
                    </a:p>
                  </a:txBody>
                  <a:tcPr/>
                </a:tc>
              </a:tr>
            </a:tbl>
          </a:graphicData>
        </a:graphic>
      </p:graphicFrame>
      <p:sp>
        <p:nvSpPr>
          <p:cNvPr id="4" name="TextBox 3"/>
          <p:cNvSpPr txBox="1"/>
          <p:nvPr/>
        </p:nvSpPr>
        <p:spPr>
          <a:xfrm>
            <a:off x="3059832" y="6021288"/>
            <a:ext cx="5647700" cy="584775"/>
          </a:xfrm>
          <a:prstGeom prst="rect">
            <a:avLst/>
          </a:prstGeom>
          <a:noFill/>
        </p:spPr>
        <p:txBody>
          <a:bodyPr wrap="none" rtlCol="0">
            <a:spAutoFit/>
          </a:bodyPr>
          <a:lstStyle/>
          <a:p>
            <a:r>
              <a:rPr lang="id-ID" dirty="0" smtClean="0"/>
              <a:t>Catatan : </a:t>
            </a:r>
            <a:r>
              <a:rPr lang="id-ID" sz="1400" dirty="0" smtClean="0"/>
              <a:t>bila tgl jatuh tempo bertepatan dengan hari libur, </a:t>
            </a:r>
          </a:p>
          <a:p>
            <a:r>
              <a:rPr lang="id-ID" sz="1400" dirty="0" smtClean="0"/>
              <a:t>penyampaian SPT paling lambat pada hari kerja berikutnya .</a:t>
            </a:r>
            <a:endParaRPr lang="id-ID" sz="1400" dirty="0"/>
          </a:p>
        </p:txBody>
      </p:sp>
    </p:spTree>
  </p:cSld>
  <p:clrMapOvr>
    <a:masterClrMapping/>
  </p:clrMapOvr>
  <p:transition spd="slow">
    <p:strips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1251</Words>
  <Application>Microsoft Office PowerPoint</Application>
  <PresentationFormat>On-screen Show (4:3)</PresentationFormat>
  <Paragraphs>164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2</cp:revision>
  <dcterms:created xsi:type="dcterms:W3CDTF">2013-02-24T07:35:31Z</dcterms:created>
  <dcterms:modified xsi:type="dcterms:W3CDTF">2015-10-22T03:22:34Z</dcterms:modified>
</cp:coreProperties>
</file>