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2"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9" d="100"/>
          <a:sy n="89" d="100"/>
        </p:scale>
        <p:origin x="-300" y="-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0493C74-6D47-4DCF-B20B-2D98AEF9BA7D}"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F3890-014D-4899-A94C-22BDEB780D6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93C74-6D47-4DCF-B20B-2D98AEF9BA7D}"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F3890-014D-4899-A94C-22BDEB780D6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93C74-6D47-4DCF-B20B-2D98AEF9BA7D}"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F3890-014D-4899-A94C-22BDEB780D6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0493C74-6D47-4DCF-B20B-2D98AEF9BA7D}"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F3890-014D-4899-A94C-22BDEB780D6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0493C74-6D47-4DCF-B20B-2D98AEF9BA7D}" type="datetimeFigureOut">
              <a:rPr lang="en-US" smtClean="0"/>
              <a:pPr/>
              <a:t>10/22/2015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2F3890-014D-4899-A94C-22BDEB780D6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0493C74-6D47-4DCF-B20B-2D98AEF9BA7D}"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F3890-014D-4899-A94C-22BDEB780D6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0493C74-6D47-4DCF-B20B-2D98AEF9BA7D}" type="datetimeFigureOut">
              <a:rPr lang="en-US" smtClean="0"/>
              <a:pPr/>
              <a:t>10/22/2015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2F3890-014D-4899-A94C-22BDEB780D6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0493C74-6D47-4DCF-B20B-2D98AEF9BA7D}" type="datetimeFigureOut">
              <a:rPr lang="en-US" smtClean="0"/>
              <a:pPr/>
              <a:t>10/22/2015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2F3890-014D-4899-A94C-22BDEB780D6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0493C74-6D47-4DCF-B20B-2D98AEF9BA7D}" type="datetimeFigureOut">
              <a:rPr lang="en-US" smtClean="0"/>
              <a:pPr/>
              <a:t>10/22/2015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2F3890-014D-4899-A94C-22BDEB780D6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93C74-6D47-4DCF-B20B-2D98AEF9BA7D}"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F3890-014D-4899-A94C-22BDEB780D6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0493C74-6D47-4DCF-B20B-2D98AEF9BA7D}" type="datetimeFigureOut">
              <a:rPr lang="en-US" smtClean="0"/>
              <a:pPr/>
              <a:t>10/22/2015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2F3890-014D-4899-A94C-22BDEB780D6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0493C74-6D47-4DCF-B20B-2D98AEF9BA7D}" type="datetimeFigureOut">
              <a:rPr lang="en-US" smtClean="0"/>
              <a:pPr/>
              <a:t>10/22/2015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52F3890-014D-4899-A94C-22BDEB780D6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0347" y="2967335"/>
            <a:ext cx="3173754" cy="1107996"/>
          </a:xfrm>
          <a:prstGeom prst="rect">
            <a:avLst/>
          </a:prstGeom>
          <a:noFill/>
        </p:spPr>
        <p:txBody>
          <a:bodyPr wrap="none" lIns="91440" tIns="45720" rIns="91440" bIns="45720">
            <a:spAutoFit/>
          </a:bodyPr>
          <a:lstStyle/>
          <a:p>
            <a:pPr algn="ctr"/>
            <a:r>
              <a:rPr lang="en-US" sz="6600" b="1" cap="none" spc="0" dirty="0" err="1"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Materi</a:t>
            </a:r>
            <a:r>
              <a:rPr lang="en-US" sz="6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9</a:t>
            </a:r>
            <a:endParaRPr lang="en-US" sz="6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72250" y="620688"/>
            <a:ext cx="4931998" cy="369332"/>
          </a:xfrm>
          <a:prstGeom prst="rect">
            <a:avLst/>
          </a:prstGeom>
          <a:solidFill>
            <a:srgbClr val="FFFF00"/>
          </a:solidFill>
        </p:spPr>
        <p:txBody>
          <a:bodyPr wrap="square" rtlCol="0">
            <a:spAutoFit/>
          </a:bodyPr>
          <a:lstStyle/>
          <a:p>
            <a:pPr algn="ctr"/>
            <a:r>
              <a:rPr lang="id-ID" b="1" dirty="0" smtClean="0"/>
              <a:t>Sanksi Keterlambatan Membayar Pajak</a:t>
            </a:r>
            <a:endParaRPr lang="id-ID" b="1" dirty="0"/>
          </a:p>
        </p:txBody>
      </p:sp>
      <p:sp>
        <p:nvSpPr>
          <p:cNvPr id="3" name="Down Arrow 2"/>
          <p:cNvSpPr/>
          <p:nvPr/>
        </p:nvSpPr>
        <p:spPr>
          <a:xfrm>
            <a:off x="4067944" y="1196752"/>
            <a:ext cx="484632" cy="69037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TextBox 3"/>
          <p:cNvSpPr txBox="1"/>
          <p:nvPr/>
        </p:nvSpPr>
        <p:spPr>
          <a:xfrm>
            <a:off x="827584" y="1988840"/>
            <a:ext cx="6999032" cy="1477328"/>
          </a:xfrm>
          <a:prstGeom prst="rect">
            <a:avLst/>
          </a:prstGeom>
          <a:solidFill>
            <a:srgbClr val="00B050"/>
          </a:solidFill>
        </p:spPr>
        <p:txBody>
          <a:bodyPr wrap="none" rtlCol="0">
            <a:spAutoFit/>
          </a:bodyPr>
          <a:lstStyle/>
          <a:p>
            <a:r>
              <a:rPr lang="id-ID" dirty="0" smtClean="0">
                <a:solidFill>
                  <a:schemeClr val="bg1"/>
                </a:solidFill>
              </a:rPr>
              <a:t>Pembayaran/ penyetoran pajak yang dilakukan setelah</a:t>
            </a:r>
          </a:p>
          <a:p>
            <a:r>
              <a:rPr lang="id-ID" dirty="0" smtClean="0">
                <a:solidFill>
                  <a:schemeClr val="bg1"/>
                </a:solidFill>
              </a:rPr>
              <a:t> tanggal jatuh tempo , dikenakan sanksi administrasi berupa</a:t>
            </a:r>
          </a:p>
          <a:p>
            <a:r>
              <a:rPr lang="id-ID" dirty="0" smtClean="0">
                <a:solidFill>
                  <a:schemeClr val="bg1"/>
                </a:solidFill>
              </a:rPr>
              <a:t> bunga 2% perbulan dihitung dari tanggal jatuh tempo s/d</a:t>
            </a:r>
          </a:p>
          <a:p>
            <a:r>
              <a:rPr lang="id-ID" dirty="0" smtClean="0">
                <a:solidFill>
                  <a:schemeClr val="bg1"/>
                </a:solidFill>
              </a:rPr>
              <a:t>tanggal pembayaran, bagian bulan dihitung penuh 1 bulan</a:t>
            </a:r>
          </a:p>
          <a:p>
            <a:r>
              <a:rPr lang="id-ID" dirty="0" smtClean="0">
                <a:solidFill>
                  <a:schemeClr val="bg1"/>
                </a:solidFill>
              </a:rPr>
              <a:t>(untuk masa pajak, pasal 9 ayat 2a KUP)</a:t>
            </a:r>
            <a:endParaRPr lang="id-ID" dirty="0">
              <a:solidFill>
                <a:schemeClr val="bg1"/>
              </a:solidFill>
            </a:endParaRPr>
          </a:p>
        </p:txBody>
      </p:sp>
      <p:sp>
        <p:nvSpPr>
          <p:cNvPr id="5" name="TextBox 4"/>
          <p:cNvSpPr txBox="1"/>
          <p:nvPr/>
        </p:nvSpPr>
        <p:spPr>
          <a:xfrm>
            <a:off x="899592" y="3933056"/>
            <a:ext cx="6833922" cy="1754326"/>
          </a:xfrm>
          <a:prstGeom prst="rect">
            <a:avLst/>
          </a:prstGeom>
          <a:solidFill>
            <a:srgbClr val="FF0000"/>
          </a:solidFill>
        </p:spPr>
        <p:txBody>
          <a:bodyPr wrap="none" rtlCol="0">
            <a:spAutoFit/>
          </a:bodyPr>
          <a:lstStyle/>
          <a:p>
            <a:r>
              <a:rPr lang="id-ID" dirty="0" smtClean="0">
                <a:solidFill>
                  <a:schemeClr val="bg1"/>
                </a:solidFill>
              </a:rPr>
              <a:t>Atas pembayaran/penyetoran pajak yang dilakukan setelah</a:t>
            </a:r>
          </a:p>
          <a:p>
            <a:r>
              <a:rPr lang="id-ID" dirty="0" smtClean="0">
                <a:solidFill>
                  <a:schemeClr val="bg1"/>
                </a:solidFill>
              </a:rPr>
              <a:t>tanggal jatuh tempo penyampaian SPT tahunan, dikenakan </a:t>
            </a:r>
          </a:p>
          <a:p>
            <a:r>
              <a:rPr lang="id-ID" dirty="0" smtClean="0">
                <a:solidFill>
                  <a:schemeClr val="bg1"/>
                </a:solidFill>
              </a:rPr>
              <a:t>sanksi administrasi berupa bunga 2% perbulan dihitung </a:t>
            </a:r>
          </a:p>
          <a:p>
            <a:r>
              <a:rPr lang="id-ID" dirty="0" smtClean="0">
                <a:solidFill>
                  <a:schemeClr val="bg1"/>
                </a:solidFill>
              </a:rPr>
              <a:t>mulai dari berakhirnya batas waktu penyampaian SPT</a:t>
            </a:r>
          </a:p>
          <a:p>
            <a:r>
              <a:rPr lang="id-ID" dirty="0" smtClean="0">
                <a:solidFill>
                  <a:schemeClr val="bg1"/>
                </a:solidFill>
              </a:rPr>
              <a:t>sampai dengan tanggal pembayaran, bagian dari bulan</a:t>
            </a:r>
          </a:p>
          <a:p>
            <a:r>
              <a:rPr lang="id-ID" dirty="0" smtClean="0">
                <a:solidFill>
                  <a:schemeClr val="bg1"/>
                </a:solidFill>
              </a:rPr>
              <a:t>dihitung penuh 1 bulan (pasal 9 ayat 2b KUP).</a:t>
            </a:r>
            <a:endParaRPr lang="id-ID" dirty="0">
              <a:solidFill>
                <a:schemeClr val="bg1"/>
              </a:solidFill>
            </a:endParaRPr>
          </a:p>
        </p:txBody>
      </p:sp>
    </p:spTree>
  </p:cSld>
  <p:clrMapOvr>
    <a:masterClrMapping/>
  </p:clrMapOvr>
  <p:transition spd="slow">
    <p:circl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763688" y="404664"/>
            <a:ext cx="4824536" cy="648072"/>
          </a:xfrm>
          <a:prstGeom prst="roundRect">
            <a:avLst>
              <a:gd name="adj" fmla="val 50000"/>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400" b="1" dirty="0" smtClean="0"/>
              <a:t>Pembukuan dan Pencatatan</a:t>
            </a:r>
            <a:endParaRPr lang="id-ID" sz="2400" b="1" dirty="0"/>
          </a:p>
        </p:txBody>
      </p:sp>
      <p:sp>
        <p:nvSpPr>
          <p:cNvPr id="4" name="Horizontal Scroll 3"/>
          <p:cNvSpPr/>
          <p:nvPr/>
        </p:nvSpPr>
        <p:spPr>
          <a:xfrm>
            <a:off x="395536" y="548680"/>
            <a:ext cx="8424936" cy="6048672"/>
          </a:xfrm>
          <a:prstGeom prst="horizontalScroll">
            <a:avLst/>
          </a:prstGeom>
          <a:solidFill>
            <a:srgbClr val="6666FF"/>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buAutoNum type="arabicPeriod"/>
            </a:pPr>
            <a:r>
              <a:rPr lang="id-ID" b="1" dirty="0" smtClean="0"/>
              <a:t>Pembukuan</a:t>
            </a:r>
          </a:p>
          <a:p>
            <a:pPr marL="342900" indent="-342900"/>
            <a:r>
              <a:rPr lang="id-ID" dirty="0" smtClean="0"/>
              <a:t>    Adalah suatu proses pencatatan yang dilakukan secara teratur, untuk mengumpulkan data dan informasi keuangan yang meliputi harta, modal, penghasilan dan biaya serta jumlah harga perolehan dan penyerahan barang dan jasa, yang ditutup dengan menyusun laporan keuangan berupa neraca dan laporan laba rugi pada setiap tahun pajak berakhir.</a:t>
            </a:r>
          </a:p>
          <a:p>
            <a:pPr marL="342900" indent="-342900"/>
            <a:endParaRPr lang="id-ID" dirty="0" smtClean="0"/>
          </a:p>
          <a:p>
            <a:pPr marL="342900" indent="-342900"/>
            <a:r>
              <a:rPr lang="id-ID" b="1" dirty="0" smtClean="0"/>
              <a:t>2. Pencatatan </a:t>
            </a:r>
          </a:p>
          <a:p>
            <a:pPr marL="342900" indent="-342900"/>
            <a:r>
              <a:rPr lang="id-ID" dirty="0" smtClean="0"/>
              <a:t>    Adalah pengumpulan data secara teratur tentang peredaran bruto, dan atau penghasilan bruto sebagai dasar untuk menghitung pajak yang terutang termasuk penghasilan yang bukan obyek pajak dan atau yang dikenakan pajak yang bersifat final </a:t>
            </a:r>
            <a:endParaRPr lang="id-ID" dirty="0"/>
          </a:p>
        </p:txBody>
      </p:sp>
      <p:sp>
        <p:nvSpPr>
          <p:cNvPr id="5" name="TextBox 4"/>
          <p:cNvSpPr txBox="1"/>
          <p:nvPr/>
        </p:nvSpPr>
        <p:spPr>
          <a:xfrm>
            <a:off x="2267744" y="6021288"/>
            <a:ext cx="6624736" cy="523220"/>
          </a:xfrm>
          <a:prstGeom prst="rect">
            <a:avLst/>
          </a:prstGeom>
          <a:solidFill>
            <a:srgbClr val="FFFF00"/>
          </a:solidFill>
          <a:ln w="76200">
            <a:solidFill>
              <a:schemeClr val="tx1"/>
            </a:solidFill>
          </a:ln>
        </p:spPr>
        <p:txBody>
          <a:bodyPr wrap="square" rtlCol="0">
            <a:spAutoFit/>
          </a:bodyPr>
          <a:lstStyle/>
          <a:p>
            <a:r>
              <a:rPr lang="id-ID" sz="1400" dirty="0" smtClean="0"/>
              <a:t>Dikecualikan dari kewajiban menyelenggarakan pembukuan dan pencatatan  adalah WP OP yg tidak menyampaikan  SPT tahunan PPh.</a:t>
            </a:r>
            <a:endParaRPr lang="id-ID" sz="1400" dirty="0"/>
          </a:p>
        </p:txBody>
      </p:sp>
    </p:spTree>
  </p:cSld>
  <p:clrMapOvr>
    <a:masterClrMapping/>
  </p:clrMapOvr>
  <p:transition spd="slow">
    <p:diamon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1844824"/>
            <a:ext cx="1475084" cy="369332"/>
          </a:xfrm>
          <a:prstGeom prst="rect">
            <a:avLst/>
          </a:prstGeom>
          <a:solidFill>
            <a:srgbClr val="FFFF00"/>
          </a:solidFill>
        </p:spPr>
        <p:txBody>
          <a:bodyPr wrap="none" rtlCol="0">
            <a:spAutoFit/>
          </a:bodyPr>
          <a:lstStyle/>
          <a:p>
            <a:r>
              <a:rPr lang="id-ID" dirty="0" smtClean="0"/>
              <a:t>Wajib pajak</a:t>
            </a:r>
            <a:endParaRPr lang="id-ID" dirty="0"/>
          </a:p>
        </p:txBody>
      </p:sp>
      <p:cxnSp>
        <p:nvCxnSpPr>
          <p:cNvPr id="4" name="Straight Arrow Connector 3"/>
          <p:cNvCxnSpPr>
            <a:stCxn id="2" idx="3"/>
          </p:cNvCxnSpPr>
          <p:nvPr/>
        </p:nvCxnSpPr>
        <p:spPr>
          <a:xfrm flipV="1">
            <a:off x="2374676" y="908720"/>
            <a:ext cx="757164" cy="11207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203848" y="836712"/>
            <a:ext cx="862737" cy="369332"/>
          </a:xfrm>
          <a:prstGeom prst="rect">
            <a:avLst/>
          </a:prstGeom>
          <a:solidFill>
            <a:srgbClr val="FF0000"/>
          </a:solidFill>
        </p:spPr>
        <p:txBody>
          <a:bodyPr wrap="none" rtlCol="0">
            <a:spAutoFit/>
          </a:bodyPr>
          <a:lstStyle/>
          <a:p>
            <a:r>
              <a:rPr lang="id-ID" dirty="0" smtClean="0">
                <a:solidFill>
                  <a:schemeClr val="bg1"/>
                </a:solidFill>
              </a:rPr>
              <a:t>Badan</a:t>
            </a:r>
            <a:endParaRPr lang="id-ID" dirty="0">
              <a:solidFill>
                <a:schemeClr val="bg1"/>
              </a:solidFill>
            </a:endParaRPr>
          </a:p>
        </p:txBody>
      </p:sp>
      <p:cxnSp>
        <p:nvCxnSpPr>
          <p:cNvPr id="7" name="Straight Arrow Connector 6"/>
          <p:cNvCxnSpPr>
            <a:stCxn id="2" idx="3"/>
          </p:cNvCxnSpPr>
          <p:nvPr/>
        </p:nvCxnSpPr>
        <p:spPr>
          <a:xfrm>
            <a:off x="2374676" y="2029490"/>
            <a:ext cx="757164" cy="8954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203848" y="2636912"/>
            <a:ext cx="962123" cy="646331"/>
          </a:xfrm>
          <a:prstGeom prst="rect">
            <a:avLst/>
          </a:prstGeom>
          <a:solidFill>
            <a:srgbClr val="00B0F0"/>
          </a:solidFill>
        </p:spPr>
        <p:txBody>
          <a:bodyPr wrap="none" rtlCol="0">
            <a:spAutoFit/>
          </a:bodyPr>
          <a:lstStyle/>
          <a:p>
            <a:r>
              <a:rPr lang="id-ID" dirty="0" smtClean="0"/>
              <a:t>Orang </a:t>
            </a:r>
          </a:p>
          <a:p>
            <a:r>
              <a:rPr lang="id-ID" dirty="0" smtClean="0"/>
              <a:t>Pribadi</a:t>
            </a:r>
            <a:endParaRPr lang="id-ID" dirty="0"/>
          </a:p>
        </p:txBody>
      </p:sp>
      <p:sp>
        <p:nvSpPr>
          <p:cNvPr id="9" name="Rectangle 8"/>
          <p:cNvSpPr/>
          <p:nvPr/>
        </p:nvSpPr>
        <p:spPr>
          <a:xfrm>
            <a:off x="5580112" y="908720"/>
            <a:ext cx="2448272" cy="9144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Pembukuan</a:t>
            </a:r>
            <a:endParaRPr lang="id-ID" dirty="0"/>
          </a:p>
        </p:txBody>
      </p:sp>
      <p:sp>
        <p:nvSpPr>
          <p:cNvPr id="10" name="Rectangle 9"/>
          <p:cNvSpPr/>
          <p:nvPr/>
        </p:nvSpPr>
        <p:spPr>
          <a:xfrm>
            <a:off x="5724128" y="2492896"/>
            <a:ext cx="2376264" cy="914400"/>
          </a:xfrm>
          <a:prstGeom prst="rect">
            <a:avLst/>
          </a:prstGeom>
          <a:blipFill>
            <a:blip r:embed="rId2" cstate="print"/>
            <a:tile tx="0" ty="0" sx="100000" sy="100000" flip="none" algn="tl"/>
          </a:bli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dirty="0" smtClean="0"/>
              <a:t>Pencatatan</a:t>
            </a:r>
            <a:endParaRPr lang="id-ID" dirty="0"/>
          </a:p>
        </p:txBody>
      </p:sp>
      <p:cxnSp>
        <p:nvCxnSpPr>
          <p:cNvPr id="12" name="Straight Arrow Connector 11"/>
          <p:cNvCxnSpPr>
            <a:stCxn id="5" idx="3"/>
          </p:cNvCxnSpPr>
          <p:nvPr/>
        </p:nvCxnSpPr>
        <p:spPr>
          <a:xfrm>
            <a:off x="4066585" y="1021378"/>
            <a:ext cx="1441519" cy="3193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3"/>
          </p:cNvCxnSpPr>
          <p:nvPr/>
        </p:nvCxnSpPr>
        <p:spPr>
          <a:xfrm flipV="1">
            <a:off x="4165971" y="1412776"/>
            <a:ext cx="1342133" cy="15473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a:stCxn id="8" idx="3"/>
          </p:cNvCxnSpPr>
          <p:nvPr/>
        </p:nvCxnSpPr>
        <p:spPr>
          <a:xfrm flipV="1">
            <a:off x="4165971" y="2924944"/>
            <a:ext cx="1486149" cy="3513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395536" y="3579981"/>
            <a:ext cx="8462573" cy="2585323"/>
          </a:xfrm>
          <a:prstGeom prst="rect">
            <a:avLst/>
          </a:prstGeom>
          <a:solidFill>
            <a:srgbClr val="7030A0"/>
          </a:solidFill>
          <a:ln w="76200">
            <a:solidFill>
              <a:srgbClr val="FFFF00"/>
            </a:solidFill>
          </a:ln>
        </p:spPr>
        <p:txBody>
          <a:bodyPr wrap="none" rtlCol="0">
            <a:spAutoFit/>
          </a:bodyPr>
          <a:lstStyle/>
          <a:p>
            <a:r>
              <a:rPr lang="id-ID" dirty="0" smtClean="0">
                <a:solidFill>
                  <a:schemeClr val="bg1"/>
                </a:solidFill>
              </a:rPr>
              <a:t>Pembukuan atau pencatatan harus diselenggarakan di Indonesia dengan</a:t>
            </a:r>
          </a:p>
          <a:p>
            <a:r>
              <a:rPr lang="id-ID" dirty="0" smtClean="0">
                <a:solidFill>
                  <a:schemeClr val="bg1"/>
                </a:solidFill>
              </a:rPr>
              <a:t>menggunakan huruf latin, angka arab, satuan uang rupiah dan disusun </a:t>
            </a:r>
          </a:p>
          <a:p>
            <a:r>
              <a:rPr lang="id-ID" dirty="0" smtClean="0">
                <a:solidFill>
                  <a:schemeClr val="bg1"/>
                </a:solidFill>
              </a:rPr>
              <a:t>dalam bahasa Indonesia atau bahasa aing yg diizinkan oleh Menkeu.</a:t>
            </a:r>
          </a:p>
          <a:p>
            <a:endParaRPr lang="id-ID" dirty="0" smtClean="0">
              <a:solidFill>
                <a:schemeClr val="bg1"/>
              </a:solidFill>
            </a:endParaRPr>
          </a:p>
          <a:p>
            <a:r>
              <a:rPr lang="id-ID" dirty="0" smtClean="0">
                <a:solidFill>
                  <a:schemeClr val="bg1"/>
                </a:solidFill>
              </a:rPr>
              <a:t>Buku-buku, catatan-catatan, dokumen-dokumen yg menjadi dasar</a:t>
            </a:r>
          </a:p>
          <a:p>
            <a:r>
              <a:rPr lang="id-ID" dirty="0" smtClean="0">
                <a:solidFill>
                  <a:schemeClr val="bg1"/>
                </a:solidFill>
              </a:rPr>
              <a:t>pembukuan atau pencatatan dan dokumen lain wajib </a:t>
            </a:r>
            <a:r>
              <a:rPr lang="id-ID" b="1" dirty="0" smtClean="0">
                <a:solidFill>
                  <a:schemeClr val="bg1"/>
                </a:solidFill>
              </a:rPr>
              <a:t>disimpan selama</a:t>
            </a:r>
          </a:p>
          <a:p>
            <a:r>
              <a:rPr lang="id-ID" b="1" dirty="0" smtClean="0">
                <a:solidFill>
                  <a:schemeClr val="bg1"/>
                </a:solidFill>
              </a:rPr>
              <a:t>10 tahun </a:t>
            </a:r>
            <a:r>
              <a:rPr lang="id-ID" dirty="0" smtClean="0">
                <a:solidFill>
                  <a:schemeClr val="bg1"/>
                </a:solidFill>
              </a:rPr>
              <a:t>di Indonesia, yaitu tempat kegiatan atau ditempat tinggal bagi</a:t>
            </a:r>
          </a:p>
          <a:p>
            <a:r>
              <a:rPr lang="id-ID" dirty="0" smtClean="0">
                <a:solidFill>
                  <a:schemeClr val="bg1"/>
                </a:solidFill>
              </a:rPr>
              <a:t>wajib pajak orang pribadi atau di tempat kedudukan bagi wajib pajak</a:t>
            </a:r>
          </a:p>
          <a:p>
            <a:r>
              <a:rPr lang="id-ID" dirty="0" smtClean="0">
                <a:solidFill>
                  <a:schemeClr val="bg1"/>
                </a:solidFill>
              </a:rPr>
              <a:t> badan </a:t>
            </a:r>
            <a:endParaRPr lang="id-ID" dirty="0">
              <a:solidFill>
                <a:schemeClr val="bg1"/>
              </a:solidFill>
            </a:endParaRPr>
          </a:p>
        </p:txBody>
      </p:sp>
      <p:sp>
        <p:nvSpPr>
          <p:cNvPr id="13" name="TextBox 12"/>
          <p:cNvSpPr txBox="1"/>
          <p:nvPr/>
        </p:nvSpPr>
        <p:spPr>
          <a:xfrm>
            <a:off x="683568" y="6309320"/>
            <a:ext cx="8015336" cy="369332"/>
          </a:xfrm>
          <a:prstGeom prst="rect">
            <a:avLst/>
          </a:prstGeom>
          <a:solidFill>
            <a:srgbClr val="FFFF00"/>
          </a:solidFill>
        </p:spPr>
        <p:txBody>
          <a:bodyPr wrap="none" rtlCol="0">
            <a:spAutoFit/>
          </a:bodyPr>
          <a:lstStyle/>
          <a:p>
            <a:r>
              <a:rPr lang="id-ID" dirty="0" smtClean="0"/>
              <a:t>10 tahun adalah batas daluarsa penyidikan tindak pidana perpajakan </a:t>
            </a:r>
            <a:endParaRPr lang="id-ID" dirty="0"/>
          </a:p>
        </p:txBody>
      </p:sp>
    </p:spTree>
  </p:cSld>
  <p:clrMapOvr>
    <a:masterClrMapping/>
  </p:clrMapOvr>
  <p:transition spd="slow">
    <p:circl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835696" y="188640"/>
            <a:ext cx="5184576" cy="648072"/>
          </a:xfrm>
          <a:prstGeom prst="roundRect">
            <a:avLst>
              <a:gd name="adj" fmla="val 50000"/>
            </a:avLst>
          </a:prstGeom>
          <a:solidFill>
            <a:srgbClr val="CD1F9B"/>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Pengecualian dari Kewajiban  Pembukuan</a:t>
            </a:r>
            <a:endParaRPr lang="id-ID" b="1" dirty="0"/>
          </a:p>
        </p:txBody>
      </p:sp>
      <p:sp>
        <p:nvSpPr>
          <p:cNvPr id="3" name="Frame 2"/>
          <p:cNvSpPr/>
          <p:nvPr/>
        </p:nvSpPr>
        <p:spPr>
          <a:xfrm>
            <a:off x="251520" y="1196752"/>
            <a:ext cx="8712968" cy="5472608"/>
          </a:xfrm>
          <a:prstGeom prst="frame">
            <a:avLst>
              <a:gd name="adj1" fmla="val 5201"/>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solidFill>
                  <a:schemeClr val="tx1"/>
                </a:solidFill>
              </a:rPr>
              <a:t>A. Dikecualikan dari kewajiban menyelenggarakan pembukuan, tetapi  wajib melakukan pencatatan adalah :</a:t>
            </a:r>
          </a:p>
          <a:p>
            <a:pPr marL="342900" indent="-342900">
              <a:buAutoNum type="alphaLcPeriod"/>
            </a:pPr>
            <a:r>
              <a:rPr lang="id-ID" dirty="0" smtClean="0">
                <a:solidFill>
                  <a:schemeClr val="tx1"/>
                </a:solidFill>
              </a:rPr>
              <a:t>WP-OP yg melakukan kegiatan usaha atau pekerjaan bebas</a:t>
            </a:r>
          </a:p>
          <a:p>
            <a:pPr marL="342900" indent="-342900">
              <a:buAutoNum type="alphaLcPeriod"/>
            </a:pPr>
            <a:r>
              <a:rPr lang="id-ID" dirty="0" smtClean="0">
                <a:solidFill>
                  <a:schemeClr val="tx1"/>
                </a:solidFill>
              </a:rPr>
              <a:t>WP-OP yg melakukan kegiatan usaha atau pekerjaan bebas yang menurut ketentuan undang-undang diperbolehkan menghitung penghasilan netto menggunakan perhitungan khusus, yaitu :</a:t>
            </a:r>
          </a:p>
          <a:p>
            <a:pPr marL="342900" indent="-342900">
              <a:buAutoNum type="arabicPeriod"/>
            </a:pPr>
            <a:r>
              <a:rPr lang="id-ID" dirty="0" smtClean="0">
                <a:solidFill>
                  <a:schemeClr val="tx1"/>
                </a:solidFill>
              </a:rPr>
              <a:t>Peredaran bruto dalam satu tahun kurang dari RP 600.000.000,-</a:t>
            </a:r>
          </a:p>
          <a:p>
            <a:pPr marL="342900" indent="-342900">
              <a:buAutoNum type="arabicPeriod"/>
            </a:pPr>
            <a:r>
              <a:rPr lang="id-ID" dirty="0" smtClean="0">
                <a:solidFill>
                  <a:schemeClr val="tx1"/>
                </a:solidFill>
              </a:rPr>
              <a:t>Memberitahukan kepada Dirjen Pajak dalam jangka waktu 3 bulan pertama dari tahun pajak yang bersangkutan, jika tidak WP-OP tersebut dianggap menyelenggarakan pembukuan.</a:t>
            </a:r>
          </a:p>
          <a:p>
            <a:pPr marL="342900" indent="-342900"/>
            <a:endParaRPr lang="id-ID" dirty="0" smtClean="0">
              <a:solidFill>
                <a:schemeClr val="tx1"/>
              </a:solidFill>
            </a:endParaRPr>
          </a:p>
          <a:p>
            <a:pPr marL="342900" indent="-342900"/>
            <a:r>
              <a:rPr lang="id-ID" dirty="0" smtClean="0">
                <a:solidFill>
                  <a:schemeClr val="tx1"/>
                </a:solidFill>
              </a:rPr>
              <a:t>B. Pencatatan tersebut harus diselenggarakan dengan itikad baik dan mencerminkan keadaan atau kegiatan usaha yang sebenarnya dan diselenggarakan di Indonesia, menggunakan huruf latin, angka Arab, mata uang rupiah, dan disusun dalam bahasa indonesia atau bahasa asing dengan izin menkeu.</a:t>
            </a:r>
          </a:p>
          <a:p>
            <a:pPr marL="342900" indent="-342900">
              <a:buAutoNum type="alphaLcPeriod"/>
            </a:pPr>
            <a:endParaRPr lang="id-ID" dirty="0">
              <a:solidFill>
                <a:schemeClr val="tx1"/>
              </a:solidFill>
            </a:endParaRPr>
          </a:p>
        </p:txBody>
      </p:sp>
    </p:spTree>
  </p:cSld>
  <p:clrMapOvr>
    <a:masterClrMapping/>
  </p:clrMapOvr>
  <p:transition spd="slow">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n 1"/>
          <p:cNvSpPr/>
          <p:nvPr/>
        </p:nvSpPr>
        <p:spPr>
          <a:xfrm>
            <a:off x="395536" y="1916832"/>
            <a:ext cx="1512168" cy="1432176"/>
          </a:xfrm>
          <a:prstGeom prst="can">
            <a:avLst/>
          </a:prstGeom>
          <a:solidFill>
            <a:srgbClr val="00206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Prinsip Taat Asas</a:t>
            </a:r>
            <a:endParaRPr lang="id-ID" b="1" dirty="0"/>
          </a:p>
        </p:txBody>
      </p:sp>
      <p:sp>
        <p:nvSpPr>
          <p:cNvPr id="3" name="Right Arrow 2"/>
          <p:cNvSpPr/>
          <p:nvPr/>
        </p:nvSpPr>
        <p:spPr>
          <a:xfrm>
            <a:off x="2195736" y="2420888"/>
            <a:ext cx="864096"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
        <p:nvSpPr>
          <p:cNvPr id="4" name="Cube 3"/>
          <p:cNvSpPr/>
          <p:nvPr/>
        </p:nvSpPr>
        <p:spPr>
          <a:xfrm>
            <a:off x="3203848" y="188640"/>
            <a:ext cx="5472608" cy="4392488"/>
          </a:xfrm>
          <a:prstGeom prst="cube">
            <a:avLst>
              <a:gd name="adj" fmla="val 15186"/>
            </a:avLst>
          </a:prstGeom>
          <a:solidFill>
            <a:srgbClr val="00B050"/>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Adalah prinsip yang sama digunakan dalam metode pembukuan dengan tahun-  tahun sebelumnya, untuk mencegah pergeseran laba atau rugi. Prinsip taat asas dalam metode  pembukuan misalnya dalam penerapan :</a:t>
            </a:r>
          </a:p>
          <a:p>
            <a:pPr marL="342900" indent="-342900">
              <a:buAutoNum type="alphaLcPeriod"/>
            </a:pPr>
            <a:r>
              <a:rPr lang="id-ID" dirty="0" smtClean="0"/>
              <a:t>Stelsel pengakuan pengahasilan</a:t>
            </a:r>
          </a:p>
          <a:p>
            <a:pPr marL="342900" indent="-342900">
              <a:buAutoNum type="alphaLcPeriod"/>
            </a:pPr>
            <a:r>
              <a:rPr lang="id-ID" dirty="0" smtClean="0"/>
              <a:t>Tahun Buku,</a:t>
            </a:r>
          </a:p>
          <a:p>
            <a:pPr marL="342900" indent="-342900">
              <a:buAutoNum type="alphaLcPeriod"/>
            </a:pPr>
            <a:r>
              <a:rPr lang="id-ID" dirty="0" smtClean="0"/>
              <a:t>Metode penilaian persediaan</a:t>
            </a:r>
          </a:p>
          <a:p>
            <a:pPr marL="342900" indent="-342900">
              <a:buAutoNum type="alphaLcPeriod"/>
            </a:pPr>
            <a:r>
              <a:rPr lang="id-ID" dirty="0" smtClean="0"/>
              <a:t>Metode penyusutan dan amortasi</a:t>
            </a:r>
          </a:p>
          <a:p>
            <a:pPr marL="342900" indent="-342900">
              <a:buAutoNum type="alphaLcPeriod"/>
            </a:pPr>
            <a:endParaRPr lang="id-ID" dirty="0"/>
          </a:p>
        </p:txBody>
      </p:sp>
      <p:sp>
        <p:nvSpPr>
          <p:cNvPr id="5" name="TextBox 4"/>
          <p:cNvSpPr txBox="1"/>
          <p:nvPr/>
        </p:nvSpPr>
        <p:spPr>
          <a:xfrm>
            <a:off x="107504" y="4797152"/>
            <a:ext cx="8882560" cy="1477328"/>
          </a:xfrm>
          <a:prstGeom prst="rect">
            <a:avLst/>
          </a:prstGeom>
          <a:solidFill>
            <a:srgbClr val="D01C6D"/>
          </a:solidFill>
        </p:spPr>
        <p:txBody>
          <a:bodyPr wrap="none" rtlCol="0">
            <a:spAutoFit/>
          </a:bodyPr>
          <a:lstStyle/>
          <a:p>
            <a:r>
              <a:rPr lang="id-ID" dirty="0" smtClean="0">
                <a:solidFill>
                  <a:schemeClr val="bg1"/>
                </a:solidFill>
              </a:rPr>
              <a:t>Misalnya WP pada tahun pajak 2008 menggunakan metode penyusutan garis</a:t>
            </a:r>
          </a:p>
          <a:p>
            <a:r>
              <a:rPr lang="id-ID" dirty="0" smtClean="0">
                <a:solidFill>
                  <a:schemeClr val="bg1"/>
                </a:solidFill>
              </a:rPr>
              <a:t>lurus atau stright line methode. Dalam tahun 2009 WP bermaksud mengubah</a:t>
            </a:r>
          </a:p>
          <a:p>
            <a:r>
              <a:rPr lang="id-ID" dirty="0" smtClean="0">
                <a:solidFill>
                  <a:schemeClr val="bg1"/>
                </a:solidFill>
              </a:rPr>
              <a:t>metode penyusutan aktiva dengan metode penyusutan saldo menurun atau </a:t>
            </a:r>
          </a:p>
          <a:p>
            <a:r>
              <a:rPr lang="id-ID" dirty="0" smtClean="0">
                <a:solidFill>
                  <a:schemeClr val="bg1"/>
                </a:solidFill>
              </a:rPr>
              <a:t>declining balance method, maka WP harus minta persetujuan lebih dulu</a:t>
            </a:r>
          </a:p>
          <a:p>
            <a:r>
              <a:rPr lang="id-ID" dirty="0" smtClean="0">
                <a:solidFill>
                  <a:schemeClr val="bg1"/>
                </a:solidFill>
              </a:rPr>
              <a:t>kepada Dirjen Pajak sebelum dimulai tahun buku 2009</a:t>
            </a:r>
            <a:r>
              <a:rPr lang="id-ID" dirty="0" smtClean="0"/>
              <a:t>. </a:t>
            </a:r>
            <a:endParaRPr lang="id-ID" dirty="0"/>
          </a:p>
        </p:txBody>
      </p:sp>
    </p:spTree>
  </p:cSld>
  <p:clrMapOvr>
    <a:masterClrMapping/>
  </p:clrMapOvr>
  <p:transition spd="slow">
    <p:strips dir="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395537" y="764704"/>
          <a:ext cx="8424934" cy="2376264"/>
        </p:xfrm>
        <a:graphic>
          <a:graphicData uri="http://schemas.openxmlformats.org/drawingml/2006/table">
            <a:tbl>
              <a:tblPr firstRow="1" bandRow="1">
                <a:tableStyleId>{5C22544A-7EE6-4342-B048-85BDC9FD1C3A}</a:tableStyleId>
              </a:tblPr>
              <a:tblGrid>
                <a:gridCol w="792087"/>
                <a:gridCol w="1224136"/>
                <a:gridCol w="1800200"/>
                <a:gridCol w="720080"/>
                <a:gridCol w="1296144"/>
                <a:gridCol w="1368152"/>
                <a:gridCol w="1224135"/>
              </a:tblGrid>
              <a:tr h="370840">
                <a:tc>
                  <a:txBody>
                    <a:bodyPr/>
                    <a:lstStyle/>
                    <a:p>
                      <a:pPr algn="ctr"/>
                      <a:r>
                        <a:rPr lang="id-ID" sz="1400" dirty="0" smtClean="0"/>
                        <a:t>Tahun</a:t>
                      </a:r>
                      <a:endParaRPr lang="id-ID" sz="1400" dirty="0"/>
                    </a:p>
                  </a:txBody>
                  <a:tcPr/>
                </a:tc>
                <a:tc>
                  <a:txBody>
                    <a:bodyPr/>
                    <a:lstStyle/>
                    <a:p>
                      <a:pPr algn="ctr"/>
                      <a:r>
                        <a:rPr lang="id-ID" sz="1400" dirty="0" smtClean="0"/>
                        <a:t>Masa penyusutan</a:t>
                      </a:r>
                      <a:endParaRPr lang="id-ID" sz="1400" dirty="0"/>
                    </a:p>
                  </a:txBody>
                  <a:tcPr/>
                </a:tc>
                <a:tc>
                  <a:txBody>
                    <a:bodyPr/>
                    <a:lstStyle/>
                    <a:p>
                      <a:pPr algn="ctr"/>
                      <a:r>
                        <a:rPr lang="id-ID" sz="1400" dirty="0" smtClean="0"/>
                        <a:t>Dasar penyusutan fiskal</a:t>
                      </a:r>
                      <a:endParaRPr lang="id-ID" sz="1400" dirty="0"/>
                    </a:p>
                  </a:txBody>
                  <a:tcPr/>
                </a:tc>
                <a:tc>
                  <a:txBody>
                    <a:bodyPr/>
                    <a:lstStyle/>
                    <a:p>
                      <a:pPr algn="ctr"/>
                      <a:r>
                        <a:rPr lang="id-ID" sz="1400" dirty="0" smtClean="0"/>
                        <a:t>TARIF</a:t>
                      </a:r>
                      <a:endParaRPr lang="id-ID" sz="1400" dirty="0"/>
                    </a:p>
                  </a:txBody>
                  <a:tcPr/>
                </a:tc>
                <a:tc>
                  <a:txBody>
                    <a:bodyPr/>
                    <a:lstStyle/>
                    <a:p>
                      <a:pPr algn="ctr"/>
                      <a:r>
                        <a:rPr lang="id-ID" sz="1400" dirty="0" smtClean="0"/>
                        <a:t>penyusutan</a:t>
                      </a:r>
                      <a:endParaRPr lang="id-ID" sz="1400" dirty="0"/>
                    </a:p>
                  </a:txBody>
                  <a:tcPr/>
                </a:tc>
                <a:tc>
                  <a:txBody>
                    <a:bodyPr/>
                    <a:lstStyle/>
                    <a:p>
                      <a:pPr algn="ctr"/>
                      <a:r>
                        <a:rPr lang="id-ID" sz="1400" dirty="0" smtClean="0"/>
                        <a:t>Akumulasi penyusutan</a:t>
                      </a:r>
                      <a:endParaRPr lang="id-ID" sz="1400" dirty="0"/>
                    </a:p>
                  </a:txBody>
                  <a:tcPr/>
                </a:tc>
                <a:tc>
                  <a:txBody>
                    <a:bodyPr/>
                    <a:lstStyle/>
                    <a:p>
                      <a:pPr algn="ctr"/>
                      <a:r>
                        <a:rPr lang="id-ID" sz="1400" dirty="0" smtClean="0"/>
                        <a:t>Nilai buku</a:t>
                      </a:r>
                      <a:endParaRPr lang="id-ID" sz="1400" dirty="0"/>
                    </a:p>
                  </a:txBody>
                  <a:tcPr/>
                </a:tc>
              </a:tr>
              <a:tr h="370840">
                <a:tc>
                  <a:txBody>
                    <a:bodyPr/>
                    <a:lstStyle/>
                    <a:p>
                      <a:pPr algn="ctr"/>
                      <a:r>
                        <a:rPr lang="id-ID" sz="1400" dirty="0" smtClean="0"/>
                        <a:t>2004</a:t>
                      </a:r>
                      <a:endParaRPr lang="id-ID" sz="1400" dirty="0"/>
                    </a:p>
                  </a:txBody>
                  <a:tcPr/>
                </a:tc>
                <a:tc>
                  <a:txBody>
                    <a:bodyPr/>
                    <a:lstStyle/>
                    <a:p>
                      <a:pPr algn="ctr"/>
                      <a:r>
                        <a:rPr lang="id-ID" sz="1400" dirty="0" smtClean="0"/>
                        <a:t>12</a:t>
                      </a:r>
                      <a:endParaRPr lang="id-ID" sz="1400" dirty="0"/>
                    </a:p>
                  </a:txBody>
                  <a:tcPr/>
                </a:tc>
                <a:tc>
                  <a:txBody>
                    <a:bodyPr/>
                    <a:lstStyle/>
                    <a:p>
                      <a:pPr algn="ctr"/>
                      <a:r>
                        <a:rPr lang="id-ID" sz="1400" dirty="0" smtClean="0"/>
                        <a:t>100.000.000</a:t>
                      </a:r>
                      <a:endParaRPr lang="id-ID" sz="1400" dirty="0"/>
                    </a:p>
                  </a:txBody>
                  <a:tcPr/>
                </a:tc>
                <a:tc>
                  <a:txBody>
                    <a:bodyPr/>
                    <a:lstStyle/>
                    <a:p>
                      <a:pPr algn="ctr"/>
                      <a:r>
                        <a:rPr lang="id-ID" sz="1400" dirty="0" smtClean="0"/>
                        <a:t>25%</a:t>
                      </a:r>
                      <a:endParaRPr lang="id-ID" sz="1400" dirty="0"/>
                    </a:p>
                  </a:txBody>
                  <a:tcPr/>
                </a:tc>
                <a:tc>
                  <a:txBody>
                    <a:bodyPr/>
                    <a:lstStyle/>
                    <a:p>
                      <a:pPr algn="ctr"/>
                      <a:r>
                        <a:rPr lang="id-ID" sz="1400" dirty="0" smtClean="0"/>
                        <a:t>25.000.000</a:t>
                      </a:r>
                      <a:endParaRPr lang="id-ID" sz="1400" dirty="0"/>
                    </a:p>
                  </a:txBody>
                  <a:tcPr/>
                </a:tc>
                <a:tc>
                  <a:txBody>
                    <a:bodyPr/>
                    <a:lstStyle/>
                    <a:p>
                      <a:pPr algn="ctr"/>
                      <a:r>
                        <a:rPr lang="id-ID" sz="1400" dirty="0" smtClean="0"/>
                        <a:t>25.000.000.</a:t>
                      </a:r>
                      <a:endParaRPr lang="id-ID" sz="1400" dirty="0"/>
                    </a:p>
                  </a:txBody>
                  <a:tcPr/>
                </a:tc>
                <a:tc>
                  <a:txBody>
                    <a:bodyPr/>
                    <a:lstStyle/>
                    <a:p>
                      <a:pPr algn="ctr"/>
                      <a:r>
                        <a:rPr lang="id-ID" sz="1400" dirty="0" smtClean="0"/>
                        <a:t>75.000.000</a:t>
                      </a:r>
                      <a:endParaRPr lang="id-ID" sz="1400" dirty="0"/>
                    </a:p>
                  </a:txBody>
                  <a:tcPr/>
                </a:tc>
              </a:tr>
              <a:tr h="370840">
                <a:tc>
                  <a:txBody>
                    <a:bodyPr/>
                    <a:lstStyle/>
                    <a:p>
                      <a:pPr algn="ctr"/>
                      <a:r>
                        <a:rPr lang="id-ID" sz="1400" dirty="0" smtClean="0"/>
                        <a:t>2005</a:t>
                      </a:r>
                      <a:endParaRPr lang="id-ID" sz="1400" dirty="0"/>
                    </a:p>
                  </a:txBody>
                  <a:tcPr/>
                </a:tc>
                <a:tc>
                  <a:txBody>
                    <a:bodyPr/>
                    <a:lstStyle/>
                    <a:p>
                      <a:pPr algn="ctr"/>
                      <a:r>
                        <a:rPr lang="id-ID" sz="1400" dirty="0" smtClean="0"/>
                        <a:t>12</a:t>
                      </a:r>
                      <a:endParaRPr lang="id-ID" sz="1400" dirty="0"/>
                    </a:p>
                  </a:txBody>
                  <a:tcPr/>
                </a:tc>
                <a:tc>
                  <a:txBody>
                    <a:bodyPr/>
                    <a:lstStyle/>
                    <a:p>
                      <a:pPr algn="ctr"/>
                      <a:r>
                        <a:rPr lang="id-ID" sz="1400" dirty="0" smtClean="0"/>
                        <a:t>100.000.000</a:t>
                      </a:r>
                      <a:endParaRPr lang="id-ID" sz="1400" dirty="0"/>
                    </a:p>
                  </a:txBody>
                  <a:tcPr/>
                </a:tc>
                <a:tc>
                  <a:txBody>
                    <a:bodyPr/>
                    <a:lstStyle/>
                    <a:p>
                      <a:pPr algn="ctr"/>
                      <a:r>
                        <a:rPr lang="id-ID" sz="1400" dirty="0" smtClean="0"/>
                        <a:t>25%</a:t>
                      </a:r>
                      <a:endParaRPr lang="id-ID" sz="1400" dirty="0"/>
                    </a:p>
                  </a:txBody>
                  <a:tcPr/>
                </a:tc>
                <a:tc>
                  <a:txBody>
                    <a:bodyPr/>
                    <a:lstStyle/>
                    <a:p>
                      <a:pPr algn="ctr"/>
                      <a:r>
                        <a:rPr lang="id-ID" sz="1400" dirty="0" smtClean="0"/>
                        <a:t>25,000.000</a:t>
                      </a:r>
                      <a:endParaRPr lang="id-ID" sz="1400" dirty="0"/>
                    </a:p>
                  </a:txBody>
                  <a:tcPr/>
                </a:tc>
                <a:tc>
                  <a:txBody>
                    <a:bodyPr/>
                    <a:lstStyle/>
                    <a:p>
                      <a:pPr algn="ctr"/>
                      <a:r>
                        <a:rPr lang="id-ID" sz="1400" dirty="0" smtClean="0"/>
                        <a:t>50.000.000</a:t>
                      </a:r>
                      <a:endParaRPr lang="id-ID" sz="1400" dirty="0"/>
                    </a:p>
                  </a:txBody>
                  <a:tcPr/>
                </a:tc>
                <a:tc>
                  <a:txBody>
                    <a:bodyPr/>
                    <a:lstStyle/>
                    <a:p>
                      <a:pPr algn="ctr"/>
                      <a:r>
                        <a:rPr lang="id-ID" sz="1400" dirty="0" smtClean="0"/>
                        <a:t>50.000.000</a:t>
                      </a:r>
                      <a:endParaRPr lang="id-ID" sz="1400" dirty="0"/>
                    </a:p>
                  </a:txBody>
                  <a:tcPr/>
                </a:tc>
              </a:tr>
              <a:tr h="370840">
                <a:tc>
                  <a:txBody>
                    <a:bodyPr/>
                    <a:lstStyle/>
                    <a:p>
                      <a:pPr algn="ctr"/>
                      <a:r>
                        <a:rPr lang="id-ID" sz="1400" dirty="0" smtClean="0"/>
                        <a:t>2005</a:t>
                      </a:r>
                      <a:endParaRPr lang="id-ID" sz="1400" dirty="0"/>
                    </a:p>
                  </a:txBody>
                  <a:tcPr/>
                </a:tc>
                <a:tc>
                  <a:txBody>
                    <a:bodyPr/>
                    <a:lstStyle/>
                    <a:p>
                      <a:pPr algn="ctr"/>
                      <a:r>
                        <a:rPr lang="id-ID" sz="1400" dirty="0" smtClean="0"/>
                        <a:t>12</a:t>
                      </a:r>
                      <a:endParaRPr lang="id-ID" sz="1400" dirty="0"/>
                    </a:p>
                  </a:txBody>
                  <a:tcPr/>
                </a:tc>
                <a:tc>
                  <a:txBody>
                    <a:bodyPr/>
                    <a:lstStyle/>
                    <a:p>
                      <a:pPr algn="ctr"/>
                      <a:r>
                        <a:rPr lang="id-ID" sz="1400" b="0" dirty="0" smtClean="0"/>
                        <a:t>100.000.000</a:t>
                      </a:r>
                      <a:endParaRPr lang="id-ID" sz="1400" b="0" dirty="0"/>
                    </a:p>
                  </a:txBody>
                  <a:tcPr/>
                </a:tc>
                <a:tc>
                  <a:txBody>
                    <a:bodyPr/>
                    <a:lstStyle/>
                    <a:p>
                      <a:pPr algn="ctr"/>
                      <a:r>
                        <a:rPr lang="id-ID" sz="1400" dirty="0" smtClean="0"/>
                        <a:t>25%</a:t>
                      </a:r>
                      <a:endParaRPr lang="id-ID" sz="1400" dirty="0"/>
                    </a:p>
                  </a:txBody>
                  <a:tcPr/>
                </a:tc>
                <a:tc>
                  <a:txBody>
                    <a:bodyPr/>
                    <a:lstStyle/>
                    <a:p>
                      <a:pPr algn="ctr"/>
                      <a:r>
                        <a:rPr lang="id-ID" sz="1400" dirty="0" smtClean="0"/>
                        <a:t>25.000.000</a:t>
                      </a:r>
                      <a:endParaRPr lang="id-ID" sz="1400" dirty="0"/>
                    </a:p>
                  </a:txBody>
                  <a:tcPr/>
                </a:tc>
                <a:tc>
                  <a:txBody>
                    <a:bodyPr/>
                    <a:lstStyle/>
                    <a:p>
                      <a:pPr algn="ctr"/>
                      <a:r>
                        <a:rPr lang="id-ID" sz="1400" dirty="0" smtClean="0"/>
                        <a:t>75.000.000</a:t>
                      </a:r>
                      <a:endParaRPr lang="id-ID" sz="1400" dirty="0"/>
                    </a:p>
                  </a:txBody>
                  <a:tcPr/>
                </a:tc>
                <a:tc>
                  <a:txBody>
                    <a:bodyPr/>
                    <a:lstStyle/>
                    <a:p>
                      <a:pPr algn="ctr"/>
                      <a:r>
                        <a:rPr lang="id-ID" sz="1400" dirty="0" smtClean="0"/>
                        <a:t>25.000.000</a:t>
                      </a:r>
                      <a:endParaRPr lang="id-ID" sz="1400" dirty="0"/>
                    </a:p>
                  </a:txBody>
                  <a:tcPr/>
                </a:tc>
              </a:tr>
              <a:tr h="745584">
                <a:tc>
                  <a:txBody>
                    <a:bodyPr/>
                    <a:lstStyle/>
                    <a:p>
                      <a:pPr algn="ctr"/>
                      <a:r>
                        <a:rPr lang="id-ID" sz="1400" dirty="0" smtClean="0"/>
                        <a:t>2006</a:t>
                      </a:r>
                      <a:endParaRPr lang="id-ID" sz="1400" dirty="0"/>
                    </a:p>
                  </a:txBody>
                  <a:tcPr/>
                </a:tc>
                <a:tc>
                  <a:txBody>
                    <a:bodyPr/>
                    <a:lstStyle/>
                    <a:p>
                      <a:pPr algn="ctr"/>
                      <a:r>
                        <a:rPr lang="id-ID" sz="1400" dirty="0" smtClean="0"/>
                        <a:t>12</a:t>
                      </a:r>
                      <a:endParaRPr lang="id-ID" sz="1400" dirty="0"/>
                    </a:p>
                  </a:txBody>
                  <a:tcPr/>
                </a:tc>
                <a:tc>
                  <a:txBody>
                    <a:bodyPr/>
                    <a:lstStyle/>
                    <a:p>
                      <a:pPr algn="ctr"/>
                      <a:r>
                        <a:rPr lang="id-ID" sz="1400" dirty="0" smtClean="0"/>
                        <a:t>100.000.000</a:t>
                      </a:r>
                      <a:endParaRPr lang="id-ID" sz="1400" dirty="0"/>
                    </a:p>
                  </a:txBody>
                  <a:tcPr/>
                </a:tc>
                <a:tc>
                  <a:txBody>
                    <a:bodyPr/>
                    <a:lstStyle/>
                    <a:p>
                      <a:pPr algn="ctr"/>
                      <a:r>
                        <a:rPr lang="id-ID" sz="1400" dirty="0" smtClean="0"/>
                        <a:t>25%</a:t>
                      </a:r>
                      <a:endParaRPr lang="id-ID" sz="1400" dirty="0"/>
                    </a:p>
                  </a:txBody>
                  <a:tcPr/>
                </a:tc>
                <a:tc>
                  <a:txBody>
                    <a:bodyPr/>
                    <a:lstStyle/>
                    <a:p>
                      <a:pPr algn="ctr"/>
                      <a:r>
                        <a:rPr lang="id-ID" sz="1400" dirty="0" smtClean="0"/>
                        <a:t>25.000.000</a:t>
                      </a:r>
                      <a:endParaRPr lang="id-ID" sz="1400" dirty="0"/>
                    </a:p>
                  </a:txBody>
                  <a:tcPr/>
                </a:tc>
                <a:tc>
                  <a:txBody>
                    <a:bodyPr/>
                    <a:lstStyle/>
                    <a:p>
                      <a:pPr algn="l"/>
                      <a:r>
                        <a:rPr lang="id-ID" sz="1400" dirty="0" smtClean="0"/>
                        <a:t>100.000.000</a:t>
                      </a:r>
                      <a:endParaRPr lang="id-ID" sz="1400" dirty="0"/>
                    </a:p>
                  </a:txBody>
                  <a:tcPr/>
                </a:tc>
                <a:tc>
                  <a:txBody>
                    <a:bodyPr/>
                    <a:lstStyle/>
                    <a:p>
                      <a:pPr algn="ctr"/>
                      <a:r>
                        <a:rPr lang="id-ID" sz="1400" dirty="0" smtClean="0"/>
                        <a:t>0</a:t>
                      </a:r>
                      <a:endParaRPr lang="id-ID" sz="1400" dirty="0"/>
                    </a:p>
                  </a:txBody>
                  <a:tcPr/>
                </a:tc>
              </a:tr>
            </a:tbl>
          </a:graphicData>
        </a:graphic>
      </p:graphicFrame>
      <p:sp>
        <p:nvSpPr>
          <p:cNvPr id="4" name="TextBox 3"/>
          <p:cNvSpPr txBox="1"/>
          <p:nvPr/>
        </p:nvSpPr>
        <p:spPr>
          <a:xfrm>
            <a:off x="755576" y="332656"/>
            <a:ext cx="2574744" cy="369332"/>
          </a:xfrm>
          <a:prstGeom prst="rect">
            <a:avLst/>
          </a:prstGeom>
          <a:solidFill>
            <a:srgbClr val="FFFF00"/>
          </a:solidFill>
        </p:spPr>
        <p:txBody>
          <a:bodyPr wrap="none" rtlCol="0">
            <a:spAutoFit/>
          </a:bodyPr>
          <a:lstStyle/>
          <a:p>
            <a:r>
              <a:rPr lang="id-ID" dirty="0" smtClean="0"/>
              <a:t>1.Metode Garis Lurus</a:t>
            </a:r>
            <a:endParaRPr lang="id-ID" dirty="0"/>
          </a:p>
        </p:txBody>
      </p:sp>
      <p:sp>
        <p:nvSpPr>
          <p:cNvPr id="5" name="TextBox 4"/>
          <p:cNvSpPr txBox="1"/>
          <p:nvPr/>
        </p:nvSpPr>
        <p:spPr>
          <a:xfrm>
            <a:off x="611560" y="3347700"/>
            <a:ext cx="3070071" cy="369332"/>
          </a:xfrm>
          <a:prstGeom prst="rect">
            <a:avLst/>
          </a:prstGeom>
          <a:solidFill>
            <a:srgbClr val="FFFF00"/>
          </a:solidFill>
        </p:spPr>
        <p:txBody>
          <a:bodyPr wrap="none" rtlCol="0">
            <a:spAutoFit/>
          </a:bodyPr>
          <a:lstStyle/>
          <a:p>
            <a:r>
              <a:rPr lang="id-ID" dirty="0" smtClean="0"/>
              <a:t>2. Metode Saldo menurun</a:t>
            </a:r>
            <a:endParaRPr lang="id-ID" dirty="0"/>
          </a:p>
        </p:txBody>
      </p:sp>
      <p:graphicFrame>
        <p:nvGraphicFramePr>
          <p:cNvPr id="6" name="Table 5"/>
          <p:cNvGraphicFramePr>
            <a:graphicFrameLocks noGrp="1"/>
          </p:cNvGraphicFramePr>
          <p:nvPr/>
        </p:nvGraphicFramePr>
        <p:xfrm>
          <a:off x="395537" y="3884136"/>
          <a:ext cx="8424934" cy="2001520"/>
        </p:xfrm>
        <a:graphic>
          <a:graphicData uri="http://schemas.openxmlformats.org/drawingml/2006/table">
            <a:tbl>
              <a:tblPr firstRow="1" bandRow="1">
                <a:tableStyleId>{5C22544A-7EE6-4342-B048-85BDC9FD1C3A}</a:tableStyleId>
              </a:tblPr>
              <a:tblGrid>
                <a:gridCol w="792087"/>
                <a:gridCol w="1296144"/>
                <a:gridCol w="1368152"/>
                <a:gridCol w="792088"/>
                <a:gridCol w="1368152"/>
                <a:gridCol w="1512168"/>
                <a:gridCol w="1296143"/>
              </a:tblGrid>
              <a:tr h="283056">
                <a:tc>
                  <a:txBody>
                    <a:bodyPr/>
                    <a:lstStyle/>
                    <a:p>
                      <a:pPr algn="ctr"/>
                      <a:r>
                        <a:rPr lang="id-ID" sz="1400" dirty="0" smtClean="0"/>
                        <a:t>Tahun</a:t>
                      </a:r>
                      <a:endParaRPr lang="id-ID" sz="1400" dirty="0"/>
                    </a:p>
                  </a:txBody>
                  <a:tcPr/>
                </a:tc>
                <a:tc>
                  <a:txBody>
                    <a:bodyPr/>
                    <a:lstStyle/>
                    <a:p>
                      <a:pPr algn="ctr"/>
                      <a:r>
                        <a:rPr lang="id-ID" sz="1400" dirty="0" smtClean="0"/>
                        <a:t>Masa Penyusutan</a:t>
                      </a:r>
                      <a:endParaRPr lang="id-ID" sz="1400" dirty="0"/>
                    </a:p>
                  </a:txBody>
                  <a:tcPr/>
                </a:tc>
                <a:tc>
                  <a:txBody>
                    <a:bodyPr/>
                    <a:lstStyle/>
                    <a:p>
                      <a:pPr algn="ctr"/>
                      <a:r>
                        <a:rPr lang="id-ID" sz="1400" dirty="0" smtClean="0"/>
                        <a:t>Dasar penyusutan</a:t>
                      </a:r>
                      <a:endParaRPr lang="id-ID" sz="1400" dirty="0"/>
                    </a:p>
                  </a:txBody>
                  <a:tcPr/>
                </a:tc>
                <a:tc>
                  <a:txBody>
                    <a:bodyPr/>
                    <a:lstStyle/>
                    <a:p>
                      <a:pPr algn="ctr"/>
                      <a:r>
                        <a:rPr lang="id-ID" sz="1400" dirty="0" smtClean="0"/>
                        <a:t>Tarif</a:t>
                      </a:r>
                      <a:endParaRPr lang="id-ID" sz="1400" dirty="0"/>
                    </a:p>
                  </a:txBody>
                  <a:tcPr/>
                </a:tc>
                <a:tc>
                  <a:txBody>
                    <a:bodyPr/>
                    <a:lstStyle/>
                    <a:p>
                      <a:pPr algn="ctr"/>
                      <a:r>
                        <a:rPr lang="id-ID" sz="1400" dirty="0" smtClean="0"/>
                        <a:t>Penyusutan</a:t>
                      </a:r>
                      <a:endParaRPr lang="id-ID" sz="1400" dirty="0"/>
                    </a:p>
                  </a:txBody>
                  <a:tcPr/>
                </a:tc>
                <a:tc>
                  <a:txBody>
                    <a:bodyPr/>
                    <a:lstStyle/>
                    <a:p>
                      <a:pPr algn="ctr"/>
                      <a:r>
                        <a:rPr lang="id-ID" sz="1400" dirty="0" smtClean="0"/>
                        <a:t>Akumulasi penyusutan</a:t>
                      </a:r>
                      <a:endParaRPr lang="id-ID" sz="1400" dirty="0"/>
                    </a:p>
                  </a:txBody>
                  <a:tcPr/>
                </a:tc>
                <a:tc>
                  <a:txBody>
                    <a:bodyPr/>
                    <a:lstStyle/>
                    <a:p>
                      <a:pPr algn="ctr"/>
                      <a:r>
                        <a:rPr lang="id-ID" sz="1400" dirty="0" smtClean="0"/>
                        <a:t>Nilai buku</a:t>
                      </a:r>
                      <a:endParaRPr lang="id-ID" sz="1400" dirty="0"/>
                    </a:p>
                  </a:txBody>
                  <a:tcPr/>
                </a:tc>
              </a:tr>
              <a:tr h="370840">
                <a:tc>
                  <a:txBody>
                    <a:bodyPr/>
                    <a:lstStyle/>
                    <a:p>
                      <a:pPr algn="ctr"/>
                      <a:r>
                        <a:rPr lang="id-ID" sz="1400" dirty="0" smtClean="0"/>
                        <a:t>2004</a:t>
                      </a:r>
                      <a:endParaRPr lang="id-ID" sz="1400" dirty="0"/>
                    </a:p>
                  </a:txBody>
                  <a:tcPr/>
                </a:tc>
                <a:tc>
                  <a:txBody>
                    <a:bodyPr/>
                    <a:lstStyle/>
                    <a:p>
                      <a:pPr algn="ctr"/>
                      <a:r>
                        <a:rPr lang="id-ID" sz="1400" dirty="0" smtClean="0"/>
                        <a:t>12</a:t>
                      </a:r>
                      <a:endParaRPr lang="id-ID" sz="1400" dirty="0"/>
                    </a:p>
                  </a:txBody>
                  <a:tcPr/>
                </a:tc>
                <a:tc>
                  <a:txBody>
                    <a:bodyPr/>
                    <a:lstStyle/>
                    <a:p>
                      <a:pPr algn="ctr"/>
                      <a:r>
                        <a:rPr lang="id-ID" sz="1400" dirty="0" smtClean="0"/>
                        <a:t>100.000.000</a:t>
                      </a:r>
                      <a:endParaRPr lang="id-ID" sz="1400" dirty="0"/>
                    </a:p>
                  </a:txBody>
                  <a:tcPr/>
                </a:tc>
                <a:tc>
                  <a:txBody>
                    <a:bodyPr/>
                    <a:lstStyle/>
                    <a:p>
                      <a:pPr algn="ctr"/>
                      <a:r>
                        <a:rPr lang="id-ID" sz="1400" dirty="0" smtClean="0"/>
                        <a:t>50%</a:t>
                      </a:r>
                      <a:endParaRPr lang="id-ID" sz="1400" dirty="0"/>
                    </a:p>
                  </a:txBody>
                  <a:tcPr/>
                </a:tc>
                <a:tc>
                  <a:txBody>
                    <a:bodyPr/>
                    <a:lstStyle/>
                    <a:p>
                      <a:pPr algn="ctr"/>
                      <a:r>
                        <a:rPr lang="id-ID" sz="1400" dirty="0" smtClean="0"/>
                        <a:t>50.000.000</a:t>
                      </a:r>
                      <a:endParaRPr lang="id-ID" sz="1400" dirty="0"/>
                    </a:p>
                  </a:txBody>
                  <a:tcPr/>
                </a:tc>
                <a:tc>
                  <a:txBody>
                    <a:bodyPr/>
                    <a:lstStyle/>
                    <a:p>
                      <a:pPr algn="ctr"/>
                      <a:r>
                        <a:rPr lang="id-ID" sz="1400" dirty="0" smtClean="0"/>
                        <a:t>50.000.000</a:t>
                      </a:r>
                      <a:endParaRPr lang="id-ID" sz="1400" dirty="0"/>
                    </a:p>
                  </a:txBody>
                  <a:tcPr/>
                </a:tc>
                <a:tc>
                  <a:txBody>
                    <a:bodyPr/>
                    <a:lstStyle/>
                    <a:p>
                      <a:pPr algn="ctr"/>
                      <a:r>
                        <a:rPr lang="id-ID" sz="1400" dirty="0" smtClean="0"/>
                        <a:t>50.000.000</a:t>
                      </a:r>
                      <a:endParaRPr lang="id-ID" sz="1400" dirty="0"/>
                    </a:p>
                  </a:txBody>
                  <a:tcPr/>
                </a:tc>
              </a:tr>
              <a:tr h="370840">
                <a:tc>
                  <a:txBody>
                    <a:bodyPr/>
                    <a:lstStyle/>
                    <a:p>
                      <a:pPr algn="ctr"/>
                      <a:r>
                        <a:rPr lang="id-ID" sz="1400" dirty="0" smtClean="0"/>
                        <a:t>2005</a:t>
                      </a:r>
                      <a:endParaRPr lang="id-ID" sz="1400" dirty="0"/>
                    </a:p>
                  </a:txBody>
                  <a:tcPr/>
                </a:tc>
                <a:tc>
                  <a:txBody>
                    <a:bodyPr/>
                    <a:lstStyle/>
                    <a:p>
                      <a:pPr algn="ctr"/>
                      <a:r>
                        <a:rPr lang="id-ID" sz="1400" dirty="0" smtClean="0"/>
                        <a:t>12</a:t>
                      </a:r>
                      <a:endParaRPr lang="id-ID" sz="1400" dirty="0"/>
                    </a:p>
                  </a:txBody>
                  <a:tcPr/>
                </a:tc>
                <a:tc>
                  <a:txBody>
                    <a:bodyPr/>
                    <a:lstStyle/>
                    <a:p>
                      <a:pPr algn="ctr"/>
                      <a:r>
                        <a:rPr lang="id-ID" sz="1400" dirty="0" smtClean="0"/>
                        <a:t>50.000.000</a:t>
                      </a:r>
                      <a:endParaRPr lang="id-ID" sz="1400" dirty="0"/>
                    </a:p>
                  </a:txBody>
                  <a:tcPr/>
                </a:tc>
                <a:tc>
                  <a:txBody>
                    <a:bodyPr/>
                    <a:lstStyle/>
                    <a:p>
                      <a:pPr algn="ctr"/>
                      <a:r>
                        <a:rPr lang="id-ID" sz="1400" dirty="0" smtClean="0"/>
                        <a:t>50%</a:t>
                      </a:r>
                      <a:endParaRPr lang="id-ID" sz="1400" dirty="0"/>
                    </a:p>
                  </a:txBody>
                  <a:tcPr/>
                </a:tc>
                <a:tc>
                  <a:txBody>
                    <a:bodyPr/>
                    <a:lstStyle/>
                    <a:p>
                      <a:pPr algn="ctr"/>
                      <a:r>
                        <a:rPr lang="id-ID" sz="1400" dirty="0" smtClean="0"/>
                        <a:t>25.000.000</a:t>
                      </a:r>
                      <a:endParaRPr lang="id-ID" sz="1400" dirty="0"/>
                    </a:p>
                  </a:txBody>
                  <a:tcPr/>
                </a:tc>
                <a:tc>
                  <a:txBody>
                    <a:bodyPr/>
                    <a:lstStyle/>
                    <a:p>
                      <a:pPr algn="ctr"/>
                      <a:r>
                        <a:rPr lang="id-ID" sz="1400" dirty="0" smtClean="0"/>
                        <a:t>75.000.000</a:t>
                      </a:r>
                      <a:endParaRPr lang="id-ID" sz="1400" dirty="0"/>
                    </a:p>
                  </a:txBody>
                  <a:tcPr/>
                </a:tc>
                <a:tc>
                  <a:txBody>
                    <a:bodyPr/>
                    <a:lstStyle/>
                    <a:p>
                      <a:pPr algn="ctr"/>
                      <a:r>
                        <a:rPr lang="id-ID" sz="1400" dirty="0" smtClean="0"/>
                        <a:t>25.000.000</a:t>
                      </a:r>
                      <a:endParaRPr lang="id-ID" sz="1400" dirty="0"/>
                    </a:p>
                  </a:txBody>
                  <a:tcPr/>
                </a:tc>
              </a:tr>
              <a:tr h="370840">
                <a:tc>
                  <a:txBody>
                    <a:bodyPr/>
                    <a:lstStyle/>
                    <a:p>
                      <a:pPr algn="ctr"/>
                      <a:r>
                        <a:rPr lang="id-ID" sz="1400" dirty="0" smtClean="0"/>
                        <a:t>2006</a:t>
                      </a:r>
                      <a:endParaRPr lang="id-ID" sz="1400" dirty="0"/>
                    </a:p>
                  </a:txBody>
                  <a:tcPr/>
                </a:tc>
                <a:tc>
                  <a:txBody>
                    <a:bodyPr/>
                    <a:lstStyle/>
                    <a:p>
                      <a:pPr algn="ctr"/>
                      <a:r>
                        <a:rPr lang="id-ID" sz="1400" dirty="0" smtClean="0"/>
                        <a:t>12</a:t>
                      </a:r>
                      <a:endParaRPr lang="id-ID" sz="1400" dirty="0"/>
                    </a:p>
                  </a:txBody>
                  <a:tcPr/>
                </a:tc>
                <a:tc>
                  <a:txBody>
                    <a:bodyPr/>
                    <a:lstStyle/>
                    <a:p>
                      <a:pPr algn="ctr"/>
                      <a:r>
                        <a:rPr lang="id-ID" sz="1400" dirty="0" smtClean="0"/>
                        <a:t>25.000.000</a:t>
                      </a:r>
                      <a:endParaRPr lang="id-ID" sz="1400" dirty="0"/>
                    </a:p>
                  </a:txBody>
                  <a:tcPr/>
                </a:tc>
                <a:tc>
                  <a:txBody>
                    <a:bodyPr/>
                    <a:lstStyle/>
                    <a:p>
                      <a:pPr algn="ctr"/>
                      <a:r>
                        <a:rPr lang="id-ID" sz="1400" dirty="0" smtClean="0"/>
                        <a:t>50%</a:t>
                      </a:r>
                      <a:endParaRPr lang="id-ID" sz="1400" dirty="0"/>
                    </a:p>
                  </a:txBody>
                  <a:tcPr/>
                </a:tc>
                <a:tc>
                  <a:txBody>
                    <a:bodyPr/>
                    <a:lstStyle/>
                    <a:p>
                      <a:pPr algn="ctr"/>
                      <a:r>
                        <a:rPr lang="id-ID" sz="1400" dirty="0" smtClean="0"/>
                        <a:t>12.500.000</a:t>
                      </a:r>
                      <a:endParaRPr lang="id-ID" sz="1400" dirty="0"/>
                    </a:p>
                  </a:txBody>
                  <a:tcPr/>
                </a:tc>
                <a:tc>
                  <a:txBody>
                    <a:bodyPr/>
                    <a:lstStyle/>
                    <a:p>
                      <a:pPr algn="ctr"/>
                      <a:r>
                        <a:rPr lang="id-ID" sz="1400" dirty="0" smtClean="0"/>
                        <a:t>87.500.000</a:t>
                      </a:r>
                      <a:endParaRPr lang="id-ID" sz="1400" dirty="0"/>
                    </a:p>
                  </a:txBody>
                  <a:tcPr/>
                </a:tc>
                <a:tc>
                  <a:txBody>
                    <a:bodyPr/>
                    <a:lstStyle/>
                    <a:p>
                      <a:pPr algn="ctr"/>
                      <a:r>
                        <a:rPr lang="id-ID" sz="1400" dirty="0" smtClean="0"/>
                        <a:t>12.500.000</a:t>
                      </a:r>
                      <a:endParaRPr lang="id-ID" sz="1400" dirty="0"/>
                    </a:p>
                  </a:txBody>
                  <a:tcPr/>
                </a:tc>
              </a:tr>
              <a:tr h="370840">
                <a:tc>
                  <a:txBody>
                    <a:bodyPr/>
                    <a:lstStyle/>
                    <a:p>
                      <a:pPr algn="ctr"/>
                      <a:r>
                        <a:rPr lang="id-ID" sz="1400" dirty="0" smtClean="0"/>
                        <a:t>2007</a:t>
                      </a:r>
                      <a:endParaRPr lang="id-ID" sz="1400" dirty="0"/>
                    </a:p>
                  </a:txBody>
                  <a:tcPr/>
                </a:tc>
                <a:tc>
                  <a:txBody>
                    <a:bodyPr/>
                    <a:lstStyle/>
                    <a:p>
                      <a:pPr algn="ctr"/>
                      <a:r>
                        <a:rPr lang="id-ID" sz="1400" dirty="0" smtClean="0"/>
                        <a:t>12</a:t>
                      </a:r>
                      <a:endParaRPr lang="id-ID" sz="1400" dirty="0"/>
                    </a:p>
                  </a:txBody>
                  <a:tcPr/>
                </a:tc>
                <a:tc>
                  <a:txBody>
                    <a:bodyPr/>
                    <a:lstStyle/>
                    <a:p>
                      <a:pPr algn="ctr"/>
                      <a:r>
                        <a:rPr lang="id-ID" sz="1400" dirty="0" smtClean="0"/>
                        <a:t>12.500.000</a:t>
                      </a:r>
                      <a:endParaRPr lang="id-ID" sz="1400" dirty="0"/>
                    </a:p>
                  </a:txBody>
                  <a:tcPr/>
                </a:tc>
                <a:tc>
                  <a:txBody>
                    <a:bodyPr/>
                    <a:lstStyle/>
                    <a:p>
                      <a:pPr algn="ctr"/>
                      <a:r>
                        <a:rPr lang="id-ID" sz="1400" dirty="0" smtClean="0"/>
                        <a:t>100%</a:t>
                      </a:r>
                      <a:endParaRPr lang="id-ID" sz="1400" dirty="0"/>
                    </a:p>
                  </a:txBody>
                  <a:tcPr/>
                </a:tc>
                <a:tc>
                  <a:txBody>
                    <a:bodyPr/>
                    <a:lstStyle/>
                    <a:p>
                      <a:pPr algn="ctr"/>
                      <a:r>
                        <a:rPr lang="id-ID" sz="1400" dirty="0" smtClean="0"/>
                        <a:t>12.500.000</a:t>
                      </a:r>
                      <a:endParaRPr lang="id-ID" sz="1400" dirty="0"/>
                    </a:p>
                  </a:txBody>
                  <a:tcPr/>
                </a:tc>
                <a:tc>
                  <a:txBody>
                    <a:bodyPr/>
                    <a:lstStyle/>
                    <a:p>
                      <a:pPr algn="ctr"/>
                      <a:r>
                        <a:rPr lang="id-ID" sz="1400" dirty="0" smtClean="0"/>
                        <a:t>100.000.000</a:t>
                      </a:r>
                      <a:endParaRPr lang="id-ID" sz="1400" dirty="0"/>
                    </a:p>
                  </a:txBody>
                  <a:tcPr/>
                </a:tc>
                <a:tc>
                  <a:txBody>
                    <a:bodyPr/>
                    <a:lstStyle/>
                    <a:p>
                      <a:pPr algn="ctr"/>
                      <a:r>
                        <a:rPr lang="id-ID" sz="1400" dirty="0" smtClean="0"/>
                        <a:t>0</a:t>
                      </a:r>
                      <a:endParaRPr lang="id-ID" sz="1400" dirty="0"/>
                    </a:p>
                  </a:txBody>
                  <a:tcPr/>
                </a:tc>
              </a:tr>
            </a:tbl>
          </a:graphicData>
        </a:graphic>
      </p:graphicFrame>
    </p:spTree>
  </p:cSld>
  <p:clrMapOvr>
    <a:masterClrMapping/>
  </p:clrMapOvr>
  <p:transition spd="slow">
    <p:strips dir="l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ame 1"/>
          <p:cNvSpPr/>
          <p:nvPr/>
        </p:nvSpPr>
        <p:spPr>
          <a:xfrm>
            <a:off x="179512" y="1268760"/>
            <a:ext cx="1224136"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Stelsel Akrual</a:t>
            </a:r>
            <a:endParaRPr lang="id-ID" b="1" dirty="0">
              <a:solidFill>
                <a:schemeClr val="tx1"/>
              </a:solidFill>
            </a:endParaRPr>
          </a:p>
        </p:txBody>
      </p:sp>
      <p:sp>
        <p:nvSpPr>
          <p:cNvPr id="3" name="Flowchart: Document 2"/>
          <p:cNvSpPr/>
          <p:nvPr/>
        </p:nvSpPr>
        <p:spPr>
          <a:xfrm>
            <a:off x="1619672" y="260648"/>
            <a:ext cx="7344816" cy="2880320"/>
          </a:xfrm>
          <a:prstGeom prst="flowChartDocument">
            <a:avLst/>
          </a:prstGeom>
          <a:solidFill>
            <a:srgbClr val="C0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r>
              <a:rPr lang="id-ID" dirty="0" smtClean="0"/>
              <a:t>Adalah suatu metode penghitungan penghasilan dan biaya dalam arti penghasilan diakui pada waktu diperoleh dan biaya diakui pada waktu terutang. jadi tidak tergantung dari kapan penghasilan tersebut diterima dan kapan biaya dibayar tunai.</a:t>
            </a:r>
          </a:p>
          <a:p>
            <a:r>
              <a:rPr lang="id-ID" dirty="0" smtClean="0"/>
              <a:t>Termasuk dalam pengertian stelsel akrual adalah pengakuan penghasilan  berdasarkan metode prosentase  tingkat penyelesaian pekerjaan yg umumnya dipakai di bidang konstruksi dan metode lainnya dipakai dalam bidang tertentu seperti Build and Transfer (BOT) Real estate .</a:t>
            </a:r>
            <a:endParaRPr lang="id-ID" dirty="0"/>
          </a:p>
        </p:txBody>
      </p:sp>
      <p:sp>
        <p:nvSpPr>
          <p:cNvPr id="4" name="Frame 3"/>
          <p:cNvSpPr/>
          <p:nvPr/>
        </p:nvSpPr>
        <p:spPr>
          <a:xfrm>
            <a:off x="179512" y="4365104"/>
            <a:ext cx="1296144" cy="914400"/>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Stelsel Kas</a:t>
            </a:r>
            <a:endParaRPr lang="id-ID" b="1" dirty="0">
              <a:solidFill>
                <a:schemeClr val="tx1"/>
              </a:solidFill>
            </a:endParaRPr>
          </a:p>
        </p:txBody>
      </p:sp>
      <p:sp>
        <p:nvSpPr>
          <p:cNvPr id="5" name="Flowchart: Document 4"/>
          <p:cNvSpPr/>
          <p:nvPr/>
        </p:nvSpPr>
        <p:spPr>
          <a:xfrm>
            <a:off x="1619672" y="3284984"/>
            <a:ext cx="7344816" cy="3573016"/>
          </a:xfrm>
          <a:prstGeom prst="flowChartDocumen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id-ID" dirty="0" smtClean="0"/>
          </a:p>
          <a:p>
            <a:r>
              <a:rPr lang="id-ID" dirty="0" smtClean="0">
                <a:solidFill>
                  <a:schemeClr val="tx1"/>
                </a:solidFill>
              </a:rPr>
              <a:t>Adalah suatu metode yang penghitungannya didasarkan atas penghasilan yang diterima dan dibiayai secara tunai. Penghasilan baru dianggap sebagai penghasilan, bila benar-benar telah diterima secara tunai dalam suatu periode tertentu , serta biaya baru dianggap sebagai biaya, bila benar-benar telah dibayar tunai dalam periode tertentu, stelsel kas ini biasanya digunakan oleh perusahaan kecil Orang pribad, atau perusahaan jasa , misalnya transportasi, hiburan, restoran, bioskop, yang tenggang waktu antara penyerahan jasa dan penerimaan pembayarannya tidak berlangsung lama.</a:t>
            </a:r>
            <a:endParaRPr lang="id-ID" dirty="0">
              <a:solidFill>
                <a:schemeClr val="tx1"/>
              </a:solidFill>
            </a:endParaRPr>
          </a:p>
        </p:txBody>
      </p:sp>
    </p:spTree>
  </p:cSld>
  <p:clrMapOvr>
    <a:masterClrMapping/>
  </p:clrMapOvr>
  <p:transition spd="slow">
    <p:strips dir="l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Document 1"/>
          <p:cNvSpPr/>
          <p:nvPr/>
        </p:nvSpPr>
        <p:spPr>
          <a:xfrm>
            <a:off x="539552" y="620688"/>
            <a:ext cx="7992888" cy="6048672"/>
          </a:xfrm>
          <a:prstGeom prst="flowChartDocument">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Contoh :</a:t>
            </a:r>
          </a:p>
          <a:p>
            <a:r>
              <a:rPr lang="id-ID" dirty="0" smtClean="0"/>
              <a:t>PT A menyampaikan SPT PPh tahun 2008 yang menyatakan bahwa :</a:t>
            </a:r>
          </a:p>
          <a:p>
            <a:pPr marL="342900" indent="-342900">
              <a:buAutoNum type="arabicPeriod"/>
            </a:pPr>
            <a:r>
              <a:rPr lang="id-ID" dirty="0" smtClean="0"/>
              <a:t>Penghasilan netto sebesar  		Rp 200.000.000,</a:t>
            </a:r>
          </a:p>
          <a:p>
            <a:pPr marL="342900" indent="-342900">
              <a:buAutoNum type="arabicPeriod"/>
            </a:pPr>
            <a:r>
              <a:rPr lang="id-ID" dirty="0" smtClean="0"/>
              <a:t>SPT PPh tahun 2007 			RP 150.000.000,-						---------------</a:t>
            </a:r>
          </a:p>
          <a:p>
            <a:pPr marL="342900" indent="-342900"/>
            <a:r>
              <a:rPr lang="id-ID" dirty="0" smtClean="0"/>
              <a:t>			Penghasilan kena pajak 	Rp  50.000.000,- </a:t>
            </a:r>
          </a:p>
          <a:p>
            <a:pPr marL="342900" indent="-342900"/>
            <a:r>
              <a:rPr lang="id-ID" dirty="0" smtClean="0"/>
              <a:t>    Terhadap SPT PPh tahun 2007 dilakukan pemeriksaan dan pada tanggal 6 januari 2010  diterbitkan surat ketetapan pajak yang menyatakan rugi fiskal  sebesar Rp 70.000.000,-.</a:t>
            </a:r>
          </a:p>
          <a:p>
            <a:pPr marL="342900" indent="-342900"/>
            <a:r>
              <a:rPr lang="id-ID" dirty="0" smtClean="0"/>
              <a:t>Berdasarkan Surat Ketetapan Pajak tersebut, Dirjen pajak mengubah perhitungan  penghasilan kena pajak sebaagi berikut :</a:t>
            </a:r>
          </a:p>
          <a:p>
            <a:pPr marL="342900" indent="-342900">
              <a:buAutoNum type="arabicPeriod"/>
            </a:pPr>
            <a:r>
              <a:rPr lang="id-ID" dirty="0" smtClean="0"/>
              <a:t>Penghasilan netto  			Rp 200.000.000,-</a:t>
            </a:r>
          </a:p>
          <a:p>
            <a:pPr marL="342900" indent="-342900">
              <a:buAutoNum type="arabicPeriod"/>
            </a:pPr>
            <a:r>
              <a:rPr lang="id-ID" dirty="0" smtClean="0"/>
              <a:t>Rugi fiskal menurut  SKP 2007 	Rp  70.000.000,-</a:t>
            </a:r>
          </a:p>
          <a:p>
            <a:pPr marL="342900" indent="-342900"/>
            <a:r>
              <a:rPr lang="id-ID" dirty="0" smtClean="0"/>
              <a:t>						---------------</a:t>
            </a:r>
          </a:p>
          <a:p>
            <a:pPr marL="342900" indent="-342900"/>
            <a:r>
              <a:rPr lang="id-ID" dirty="0" smtClean="0"/>
              <a:t>			Penghasilan kena pajak 	Rp 130.000.000,-</a:t>
            </a:r>
          </a:p>
          <a:p>
            <a:pPr marL="342900" indent="-342900"/>
            <a:r>
              <a:rPr lang="id-ID" dirty="0" smtClean="0"/>
              <a:t>     Dengan demikian PKP dari SPT semula Rp 50.000.000,- setelah pembetulan menjadi Rp 130.000.000,-      </a:t>
            </a:r>
            <a:endParaRPr lang="id-ID" dirty="0"/>
          </a:p>
        </p:txBody>
      </p:sp>
    </p:spTree>
  </p:cSld>
  <p:clrMapOvr>
    <a:masterClrMapping/>
  </p:clrMapOvr>
  <p:transition spd="slow">
    <p:split dir="in"/>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27584" y="548680"/>
            <a:ext cx="7560840" cy="504056"/>
          </a:xfrm>
          <a:prstGeom prst="roundRect">
            <a:avLst>
              <a:gd name="adj" fmla="val 50000"/>
            </a:avLst>
          </a:prstGeom>
          <a:solidFill>
            <a:schemeClr val="accent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sz="2000" b="1" dirty="0" smtClean="0"/>
              <a:t>WP yang dikecualikan dari Kewajiban menyampaikan SPT</a:t>
            </a:r>
            <a:endParaRPr lang="id-ID" sz="2000" b="1" dirty="0"/>
          </a:p>
        </p:txBody>
      </p:sp>
      <p:sp>
        <p:nvSpPr>
          <p:cNvPr id="3" name="Cube 2"/>
          <p:cNvSpPr/>
          <p:nvPr/>
        </p:nvSpPr>
        <p:spPr>
          <a:xfrm>
            <a:off x="971600" y="1628800"/>
            <a:ext cx="7848872" cy="4104456"/>
          </a:xfrm>
          <a:prstGeom prst="cube">
            <a:avLst>
              <a:gd name="adj" fmla="val 15770"/>
            </a:avLst>
          </a:prstGeom>
          <a:solidFill>
            <a:srgbClr val="FF66FF"/>
          </a:solidFill>
          <a:ln>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b="1" dirty="0" smtClean="0">
                <a:solidFill>
                  <a:schemeClr val="tx1"/>
                </a:solidFill>
              </a:rPr>
              <a:t>Sesuai Permenkeu no. 1831/PMK.03/2007  wajib pajak yang dikecualikan dari kewajiban menyampaikan SPT  adalah :</a:t>
            </a:r>
          </a:p>
          <a:p>
            <a:r>
              <a:rPr lang="id-ID" b="1" dirty="0" smtClean="0">
                <a:solidFill>
                  <a:schemeClr val="tx1"/>
                </a:solidFill>
              </a:rPr>
              <a:t/>
            </a:r>
            <a:br>
              <a:rPr lang="id-ID" b="1" dirty="0" smtClean="0">
                <a:solidFill>
                  <a:schemeClr val="tx1"/>
                </a:solidFill>
              </a:rPr>
            </a:br>
            <a:r>
              <a:rPr lang="id-ID" b="1" dirty="0" smtClean="0">
                <a:solidFill>
                  <a:schemeClr val="tx1"/>
                </a:solidFill>
              </a:rPr>
              <a:t>1. WP Orang Pribadi yang dalam satu tahun pajak menerima atau memperoleh penghasilan netto tidak melebihi jumlah penghasilan tidak kena pajak.</a:t>
            </a:r>
          </a:p>
          <a:p>
            <a:r>
              <a:rPr lang="id-ID" b="1" dirty="0" smtClean="0">
                <a:solidFill>
                  <a:schemeClr val="tx1"/>
                </a:solidFill>
              </a:rPr>
              <a:t>2.  WP Orang Pribadi yang tidak menjalankan kegiatan usaha atau tidak melakukan pekerjaan bebas.</a:t>
            </a:r>
          </a:p>
          <a:p>
            <a:endParaRPr lang="id-ID" b="1" dirty="0" smtClean="0">
              <a:solidFill>
                <a:schemeClr val="tx1"/>
              </a:solidFill>
            </a:endParaRPr>
          </a:p>
          <a:p>
            <a:endParaRPr lang="id-ID" dirty="0"/>
          </a:p>
        </p:txBody>
      </p:sp>
    </p:spTree>
  </p:cSld>
  <p:clrMapOvr>
    <a:masterClrMapping/>
  </p:clrMapOvr>
  <p:transition spd="slow">
    <p:spli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lowchart: Multidocument 1"/>
          <p:cNvSpPr/>
          <p:nvPr/>
        </p:nvSpPr>
        <p:spPr>
          <a:xfrm>
            <a:off x="539552" y="332656"/>
            <a:ext cx="8136904" cy="6264696"/>
          </a:xfrm>
          <a:prstGeom prst="flowChartMultidocument">
            <a:avLst/>
          </a:prstGeom>
          <a:solidFill>
            <a:srgbClr val="D01C6D"/>
          </a:solid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id-ID" dirty="0" smtClean="0"/>
              <a:t>Berdasarkan pasal 7 ayat 2 KUP jo.Per 186/PMK.03/2007  Wajib Pajak non efektif adalah :</a:t>
            </a:r>
          </a:p>
          <a:p>
            <a:pPr marL="342900" indent="-342900">
              <a:buAutoNum type="arabicPeriod"/>
            </a:pPr>
            <a:r>
              <a:rPr lang="id-ID" dirty="0" smtClean="0"/>
              <a:t>WPOP yang telah meninggal dunia</a:t>
            </a:r>
          </a:p>
          <a:p>
            <a:pPr marL="342900" indent="-342900">
              <a:buAutoNum type="arabicPeriod"/>
            </a:pPr>
            <a:r>
              <a:rPr lang="id-ID" dirty="0" smtClean="0"/>
              <a:t>WPOP yg sudah tidak melakukan kegiatan usaha atau pekerjaan bebas.</a:t>
            </a:r>
          </a:p>
          <a:p>
            <a:pPr marL="342900" indent="-342900">
              <a:buAutoNum type="arabicPeriod"/>
            </a:pPr>
            <a:r>
              <a:rPr lang="id-ID" dirty="0" smtClean="0"/>
              <a:t>WPOP yang berstatus WNA yang tidak tinggal lagi di Indonesia</a:t>
            </a:r>
          </a:p>
          <a:p>
            <a:pPr marL="342900" indent="-342900">
              <a:buAutoNum type="arabicPeriod"/>
            </a:pPr>
            <a:r>
              <a:rPr lang="id-ID" dirty="0" smtClean="0"/>
              <a:t>BUT yang tidak melakukan kegiatan di Indonesia</a:t>
            </a:r>
          </a:p>
          <a:p>
            <a:pPr marL="342900" indent="-342900">
              <a:buAutoNum type="arabicPeriod"/>
            </a:pPr>
            <a:r>
              <a:rPr lang="id-ID" dirty="0" smtClean="0"/>
              <a:t>WP Badan yang tidak melakukan kegiatan usaha lagi, tetapi belum dibubarkan sesuai ketentuan yang berlaku.</a:t>
            </a:r>
          </a:p>
          <a:p>
            <a:pPr marL="342900" indent="-342900">
              <a:buAutoNum type="arabicPeriod"/>
            </a:pPr>
            <a:r>
              <a:rPr lang="id-ID" dirty="0" smtClean="0"/>
              <a:t>Bendahara yang tidak melakukan pembayaran lagi</a:t>
            </a:r>
          </a:p>
          <a:p>
            <a:pPr marL="342900" indent="-342900">
              <a:buAutoNum type="arabicPeriod"/>
            </a:pPr>
            <a:r>
              <a:rPr lang="id-ID" dirty="0" smtClean="0"/>
              <a:t>WP yang terkena bencana, yang ketentuannya diatur dengan peraturan Menkeu</a:t>
            </a:r>
          </a:p>
          <a:p>
            <a:pPr marL="342900" indent="-342900">
              <a:buAutoNum type="arabicPeriod"/>
            </a:pPr>
            <a:r>
              <a:rPr lang="id-ID" dirty="0" smtClean="0"/>
              <a:t>WP lain yang diatur dengan atau berdasarkan peraturan Menkeu</a:t>
            </a:r>
          </a:p>
          <a:p>
            <a:pPr marL="342900" indent="-342900"/>
            <a:endParaRPr lang="id-ID" dirty="0"/>
          </a:p>
        </p:txBody>
      </p:sp>
      <p:sp>
        <p:nvSpPr>
          <p:cNvPr id="3" name="Flowchart: Alternate Process 2"/>
          <p:cNvSpPr/>
          <p:nvPr/>
        </p:nvSpPr>
        <p:spPr>
          <a:xfrm>
            <a:off x="1835696" y="620688"/>
            <a:ext cx="6048672" cy="612648"/>
          </a:xfrm>
          <a:prstGeom prst="flowChartAlternateProcess">
            <a:avLst/>
          </a:prstGeom>
          <a:solidFill>
            <a:srgbClr val="FFC000"/>
          </a:solidFill>
          <a:ln w="762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solidFill>
                  <a:schemeClr val="tx1"/>
                </a:solidFill>
              </a:rPr>
              <a:t>Wajib Pajak yg dikecualikan dikenakan denda karena tidak menyampaikan SPT</a:t>
            </a:r>
            <a:endParaRPr lang="id-ID" b="1" dirty="0">
              <a:solidFill>
                <a:schemeClr val="tx1"/>
              </a:solidFill>
            </a:endParaRPr>
          </a:p>
        </p:txBody>
      </p:sp>
    </p:spTree>
  </p:cSld>
  <p:clrMapOvr>
    <a:masterClrMapping/>
  </p:clrMapOvr>
  <p:transition spd="slow">
    <p:split orient="vert"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3528" y="3140968"/>
            <a:ext cx="1104790" cy="1200329"/>
          </a:xfrm>
          <a:prstGeom prst="rect">
            <a:avLst/>
          </a:prstGeom>
          <a:solidFill>
            <a:srgbClr val="FFC000"/>
          </a:solidFill>
          <a:ln w="76200">
            <a:solidFill>
              <a:schemeClr val="tx1"/>
            </a:solidFill>
          </a:ln>
        </p:spPr>
        <p:txBody>
          <a:bodyPr wrap="none" rtlCol="0">
            <a:spAutoFit/>
          </a:bodyPr>
          <a:lstStyle/>
          <a:p>
            <a:r>
              <a:rPr lang="id-ID" dirty="0" smtClean="0"/>
              <a:t>Surat </a:t>
            </a:r>
          </a:p>
          <a:p>
            <a:r>
              <a:rPr lang="id-ID" dirty="0" smtClean="0"/>
              <a:t>Setoran </a:t>
            </a:r>
          </a:p>
          <a:p>
            <a:r>
              <a:rPr lang="id-ID" dirty="0" smtClean="0"/>
              <a:t>Pajak</a:t>
            </a:r>
          </a:p>
          <a:p>
            <a:r>
              <a:rPr lang="id-ID" dirty="0" smtClean="0"/>
              <a:t>(SSP)</a:t>
            </a:r>
            <a:endParaRPr lang="id-ID" dirty="0"/>
          </a:p>
        </p:txBody>
      </p:sp>
      <p:cxnSp>
        <p:nvCxnSpPr>
          <p:cNvPr id="4" name="Straight Arrow Connector 3"/>
          <p:cNvCxnSpPr>
            <a:stCxn id="2" idx="3"/>
          </p:cNvCxnSpPr>
          <p:nvPr/>
        </p:nvCxnSpPr>
        <p:spPr>
          <a:xfrm flipV="1">
            <a:off x="1428318" y="1268760"/>
            <a:ext cx="1199466" cy="247237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699792" y="332656"/>
            <a:ext cx="6288901" cy="1754326"/>
          </a:xfrm>
          <a:prstGeom prst="rect">
            <a:avLst/>
          </a:prstGeom>
          <a:solidFill>
            <a:srgbClr val="00B0F0"/>
          </a:solidFill>
          <a:ln w="76200">
            <a:solidFill>
              <a:srgbClr val="C00000"/>
            </a:solidFill>
          </a:ln>
        </p:spPr>
        <p:txBody>
          <a:bodyPr wrap="none" rtlCol="0">
            <a:spAutoFit/>
          </a:bodyPr>
          <a:lstStyle/>
          <a:p>
            <a:pPr marL="342900" indent="-342900">
              <a:buAutoNum type="arabicPeriod"/>
            </a:pPr>
            <a:r>
              <a:rPr lang="id-ID" b="1" dirty="0" smtClean="0">
                <a:solidFill>
                  <a:schemeClr val="bg1"/>
                </a:solidFill>
              </a:rPr>
              <a:t>Surat setoran Standar</a:t>
            </a:r>
          </a:p>
          <a:p>
            <a:pPr marL="342900" indent="-342900"/>
            <a:r>
              <a:rPr lang="id-ID" dirty="0" smtClean="0">
                <a:solidFill>
                  <a:schemeClr val="bg1"/>
                </a:solidFill>
              </a:rPr>
              <a:t>Adalah surat yang oleh wajib pajak digunakan atau</a:t>
            </a:r>
          </a:p>
          <a:p>
            <a:pPr marL="342900" indent="-342900"/>
            <a:r>
              <a:rPr lang="id-ID" dirty="0" smtClean="0">
                <a:solidFill>
                  <a:schemeClr val="bg1"/>
                </a:solidFill>
              </a:rPr>
              <a:t> berfungsi melakukan pembayaran atau penyetoran</a:t>
            </a:r>
          </a:p>
          <a:p>
            <a:pPr marL="342900" indent="-342900"/>
            <a:r>
              <a:rPr lang="id-ID" dirty="0" smtClean="0">
                <a:solidFill>
                  <a:schemeClr val="bg1"/>
                </a:solidFill>
              </a:rPr>
              <a:t> pajak yang terutang ke kantor penerima pembayaran </a:t>
            </a:r>
          </a:p>
          <a:p>
            <a:pPr marL="342900" indent="-342900"/>
            <a:r>
              <a:rPr lang="id-ID" dirty="0" smtClean="0">
                <a:solidFill>
                  <a:schemeClr val="bg1"/>
                </a:solidFill>
              </a:rPr>
              <a:t> dan digunakan sebagi bukti pembayaran dengan</a:t>
            </a:r>
          </a:p>
          <a:p>
            <a:pPr marL="342900" indent="-342900"/>
            <a:r>
              <a:rPr lang="id-ID" dirty="0" smtClean="0">
                <a:solidFill>
                  <a:schemeClr val="bg1"/>
                </a:solidFill>
              </a:rPr>
              <a:t> bentuk, ukuran dan isi yang ditetapkan</a:t>
            </a:r>
            <a:r>
              <a:rPr lang="id-ID" dirty="0" smtClean="0"/>
              <a:t>.</a:t>
            </a:r>
          </a:p>
        </p:txBody>
      </p:sp>
      <p:cxnSp>
        <p:nvCxnSpPr>
          <p:cNvPr id="8" name="Straight Arrow Connector 7"/>
          <p:cNvCxnSpPr>
            <a:stCxn id="2" idx="3"/>
          </p:cNvCxnSpPr>
          <p:nvPr/>
        </p:nvCxnSpPr>
        <p:spPr>
          <a:xfrm>
            <a:off x="1428318" y="3741133"/>
            <a:ext cx="1271474" cy="1632083"/>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735534" y="4005064"/>
            <a:ext cx="5868914" cy="2308324"/>
          </a:xfrm>
          <a:prstGeom prst="rect">
            <a:avLst/>
          </a:prstGeom>
          <a:solidFill>
            <a:srgbClr val="00B0F0"/>
          </a:solidFill>
          <a:ln w="76200">
            <a:solidFill>
              <a:srgbClr val="C00000"/>
            </a:solidFill>
          </a:ln>
        </p:spPr>
        <p:txBody>
          <a:bodyPr wrap="none" rtlCol="0">
            <a:spAutoFit/>
          </a:bodyPr>
          <a:lstStyle/>
          <a:p>
            <a:r>
              <a:rPr lang="id-ID" b="1" dirty="0" smtClean="0">
                <a:solidFill>
                  <a:schemeClr val="bg1"/>
                </a:solidFill>
              </a:rPr>
              <a:t>2. Surat setoran pajak khusus</a:t>
            </a:r>
          </a:p>
          <a:p>
            <a:r>
              <a:rPr lang="id-ID" dirty="0" smtClean="0">
                <a:solidFill>
                  <a:schemeClr val="bg1"/>
                </a:solidFill>
              </a:rPr>
              <a:t>Adalah bukti pembayaran atau pembayaran pajak </a:t>
            </a:r>
          </a:p>
          <a:p>
            <a:r>
              <a:rPr lang="id-ID" dirty="0" smtClean="0">
                <a:solidFill>
                  <a:schemeClr val="bg1"/>
                </a:solidFill>
              </a:rPr>
              <a:t>terutang ke kantor penerima pembayaran yang</a:t>
            </a:r>
          </a:p>
          <a:p>
            <a:r>
              <a:rPr lang="id-ID" dirty="0" smtClean="0">
                <a:solidFill>
                  <a:schemeClr val="bg1"/>
                </a:solidFill>
              </a:rPr>
              <a:t>dicetak oleh kantor penerima pembayaran dengan</a:t>
            </a:r>
          </a:p>
          <a:p>
            <a:r>
              <a:rPr lang="id-ID" dirty="0" smtClean="0">
                <a:solidFill>
                  <a:schemeClr val="bg1"/>
                </a:solidFill>
              </a:rPr>
              <a:t>menggunakan mesin transaksi dan alat lainnya yg </a:t>
            </a:r>
          </a:p>
          <a:p>
            <a:r>
              <a:rPr lang="id-ID" dirty="0" smtClean="0">
                <a:solidFill>
                  <a:schemeClr val="bg1"/>
                </a:solidFill>
              </a:rPr>
              <a:t>isinya sesuai dengan yg ditetapkan DJP dan</a:t>
            </a:r>
          </a:p>
          <a:p>
            <a:r>
              <a:rPr lang="id-ID" dirty="0" smtClean="0">
                <a:solidFill>
                  <a:schemeClr val="bg1"/>
                </a:solidFill>
              </a:rPr>
              <a:t>mempunyai fungsi yang sama dengan SSP standar</a:t>
            </a:r>
          </a:p>
          <a:p>
            <a:r>
              <a:rPr lang="id-ID" dirty="0" smtClean="0">
                <a:solidFill>
                  <a:schemeClr val="bg1"/>
                </a:solidFill>
              </a:rPr>
              <a:t>dalam administrasi perpajakan.</a:t>
            </a:r>
            <a:endParaRPr lang="id-ID" dirty="0">
              <a:solidFill>
                <a:schemeClr val="bg1"/>
              </a:solidFill>
            </a:endParaRPr>
          </a:p>
        </p:txBody>
      </p:sp>
      <p:sp>
        <p:nvSpPr>
          <p:cNvPr id="11" name="TextBox 10"/>
          <p:cNvSpPr txBox="1"/>
          <p:nvPr/>
        </p:nvSpPr>
        <p:spPr>
          <a:xfrm>
            <a:off x="2267744" y="2420888"/>
            <a:ext cx="6787436" cy="1384995"/>
          </a:xfrm>
          <a:prstGeom prst="rect">
            <a:avLst/>
          </a:prstGeom>
          <a:noFill/>
        </p:spPr>
        <p:txBody>
          <a:bodyPr wrap="none" rtlCol="0">
            <a:spAutoFit/>
          </a:bodyPr>
          <a:lstStyle/>
          <a:p>
            <a:r>
              <a:rPr lang="id-ID" sz="1400" b="1" dirty="0" smtClean="0"/>
              <a:t>Peruntukan SSP :</a:t>
            </a:r>
          </a:p>
          <a:p>
            <a:pPr marL="342900" indent="-342900">
              <a:buAutoNum type="arabicPeriod"/>
            </a:pPr>
            <a:r>
              <a:rPr lang="id-ID" sz="1400" dirty="0" smtClean="0"/>
              <a:t>Lembar ke  1arsip WP</a:t>
            </a:r>
          </a:p>
          <a:p>
            <a:pPr marL="342900" indent="-342900">
              <a:buAutoNum type="arabicPeriod"/>
            </a:pPr>
            <a:r>
              <a:rPr lang="id-ID" sz="1400" dirty="0" smtClean="0"/>
              <a:t>Lembar ke 2 KPP melalui KPN</a:t>
            </a:r>
          </a:p>
          <a:p>
            <a:pPr marL="342900" indent="-342900">
              <a:buAutoNum type="arabicPeriod"/>
            </a:pPr>
            <a:r>
              <a:rPr lang="id-ID" sz="1400" dirty="0" smtClean="0"/>
              <a:t>Lembar ke 3 dilaporkan WP ke KPP</a:t>
            </a:r>
          </a:p>
          <a:p>
            <a:pPr marL="342900" indent="-342900">
              <a:buAutoNum type="arabicPeriod"/>
            </a:pPr>
            <a:r>
              <a:rPr lang="id-ID" sz="1400" dirty="0" smtClean="0"/>
              <a:t>Lembar ke 4 kantor penerima pembayaran</a:t>
            </a:r>
          </a:p>
          <a:p>
            <a:pPr marL="342900" indent="-342900">
              <a:buAutoNum type="arabicPeriod"/>
            </a:pPr>
            <a:r>
              <a:rPr lang="id-ID" sz="1400" dirty="0" smtClean="0"/>
              <a:t>Lembar ke 5 arsip wajib pungut/pihak lain sesuai ketentuan perpajakan</a:t>
            </a:r>
            <a:endParaRPr lang="id-ID" sz="1400" dirty="0"/>
          </a:p>
        </p:txBody>
      </p:sp>
    </p:spTree>
  </p:cSld>
  <p:clrMapOvr>
    <a:masterClrMapping/>
  </p:clrMapOvr>
  <p:transition spd="slow">
    <p:split orient="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n 1"/>
          <p:cNvSpPr/>
          <p:nvPr/>
        </p:nvSpPr>
        <p:spPr>
          <a:xfrm>
            <a:off x="395536" y="2564904"/>
            <a:ext cx="1778496" cy="1872208"/>
          </a:xfrm>
          <a:prstGeom prst="can">
            <a:avLst/>
          </a:prstGeom>
          <a:blipFill>
            <a:blip r:embed="rId2" cstate="print"/>
            <a:tile tx="0" ty="0" sx="100000" sy="100000" flip="none" algn="tl"/>
          </a:blip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d-ID" b="1" dirty="0" smtClean="0"/>
              <a:t>Tempat pembayaran pajak </a:t>
            </a:r>
            <a:endParaRPr lang="id-ID" b="1" dirty="0"/>
          </a:p>
        </p:txBody>
      </p:sp>
      <p:cxnSp>
        <p:nvCxnSpPr>
          <p:cNvPr id="5" name="Straight Arrow Connector 4"/>
          <p:cNvCxnSpPr>
            <a:stCxn id="2" idx="4"/>
          </p:cNvCxnSpPr>
          <p:nvPr/>
        </p:nvCxnSpPr>
        <p:spPr>
          <a:xfrm flipV="1">
            <a:off x="2174032" y="1340768"/>
            <a:ext cx="1893912" cy="21602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4211960" y="1187460"/>
            <a:ext cx="1699504" cy="369332"/>
          </a:xfrm>
          <a:prstGeom prst="rect">
            <a:avLst/>
          </a:prstGeom>
          <a:solidFill>
            <a:schemeClr val="accent1"/>
          </a:solidFill>
        </p:spPr>
        <p:txBody>
          <a:bodyPr wrap="none" rtlCol="0">
            <a:spAutoFit/>
          </a:bodyPr>
          <a:lstStyle/>
          <a:p>
            <a:r>
              <a:rPr lang="id-ID" dirty="0" smtClean="0">
                <a:solidFill>
                  <a:schemeClr val="bg1"/>
                </a:solidFill>
              </a:rPr>
              <a:t>1. Kantor pos</a:t>
            </a:r>
            <a:endParaRPr lang="id-ID" dirty="0">
              <a:solidFill>
                <a:schemeClr val="bg1"/>
              </a:solidFill>
            </a:endParaRPr>
          </a:p>
        </p:txBody>
      </p:sp>
      <p:cxnSp>
        <p:nvCxnSpPr>
          <p:cNvPr id="8" name="Straight Arrow Connector 7"/>
          <p:cNvCxnSpPr>
            <a:stCxn id="2" idx="4"/>
          </p:cNvCxnSpPr>
          <p:nvPr/>
        </p:nvCxnSpPr>
        <p:spPr>
          <a:xfrm flipV="1">
            <a:off x="2174032" y="2420888"/>
            <a:ext cx="1893912"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211960" y="2132856"/>
            <a:ext cx="4435830" cy="646331"/>
          </a:xfrm>
          <a:prstGeom prst="rect">
            <a:avLst/>
          </a:prstGeom>
          <a:solidFill>
            <a:srgbClr val="FFC000"/>
          </a:solidFill>
        </p:spPr>
        <p:txBody>
          <a:bodyPr wrap="none" rtlCol="0">
            <a:spAutoFit/>
          </a:bodyPr>
          <a:lstStyle/>
          <a:p>
            <a:r>
              <a:rPr lang="id-ID" dirty="0" smtClean="0"/>
              <a:t>2. Bank BUMN/Daerah ( bank Mandiri,</a:t>
            </a:r>
          </a:p>
          <a:p>
            <a:r>
              <a:rPr lang="id-ID" dirty="0" smtClean="0"/>
              <a:t> Bank BNI 46, Bank BRI)</a:t>
            </a:r>
            <a:endParaRPr lang="id-ID" dirty="0"/>
          </a:p>
        </p:txBody>
      </p:sp>
      <p:cxnSp>
        <p:nvCxnSpPr>
          <p:cNvPr id="13" name="Straight Arrow Connector 12"/>
          <p:cNvCxnSpPr>
            <a:stCxn id="2" idx="4"/>
          </p:cNvCxnSpPr>
          <p:nvPr/>
        </p:nvCxnSpPr>
        <p:spPr>
          <a:xfrm>
            <a:off x="2174032" y="3501008"/>
            <a:ext cx="1965920"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4211960" y="3284984"/>
            <a:ext cx="4121641" cy="923330"/>
          </a:xfrm>
          <a:prstGeom prst="rect">
            <a:avLst/>
          </a:prstGeom>
          <a:solidFill>
            <a:srgbClr val="FF0000"/>
          </a:solidFill>
        </p:spPr>
        <p:txBody>
          <a:bodyPr wrap="none" rtlCol="0">
            <a:spAutoFit/>
          </a:bodyPr>
          <a:lstStyle/>
          <a:p>
            <a:r>
              <a:rPr lang="id-ID" dirty="0" smtClean="0">
                <a:solidFill>
                  <a:schemeClr val="bg1"/>
                </a:solidFill>
              </a:rPr>
              <a:t>3. Bank-Bank yang ditunjuk DitJen </a:t>
            </a:r>
          </a:p>
          <a:p>
            <a:r>
              <a:rPr lang="id-ID" dirty="0" smtClean="0">
                <a:solidFill>
                  <a:schemeClr val="bg1"/>
                </a:solidFill>
              </a:rPr>
              <a:t>Anggaran,  mis. Bank BCA, BII,</a:t>
            </a:r>
          </a:p>
          <a:p>
            <a:r>
              <a:rPr lang="id-ID" dirty="0" smtClean="0">
                <a:solidFill>
                  <a:schemeClr val="bg1"/>
                </a:solidFill>
              </a:rPr>
              <a:t>Bank Danamon</a:t>
            </a:r>
            <a:endParaRPr lang="id-ID" dirty="0">
              <a:solidFill>
                <a:schemeClr val="bg1"/>
              </a:solidFill>
            </a:endParaRPr>
          </a:p>
        </p:txBody>
      </p:sp>
      <p:cxnSp>
        <p:nvCxnSpPr>
          <p:cNvPr id="16" name="Straight Arrow Connector 15"/>
          <p:cNvCxnSpPr>
            <a:stCxn id="2" idx="4"/>
          </p:cNvCxnSpPr>
          <p:nvPr/>
        </p:nvCxnSpPr>
        <p:spPr>
          <a:xfrm>
            <a:off x="2174032" y="3501008"/>
            <a:ext cx="1749896" cy="165618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4067944" y="4509120"/>
            <a:ext cx="4557658" cy="1477328"/>
          </a:xfrm>
          <a:prstGeom prst="rect">
            <a:avLst/>
          </a:prstGeom>
          <a:solidFill>
            <a:srgbClr val="2CDD0F"/>
          </a:solidFill>
        </p:spPr>
        <p:txBody>
          <a:bodyPr wrap="none" rtlCol="0">
            <a:spAutoFit/>
          </a:bodyPr>
          <a:lstStyle/>
          <a:p>
            <a:r>
              <a:rPr lang="id-ID" dirty="0" smtClean="0"/>
              <a:t>4. Untuk pembayaran fiskal LN, selain </a:t>
            </a:r>
          </a:p>
          <a:p>
            <a:r>
              <a:rPr lang="id-ID" dirty="0" smtClean="0"/>
              <a:t>tempat yang telah ditunjuk, dapat </a:t>
            </a:r>
          </a:p>
          <a:p>
            <a:r>
              <a:rPr lang="id-ID" dirty="0" smtClean="0"/>
              <a:t>dilakukan di loket-loket pembayaran</a:t>
            </a:r>
          </a:p>
          <a:p>
            <a:r>
              <a:rPr lang="id-ID" dirty="0" smtClean="0"/>
              <a:t>Yang telah disediakan di bandara atau </a:t>
            </a:r>
          </a:p>
          <a:p>
            <a:r>
              <a:rPr lang="id-ID" dirty="0" smtClean="0"/>
              <a:t>Di pelabuhan laut </a:t>
            </a:r>
            <a:endParaRPr lang="id-ID" dirty="0"/>
          </a:p>
        </p:txBody>
      </p:sp>
    </p:spTree>
  </p:cSld>
  <p:clrMapOvr>
    <a:masterClrMapping/>
  </p:clrMapOvr>
  <p:transition spd="slow">
    <p:strips/>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24965" y="2710661"/>
            <a:ext cx="1726755" cy="646331"/>
          </a:xfrm>
          <a:prstGeom prst="rect">
            <a:avLst/>
          </a:prstGeom>
          <a:solidFill>
            <a:srgbClr val="92D050"/>
          </a:solidFill>
        </p:spPr>
        <p:txBody>
          <a:bodyPr wrap="none" rtlCol="0">
            <a:spAutoFit/>
          </a:bodyPr>
          <a:lstStyle/>
          <a:p>
            <a:r>
              <a:rPr lang="id-ID" dirty="0" smtClean="0"/>
              <a:t>Pembayaran </a:t>
            </a:r>
          </a:p>
          <a:p>
            <a:r>
              <a:rPr lang="id-ID" dirty="0" smtClean="0"/>
              <a:t>pajak On-line</a:t>
            </a:r>
            <a:endParaRPr lang="id-ID" dirty="0"/>
          </a:p>
        </p:txBody>
      </p:sp>
      <p:cxnSp>
        <p:nvCxnSpPr>
          <p:cNvPr id="4" name="Straight Arrow Connector 3"/>
          <p:cNvCxnSpPr>
            <a:stCxn id="2" idx="3"/>
          </p:cNvCxnSpPr>
          <p:nvPr/>
        </p:nvCxnSpPr>
        <p:spPr>
          <a:xfrm flipV="1">
            <a:off x="2051720" y="908720"/>
            <a:ext cx="1801637" cy="212510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779912" y="764704"/>
            <a:ext cx="3070071" cy="369332"/>
          </a:xfrm>
          <a:prstGeom prst="rect">
            <a:avLst/>
          </a:prstGeom>
          <a:solidFill>
            <a:srgbClr val="FFC000"/>
          </a:solidFill>
        </p:spPr>
        <p:txBody>
          <a:bodyPr wrap="none" rtlCol="0">
            <a:spAutoFit/>
          </a:bodyPr>
          <a:lstStyle/>
          <a:p>
            <a:r>
              <a:rPr lang="id-ID" dirty="0" smtClean="0"/>
              <a:t>1</a:t>
            </a:r>
            <a:r>
              <a:rPr lang="id-ID" dirty="0" smtClean="0">
                <a:solidFill>
                  <a:schemeClr val="bg1"/>
                </a:solidFill>
              </a:rPr>
              <a:t>. </a:t>
            </a:r>
            <a:r>
              <a:rPr lang="id-ID" dirty="0" smtClean="0"/>
              <a:t>Teller PT Pos Indonesia</a:t>
            </a:r>
            <a:endParaRPr lang="id-ID" dirty="0"/>
          </a:p>
        </p:txBody>
      </p:sp>
      <p:cxnSp>
        <p:nvCxnSpPr>
          <p:cNvPr id="7" name="Straight Arrow Connector 6"/>
          <p:cNvCxnSpPr/>
          <p:nvPr/>
        </p:nvCxnSpPr>
        <p:spPr>
          <a:xfrm flipV="1">
            <a:off x="1979712" y="2204864"/>
            <a:ext cx="1656184" cy="864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3635896" y="1916832"/>
            <a:ext cx="4642618" cy="646331"/>
          </a:xfrm>
          <a:prstGeom prst="rect">
            <a:avLst/>
          </a:prstGeom>
          <a:solidFill>
            <a:srgbClr val="FF66FF"/>
          </a:solidFill>
        </p:spPr>
        <p:txBody>
          <a:bodyPr wrap="none" rtlCol="0">
            <a:spAutoFit/>
          </a:bodyPr>
          <a:lstStyle/>
          <a:p>
            <a:r>
              <a:rPr lang="id-ID" dirty="0" smtClean="0"/>
              <a:t>2. Teller Bank Persepsi/devisa persepsi </a:t>
            </a:r>
          </a:p>
          <a:p>
            <a:r>
              <a:rPr lang="id-ID" dirty="0" smtClean="0"/>
              <a:t>    On-line</a:t>
            </a:r>
            <a:endParaRPr lang="id-ID" dirty="0"/>
          </a:p>
        </p:txBody>
      </p:sp>
      <p:cxnSp>
        <p:nvCxnSpPr>
          <p:cNvPr id="10" name="Straight Arrow Connector 9"/>
          <p:cNvCxnSpPr>
            <a:stCxn id="2" idx="3"/>
          </p:cNvCxnSpPr>
          <p:nvPr/>
        </p:nvCxnSpPr>
        <p:spPr>
          <a:xfrm>
            <a:off x="2051720" y="3033827"/>
            <a:ext cx="1801637" cy="46718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3908550" y="3140968"/>
            <a:ext cx="4911922" cy="923330"/>
          </a:xfrm>
          <a:prstGeom prst="rect">
            <a:avLst/>
          </a:prstGeom>
          <a:solidFill>
            <a:srgbClr val="002060"/>
          </a:solidFill>
        </p:spPr>
        <p:txBody>
          <a:bodyPr wrap="none" rtlCol="0">
            <a:spAutoFit/>
          </a:bodyPr>
          <a:lstStyle/>
          <a:p>
            <a:r>
              <a:rPr lang="id-ID" dirty="0" smtClean="0">
                <a:solidFill>
                  <a:schemeClr val="bg1"/>
                </a:solidFill>
              </a:rPr>
              <a:t>3. Fasilitas transaksi yang disediakan oleh</a:t>
            </a:r>
          </a:p>
          <a:p>
            <a:r>
              <a:rPr lang="id-ID" dirty="0" smtClean="0">
                <a:solidFill>
                  <a:schemeClr val="bg1"/>
                </a:solidFill>
              </a:rPr>
              <a:t>Bank Persepsi/Devisa persepsi on-line</a:t>
            </a:r>
          </a:p>
          <a:p>
            <a:r>
              <a:rPr lang="id-ID" dirty="0" smtClean="0">
                <a:solidFill>
                  <a:schemeClr val="bg1"/>
                </a:solidFill>
              </a:rPr>
              <a:t>(ATM, Internet Banking).</a:t>
            </a:r>
            <a:endParaRPr lang="id-ID" dirty="0">
              <a:solidFill>
                <a:schemeClr val="bg1"/>
              </a:solidFill>
            </a:endParaRPr>
          </a:p>
        </p:txBody>
      </p:sp>
      <p:cxnSp>
        <p:nvCxnSpPr>
          <p:cNvPr id="13" name="Straight Arrow Connector 12"/>
          <p:cNvCxnSpPr>
            <a:stCxn id="2" idx="3"/>
          </p:cNvCxnSpPr>
          <p:nvPr/>
        </p:nvCxnSpPr>
        <p:spPr>
          <a:xfrm>
            <a:off x="2051720" y="3033827"/>
            <a:ext cx="1657621" cy="197934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3809037" y="4653136"/>
            <a:ext cx="5083443" cy="646331"/>
          </a:xfrm>
          <a:prstGeom prst="rect">
            <a:avLst/>
          </a:prstGeom>
          <a:solidFill>
            <a:srgbClr val="00B0F0"/>
          </a:solidFill>
        </p:spPr>
        <p:txBody>
          <a:bodyPr wrap="none" rtlCol="0">
            <a:spAutoFit/>
          </a:bodyPr>
          <a:lstStyle/>
          <a:p>
            <a:r>
              <a:rPr lang="id-ID" dirty="0" smtClean="0"/>
              <a:t>4. Fasilitas Cash Management Service (CMS)</a:t>
            </a:r>
          </a:p>
          <a:p>
            <a:r>
              <a:rPr lang="id-ID" dirty="0" smtClean="0"/>
              <a:t>Antara bank dan nasabah (wajib pajak).</a:t>
            </a:r>
            <a:endParaRPr lang="id-ID" dirty="0"/>
          </a:p>
        </p:txBody>
      </p:sp>
    </p:spTree>
  </p:cSld>
  <p:clrMapOvr>
    <a:masterClrMapping/>
  </p:clrMapOvr>
  <p:transition spd="slow">
    <p:strips/>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79712" y="611396"/>
            <a:ext cx="5400600" cy="369332"/>
          </a:xfrm>
          <a:prstGeom prst="rect">
            <a:avLst/>
          </a:prstGeom>
          <a:solidFill>
            <a:srgbClr val="C00000"/>
          </a:solidFill>
        </p:spPr>
        <p:txBody>
          <a:bodyPr wrap="square" rtlCol="0">
            <a:spAutoFit/>
          </a:bodyPr>
          <a:lstStyle/>
          <a:p>
            <a:pPr algn="ctr"/>
            <a:r>
              <a:rPr lang="id-ID" b="1" dirty="0" smtClean="0">
                <a:solidFill>
                  <a:schemeClr val="bg1"/>
                </a:solidFill>
              </a:rPr>
              <a:t>Batas Waktu Pembayaran/Penyetoran Pajak</a:t>
            </a:r>
            <a:endParaRPr lang="id-ID" b="1" dirty="0">
              <a:solidFill>
                <a:schemeClr val="bg1"/>
              </a:solidFill>
            </a:endParaRPr>
          </a:p>
        </p:txBody>
      </p:sp>
      <p:graphicFrame>
        <p:nvGraphicFramePr>
          <p:cNvPr id="5" name="Table 4"/>
          <p:cNvGraphicFramePr>
            <a:graphicFrameLocks noGrp="1"/>
          </p:cNvGraphicFramePr>
          <p:nvPr/>
        </p:nvGraphicFramePr>
        <p:xfrm>
          <a:off x="251520" y="1397000"/>
          <a:ext cx="8496944" cy="3464560"/>
        </p:xfrm>
        <a:graphic>
          <a:graphicData uri="http://schemas.openxmlformats.org/drawingml/2006/table">
            <a:tbl>
              <a:tblPr firstRow="1" bandRow="1">
                <a:tableStyleId>{5C22544A-7EE6-4342-B048-85BDC9FD1C3A}</a:tableStyleId>
              </a:tblPr>
              <a:tblGrid>
                <a:gridCol w="539498"/>
                <a:gridCol w="3540120"/>
                <a:gridCol w="4417326"/>
              </a:tblGrid>
              <a:tr h="370840">
                <a:tc>
                  <a:txBody>
                    <a:bodyPr/>
                    <a:lstStyle/>
                    <a:p>
                      <a:r>
                        <a:rPr lang="id-ID" sz="1800" dirty="0" smtClean="0"/>
                        <a:t>No</a:t>
                      </a:r>
                      <a:endParaRPr lang="id-ID" sz="1800" dirty="0"/>
                    </a:p>
                  </a:txBody>
                  <a:tcPr/>
                </a:tc>
                <a:tc>
                  <a:txBody>
                    <a:bodyPr/>
                    <a:lstStyle/>
                    <a:p>
                      <a:pPr algn="ctr"/>
                      <a:r>
                        <a:rPr lang="id-ID" sz="1800" dirty="0" smtClean="0"/>
                        <a:t>Jenis Pajak</a:t>
                      </a:r>
                      <a:endParaRPr lang="id-ID" sz="1800" dirty="0"/>
                    </a:p>
                  </a:txBody>
                  <a:tcPr/>
                </a:tc>
                <a:tc>
                  <a:txBody>
                    <a:bodyPr/>
                    <a:lstStyle/>
                    <a:p>
                      <a:pPr algn="ctr"/>
                      <a:r>
                        <a:rPr lang="id-ID" sz="1800" dirty="0" smtClean="0"/>
                        <a:t>Batas Akhir pembayaran</a:t>
                      </a:r>
                      <a:endParaRPr lang="id-ID" sz="1800" dirty="0"/>
                    </a:p>
                  </a:txBody>
                  <a:tcPr/>
                </a:tc>
              </a:tr>
              <a:tr h="370840">
                <a:tc>
                  <a:txBody>
                    <a:bodyPr/>
                    <a:lstStyle/>
                    <a:p>
                      <a:pPr algn="ctr"/>
                      <a:r>
                        <a:rPr lang="id-ID" sz="1400" dirty="0" smtClean="0"/>
                        <a:t>1</a:t>
                      </a:r>
                      <a:endParaRPr lang="id-ID" sz="1400" dirty="0"/>
                    </a:p>
                  </a:txBody>
                  <a:tcPr/>
                </a:tc>
                <a:tc>
                  <a:txBody>
                    <a:bodyPr/>
                    <a:lstStyle/>
                    <a:p>
                      <a:r>
                        <a:rPr lang="id-ID" sz="1400" dirty="0" smtClean="0"/>
                        <a:t>PPh pasal 29 (PPh tahunan Badan/OP)</a:t>
                      </a:r>
                      <a:endParaRPr lang="id-ID" sz="1400" dirty="0"/>
                    </a:p>
                  </a:txBody>
                  <a:tcPr/>
                </a:tc>
                <a:tc>
                  <a:txBody>
                    <a:bodyPr/>
                    <a:lstStyle/>
                    <a:p>
                      <a:r>
                        <a:rPr lang="id-ID" sz="1400" dirty="0" smtClean="0"/>
                        <a:t>Paling lambat bulan ketiga setelah</a:t>
                      </a:r>
                      <a:r>
                        <a:rPr lang="id-ID" sz="1400" baseline="0" dirty="0" smtClean="0"/>
                        <a:t> tahun pajak berakhir sebelum SPT (PPh tahunan OP)</a:t>
                      </a:r>
                      <a:endParaRPr lang="id-ID" sz="1400" dirty="0"/>
                    </a:p>
                  </a:txBody>
                  <a:tcPr/>
                </a:tc>
              </a:tr>
              <a:tr h="370840">
                <a:tc>
                  <a:txBody>
                    <a:bodyPr/>
                    <a:lstStyle/>
                    <a:p>
                      <a:pPr algn="ctr"/>
                      <a:r>
                        <a:rPr lang="id-ID" sz="1400" dirty="0" smtClean="0"/>
                        <a:t>2</a:t>
                      </a:r>
                      <a:endParaRPr lang="id-ID" sz="1400" dirty="0"/>
                    </a:p>
                  </a:txBody>
                  <a:tcPr/>
                </a:tc>
                <a:tc>
                  <a:txBody>
                    <a:bodyPr/>
                    <a:lstStyle/>
                    <a:p>
                      <a:r>
                        <a:rPr lang="id-ID" sz="1400" dirty="0" smtClean="0"/>
                        <a:t>PPh pasal 25 (angsuran Bulanan)</a:t>
                      </a:r>
                      <a:endParaRPr lang="id-ID" sz="1400" dirty="0"/>
                    </a:p>
                  </a:txBody>
                  <a:tcPr/>
                </a:tc>
                <a:tc>
                  <a:txBody>
                    <a:bodyPr/>
                    <a:lstStyle/>
                    <a:p>
                      <a:r>
                        <a:rPr lang="id-ID" sz="1400" dirty="0" smtClean="0"/>
                        <a:t>Paling lambat bulan keempat setelah tahun pajak berakhir sebelum SPT disampaikan (PPh tahunan</a:t>
                      </a:r>
                      <a:r>
                        <a:rPr lang="id-ID" sz="1400" baseline="0" dirty="0" smtClean="0"/>
                        <a:t> Badan)</a:t>
                      </a:r>
                      <a:endParaRPr lang="id-ID" sz="1400" dirty="0"/>
                    </a:p>
                  </a:txBody>
                  <a:tcPr/>
                </a:tc>
              </a:tr>
              <a:tr h="370840">
                <a:tc>
                  <a:txBody>
                    <a:bodyPr/>
                    <a:lstStyle/>
                    <a:p>
                      <a:pPr algn="ctr"/>
                      <a:r>
                        <a:rPr lang="id-ID" sz="1400" dirty="0" smtClean="0"/>
                        <a:t>3</a:t>
                      </a:r>
                      <a:endParaRPr lang="id-ID" sz="1400" dirty="0"/>
                    </a:p>
                  </a:txBody>
                  <a:tcPr/>
                </a:tc>
                <a:tc>
                  <a:txBody>
                    <a:bodyPr/>
                    <a:lstStyle/>
                    <a:p>
                      <a:r>
                        <a:rPr lang="id-ID" sz="1400" dirty="0" smtClean="0"/>
                        <a:t>PPN/PPnBM</a:t>
                      </a:r>
                      <a:endParaRPr lang="id-ID" sz="1400" dirty="0"/>
                    </a:p>
                  </a:txBody>
                  <a:tcPr/>
                </a:tc>
                <a:tc>
                  <a:txBody>
                    <a:bodyPr/>
                    <a:lstStyle/>
                    <a:p>
                      <a:r>
                        <a:rPr lang="id-ID" sz="1400" dirty="0" smtClean="0"/>
                        <a:t>Paling lambat tgl 15 bulan takwim berikutnya</a:t>
                      </a:r>
                      <a:endParaRPr lang="id-ID" sz="1400" dirty="0"/>
                    </a:p>
                  </a:txBody>
                  <a:tcPr/>
                </a:tc>
              </a:tr>
              <a:tr h="370840">
                <a:tc>
                  <a:txBody>
                    <a:bodyPr/>
                    <a:lstStyle/>
                    <a:p>
                      <a:pPr algn="ctr"/>
                      <a:r>
                        <a:rPr lang="id-ID" sz="1400" dirty="0" smtClean="0"/>
                        <a:t>4</a:t>
                      </a:r>
                      <a:endParaRPr lang="id-ID" sz="1400" dirty="0"/>
                    </a:p>
                  </a:txBody>
                  <a:tcPr/>
                </a:tc>
                <a:tc>
                  <a:txBody>
                    <a:bodyPr/>
                    <a:lstStyle/>
                    <a:p>
                      <a:r>
                        <a:rPr lang="id-ID" sz="1400" dirty="0" smtClean="0"/>
                        <a:t>PPh pasal 21 Masa </a:t>
                      </a:r>
                      <a:endParaRPr lang="id-ID" sz="1400" dirty="0"/>
                    </a:p>
                  </a:txBody>
                  <a:tcPr/>
                </a:tc>
                <a:tc>
                  <a:txBody>
                    <a:bodyPr/>
                    <a:lstStyle/>
                    <a:p>
                      <a:r>
                        <a:rPr lang="id-ID" sz="1400" dirty="0" smtClean="0"/>
                        <a:t>Paling lambat tgl 10 bulan takwin berikutnya</a:t>
                      </a:r>
                      <a:endParaRPr lang="id-ID" sz="1400" dirty="0"/>
                    </a:p>
                  </a:txBody>
                  <a:tcPr/>
                </a:tc>
              </a:tr>
              <a:tr h="370840">
                <a:tc>
                  <a:txBody>
                    <a:bodyPr/>
                    <a:lstStyle/>
                    <a:p>
                      <a:pPr algn="ctr"/>
                      <a:r>
                        <a:rPr lang="id-ID" sz="1400" dirty="0" smtClean="0"/>
                        <a:t>5</a:t>
                      </a:r>
                      <a:endParaRPr lang="id-ID" sz="1400" dirty="0"/>
                    </a:p>
                  </a:txBody>
                  <a:tcPr/>
                </a:tc>
                <a:tc>
                  <a:txBody>
                    <a:bodyPr/>
                    <a:lstStyle/>
                    <a:p>
                      <a:r>
                        <a:rPr lang="id-ID" sz="1400" dirty="0" smtClean="0"/>
                        <a:t>PPh pasal 23/26</a:t>
                      </a:r>
                      <a:endParaRPr lang="id-ID" sz="1400" dirty="0"/>
                    </a:p>
                  </a:txBody>
                  <a:tcPr/>
                </a:tc>
                <a:tc>
                  <a:txBody>
                    <a:bodyPr/>
                    <a:lstStyle/>
                    <a:p>
                      <a:r>
                        <a:rPr lang="id-ID" sz="1400" dirty="0" smtClean="0"/>
                        <a:t>Paling lambat tgl 10 bulan takwin berikutnya</a:t>
                      </a:r>
                      <a:endParaRPr lang="id-ID" sz="1400" dirty="0"/>
                    </a:p>
                  </a:txBody>
                  <a:tcPr/>
                </a:tc>
              </a:tr>
              <a:tr h="370840">
                <a:tc>
                  <a:txBody>
                    <a:bodyPr/>
                    <a:lstStyle/>
                    <a:p>
                      <a:pPr algn="ctr"/>
                      <a:r>
                        <a:rPr lang="id-ID" sz="1400" dirty="0" smtClean="0"/>
                        <a:t>6</a:t>
                      </a:r>
                      <a:endParaRPr lang="id-ID" sz="1400" dirty="0"/>
                    </a:p>
                  </a:txBody>
                  <a:tcPr/>
                </a:tc>
                <a:tc>
                  <a:txBody>
                    <a:bodyPr/>
                    <a:lstStyle/>
                    <a:p>
                      <a:r>
                        <a:rPr lang="id-ID" sz="1400" dirty="0" smtClean="0"/>
                        <a:t>PPh</a:t>
                      </a:r>
                      <a:r>
                        <a:rPr lang="id-ID" sz="1400" baseline="0" dirty="0" smtClean="0"/>
                        <a:t> pasal 22 dan PPN/PPnBM Impor</a:t>
                      </a:r>
                      <a:endParaRPr lang="id-ID" sz="1400" dirty="0"/>
                    </a:p>
                  </a:txBody>
                  <a:tcPr/>
                </a:tc>
                <a:tc>
                  <a:txBody>
                    <a:bodyPr/>
                    <a:lstStyle/>
                    <a:p>
                      <a:r>
                        <a:rPr lang="id-ID" sz="1400" dirty="0" smtClean="0"/>
                        <a:t>Bersamaan pembayaran bea masuk, bila Bea masuk ditunda atau dibebaskan PPh</a:t>
                      </a:r>
                      <a:r>
                        <a:rPr lang="id-ID" sz="1400" baseline="0" dirty="0" smtClean="0"/>
                        <a:t> pasal 22, PPN dan PPnBM atas impor harus dilunasi pada saat penyelesaian dokumen impor</a:t>
                      </a:r>
                    </a:p>
                  </a:txBody>
                  <a:tcPr/>
                </a:tc>
              </a:tr>
            </a:tbl>
          </a:graphicData>
        </a:graphic>
      </p:graphicFrame>
    </p:spTree>
  </p:cSld>
  <p:clrMapOvr>
    <a:masterClrMapping/>
  </p:clrMapOvr>
  <p:transition>
    <p:strips dir="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907704" y="188640"/>
            <a:ext cx="5544616" cy="369332"/>
          </a:xfrm>
          <a:prstGeom prst="rect">
            <a:avLst/>
          </a:prstGeom>
          <a:solidFill>
            <a:srgbClr val="C00000"/>
          </a:solidFill>
        </p:spPr>
        <p:txBody>
          <a:bodyPr wrap="square" rtlCol="0">
            <a:spAutoFit/>
          </a:bodyPr>
          <a:lstStyle/>
          <a:p>
            <a:pPr algn="ctr"/>
            <a:r>
              <a:rPr lang="id-ID" b="1" dirty="0" smtClean="0">
                <a:solidFill>
                  <a:schemeClr val="bg1"/>
                </a:solidFill>
              </a:rPr>
              <a:t>Batas Waktu Pembayaran/Penyetoran Pajak</a:t>
            </a:r>
            <a:endParaRPr lang="id-ID" b="1" dirty="0">
              <a:solidFill>
                <a:schemeClr val="bg1"/>
              </a:solidFill>
            </a:endParaRPr>
          </a:p>
        </p:txBody>
      </p:sp>
      <p:graphicFrame>
        <p:nvGraphicFramePr>
          <p:cNvPr id="5" name="Table 4"/>
          <p:cNvGraphicFramePr>
            <a:graphicFrameLocks noGrp="1"/>
          </p:cNvGraphicFramePr>
          <p:nvPr/>
        </p:nvGraphicFramePr>
        <p:xfrm>
          <a:off x="395536" y="908721"/>
          <a:ext cx="8352927" cy="5576378"/>
        </p:xfrm>
        <a:graphic>
          <a:graphicData uri="http://schemas.openxmlformats.org/drawingml/2006/table">
            <a:tbl>
              <a:tblPr firstRow="1" bandRow="1">
                <a:tableStyleId>{5C22544A-7EE6-4342-B048-85BDC9FD1C3A}</a:tableStyleId>
              </a:tblPr>
              <a:tblGrid>
                <a:gridCol w="504056"/>
                <a:gridCol w="4320480"/>
                <a:gridCol w="3528391"/>
              </a:tblGrid>
              <a:tr h="404658">
                <a:tc>
                  <a:txBody>
                    <a:bodyPr/>
                    <a:lstStyle/>
                    <a:p>
                      <a:r>
                        <a:rPr lang="id-ID" dirty="0" smtClean="0"/>
                        <a:t>No</a:t>
                      </a:r>
                      <a:endParaRPr lang="id-ID" dirty="0"/>
                    </a:p>
                  </a:txBody>
                  <a:tcPr/>
                </a:tc>
                <a:tc>
                  <a:txBody>
                    <a:bodyPr/>
                    <a:lstStyle/>
                    <a:p>
                      <a:r>
                        <a:rPr lang="id-ID" dirty="0" smtClean="0"/>
                        <a:t>Jenis Pajak</a:t>
                      </a:r>
                      <a:endParaRPr lang="id-ID" dirty="0"/>
                    </a:p>
                  </a:txBody>
                  <a:tcPr/>
                </a:tc>
                <a:tc>
                  <a:txBody>
                    <a:bodyPr/>
                    <a:lstStyle/>
                    <a:p>
                      <a:r>
                        <a:rPr lang="id-ID" dirty="0" smtClean="0"/>
                        <a:t>Batas</a:t>
                      </a:r>
                      <a:r>
                        <a:rPr lang="id-ID" baseline="0" dirty="0" smtClean="0"/>
                        <a:t> Akhir Penyetoran</a:t>
                      </a:r>
                      <a:endParaRPr lang="id-ID" dirty="0"/>
                    </a:p>
                  </a:txBody>
                  <a:tcPr/>
                </a:tc>
              </a:tr>
              <a:tr h="531445">
                <a:tc>
                  <a:txBody>
                    <a:bodyPr/>
                    <a:lstStyle/>
                    <a:p>
                      <a:pPr algn="ctr"/>
                      <a:r>
                        <a:rPr lang="id-ID" sz="1200" dirty="0" smtClean="0"/>
                        <a:t>7</a:t>
                      </a:r>
                      <a:endParaRPr lang="id-ID" sz="1200" dirty="0"/>
                    </a:p>
                  </a:txBody>
                  <a:tcPr/>
                </a:tc>
                <a:tc>
                  <a:txBody>
                    <a:bodyPr/>
                    <a:lstStyle/>
                    <a:p>
                      <a:r>
                        <a:rPr lang="id-ID" sz="1200" dirty="0" smtClean="0"/>
                        <a:t>PPh pasal 22,</a:t>
                      </a:r>
                      <a:r>
                        <a:rPr lang="id-ID" sz="1200" baseline="0" dirty="0" smtClean="0"/>
                        <a:t> PPN dan PPnBM atas impor yg pemungutannya oleh Ditjen Bea dan Cukai</a:t>
                      </a:r>
                      <a:endParaRPr lang="id-ID" sz="1200" dirty="0"/>
                    </a:p>
                  </a:txBody>
                  <a:tcPr/>
                </a:tc>
                <a:tc>
                  <a:txBody>
                    <a:bodyPr/>
                    <a:lstStyle/>
                    <a:p>
                      <a:r>
                        <a:rPr lang="id-ID" sz="1200" dirty="0" smtClean="0"/>
                        <a:t>Harus disetor dalam jangka waktu sehari setelah pemungutan dilakukan</a:t>
                      </a:r>
                      <a:endParaRPr lang="id-ID" sz="1200" dirty="0"/>
                    </a:p>
                  </a:txBody>
                  <a:tcPr/>
                </a:tc>
              </a:tr>
              <a:tr h="1118160">
                <a:tc>
                  <a:txBody>
                    <a:bodyPr/>
                    <a:lstStyle/>
                    <a:p>
                      <a:pPr algn="ctr"/>
                      <a:r>
                        <a:rPr lang="id-ID" sz="1200" dirty="0" smtClean="0"/>
                        <a:t>8</a:t>
                      </a:r>
                      <a:endParaRPr lang="id-ID" sz="1200" dirty="0"/>
                    </a:p>
                  </a:txBody>
                  <a:tcPr/>
                </a:tc>
                <a:tc>
                  <a:txBody>
                    <a:bodyPr/>
                    <a:lstStyle/>
                    <a:p>
                      <a:r>
                        <a:rPr lang="id-ID" sz="1200" dirty="0" smtClean="0"/>
                        <a:t>PPh pasal 22 yg pemungutannya oleh bendaharawan</a:t>
                      </a:r>
                      <a:endParaRPr lang="id-ID" sz="1200" dirty="0"/>
                    </a:p>
                  </a:txBody>
                  <a:tcPr/>
                </a:tc>
                <a:tc>
                  <a:txBody>
                    <a:bodyPr/>
                    <a:lstStyle/>
                    <a:p>
                      <a:r>
                        <a:rPr lang="id-ID" sz="1200" dirty="0" smtClean="0"/>
                        <a:t>Pada hari</a:t>
                      </a:r>
                      <a:r>
                        <a:rPr lang="id-ID" sz="1200" baseline="0" dirty="0" smtClean="0"/>
                        <a:t> yg sama dengan pembayaran atas penyerahan barang yg dibiayai dari belanja negara, dengan SSP yg diisi oleh dan atas nama rekanan serta ditandatangani oleh bendaharawan</a:t>
                      </a:r>
                      <a:endParaRPr lang="id-ID" sz="1200" dirty="0"/>
                    </a:p>
                  </a:txBody>
                  <a:tcPr/>
                </a:tc>
              </a:tr>
              <a:tr h="1112048">
                <a:tc>
                  <a:txBody>
                    <a:bodyPr/>
                    <a:lstStyle/>
                    <a:p>
                      <a:pPr algn="ctr"/>
                      <a:r>
                        <a:rPr lang="id-ID" sz="1200" dirty="0" smtClean="0"/>
                        <a:t>9</a:t>
                      </a:r>
                      <a:endParaRPr lang="id-ID" sz="1200" dirty="0"/>
                    </a:p>
                  </a:txBody>
                  <a:tcPr/>
                </a:tc>
                <a:tc>
                  <a:txBody>
                    <a:bodyPr/>
                    <a:lstStyle/>
                    <a:p>
                      <a:r>
                        <a:rPr lang="id-ID" sz="1200" dirty="0" smtClean="0"/>
                        <a:t>PPh pasal 22 dari penyerahan oleh Pertamina atas hasil produksinya, dari penyerahan BBM dan gas oleh</a:t>
                      </a:r>
                      <a:r>
                        <a:rPr lang="id-ID" sz="1200" baseline="0" dirty="0" smtClean="0"/>
                        <a:t> badan usaha lain, dan dari penyerahan gula pasai dan tepung terigu oleh BULOG</a:t>
                      </a:r>
                      <a:endParaRPr lang="id-ID" sz="1200" dirty="0"/>
                    </a:p>
                  </a:txBody>
                  <a:tcPr/>
                </a:tc>
                <a:tc>
                  <a:txBody>
                    <a:bodyPr/>
                    <a:lstStyle/>
                    <a:p>
                      <a:r>
                        <a:rPr lang="id-ID" sz="1200" dirty="0" smtClean="0"/>
                        <a:t>Harus dilunasi sendiri oleh WP sebelum penebusan</a:t>
                      </a:r>
                      <a:r>
                        <a:rPr lang="id-ID" sz="1200" baseline="0" dirty="0" smtClean="0"/>
                        <a:t> Delevery Order (DO).</a:t>
                      </a:r>
                      <a:endParaRPr lang="id-ID" sz="1200" dirty="0"/>
                    </a:p>
                  </a:txBody>
                  <a:tcPr/>
                </a:tc>
              </a:tr>
              <a:tr h="529872">
                <a:tc>
                  <a:txBody>
                    <a:bodyPr/>
                    <a:lstStyle/>
                    <a:p>
                      <a:pPr algn="ctr"/>
                      <a:r>
                        <a:rPr lang="id-ID" sz="1200" dirty="0" smtClean="0"/>
                        <a:t>10</a:t>
                      </a:r>
                      <a:endParaRPr lang="id-ID" sz="1200" dirty="0"/>
                    </a:p>
                  </a:txBody>
                  <a:tcPr/>
                </a:tc>
                <a:tc>
                  <a:txBody>
                    <a:bodyPr/>
                    <a:lstStyle/>
                    <a:p>
                      <a:r>
                        <a:rPr lang="id-ID" sz="1200" dirty="0" smtClean="0"/>
                        <a:t>Pph</a:t>
                      </a:r>
                      <a:r>
                        <a:rPr lang="id-ID" sz="1200" baseline="0" dirty="0" smtClean="0"/>
                        <a:t> pasal 22 yg pemungutannya dilakukan oleh badan tertentu sbg pemungut pajak</a:t>
                      </a:r>
                      <a:endParaRPr lang="id-ID" sz="1200" dirty="0"/>
                    </a:p>
                  </a:txBody>
                  <a:tcPr/>
                </a:tc>
                <a:tc>
                  <a:txBody>
                    <a:bodyPr/>
                    <a:lstStyle/>
                    <a:p>
                      <a:r>
                        <a:rPr lang="id-ID" sz="1200" dirty="0" smtClean="0"/>
                        <a:t>Paling lambat tgl 10 bulan takwin</a:t>
                      </a:r>
                      <a:r>
                        <a:rPr lang="id-ID" sz="1200" baseline="0" dirty="0" smtClean="0"/>
                        <a:t> berikutnya</a:t>
                      </a:r>
                      <a:endParaRPr lang="id-ID" sz="1200" dirty="0"/>
                    </a:p>
                  </a:txBody>
                  <a:tcPr/>
                </a:tc>
              </a:tr>
              <a:tr h="508595">
                <a:tc>
                  <a:txBody>
                    <a:bodyPr/>
                    <a:lstStyle/>
                    <a:p>
                      <a:pPr algn="ctr"/>
                      <a:r>
                        <a:rPr lang="id-ID" sz="1200" dirty="0" smtClean="0"/>
                        <a:t>11</a:t>
                      </a:r>
                      <a:endParaRPr lang="id-ID" sz="1200" dirty="0"/>
                    </a:p>
                  </a:txBody>
                  <a:tcPr/>
                </a:tc>
                <a:tc>
                  <a:txBody>
                    <a:bodyPr/>
                    <a:lstStyle/>
                    <a:p>
                      <a:r>
                        <a:rPr lang="id-ID" sz="1200" dirty="0" smtClean="0"/>
                        <a:t>PPN dan PPnBM yang pemungutannya</a:t>
                      </a:r>
                      <a:r>
                        <a:rPr lang="id-ID" sz="1200" baseline="0" dirty="0" smtClean="0"/>
                        <a:t> dilakukan oleh Bendaharawan pemerintah</a:t>
                      </a:r>
                      <a:endParaRPr lang="id-ID" sz="1200" dirty="0"/>
                    </a:p>
                  </a:txBody>
                  <a:tcPr/>
                </a:tc>
                <a:tc>
                  <a:txBody>
                    <a:bodyPr/>
                    <a:lstStyle/>
                    <a:p>
                      <a:r>
                        <a:rPr lang="id-ID" sz="1200" dirty="0" smtClean="0"/>
                        <a:t>Paling</a:t>
                      </a:r>
                      <a:r>
                        <a:rPr lang="id-ID" sz="1200" baseline="0" dirty="0" smtClean="0"/>
                        <a:t> lambat tgl 7 bulan takwin berikutnya</a:t>
                      </a:r>
                      <a:endParaRPr lang="id-ID" sz="1200" dirty="0"/>
                    </a:p>
                  </a:txBody>
                  <a:tcPr/>
                </a:tc>
              </a:tr>
              <a:tr h="404658">
                <a:tc>
                  <a:txBody>
                    <a:bodyPr/>
                    <a:lstStyle/>
                    <a:p>
                      <a:pPr algn="ctr"/>
                      <a:r>
                        <a:rPr lang="id-ID" sz="1200" dirty="0" smtClean="0"/>
                        <a:t>12</a:t>
                      </a:r>
                      <a:endParaRPr lang="id-ID" sz="1200" dirty="0"/>
                    </a:p>
                  </a:txBody>
                  <a:tcPr/>
                </a:tc>
                <a:tc>
                  <a:txBody>
                    <a:bodyPr/>
                    <a:lstStyle/>
                    <a:p>
                      <a:r>
                        <a:rPr lang="id-ID" sz="1200" dirty="0" smtClean="0"/>
                        <a:t>PPN dari penyerahan gula pasir dan tepung terigu oleh BULOG</a:t>
                      </a:r>
                      <a:endParaRPr lang="id-ID" sz="1200" dirty="0"/>
                    </a:p>
                  </a:txBody>
                  <a:tcPr/>
                </a:tc>
                <a:tc>
                  <a:txBody>
                    <a:bodyPr/>
                    <a:lstStyle/>
                    <a:p>
                      <a:r>
                        <a:rPr lang="id-ID" sz="1200" dirty="0" smtClean="0"/>
                        <a:t>Harus dilunasi sendiri oleh pengusaha kena pajak sebelum penebusan DO</a:t>
                      </a:r>
                      <a:endParaRPr lang="id-ID" sz="1200" dirty="0"/>
                    </a:p>
                  </a:txBody>
                  <a:tcPr/>
                </a:tc>
              </a:tr>
              <a:tr h="404658">
                <a:tc>
                  <a:txBody>
                    <a:bodyPr/>
                    <a:lstStyle/>
                    <a:p>
                      <a:pPr algn="ctr"/>
                      <a:r>
                        <a:rPr lang="id-ID" sz="1200" dirty="0" smtClean="0"/>
                        <a:t>13</a:t>
                      </a:r>
                      <a:endParaRPr lang="id-ID" sz="1200" dirty="0"/>
                    </a:p>
                  </a:txBody>
                  <a:tcPr/>
                </a:tc>
                <a:tc>
                  <a:txBody>
                    <a:bodyPr/>
                    <a:lstStyle/>
                    <a:p>
                      <a:r>
                        <a:rPr lang="id-ID" sz="1200" dirty="0" smtClean="0"/>
                        <a:t>PPN dan PPn BM yg pemungutannya dilakukan oleh pemungut PPN selain bendahawan Pemerintah</a:t>
                      </a:r>
                      <a:endParaRPr lang="id-ID" sz="1200" dirty="0"/>
                    </a:p>
                  </a:txBody>
                  <a:tcPr/>
                </a:tc>
                <a:tc>
                  <a:txBody>
                    <a:bodyPr/>
                    <a:lstStyle/>
                    <a:p>
                      <a:r>
                        <a:rPr lang="id-ID" sz="1200" dirty="0" smtClean="0"/>
                        <a:t>Paling lambat tgl 15 bulan takwin berikutnya</a:t>
                      </a:r>
                      <a:endParaRPr lang="id-ID" sz="1200" dirty="0"/>
                    </a:p>
                  </a:txBody>
                  <a:tcPr/>
                </a:tc>
              </a:tr>
              <a:tr h="404658">
                <a:tc>
                  <a:txBody>
                    <a:bodyPr/>
                    <a:lstStyle/>
                    <a:p>
                      <a:pPr algn="ctr"/>
                      <a:r>
                        <a:rPr lang="id-ID" sz="1200" dirty="0" smtClean="0"/>
                        <a:t>14</a:t>
                      </a:r>
                      <a:endParaRPr lang="id-ID" sz="1200" dirty="0"/>
                    </a:p>
                  </a:txBody>
                  <a:tcPr/>
                </a:tc>
                <a:tc>
                  <a:txBody>
                    <a:bodyPr/>
                    <a:lstStyle/>
                    <a:p>
                      <a:r>
                        <a:rPr lang="id-ID" sz="1200" dirty="0" smtClean="0"/>
                        <a:t>UTK STP,</a:t>
                      </a:r>
                      <a:r>
                        <a:rPr lang="id-ID" sz="1200" baseline="0" dirty="0" smtClean="0"/>
                        <a:t> SKPKB, dan SKPKBT, SK Pembetulan, SK Keberatan, Putusan Banding</a:t>
                      </a:r>
                      <a:endParaRPr lang="id-ID" sz="1200" dirty="0"/>
                    </a:p>
                  </a:txBody>
                  <a:tcPr/>
                </a:tc>
                <a:tc>
                  <a:txBody>
                    <a:bodyPr/>
                    <a:lstStyle/>
                    <a:p>
                      <a:r>
                        <a:rPr lang="id-ID" sz="1200" dirty="0" smtClean="0"/>
                        <a:t>Paling lambat 1 bulan sejak tgl diterbitkan</a:t>
                      </a:r>
                      <a:endParaRPr lang="id-ID" sz="1200" dirty="0"/>
                    </a:p>
                  </a:txBody>
                  <a:tcPr/>
                </a:tc>
              </a:tr>
            </a:tbl>
          </a:graphicData>
        </a:graphic>
      </p:graphicFrame>
    </p:spTree>
  </p:cSld>
  <p:clrMapOvr>
    <a:masterClrMapping/>
  </p:clrMapOvr>
  <p:transition spd="slow">
    <p:strips dir="ru"/>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1514</Words>
  <Application>Microsoft Office PowerPoint</Application>
  <PresentationFormat>On-screen Show (4:3)</PresentationFormat>
  <Paragraphs>256</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UIEU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DDP</cp:lastModifiedBy>
  <cp:revision>2</cp:revision>
  <dcterms:created xsi:type="dcterms:W3CDTF">2013-02-24T07:36:10Z</dcterms:created>
  <dcterms:modified xsi:type="dcterms:W3CDTF">2015-10-22T03:23:21Z</dcterms:modified>
</cp:coreProperties>
</file>