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6"/>
  </p:notesMasterIdLst>
  <p:handoutMasterIdLst>
    <p:handoutMasterId r:id="rId27"/>
  </p:handoutMasterIdLst>
  <p:sldIdLst>
    <p:sldId id="262" r:id="rId2"/>
    <p:sldId id="324" r:id="rId3"/>
    <p:sldId id="326" r:id="rId4"/>
    <p:sldId id="325" r:id="rId5"/>
    <p:sldId id="327" r:id="rId6"/>
    <p:sldId id="323" r:id="rId7"/>
    <p:sldId id="328" r:id="rId8"/>
    <p:sldId id="329" r:id="rId9"/>
    <p:sldId id="331" r:id="rId10"/>
    <p:sldId id="332" r:id="rId11"/>
    <p:sldId id="333" r:id="rId12"/>
    <p:sldId id="336" r:id="rId13"/>
    <p:sldId id="334" r:id="rId14"/>
    <p:sldId id="330" r:id="rId15"/>
    <p:sldId id="338" r:id="rId16"/>
    <p:sldId id="335" r:id="rId17"/>
    <p:sldId id="337" r:id="rId18"/>
    <p:sldId id="339" r:id="rId19"/>
    <p:sldId id="341" r:id="rId20"/>
    <p:sldId id="340" r:id="rId21"/>
    <p:sldId id="344" r:id="rId22"/>
    <p:sldId id="342" r:id="rId23"/>
    <p:sldId id="345" r:id="rId24"/>
    <p:sldId id="343" r:id="rId25"/>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FAD1"/>
    <a:srgbClr val="CCECFF"/>
    <a:srgbClr val="F8D46E"/>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41" autoAdjust="0"/>
  </p:normalViewPr>
  <p:slideViewPr>
    <p:cSldViewPr>
      <p:cViewPr>
        <p:scale>
          <a:sx n="60" d="100"/>
          <a:sy n="60" d="100"/>
        </p:scale>
        <p:origin x="-1554"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53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defTabSz="931210" eaLnBrk="1" hangingPunct="1">
              <a:defRPr sz="1300">
                <a:latin typeface="Arial" charset="0"/>
              </a:defRPr>
            </a:lvl1pPr>
          </a:lstStyle>
          <a:p>
            <a:pPr>
              <a:defRPr/>
            </a:pPr>
            <a:endParaRPr lang="en-US"/>
          </a:p>
        </p:txBody>
      </p:sp>
      <p:sp>
        <p:nvSpPr>
          <p:cNvPr id="16387" name="Rectangle 3"/>
          <p:cNvSpPr>
            <a:spLocks noGrp="1" noChangeArrowheads="1"/>
          </p:cNvSpPr>
          <p:nvPr>
            <p:ph type="dt" sz="quarter" idx="1"/>
          </p:nvPr>
        </p:nvSpPr>
        <p:spPr bwMode="auto">
          <a:xfrm>
            <a:off x="3967163" y="0"/>
            <a:ext cx="30353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04" tIns="46552" rIns="93104" bIns="46552" numCol="1" anchor="t" anchorCtr="0" compatLnSpc="1">
            <a:prstTxWarp prst="textNoShape">
              <a:avLst/>
            </a:prstTxWarp>
          </a:bodyPr>
          <a:lstStyle>
            <a:lvl1pPr algn="r" defTabSz="931210" eaLnBrk="1" hangingPunct="1">
              <a:defRPr sz="1300">
                <a:latin typeface="Arial" charset="0"/>
              </a:defRPr>
            </a:lvl1pPr>
          </a:lstStyle>
          <a:p>
            <a:pPr>
              <a:defRPr/>
            </a:pPr>
            <a:endParaRPr lang="en-US"/>
          </a:p>
        </p:txBody>
      </p:sp>
      <p:sp>
        <p:nvSpPr>
          <p:cNvPr id="16388" name="Rectangle 4"/>
          <p:cNvSpPr>
            <a:spLocks noGrp="1" noChangeArrowheads="1"/>
          </p:cNvSpPr>
          <p:nvPr>
            <p:ph type="ftr" sz="quarter" idx="2"/>
          </p:nvPr>
        </p:nvSpPr>
        <p:spPr bwMode="auto">
          <a:xfrm>
            <a:off x="0" y="8824913"/>
            <a:ext cx="30353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defTabSz="931210" eaLnBrk="1" hangingPunct="1">
              <a:defRPr sz="1300">
                <a:latin typeface="Arial" charset="0"/>
              </a:defRPr>
            </a:lvl1pPr>
          </a:lstStyle>
          <a:p>
            <a:pPr>
              <a:defRPr/>
            </a:pPr>
            <a:endParaRPr lang="en-US"/>
          </a:p>
        </p:txBody>
      </p:sp>
      <p:sp>
        <p:nvSpPr>
          <p:cNvPr id="16389" name="Rectangle 5"/>
          <p:cNvSpPr>
            <a:spLocks noGrp="1" noChangeArrowheads="1"/>
          </p:cNvSpPr>
          <p:nvPr>
            <p:ph type="sldNum" sz="quarter" idx="3"/>
          </p:nvPr>
        </p:nvSpPr>
        <p:spPr bwMode="auto">
          <a:xfrm>
            <a:off x="3967163" y="8824913"/>
            <a:ext cx="3035300"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04" tIns="46552" rIns="93104" bIns="46552" numCol="1" anchor="b" anchorCtr="0" compatLnSpc="1">
            <a:prstTxWarp prst="textNoShape">
              <a:avLst/>
            </a:prstTxWarp>
          </a:bodyPr>
          <a:lstStyle>
            <a:lvl1pPr algn="r" defTabSz="931210" eaLnBrk="1" hangingPunct="1">
              <a:defRPr sz="1300">
                <a:latin typeface="Arial" charset="0"/>
              </a:defRPr>
            </a:lvl1pPr>
          </a:lstStyle>
          <a:p>
            <a:pPr>
              <a:defRPr/>
            </a:pPr>
            <a:fld id="{1A825027-44CC-4D1A-A84D-5A57A10001E3}"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3550"/>
          </a:xfrm>
          <a:prstGeom prst="rect">
            <a:avLst/>
          </a:prstGeom>
        </p:spPr>
        <p:txBody>
          <a:bodyPr vert="horz" lIns="88075" tIns="44038" rIns="88075" bIns="44038" rtlCol="0"/>
          <a:lstStyle>
            <a:lvl1pPr algn="l" eaLnBrk="0" hangingPunct="0">
              <a:defRPr sz="1200">
                <a:latin typeface="Arial" charset="0"/>
              </a:defRPr>
            </a:lvl1pPr>
          </a:lstStyle>
          <a:p>
            <a:pPr>
              <a:defRPr/>
            </a:pPr>
            <a:endParaRPr lang="en-US"/>
          </a:p>
        </p:txBody>
      </p:sp>
      <p:sp>
        <p:nvSpPr>
          <p:cNvPr id="3" name="Date Placeholder 2"/>
          <p:cNvSpPr>
            <a:spLocks noGrp="1"/>
          </p:cNvSpPr>
          <p:nvPr>
            <p:ph type="dt" idx="1"/>
          </p:nvPr>
        </p:nvSpPr>
        <p:spPr>
          <a:xfrm>
            <a:off x="3967163" y="0"/>
            <a:ext cx="3035300" cy="463550"/>
          </a:xfrm>
          <a:prstGeom prst="rect">
            <a:avLst/>
          </a:prstGeom>
        </p:spPr>
        <p:txBody>
          <a:bodyPr vert="horz" lIns="88075" tIns="44038" rIns="88075" bIns="44038" rtlCol="0"/>
          <a:lstStyle>
            <a:lvl1pPr algn="r" eaLnBrk="0" hangingPunct="0">
              <a:defRPr sz="1200">
                <a:latin typeface="Arial" charset="0"/>
              </a:defRPr>
            </a:lvl1pPr>
          </a:lstStyle>
          <a:p>
            <a:pPr>
              <a:defRPr/>
            </a:pPr>
            <a:fld id="{375668C2-46FF-499B-920E-1611BEB231A7}" type="datetimeFigureOut">
              <a:rPr lang="en-US"/>
              <a:pPr>
                <a:defRPr/>
              </a:pPr>
              <a:t>9/11/2017</a:t>
            </a:fld>
            <a:endParaRPr lang="en-US"/>
          </a:p>
        </p:txBody>
      </p:sp>
      <p:sp>
        <p:nvSpPr>
          <p:cNvPr id="4" name="Slide Image Placeholder 3"/>
          <p:cNvSpPr>
            <a:spLocks noGrp="1" noRot="1" noChangeAspect="1"/>
          </p:cNvSpPr>
          <p:nvPr>
            <p:ph type="sldImg" idx="2"/>
          </p:nvPr>
        </p:nvSpPr>
        <p:spPr>
          <a:xfrm>
            <a:off x="1179513" y="696913"/>
            <a:ext cx="4645025" cy="3484562"/>
          </a:xfrm>
          <a:prstGeom prst="rect">
            <a:avLst/>
          </a:prstGeom>
          <a:noFill/>
          <a:ln w="12700">
            <a:solidFill>
              <a:prstClr val="black"/>
            </a:solidFill>
          </a:ln>
        </p:spPr>
        <p:txBody>
          <a:bodyPr vert="horz" lIns="88075" tIns="44038" rIns="88075" bIns="44038" rtlCol="0" anchor="ctr"/>
          <a:lstStyle/>
          <a:p>
            <a:pPr lvl="0"/>
            <a:endParaRPr lang="en-US" noProof="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88075" tIns="44038" rIns="88075" bIns="4403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4913"/>
            <a:ext cx="3035300" cy="463550"/>
          </a:xfrm>
          <a:prstGeom prst="rect">
            <a:avLst/>
          </a:prstGeom>
        </p:spPr>
        <p:txBody>
          <a:bodyPr vert="horz" lIns="88075" tIns="44038" rIns="88075" bIns="44038" rtlCol="0" anchor="b"/>
          <a:lstStyle>
            <a:lvl1pPr algn="l" eaLnBrk="0" hangingPunct="0">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67163" y="8824913"/>
            <a:ext cx="3035300" cy="463550"/>
          </a:xfrm>
          <a:prstGeom prst="rect">
            <a:avLst/>
          </a:prstGeom>
        </p:spPr>
        <p:txBody>
          <a:bodyPr vert="horz" lIns="88075" tIns="44038" rIns="88075" bIns="44038" rtlCol="0" anchor="b"/>
          <a:lstStyle>
            <a:lvl1pPr algn="r" eaLnBrk="0" hangingPunct="0">
              <a:defRPr sz="1200">
                <a:latin typeface="Arial" charset="0"/>
              </a:defRPr>
            </a:lvl1pPr>
          </a:lstStyle>
          <a:p>
            <a:pPr>
              <a:defRPr/>
            </a:pPr>
            <a:fld id="{87925C09-EB27-49C8-9738-834F8C56338E}"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s-ES" smtClean="0"/>
              <a:t>Pada prinsipnya setiap barang dan jasa dikenakan PPN, kecuali ditetapkan lain oleh undang-undang, misalnya kebutuhan pokok seperti beras. PPN merupakan pajak yang dikenakan terhadap pertambahan nilai (</a:t>
            </a:r>
            <a:r>
              <a:rPr lang="es-ES" i="1" smtClean="0"/>
              <a:t>value added</a:t>
            </a:r>
            <a:r>
              <a:rPr lang="es-ES" smtClean="0"/>
              <a:t>) yang timbal akibat dipakainya faktor-faktor produksi disetiap jalar perusahaan dalam menyiapkan, menghasilkan, menyalurkan dan memperdagangkan barang atau pemberian pelayanan jasa kepada konsumen. </a:t>
            </a: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s-ES" smtClean="0"/>
              <a:t>Pada prinsipnya setiap barang dan jasa dikenakan PPN, kecuali ditetapkan lain oleh undang-undang, misalnya kebutuhan pokok seperti beras. PPN merupakan pajak yang dikenakan terhadap pertambahan nilai (</a:t>
            </a:r>
            <a:r>
              <a:rPr lang="es-ES" i="1" smtClean="0"/>
              <a:t>value added</a:t>
            </a:r>
            <a:r>
              <a:rPr lang="es-ES" smtClean="0"/>
              <a:t>) yang timbal akibat dipakainya faktor-faktor produksi disetiap jalar perusahaan dalam menyiapkan, menghasilkan, menyalurkan dan memperdagangkan barang atau pemberian pelayanan jasa kepada konsumen. </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s-ES" smtClean="0"/>
              <a:t>Pada prinsipnya setiap barang dan jasa dikenakan PPN, kecuali ditetapkan lain oleh undang-undang, misalnya kebutuhan pokok seperti beras. PPN merupakan pajak yang dikenakan terhadap pertambahan nilai (</a:t>
            </a:r>
            <a:r>
              <a:rPr lang="es-ES" i="1" smtClean="0"/>
              <a:t>value added</a:t>
            </a:r>
            <a:r>
              <a:rPr lang="es-ES" smtClean="0"/>
              <a:t>) yang timbal akibat dipakainya faktor-faktor produksi disetiap jalar perusahaan dalam menyiapkan, menghasilkan, menyalurkan dan memperdagangkan barang atau pemberian pelayanan jasa kepada konsumen. </a:t>
            </a: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s-ES" smtClean="0"/>
              <a:t>Pada prinsipnya setiap barang dan jasa dikenakan PPN, kecuali ditetapkan lain oleh undang-undang, misalnya kebutuhan pokok seperti beras. PPN merupakan pajak yang dikenakan terhadap pertambahan nilai (</a:t>
            </a:r>
            <a:r>
              <a:rPr lang="es-ES" i="1" smtClean="0"/>
              <a:t>value added</a:t>
            </a:r>
            <a:r>
              <a:rPr lang="es-ES" smtClean="0"/>
              <a:t>) yang timbal akibat dipakainya faktor-faktor produksi disetiap jalar perusahaan dalam menyiapkan, menghasilkan, menyalurkan dan memperdagangkan barang atau pemberian pelayanan jasa kepada konsumen. </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defTabSz="879475"/>
            <a:r>
              <a:rPr lang="es-ES" smtClean="0"/>
              <a:t>Pada prinsipnya setiap barang dan jasa dikenakan PPN, kecuali ditetapkan lain oleh undang-undang, misalnya kebutuhan pokok seperti beras. PPN merupakan pajak yang dikenakan terhadap pertambahan nilai (</a:t>
            </a:r>
            <a:r>
              <a:rPr lang="es-ES" i="1" smtClean="0"/>
              <a:t>value added</a:t>
            </a:r>
            <a:r>
              <a:rPr lang="es-ES" smtClean="0"/>
              <a:t>) yang timbal akibat dipakainya faktor-faktor produksi disetiap jalar perusahaan dalam menyiapkan, menghasilkan, menyalurkan dan memperdagangkan barang atau pemberian pelayanan jasa kepada konsumen. </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Rectangle 8"/>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Rectangle 9"/>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chemeClr val="accent1">
                    <a:lumMod val="50000"/>
                  </a:schemeClr>
                </a:solidFill>
              </a:defRPr>
            </a:lvl1pPr>
          </a:lstStyle>
          <a:p>
            <a:pPr>
              <a:defRPr/>
            </a:pPr>
            <a:fld id="{AE88F49C-899E-4C9A-B554-57FF661439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756496-DCB9-45B0-A4C3-3C34A213F5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9D4F5B1-5AF6-480A-B8AC-F3C079D118E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267E6D-420F-4014-AA53-50539069B2E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259B1B13-79EB-4877-B9F5-150DC73CB1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E6E885-DDC1-4BC7-8C1F-4082DEA6199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3F63885-D1AA-4E8D-9E94-C2C5942CD7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4AD0612-D324-4316-8D59-380044F40F5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0C28F9D-D352-416F-A754-66E3DC745E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E4FB3AF2-5728-43D0-A0B0-F23386942B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endParaRPr lang="en-US"/>
          </a:p>
        </p:txBody>
      </p:sp>
      <p:sp>
        <p:nvSpPr>
          <p:cNvPr id="12" name="Slide Number Placeholder 6"/>
          <p:cNvSpPr>
            <a:spLocks noGrp="1"/>
          </p:cNvSpPr>
          <p:nvPr>
            <p:ph type="sldNum" sz="quarter" idx="11"/>
          </p:nvPr>
        </p:nvSpPr>
        <p:spPr/>
        <p:txBody>
          <a:bodyPr/>
          <a:lstStyle>
            <a:lvl1pPr>
              <a:defRPr/>
            </a:lvl1pPr>
          </a:lstStyle>
          <a:p>
            <a:pPr>
              <a:defRPr/>
            </a:pPr>
            <a:fld id="{C891B789-CFD7-4DB9-8534-40012B8A8EC3}"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2"/>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2"/>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a:solidFill>
                  <a:schemeClr val="tx2"/>
                </a:solidFill>
                <a:latin typeface="Arial" charset="0"/>
              </a:defRPr>
            </a:lvl1pPr>
          </a:lstStyle>
          <a:p>
            <a:pPr>
              <a:defRPr/>
            </a:pPr>
            <a:fld id="{8B7CC159-F08D-4B63-8A18-EAE70A748F97}" type="slidenum">
              <a:rPr lang="en-US"/>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5" r:id="rId1"/>
    <p:sldLayoutId id="2147483730" r:id="rId2"/>
    <p:sldLayoutId id="2147483736" r:id="rId3"/>
    <p:sldLayoutId id="2147483731" r:id="rId4"/>
    <p:sldLayoutId id="2147483732" r:id="rId5"/>
    <p:sldLayoutId id="2147483733" r:id="rId6"/>
    <p:sldLayoutId id="2147483737" r:id="rId7"/>
    <p:sldLayoutId id="2147483738" r:id="rId8"/>
    <p:sldLayoutId id="2147483739" r:id="rId9"/>
    <p:sldLayoutId id="2147483734" r:id="rId10"/>
    <p:sldLayoutId id="2147483740"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5" name="Rectangle 2"/>
          <p:cNvSpPr txBox="1">
            <a:spLocks noChangeArrowheads="1"/>
          </p:cNvSpPr>
          <p:nvPr/>
        </p:nvSpPr>
        <p:spPr>
          <a:xfrm>
            <a:off x="609600" y="1142999"/>
            <a:ext cx="8001000" cy="637953"/>
          </a:xfrm>
          <a:prstGeom prst="rect">
            <a:avLst/>
          </a:prstGeom>
          <a:solidFill>
            <a:srgbClr val="FFC000"/>
          </a:solidFill>
          <a:ln w="12700">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i-FI" sz="3500" b="1" i="0" u="none" strike="noStrike" kern="1200" cap="all" spc="0" normalizeH="0" baseline="0" noProof="0" dirty="0" smtClean="0">
                <a:ln>
                  <a:noFill/>
                </a:ln>
                <a:effectLst/>
                <a:uLnTx/>
                <a:uFillTx/>
                <a:latin typeface="+mj-lt"/>
                <a:ea typeface="+mj-ea"/>
                <a:cs typeface="+mj-cs"/>
              </a:rPr>
              <a:t>PEMERIKSAAN PAJAK</a:t>
            </a:r>
            <a:endParaRPr kumimoji="0" lang="en-US" sz="3500" b="1" i="0" u="none" strike="noStrike" kern="1200" cap="all" spc="0" normalizeH="0" baseline="0" noProof="0" dirty="0" smtClean="0">
              <a:ln>
                <a:noFill/>
              </a:ln>
              <a:effectLst/>
              <a:uLnTx/>
              <a:uFillTx/>
              <a:latin typeface="+mj-lt"/>
              <a:ea typeface="+mj-ea"/>
              <a:cs typeface="+mj-cs"/>
            </a:endParaRPr>
          </a:p>
        </p:txBody>
      </p:sp>
      <p:sp>
        <p:nvSpPr>
          <p:cNvPr id="6" name="Rectangle 3"/>
          <p:cNvSpPr txBox="1">
            <a:spLocks noChangeArrowheads="1"/>
          </p:cNvSpPr>
          <p:nvPr/>
        </p:nvSpPr>
        <p:spPr>
          <a:xfrm>
            <a:off x="685800" y="1905000"/>
            <a:ext cx="7772400" cy="3429000"/>
          </a:xfrm>
          <a:prstGeom prst="rect">
            <a:avLst/>
          </a:prstGeom>
          <a:solidFill>
            <a:srgbClr val="FFFF00"/>
          </a:solidFill>
          <a:ln w="12700">
            <a:solidFill>
              <a:schemeClr val="tx1"/>
            </a:solidFill>
          </a:ln>
        </p:spPr>
        <p:txBody>
          <a:bodyPr/>
          <a:lstStyle/>
          <a:p>
            <a:pPr marL="342900" marR="0" lvl="0" indent="-228600" algn="l" defTabSz="914400" rtl="0" eaLnBrk="1" fontAlgn="base" latinLnBrk="0" hangingPunct="1">
              <a:lnSpc>
                <a:spcPct val="100000"/>
              </a:lnSpc>
              <a:spcBef>
                <a:spcPct val="20000"/>
              </a:spcBef>
              <a:spcAft>
                <a:spcPct val="0"/>
              </a:spcAft>
              <a:buClr>
                <a:schemeClr val="accent1"/>
              </a:buClr>
              <a:buSzTx/>
              <a:buFont typeface="Arial" pitchFamily="34" charset="0"/>
              <a:buChar char="•"/>
              <a:tabLst/>
              <a:defRPr/>
            </a:pPr>
            <a:r>
              <a:rPr kumimoji="0" lang="en-US" sz="2400" b="0" i="0" u="none" strike="noStrike" kern="1200" cap="none" spc="0" normalizeH="0" baseline="0" noProof="0" dirty="0" err="1" smtClean="0">
                <a:ln>
                  <a:noFill/>
                </a:ln>
                <a:effectLst/>
                <a:uLnTx/>
                <a:uFillTx/>
                <a:latin typeface="+mn-lt"/>
                <a:ea typeface="+mn-ea"/>
                <a:cs typeface="+mn-cs"/>
              </a:rPr>
              <a:t>serangkaian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kegiatan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menghimpun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dan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mengolah</a:t>
            </a:r>
            <a:r>
              <a:rPr kumimoji="0" lang="en-US" sz="2400" b="0" i="0" u="none" strike="noStrike" kern="1200" cap="none" spc="0" normalizeH="0" baseline="0" noProof="0" dirty="0" smtClean="0">
                <a:ln>
                  <a:noFill/>
                </a:ln>
                <a:effectLst/>
                <a:uLnTx/>
                <a:uFillTx/>
                <a:latin typeface="+mn-lt"/>
                <a:ea typeface="+mn-ea"/>
                <a:cs typeface="+mn-cs"/>
              </a:rPr>
              <a:t> data, </a:t>
            </a:r>
            <a:r>
              <a:rPr kumimoji="0" lang="en-US" sz="2400" b="0" i="0" u="none" strike="noStrike" kern="1200" cap="none" spc="0" normalizeH="0" baseline="0" noProof="0" dirty="0" err="1" smtClean="0">
                <a:ln>
                  <a:noFill/>
                </a:ln>
                <a:effectLst/>
                <a:uLnTx/>
                <a:uFillTx/>
                <a:latin typeface="+mn-lt"/>
                <a:ea typeface="+mn-ea"/>
                <a:cs typeface="+mn-cs"/>
              </a:rPr>
              <a:t>keterangan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dan</a:t>
            </a:r>
            <a:r>
              <a:rPr kumimoji="0" lang="en-US" sz="2400" b="0" i="0" u="none" strike="noStrike" kern="1200" cap="none" spc="0" normalizeH="0" baseline="0" noProof="0" dirty="0" smtClean="0">
                <a:ln>
                  <a:noFill/>
                </a:ln>
                <a:effectLst/>
                <a:uLnTx/>
                <a:uFillTx/>
                <a:latin typeface="+mn-lt"/>
                <a:ea typeface="+mn-ea"/>
                <a:cs typeface="+mn-cs"/>
              </a:rPr>
              <a:t>/</a:t>
            </a:r>
            <a:r>
              <a:rPr kumimoji="0" lang="en-US" sz="2400" b="0" i="0" u="none" strike="noStrike" kern="1200" cap="none" spc="0" normalizeH="0" baseline="0" noProof="0" dirty="0" err="1" smtClean="0">
                <a:ln>
                  <a:noFill/>
                </a:ln>
                <a:effectLst/>
                <a:uLnTx/>
                <a:uFillTx/>
                <a:latin typeface="+mn-lt"/>
                <a:ea typeface="+mn-ea"/>
                <a:cs typeface="+mn-cs"/>
              </a:rPr>
              <a:t>atau</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bukti</a:t>
            </a:r>
            <a:r>
              <a:rPr kumimoji="0" lang="en-US" sz="2400" b="0" i="0" u="none" strike="noStrike" kern="1200" cap="none" spc="0" normalizeH="0" baseline="0" noProof="0" dirty="0" smtClean="0">
                <a:ln>
                  <a:noFill/>
                </a:ln>
                <a:effectLst/>
                <a:uLnTx/>
                <a:uFillTx/>
                <a:latin typeface="+mn-lt"/>
                <a:ea typeface="+mn-ea"/>
                <a:cs typeface="+mn-cs"/>
              </a:rPr>
              <a:t> yang </a:t>
            </a:r>
            <a:r>
              <a:rPr kumimoji="0" lang="es-ES" sz="2400" b="0" i="0" u="none" strike="noStrike" kern="1200" cap="none" spc="0" normalizeH="0" baseline="0" noProof="0" dirty="0" err="1" smtClean="0">
                <a:ln>
                  <a:noFill/>
                </a:ln>
                <a:effectLst/>
                <a:uLnTx/>
                <a:uFillTx/>
                <a:latin typeface="+mn-lt"/>
                <a:ea typeface="+mn-ea"/>
                <a:cs typeface="+mn-cs"/>
              </a:rPr>
              <a:t>dilaksanakan</a:t>
            </a:r>
            <a:r>
              <a:rPr kumimoji="0" lang="es-ES" sz="2400" b="0" i="0" u="none" strike="noStrike" kern="1200" cap="none" spc="0" normalizeH="0" baseline="0" noProof="0" dirty="0" smtClean="0">
                <a:ln>
                  <a:noFill/>
                </a:ln>
                <a:effectLst/>
                <a:uLnTx/>
                <a:uFillTx/>
                <a:latin typeface="+mn-lt"/>
                <a:ea typeface="+mn-ea"/>
                <a:cs typeface="+mn-cs"/>
              </a:rPr>
              <a:t> secara </a:t>
            </a:r>
            <a:r>
              <a:rPr kumimoji="0" lang="es-ES" sz="2400" b="0" i="0" u="none" strike="noStrike" kern="1200" cap="none" spc="0" normalizeH="0" baseline="0" noProof="0" dirty="0" err="1" smtClean="0">
                <a:ln>
                  <a:noFill/>
                </a:ln>
                <a:effectLst/>
                <a:uLnTx/>
                <a:uFillTx/>
                <a:latin typeface="+mn-lt"/>
                <a:ea typeface="+mn-ea"/>
                <a:cs typeface="+mn-cs"/>
              </a:rPr>
              <a:t>objektif</a:t>
            </a:r>
            <a:r>
              <a:rPr kumimoji="0" lang="es-ES" sz="2400" b="0" i="0" u="none" strike="noStrike" kern="1200" cap="none" spc="0" normalizeH="0" baseline="0" noProof="0" dirty="0" smtClean="0">
                <a:ln>
                  <a:noFill/>
                </a:ln>
                <a:effectLst/>
                <a:uLnTx/>
                <a:uFillTx/>
                <a:latin typeface="+mn-lt"/>
                <a:ea typeface="+mn-ea"/>
                <a:cs typeface="+mn-cs"/>
              </a:rPr>
              <a:t> dan profesional </a:t>
            </a:r>
            <a:r>
              <a:rPr kumimoji="0" lang="en-US" sz="2400" b="0" i="0" u="none" strike="noStrike" kern="1200" cap="none" spc="0" normalizeH="0" baseline="0" noProof="0" dirty="0" err="1" smtClean="0">
                <a:ln>
                  <a:noFill/>
                </a:ln>
                <a:effectLst/>
                <a:uLnTx/>
                <a:uFillTx/>
                <a:latin typeface="+mn-lt"/>
                <a:ea typeface="+mn-ea"/>
                <a:cs typeface="+mn-cs"/>
              </a:rPr>
              <a:t>berdasarkan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suatu</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standar</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pemeriksaan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untuk</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menguji</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kepatuhan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pemenuhan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kewajiban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perpajakan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dan</a:t>
            </a:r>
            <a:r>
              <a:rPr kumimoji="0" lang="en-US" sz="2400" b="0" i="0" u="none" strike="noStrike" kern="1200" cap="none" spc="0" normalizeH="0" baseline="0" noProof="0" dirty="0" smtClean="0">
                <a:ln>
                  <a:noFill/>
                </a:ln>
                <a:effectLst/>
                <a:uLnTx/>
                <a:uFillTx/>
                <a:latin typeface="+mn-lt"/>
                <a:ea typeface="+mn-ea"/>
                <a:cs typeface="+mn-cs"/>
              </a:rPr>
              <a:t>/</a:t>
            </a:r>
            <a:r>
              <a:rPr kumimoji="0" lang="en-US" sz="2400" b="0" i="0" u="none" strike="noStrike" kern="1200" cap="none" spc="0" normalizeH="0" baseline="0" noProof="0" dirty="0" err="1" smtClean="0">
                <a:ln>
                  <a:noFill/>
                </a:ln>
                <a:effectLst/>
                <a:uLnTx/>
                <a:uFillTx/>
                <a:latin typeface="+mn-lt"/>
                <a:ea typeface="+mn-ea"/>
                <a:cs typeface="+mn-cs"/>
              </a:rPr>
              <a:t>atau</a:t>
            </a:r>
            <a:r>
              <a:rPr kumimoji="0" lang="en-US" sz="2400" b="0" i="0" u="none" strike="noStrike" kern="1200" cap="none" spc="0" normalizeH="0" baseline="0" noProof="0" dirty="0" smtClean="0">
                <a:ln>
                  <a:noFill/>
                </a:ln>
                <a:effectLst/>
                <a:uLnTx/>
                <a:uFillTx/>
                <a:latin typeface="+mn-lt"/>
                <a:ea typeface="+mn-ea"/>
                <a:cs typeface="+mn-cs"/>
              </a:rPr>
              <a:t> </a:t>
            </a:r>
            <a:r>
              <a:rPr kumimoji="0" lang="fi-FI" sz="2400" b="0" i="0" u="none" strike="noStrike" kern="1200" cap="none" spc="0" normalizeH="0" baseline="0" noProof="0" dirty="0" smtClean="0">
                <a:ln>
                  <a:noFill/>
                </a:ln>
                <a:effectLst/>
                <a:uLnTx/>
                <a:uFillTx/>
                <a:latin typeface="+mn-lt"/>
                <a:ea typeface="+mn-ea"/>
                <a:cs typeface="+mn-cs"/>
              </a:rPr>
              <a:t>untuk tujuan lain dalam rangka melaksanakan </a:t>
            </a:r>
            <a:r>
              <a:rPr kumimoji="0" lang="en-US" sz="2400" b="0" i="0" u="none" strike="noStrike" kern="1200" cap="none" spc="0" normalizeH="0" baseline="0" noProof="0" dirty="0" err="1" smtClean="0">
                <a:ln>
                  <a:noFill/>
                </a:ln>
                <a:effectLst/>
                <a:uLnTx/>
                <a:uFillTx/>
                <a:latin typeface="+mn-lt"/>
                <a:ea typeface="+mn-ea"/>
                <a:cs typeface="+mn-cs"/>
              </a:rPr>
              <a:t>ketentuan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peraturan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perundang-undangan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perpajakan</a:t>
            </a:r>
            <a:r>
              <a:rPr kumimoji="0" lang="fi-FI" sz="2400" b="0" i="0" u="none" strike="noStrike" kern="1200" cap="none" spc="0" normalizeH="0" baseline="0" noProof="0" dirty="0" smtClean="0">
                <a:ln>
                  <a:noFill/>
                </a:ln>
                <a:effectLst/>
                <a:uLnTx/>
                <a:uFillTx/>
                <a:latin typeface="+mn-lt"/>
                <a:ea typeface="+mn-ea"/>
                <a:cs typeface="+mn-cs"/>
              </a:rPr>
              <a:t>.</a:t>
            </a:r>
            <a:endParaRPr kumimoji="0" lang="en-US" sz="2400" b="0" i="0" u="none" strike="noStrike" kern="1200" cap="none" spc="0" normalizeH="0" baseline="0" noProof="0" dirty="0" smtClean="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1000"/>
                                        <p:tgtEl>
                                          <p:spTgt spid="6">
                                            <p:bg/>
                                          </p:spTgt>
                                        </p:tgtEl>
                                      </p:cBhvr>
                                    </p:animEffect>
                                    <p:anim calcmode="lin" valueType="num">
                                      <p:cBhvr>
                                        <p:cTn id="18" dur="1000" fill="hold"/>
                                        <p:tgtEl>
                                          <p:spTgt spid="6">
                                            <p:bg/>
                                          </p:spTgt>
                                        </p:tgtEl>
                                        <p:attrNameLst>
                                          <p:attrName>ppt_x</p:attrName>
                                        </p:attrNameLst>
                                      </p:cBhvr>
                                      <p:tavLst>
                                        <p:tav tm="0">
                                          <p:val>
                                            <p:strVal val="#ppt_x"/>
                                          </p:val>
                                        </p:tav>
                                        <p:tav tm="100000">
                                          <p:val>
                                            <p:strVal val="#ppt_x"/>
                                          </p:val>
                                        </p:tav>
                                      </p:tavLst>
                                    </p:anim>
                                    <p:anim calcmode="lin" valueType="num">
                                      <p:cBhvr>
                                        <p:cTn id="1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1000"/>
                                        <p:tgtEl>
                                          <p:spTgt spid="6">
                                            <p:txEl>
                                              <p:pRg st="0" end="0"/>
                                            </p:txEl>
                                          </p:spTgt>
                                        </p:tgtEl>
                                      </p:cBhvr>
                                    </p:animEffect>
                                    <p:anim calcmode="lin" valueType="num">
                                      <p:cBhvr>
                                        <p:cTn id="2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1700809"/>
            <a:ext cx="8515672" cy="3200876"/>
          </a:xfrm>
          <a:prstGeom prst="rect">
            <a:avLst/>
          </a:prstGeom>
          <a:solidFill>
            <a:schemeClr val="accent3">
              <a:lumMod val="60000"/>
              <a:lumOff val="40000"/>
            </a:schemeClr>
          </a:solidFill>
          <a:ln w="76200">
            <a:solidFill>
              <a:schemeClr val="tx1"/>
            </a:solidFill>
          </a:ln>
        </p:spPr>
        <p:txBody>
          <a:bodyPr wrap="square" rtlCol="0">
            <a:spAutoFit/>
          </a:bodyPr>
          <a:lstStyle/>
          <a:p>
            <a:pPr marL="573088" lvl="1" indent="-458788" eaLnBrk="1" hangingPunct="1">
              <a:lnSpc>
                <a:spcPct val="110000"/>
              </a:lnSpc>
              <a:buClr>
                <a:schemeClr val="folHlink"/>
              </a:buClr>
            </a:pPr>
            <a:r>
              <a:rPr lang="id-ID" sz="2000" dirty="0" smtClean="0"/>
              <a:t>STP DITERBITKAN BILAMANA :</a:t>
            </a:r>
          </a:p>
          <a:p>
            <a:pPr marL="441325" indent="-441325" eaLnBrk="1" hangingPunct="1">
              <a:buSzPct val="75000"/>
              <a:buFont typeface="Wingdings" pitchFamily="2" charset="2"/>
              <a:buChar char="Ø"/>
              <a:defRPr/>
            </a:pPr>
            <a:r>
              <a:rPr lang="sv-SE" sz="2000" dirty="0"/>
              <a:t>Wajib pajak dikenakan sanksi administrasi berupa denda dan atau bunga.</a:t>
            </a:r>
          </a:p>
          <a:p>
            <a:pPr marL="441325" indent="-441325" eaLnBrk="1" hangingPunct="1">
              <a:buSzPct val="75000"/>
              <a:buFont typeface="Wingdings" pitchFamily="2" charset="2"/>
              <a:buChar char="Ø"/>
              <a:defRPr/>
            </a:pPr>
            <a:r>
              <a:rPr lang="en-US" sz="2000" dirty="0" smtClean="0"/>
              <a:t>PKP </a:t>
            </a:r>
            <a:r>
              <a:rPr lang="en-US" sz="2000" dirty="0"/>
              <a:t>yang </a:t>
            </a:r>
            <a:r>
              <a:rPr lang="en-US" sz="2000" dirty="0" err="1"/>
              <a:t>gagal</a:t>
            </a:r>
            <a:r>
              <a:rPr lang="en-US" sz="2000" dirty="0"/>
              <a:t> </a:t>
            </a:r>
            <a:r>
              <a:rPr lang="en-US" sz="2000" dirty="0" err="1"/>
              <a:t>berproduksi</a:t>
            </a:r>
            <a:r>
              <a:rPr lang="en-US" sz="2000" dirty="0"/>
              <a:t> </a:t>
            </a:r>
            <a:r>
              <a:rPr lang="en-US" sz="2000" dirty="0" err="1"/>
              <a:t>dan</a:t>
            </a:r>
            <a:r>
              <a:rPr lang="en-US" sz="2000" dirty="0"/>
              <a:t> </a:t>
            </a:r>
            <a:r>
              <a:rPr lang="en-US" sz="2000" dirty="0" err="1"/>
              <a:t>telah</a:t>
            </a:r>
            <a:r>
              <a:rPr lang="en-US" sz="2000" dirty="0"/>
              <a:t> </a:t>
            </a:r>
            <a:r>
              <a:rPr lang="en-US" sz="2000" dirty="0" err="1"/>
              <a:t>diberikan</a:t>
            </a:r>
            <a:r>
              <a:rPr lang="en-US" sz="2000" dirty="0"/>
              <a:t> </a:t>
            </a:r>
            <a:r>
              <a:rPr lang="en-US" sz="2000" dirty="0" err="1"/>
              <a:t>pengembalian</a:t>
            </a:r>
            <a:r>
              <a:rPr lang="en-US" sz="2000" dirty="0"/>
              <a:t> </a:t>
            </a:r>
            <a:r>
              <a:rPr lang="en-US" sz="2000" dirty="0" err="1"/>
              <a:t>Pajak</a:t>
            </a:r>
            <a:r>
              <a:rPr lang="en-US" sz="2000" dirty="0"/>
              <a:t> </a:t>
            </a:r>
            <a:r>
              <a:rPr lang="en-US" sz="2000" dirty="0" err="1"/>
              <a:t>Masukan</a:t>
            </a:r>
            <a:endParaRPr lang="en-US" sz="2000" dirty="0"/>
          </a:p>
          <a:p>
            <a:pPr lvl="1" eaLnBrk="1" hangingPunct="1">
              <a:defRPr/>
            </a:pPr>
            <a:r>
              <a:rPr lang="en-US" sz="2000" dirty="0" err="1"/>
              <a:t>Sanksi</a:t>
            </a:r>
            <a:r>
              <a:rPr lang="en-US" sz="2000" dirty="0"/>
              <a:t> </a:t>
            </a:r>
            <a:r>
              <a:rPr lang="en-US" sz="2000" dirty="0" err="1"/>
              <a:t>administrasi</a:t>
            </a:r>
            <a:r>
              <a:rPr lang="en-US" sz="2000" dirty="0"/>
              <a:t> </a:t>
            </a:r>
            <a:r>
              <a:rPr lang="en-US" sz="2000" dirty="0" err="1"/>
              <a:t>berupa</a:t>
            </a:r>
            <a:r>
              <a:rPr lang="en-US" sz="2000" dirty="0"/>
              <a:t> </a:t>
            </a:r>
            <a:r>
              <a:rPr lang="en-US" sz="2000" dirty="0" err="1"/>
              <a:t>bunga</a:t>
            </a:r>
            <a:r>
              <a:rPr lang="en-US" sz="2000" dirty="0"/>
              <a:t> </a:t>
            </a:r>
            <a:r>
              <a:rPr lang="en-US" sz="2000" dirty="0" err="1"/>
              <a:t>sebesar</a:t>
            </a:r>
            <a:r>
              <a:rPr lang="en-US" sz="2000" dirty="0"/>
              <a:t> 2% (</a:t>
            </a:r>
            <a:r>
              <a:rPr lang="en-US" sz="2000" dirty="0" err="1"/>
              <a:t>dua</a:t>
            </a:r>
            <a:r>
              <a:rPr lang="en-US" sz="2000" dirty="0"/>
              <a:t> </a:t>
            </a:r>
            <a:r>
              <a:rPr lang="en-US" sz="2000" dirty="0" err="1"/>
              <a:t>persen</a:t>
            </a:r>
            <a:r>
              <a:rPr lang="en-US" sz="2000" dirty="0"/>
              <a:t>) per </a:t>
            </a:r>
            <a:r>
              <a:rPr lang="en-US" sz="2000" dirty="0" err="1"/>
              <a:t>bulan</a:t>
            </a:r>
            <a:r>
              <a:rPr lang="en-US" sz="2000" dirty="0"/>
              <a:t> </a:t>
            </a:r>
            <a:r>
              <a:rPr lang="en-US" sz="2000" dirty="0" err="1"/>
              <a:t>dari</a:t>
            </a:r>
            <a:r>
              <a:rPr lang="en-US" sz="2000" dirty="0"/>
              <a:t> </a:t>
            </a:r>
            <a:r>
              <a:rPr lang="en-US" sz="2000" dirty="0" err="1"/>
              <a:t>jumlah</a:t>
            </a:r>
            <a:r>
              <a:rPr lang="en-US" sz="2000" dirty="0"/>
              <a:t> </a:t>
            </a:r>
            <a:r>
              <a:rPr lang="en-US" sz="2000" dirty="0" err="1"/>
              <a:t>pajak</a:t>
            </a:r>
            <a:r>
              <a:rPr lang="en-US" sz="2000" dirty="0"/>
              <a:t> yang </a:t>
            </a:r>
            <a:r>
              <a:rPr lang="en-US" sz="2000" dirty="0" err="1"/>
              <a:t>ditagih</a:t>
            </a:r>
            <a:r>
              <a:rPr lang="en-US" sz="2000" dirty="0"/>
              <a:t> </a:t>
            </a:r>
            <a:r>
              <a:rPr lang="en-US" sz="2000" dirty="0" err="1"/>
              <a:t>kembali</a:t>
            </a:r>
            <a:r>
              <a:rPr lang="en-US" sz="2000" dirty="0"/>
              <a:t>, </a:t>
            </a:r>
            <a:r>
              <a:rPr lang="en-US" sz="2000" dirty="0" err="1"/>
              <a:t>dihitung</a:t>
            </a:r>
            <a:r>
              <a:rPr lang="en-US" sz="2000" dirty="0"/>
              <a:t> </a:t>
            </a:r>
            <a:r>
              <a:rPr lang="es-ES" sz="2000" dirty="0" err="1"/>
              <a:t>dari</a:t>
            </a:r>
            <a:r>
              <a:rPr lang="es-ES" sz="2000" dirty="0"/>
              <a:t> </a:t>
            </a:r>
            <a:r>
              <a:rPr lang="es-ES" sz="2000" dirty="0" err="1"/>
              <a:t>tanggal</a:t>
            </a:r>
            <a:r>
              <a:rPr lang="es-ES" sz="2000" dirty="0"/>
              <a:t> </a:t>
            </a:r>
            <a:r>
              <a:rPr lang="es-ES" sz="2000" dirty="0" err="1"/>
              <a:t>penerbitan</a:t>
            </a:r>
            <a:r>
              <a:rPr lang="es-ES" sz="2000" dirty="0"/>
              <a:t> Surat </a:t>
            </a:r>
            <a:r>
              <a:rPr lang="es-ES" sz="2000" dirty="0" err="1"/>
              <a:t>Keputusan</a:t>
            </a:r>
            <a:r>
              <a:rPr lang="es-ES" sz="2000" dirty="0"/>
              <a:t> </a:t>
            </a:r>
            <a:r>
              <a:rPr lang="es-ES" sz="2000" dirty="0" err="1"/>
              <a:t>Pengembalian</a:t>
            </a:r>
            <a:r>
              <a:rPr lang="es-ES" sz="2000" dirty="0"/>
              <a:t> </a:t>
            </a:r>
            <a:r>
              <a:rPr lang="nn-NO" sz="2000" dirty="0"/>
              <a:t>Kelebihan Pembayaran Pajak sampai dengan tanggal </a:t>
            </a:r>
            <a:r>
              <a:rPr lang="en-US" sz="2000" dirty="0" err="1"/>
              <a:t>penerbitan</a:t>
            </a:r>
            <a:r>
              <a:rPr lang="en-US" sz="2000" dirty="0"/>
              <a:t> </a:t>
            </a:r>
            <a:r>
              <a:rPr lang="en-US" sz="2000" dirty="0" err="1"/>
              <a:t>Surat</a:t>
            </a:r>
            <a:r>
              <a:rPr lang="en-US" sz="2000" dirty="0"/>
              <a:t> </a:t>
            </a:r>
            <a:r>
              <a:rPr lang="en-US" sz="2000" dirty="0" err="1"/>
              <a:t>Tagihan</a:t>
            </a:r>
            <a:r>
              <a:rPr lang="en-US" sz="2000" dirty="0"/>
              <a:t> </a:t>
            </a:r>
            <a:r>
              <a:rPr lang="en-US" sz="2000" dirty="0" err="1"/>
              <a:t>Pajak</a:t>
            </a:r>
            <a:r>
              <a:rPr lang="en-US" sz="2000" dirty="0"/>
              <a:t>, </a:t>
            </a:r>
            <a:r>
              <a:rPr lang="en-US" sz="2000" dirty="0" err="1"/>
              <a:t>dan</a:t>
            </a:r>
            <a:r>
              <a:rPr lang="en-US" sz="2000" dirty="0"/>
              <a:t> </a:t>
            </a:r>
            <a:r>
              <a:rPr lang="en-US" sz="2000" dirty="0" err="1"/>
              <a:t>bagian</a:t>
            </a:r>
            <a:r>
              <a:rPr lang="en-US" sz="2000" dirty="0"/>
              <a:t> </a:t>
            </a:r>
            <a:r>
              <a:rPr lang="en-US" sz="2000" dirty="0" err="1"/>
              <a:t>dari</a:t>
            </a:r>
            <a:r>
              <a:rPr lang="en-US" sz="2000" dirty="0"/>
              <a:t> </a:t>
            </a:r>
            <a:r>
              <a:rPr lang="en-US" sz="2000" dirty="0" err="1"/>
              <a:t>bulan</a:t>
            </a:r>
            <a:r>
              <a:rPr lang="en-US" sz="2000" dirty="0"/>
              <a:t> </a:t>
            </a:r>
            <a:r>
              <a:rPr lang="en-US" sz="2000" dirty="0" err="1"/>
              <a:t>dihitung</a:t>
            </a:r>
            <a:r>
              <a:rPr lang="en-US" sz="2000" dirty="0"/>
              <a:t> </a:t>
            </a:r>
            <a:r>
              <a:rPr lang="en-US" sz="2000" dirty="0" err="1"/>
              <a:t>penuh</a:t>
            </a:r>
            <a:r>
              <a:rPr lang="en-US" sz="2000" dirty="0"/>
              <a:t> 1 (</a:t>
            </a:r>
            <a:r>
              <a:rPr lang="en-US" sz="2000" dirty="0" err="1"/>
              <a:t>satu</a:t>
            </a:r>
            <a:r>
              <a:rPr lang="en-US" sz="2000" dirty="0"/>
              <a:t>) </a:t>
            </a:r>
            <a:r>
              <a:rPr lang="en-US" sz="2000" dirty="0" err="1"/>
              <a:t>bulan</a:t>
            </a:r>
            <a:endParaRPr lang="sv-SE" sz="2000"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Surat</a:t>
            </a:r>
            <a:r>
              <a:rPr lang="en-US" b="1" dirty="0" smtClean="0">
                <a:solidFill>
                  <a:schemeClr val="tx1"/>
                </a:solidFill>
              </a:rPr>
              <a:t> </a:t>
            </a:r>
            <a:r>
              <a:rPr lang="en-US" b="1" dirty="0" err="1" smtClean="0">
                <a:solidFill>
                  <a:schemeClr val="tx1"/>
                </a:solidFill>
              </a:rPr>
              <a:t>Tagihan</a:t>
            </a:r>
            <a:r>
              <a:rPr lang="en-US" b="1" dirty="0" smtClean="0">
                <a:solidFill>
                  <a:schemeClr val="tx1"/>
                </a:solidFill>
              </a:rPr>
              <a:t> </a:t>
            </a:r>
            <a:r>
              <a:rPr lang="en-US" b="1" dirty="0" err="1" smtClean="0">
                <a:solidFill>
                  <a:schemeClr val="tx1"/>
                </a:solidFill>
              </a:rPr>
              <a:t>Pajak</a:t>
            </a:r>
            <a:r>
              <a:rPr lang="en-US" b="1" dirty="0" smtClean="0">
                <a:solidFill>
                  <a:schemeClr val="tx1"/>
                </a:solidFill>
              </a:rPr>
              <a:t> (STP)</a:t>
            </a:r>
            <a:r>
              <a:rPr lang="id-ID" b="1" dirty="0" smtClean="0">
                <a:solidFill>
                  <a:schemeClr val="tx1"/>
                </a:solidFill>
              </a:rPr>
              <a:t> </a:t>
            </a:r>
            <a:r>
              <a:rPr lang="en-US" b="1" dirty="0" smtClean="0">
                <a:solidFill>
                  <a:schemeClr val="tx1"/>
                </a:solidFill>
              </a:rPr>
              <a:t> </a:t>
            </a:r>
            <a:br>
              <a:rPr lang="en-US" b="1" dirty="0" smtClean="0">
                <a:solidFill>
                  <a:schemeClr val="tx1"/>
                </a:solidFill>
              </a:rPr>
            </a:b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8" name="Rounded Rectangle 7"/>
          <p:cNvSpPr/>
          <p:nvPr/>
        </p:nvSpPr>
        <p:spPr>
          <a:xfrm>
            <a:off x="1828799" y="990600"/>
            <a:ext cx="4442967" cy="344495"/>
          </a:xfrm>
          <a:prstGeom prst="roundRect">
            <a:avLst>
              <a:gd name="adj" fmla="val 50000"/>
            </a:avLst>
          </a:prstGeom>
          <a:solidFill>
            <a:srgbClr val="C00000"/>
          </a:solidFill>
          <a:ln w="76200">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Pemeriksaan SPT Lebih Bayar</a:t>
            </a:r>
            <a:endParaRPr lang="id-ID" sz="2000" b="1" dirty="0"/>
          </a:p>
        </p:txBody>
      </p:sp>
      <p:sp>
        <p:nvSpPr>
          <p:cNvPr id="9" name="TextBox 8"/>
          <p:cNvSpPr txBox="1"/>
          <p:nvPr/>
        </p:nvSpPr>
        <p:spPr>
          <a:xfrm>
            <a:off x="246584" y="1864425"/>
            <a:ext cx="1768729" cy="646331"/>
          </a:xfrm>
          <a:prstGeom prst="rect">
            <a:avLst/>
          </a:prstGeom>
          <a:solidFill>
            <a:srgbClr val="FFFF00"/>
          </a:solidFill>
        </p:spPr>
        <p:txBody>
          <a:bodyPr wrap="square" rtlCol="0">
            <a:spAutoFit/>
          </a:bodyPr>
          <a:lstStyle/>
          <a:p>
            <a:r>
              <a:rPr lang="id-ID" dirty="0" smtClean="0"/>
              <a:t>Permohonan </a:t>
            </a:r>
          </a:p>
          <a:p>
            <a:r>
              <a:rPr lang="id-ID" dirty="0" smtClean="0"/>
              <a:t>Restitusi WP</a:t>
            </a:r>
            <a:endParaRPr lang="id-ID" dirty="0"/>
          </a:p>
        </p:txBody>
      </p:sp>
      <p:cxnSp>
        <p:nvCxnSpPr>
          <p:cNvPr id="10" name="Straight Arrow Connector 9"/>
          <p:cNvCxnSpPr/>
          <p:nvPr/>
        </p:nvCxnSpPr>
        <p:spPr>
          <a:xfrm>
            <a:off x="1974776" y="2224465"/>
            <a:ext cx="45961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06824" y="1864425"/>
            <a:ext cx="2986307" cy="646331"/>
          </a:xfrm>
          <a:prstGeom prst="rect">
            <a:avLst/>
          </a:prstGeom>
          <a:solidFill>
            <a:srgbClr val="FF66FF"/>
          </a:solidFill>
        </p:spPr>
        <p:txBody>
          <a:bodyPr wrap="square" rtlCol="0">
            <a:spAutoFit/>
          </a:bodyPr>
          <a:lstStyle/>
          <a:p>
            <a:r>
              <a:rPr lang="id-ID" dirty="0" smtClean="0"/>
              <a:t>Dilakukan pemeriksaan</a:t>
            </a:r>
          </a:p>
          <a:p>
            <a:r>
              <a:rPr lang="id-ID" dirty="0" smtClean="0"/>
              <a:t>Oleh Dirjen Pajak</a:t>
            </a:r>
            <a:endParaRPr lang="id-ID" dirty="0"/>
          </a:p>
        </p:txBody>
      </p:sp>
      <p:cxnSp>
        <p:nvCxnSpPr>
          <p:cNvPr id="12" name="Straight Arrow Connector 11"/>
          <p:cNvCxnSpPr/>
          <p:nvPr/>
        </p:nvCxnSpPr>
        <p:spPr>
          <a:xfrm>
            <a:off x="5215136" y="2224465"/>
            <a:ext cx="5362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791200" y="1600200"/>
            <a:ext cx="2878874" cy="1200329"/>
          </a:xfrm>
          <a:prstGeom prst="rect">
            <a:avLst/>
          </a:prstGeom>
          <a:solidFill>
            <a:srgbClr val="6666FF"/>
          </a:solidFill>
        </p:spPr>
        <p:txBody>
          <a:bodyPr wrap="square" rtlCol="0">
            <a:spAutoFit/>
          </a:bodyPr>
          <a:lstStyle/>
          <a:p>
            <a:pPr algn="ctr"/>
            <a:r>
              <a:rPr lang="id-ID" dirty="0" smtClean="0">
                <a:solidFill>
                  <a:schemeClr val="bg1"/>
                </a:solidFill>
              </a:rPr>
              <a:t>Dalam waktu 12 bulan</a:t>
            </a:r>
          </a:p>
          <a:p>
            <a:pPr algn="ctr"/>
            <a:r>
              <a:rPr lang="id-ID" dirty="0" smtClean="0">
                <a:solidFill>
                  <a:schemeClr val="bg1"/>
                </a:solidFill>
              </a:rPr>
              <a:t>Sejak permohonan </a:t>
            </a:r>
          </a:p>
          <a:p>
            <a:pPr algn="ctr"/>
            <a:r>
              <a:rPr lang="id-ID" dirty="0" smtClean="0">
                <a:solidFill>
                  <a:schemeClr val="bg1"/>
                </a:solidFill>
              </a:rPr>
              <a:t>Diterima Harus</a:t>
            </a:r>
          </a:p>
          <a:p>
            <a:pPr algn="ctr"/>
            <a:r>
              <a:rPr lang="id-ID" dirty="0" smtClean="0">
                <a:solidFill>
                  <a:schemeClr val="bg1"/>
                </a:solidFill>
              </a:rPr>
              <a:t>terbitkan SKP</a:t>
            </a:r>
            <a:endParaRPr lang="id-ID" dirty="0">
              <a:solidFill>
                <a:schemeClr val="bg1"/>
              </a:solidFill>
            </a:endParaRPr>
          </a:p>
        </p:txBody>
      </p:sp>
      <p:cxnSp>
        <p:nvCxnSpPr>
          <p:cNvPr id="14" name="Straight Arrow Connector 13"/>
          <p:cNvCxnSpPr/>
          <p:nvPr/>
        </p:nvCxnSpPr>
        <p:spPr>
          <a:xfrm>
            <a:off x="6943328" y="2944545"/>
            <a:ext cx="0" cy="3444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79232" y="3664625"/>
            <a:ext cx="2409918" cy="923330"/>
          </a:xfrm>
          <a:prstGeom prst="rect">
            <a:avLst/>
          </a:prstGeom>
          <a:solidFill>
            <a:srgbClr val="FF0000"/>
          </a:solidFill>
        </p:spPr>
        <p:txBody>
          <a:bodyPr wrap="square" rtlCol="0">
            <a:spAutoFit/>
          </a:bodyPr>
          <a:lstStyle/>
          <a:p>
            <a:r>
              <a:rPr lang="id-ID" dirty="0" smtClean="0">
                <a:solidFill>
                  <a:schemeClr val="bg1"/>
                </a:solidFill>
              </a:rPr>
              <a:t>Lewat 12 bulan </a:t>
            </a:r>
          </a:p>
          <a:p>
            <a:r>
              <a:rPr lang="id-ID" dirty="0" smtClean="0">
                <a:solidFill>
                  <a:schemeClr val="bg1"/>
                </a:solidFill>
              </a:rPr>
              <a:t>Permohonan WP</a:t>
            </a:r>
          </a:p>
          <a:p>
            <a:r>
              <a:rPr lang="id-ID" dirty="0" smtClean="0">
                <a:solidFill>
                  <a:schemeClr val="bg1"/>
                </a:solidFill>
              </a:rPr>
              <a:t>Dianggap diterima</a:t>
            </a:r>
            <a:endParaRPr lang="id-ID" dirty="0">
              <a:solidFill>
                <a:schemeClr val="bg1"/>
              </a:solidFill>
            </a:endParaRPr>
          </a:p>
        </p:txBody>
      </p:sp>
      <p:cxnSp>
        <p:nvCxnSpPr>
          <p:cNvPr id="16" name="Straight Arrow Connector 15"/>
          <p:cNvCxnSpPr/>
          <p:nvPr/>
        </p:nvCxnSpPr>
        <p:spPr>
          <a:xfrm>
            <a:off x="6007224" y="4096673"/>
            <a:ext cx="3675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542728" y="3664625"/>
            <a:ext cx="4072578" cy="1200329"/>
          </a:xfrm>
          <a:prstGeom prst="rect">
            <a:avLst/>
          </a:prstGeom>
          <a:solidFill>
            <a:srgbClr val="009900"/>
          </a:solidFill>
        </p:spPr>
        <p:txBody>
          <a:bodyPr wrap="square" rtlCol="0">
            <a:spAutoFit/>
          </a:bodyPr>
          <a:lstStyle/>
          <a:p>
            <a:pPr algn="ctr"/>
            <a:r>
              <a:rPr lang="id-ID" dirty="0" smtClean="0">
                <a:solidFill>
                  <a:schemeClr val="bg1"/>
                </a:solidFill>
              </a:rPr>
              <a:t>Dirjen Pajak wajib terbitkan SKP </a:t>
            </a:r>
          </a:p>
          <a:p>
            <a:pPr algn="ctr"/>
            <a:r>
              <a:rPr lang="id-ID" dirty="0" smtClean="0">
                <a:solidFill>
                  <a:schemeClr val="bg1"/>
                </a:solidFill>
              </a:rPr>
              <a:t>Lebih bayar paling lambat 1 </a:t>
            </a:r>
          </a:p>
          <a:p>
            <a:pPr algn="ctr"/>
            <a:r>
              <a:rPr lang="id-ID" dirty="0" smtClean="0">
                <a:solidFill>
                  <a:schemeClr val="bg1"/>
                </a:solidFill>
              </a:rPr>
              <a:t>bulan sejak jangka waktu</a:t>
            </a:r>
          </a:p>
          <a:p>
            <a:pPr algn="ctr"/>
            <a:r>
              <a:rPr lang="id-ID" dirty="0" smtClean="0">
                <a:solidFill>
                  <a:schemeClr val="bg1"/>
                </a:solidFill>
              </a:rPr>
              <a:t>berakhir </a:t>
            </a:r>
            <a:endParaRPr lang="id-ID" dirty="0">
              <a:solidFill>
                <a:schemeClr val="bg1"/>
              </a:solidFill>
            </a:endParaRPr>
          </a:p>
        </p:txBody>
      </p:sp>
      <p:sp>
        <p:nvSpPr>
          <p:cNvPr id="18" name="TextBox 17"/>
          <p:cNvSpPr txBox="1"/>
          <p:nvPr/>
        </p:nvSpPr>
        <p:spPr>
          <a:xfrm>
            <a:off x="2046784" y="1936433"/>
            <a:ext cx="351632" cy="369332"/>
          </a:xfrm>
          <a:prstGeom prst="rect">
            <a:avLst/>
          </a:prstGeom>
          <a:noFill/>
        </p:spPr>
        <p:txBody>
          <a:bodyPr wrap="square" rtlCol="0">
            <a:spAutoFit/>
          </a:bodyPr>
          <a:lstStyle/>
          <a:p>
            <a:r>
              <a:rPr lang="id-ID" dirty="0" smtClean="0"/>
              <a:t>1</a:t>
            </a:r>
            <a:endParaRPr lang="id-ID" dirty="0"/>
          </a:p>
        </p:txBody>
      </p:sp>
      <p:sp>
        <p:nvSpPr>
          <p:cNvPr id="19" name="TextBox 18"/>
          <p:cNvSpPr txBox="1"/>
          <p:nvPr/>
        </p:nvSpPr>
        <p:spPr>
          <a:xfrm>
            <a:off x="5287144" y="1855133"/>
            <a:ext cx="351632" cy="369332"/>
          </a:xfrm>
          <a:prstGeom prst="rect">
            <a:avLst/>
          </a:prstGeom>
          <a:noFill/>
        </p:spPr>
        <p:txBody>
          <a:bodyPr wrap="square" rtlCol="0">
            <a:spAutoFit/>
          </a:bodyPr>
          <a:lstStyle/>
          <a:p>
            <a:r>
              <a:rPr lang="id-ID" dirty="0" smtClean="0"/>
              <a:t>2</a:t>
            </a:r>
            <a:endParaRPr lang="id-ID" dirty="0"/>
          </a:p>
        </p:txBody>
      </p:sp>
      <p:sp>
        <p:nvSpPr>
          <p:cNvPr id="20" name="TextBox 19"/>
          <p:cNvSpPr txBox="1"/>
          <p:nvPr/>
        </p:nvSpPr>
        <p:spPr>
          <a:xfrm>
            <a:off x="7087344" y="3088561"/>
            <a:ext cx="351632" cy="369332"/>
          </a:xfrm>
          <a:prstGeom prst="rect">
            <a:avLst/>
          </a:prstGeom>
          <a:noFill/>
        </p:spPr>
        <p:txBody>
          <a:bodyPr wrap="square" rtlCol="0">
            <a:spAutoFit/>
          </a:bodyPr>
          <a:lstStyle/>
          <a:p>
            <a:r>
              <a:rPr lang="id-ID" dirty="0" smtClean="0"/>
              <a:t>3</a:t>
            </a:r>
            <a:endParaRPr lang="id-ID" dirty="0"/>
          </a:p>
        </p:txBody>
      </p:sp>
      <p:sp>
        <p:nvSpPr>
          <p:cNvPr id="21" name="TextBox 20"/>
          <p:cNvSpPr txBox="1"/>
          <p:nvPr/>
        </p:nvSpPr>
        <p:spPr>
          <a:xfrm>
            <a:off x="5575176" y="3727341"/>
            <a:ext cx="351632" cy="369332"/>
          </a:xfrm>
          <a:prstGeom prst="rect">
            <a:avLst/>
          </a:prstGeom>
          <a:noFill/>
        </p:spPr>
        <p:txBody>
          <a:bodyPr wrap="square" rtlCol="0">
            <a:spAutoFit/>
          </a:bodyPr>
          <a:lstStyle/>
          <a:p>
            <a:r>
              <a:rPr lang="id-ID" dirty="0" smtClean="0"/>
              <a:t>4</a:t>
            </a:r>
            <a:endParaRPr lang="id-ID" dirty="0"/>
          </a:p>
        </p:txBody>
      </p:sp>
      <p:cxnSp>
        <p:nvCxnSpPr>
          <p:cNvPr id="22" name="Straight Arrow Connector 21"/>
          <p:cNvCxnSpPr/>
          <p:nvPr/>
        </p:nvCxnSpPr>
        <p:spPr>
          <a:xfrm>
            <a:off x="6943328" y="4744745"/>
            <a:ext cx="0" cy="2679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359152" y="5344616"/>
            <a:ext cx="3405808" cy="1200329"/>
          </a:xfrm>
          <a:prstGeom prst="rect">
            <a:avLst/>
          </a:prstGeom>
          <a:solidFill>
            <a:srgbClr val="7030A0"/>
          </a:solidFill>
        </p:spPr>
        <p:txBody>
          <a:bodyPr wrap="square" rtlCol="0">
            <a:spAutoFit/>
          </a:bodyPr>
          <a:lstStyle/>
          <a:p>
            <a:r>
              <a:rPr lang="id-ID" dirty="0" smtClean="0">
                <a:solidFill>
                  <a:schemeClr val="bg1"/>
                </a:solidFill>
              </a:rPr>
              <a:t>Terlambat diterbitkan WP</a:t>
            </a:r>
          </a:p>
          <a:p>
            <a:r>
              <a:rPr lang="id-ID" dirty="0" smtClean="0">
                <a:solidFill>
                  <a:schemeClr val="bg1"/>
                </a:solidFill>
              </a:rPr>
              <a:t>dapat bunga 2% perbulan</a:t>
            </a:r>
          </a:p>
          <a:p>
            <a:r>
              <a:rPr lang="id-ID" dirty="0" smtClean="0">
                <a:solidFill>
                  <a:schemeClr val="bg1"/>
                </a:solidFill>
              </a:rPr>
              <a:t>Sampai dengan diterbitkan</a:t>
            </a:r>
          </a:p>
          <a:p>
            <a:r>
              <a:rPr lang="id-ID" dirty="0" smtClean="0">
                <a:solidFill>
                  <a:schemeClr val="bg1"/>
                </a:solidFill>
              </a:rPr>
              <a:t> SKP lebih bayar</a:t>
            </a:r>
          </a:p>
        </p:txBody>
      </p:sp>
      <p:sp>
        <p:nvSpPr>
          <p:cNvPr id="24" name="TextBox 23"/>
          <p:cNvSpPr txBox="1"/>
          <p:nvPr/>
        </p:nvSpPr>
        <p:spPr>
          <a:xfrm>
            <a:off x="7087344" y="4816753"/>
            <a:ext cx="351632" cy="369332"/>
          </a:xfrm>
          <a:prstGeom prst="rect">
            <a:avLst/>
          </a:prstGeom>
          <a:noFill/>
        </p:spPr>
        <p:txBody>
          <a:bodyPr wrap="square" rtlCol="0">
            <a:spAutoFit/>
          </a:bodyPr>
          <a:lstStyle/>
          <a:p>
            <a:r>
              <a:rPr lang="id-ID" dirty="0" smtClean="0"/>
              <a:t>4</a:t>
            </a:r>
            <a:endParaRPr lang="id-ID" dirty="0"/>
          </a:p>
        </p:txBody>
      </p:sp>
      <p:sp>
        <p:nvSpPr>
          <p:cNvPr id="25" name="TextBox 24"/>
          <p:cNvSpPr txBox="1"/>
          <p:nvPr/>
        </p:nvSpPr>
        <p:spPr>
          <a:xfrm>
            <a:off x="6477000" y="990600"/>
            <a:ext cx="1877867" cy="369332"/>
          </a:xfrm>
          <a:prstGeom prst="rect">
            <a:avLst/>
          </a:prstGeom>
          <a:noFill/>
        </p:spPr>
        <p:txBody>
          <a:bodyPr wrap="square" rtlCol="0">
            <a:spAutoFit/>
          </a:bodyPr>
          <a:lstStyle/>
          <a:p>
            <a:r>
              <a:rPr lang="id-ID" dirty="0" smtClean="0"/>
              <a:t>Pasal 17B KUP</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1700808"/>
            <a:ext cx="8352928" cy="3693319"/>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b="1" dirty="0" smtClean="0"/>
              <a:t>Wajib Pajak Kriteria Tertentu </a:t>
            </a:r>
            <a:r>
              <a:rPr lang="id-ID" dirty="0" smtClean="0"/>
              <a:t>adalah : (pasal 17 C KUP)</a:t>
            </a:r>
          </a:p>
          <a:p>
            <a:pPr marL="342900" indent="-342900">
              <a:buAutoNum type="alphaLcPeriod"/>
            </a:pPr>
            <a:r>
              <a:rPr lang="id-ID" dirty="0" smtClean="0"/>
              <a:t>Tepat waktu dalam menyampaikan SPT</a:t>
            </a:r>
          </a:p>
          <a:p>
            <a:pPr marL="342900" indent="-342900">
              <a:buAutoNum type="alphaLcPeriod"/>
            </a:pPr>
            <a:r>
              <a:rPr lang="id-ID" dirty="0" smtClean="0"/>
              <a:t>Tidak mempunyai tunggakan pajak utk semua pajak, kecuali tunggakan yg telah</a:t>
            </a:r>
          </a:p>
          <a:p>
            <a:pPr marL="342900" indent="-342900"/>
            <a:r>
              <a:rPr lang="id-ID" dirty="0" smtClean="0"/>
              <a:t>      memperoleh izin untuk mengangsur atau menunda pembayaran pajak.</a:t>
            </a:r>
          </a:p>
          <a:p>
            <a:pPr marL="342900" indent="-342900"/>
            <a:r>
              <a:rPr lang="id-ID" dirty="0" smtClean="0"/>
              <a:t>c. Laporan Keuangan diaudit oleh akuntan publik, atau lembaga pengawas keuangan</a:t>
            </a:r>
          </a:p>
          <a:p>
            <a:pPr marL="342900" indent="-342900"/>
            <a:r>
              <a:rPr lang="id-ID" dirty="0" smtClean="0"/>
              <a:t>    pemerintah dengan pendapat Wajar Tanpa Pengecualian selama 3 tahun  berturut-turut</a:t>
            </a:r>
          </a:p>
          <a:p>
            <a:pPr marL="342900" indent="-342900"/>
            <a:r>
              <a:rPr lang="id-ID" dirty="0" smtClean="0"/>
              <a:t>d. Tidak pernah dipidana karena melakukan tindak pidana perpajakan berdasarkan putusan</a:t>
            </a:r>
          </a:p>
          <a:p>
            <a:pPr marL="342900" indent="-342900"/>
            <a:r>
              <a:rPr lang="id-ID" dirty="0" smtClean="0"/>
              <a:t>    pengadilan yg telah mempunyai kekuatan hukum tetap dalam jangka waktu 5 terakhir.</a:t>
            </a:r>
            <a:endParaRPr lang="id-ID"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WP DENGAN KRITERIA TERTENTU</a:t>
            </a: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8" name="Rounded Rectangle 7"/>
          <p:cNvSpPr/>
          <p:nvPr/>
        </p:nvSpPr>
        <p:spPr>
          <a:xfrm>
            <a:off x="0" y="3200400"/>
            <a:ext cx="2520280" cy="1152128"/>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Penelitian SPT </a:t>
            </a:r>
          </a:p>
          <a:p>
            <a:pPr algn="ctr"/>
            <a:r>
              <a:rPr lang="id-ID" sz="2400" b="1" dirty="0" smtClean="0"/>
              <a:t>Lebih Bayar </a:t>
            </a:r>
            <a:endParaRPr lang="id-ID" sz="2400" b="1" dirty="0"/>
          </a:p>
        </p:txBody>
      </p:sp>
      <p:sp>
        <p:nvSpPr>
          <p:cNvPr id="9" name="TextBox 8"/>
          <p:cNvSpPr txBox="1"/>
          <p:nvPr/>
        </p:nvSpPr>
        <p:spPr>
          <a:xfrm>
            <a:off x="731225" y="1443608"/>
            <a:ext cx="1972015" cy="923330"/>
          </a:xfrm>
          <a:prstGeom prst="rect">
            <a:avLst/>
          </a:prstGeom>
          <a:solidFill>
            <a:srgbClr val="FFC000"/>
          </a:solidFill>
        </p:spPr>
        <p:txBody>
          <a:bodyPr wrap="none" rtlCol="0">
            <a:spAutoFit/>
          </a:bodyPr>
          <a:lstStyle/>
          <a:p>
            <a:r>
              <a:rPr lang="id-ID" dirty="0" smtClean="0"/>
              <a:t>Permohonan </a:t>
            </a:r>
          </a:p>
          <a:p>
            <a:r>
              <a:rPr lang="id-ID" dirty="0" smtClean="0"/>
              <a:t>Restitusi WP</a:t>
            </a:r>
          </a:p>
          <a:p>
            <a:r>
              <a:rPr lang="id-ID" dirty="0" smtClean="0"/>
              <a:t>Kriteria tertentu</a:t>
            </a:r>
            <a:endParaRPr lang="id-ID" dirty="0"/>
          </a:p>
        </p:txBody>
      </p:sp>
      <p:cxnSp>
        <p:nvCxnSpPr>
          <p:cNvPr id="10" name="Straight Arrow Connector 9"/>
          <p:cNvCxnSpPr/>
          <p:nvPr/>
        </p:nvCxnSpPr>
        <p:spPr>
          <a:xfrm>
            <a:off x="2847256" y="186288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495328" y="1504583"/>
            <a:ext cx="1555234" cy="646331"/>
          </a:xfrm>
          <a:prstGeom prst="rect">
            <a:avLst/>
          </a:prstGeom>
          <a:solidFill>
            <a:srgbClr val="00B050"/>
          </a:solidFill>
        </p:spPr>
        <p:txBody>
          <a:bodyPr wrap="none" rtlCol="0">
            <a:spAutoFit/>
          </a:bodyPr>
          <a:lstStyle/>
          <a:p>
            <a:r>
              <a:rPr lang="id-ID" dirty="0" smtClean="0">
                <a:solidFill>
                  <a:schemeClr val="bg1"/>
                </a:solidFill>
              </a:rPr>
              <a:t>Diteliti oleh </a:t>
            </a:r>
          </a:p>
          <a:p>
            <a:r>
              <a:rPr lang="id-ID" dirty="0" smtClean="0">
                <a:solidFill>
                  <a:schemeClr val="bg1"/>
                </a:solidFill>
              </a:rPr>
              <a:t>Dirjen Pajak</a:t>
            </a:r>
            <a:endParaRPr lang="id-ID" dirty="0">
              <a:solidFill>
                <a:schemeClr val="bg1"/>
              </a:solidFill>
            </a:endParaRPr>
          </a:p>
        </p:txBody>
      </p:sp>
      <p:cxnSp>
        <p:nvCxnSpPr>
          <p:cNvPr id="12" name="Straight Arrow Connector 11"/>
          <p:cNvCxnSpPr/>
          <p:nvPr/>
        </p:nvCxnSpPr>
        <p:spPr>
          <a:xfrm>
            <a:off x="5151512" y="186288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943600" y="1371600"/>
            <a:ext cx="2743059" cy="923330"/>
          </a:xfrm>
          <a:prstGeom prst="rect">
            <a:avLst/>
          </a:prstGeom>
          <a:solidFill>
            <a:srgbClr val="FF0066"/>
          </a:solidFill>
        </p:spPr>
        <p:txBody>
          <a:bodyPr wrap="none" rtlCol="0">
            <a:spAutoFit/>
          </a:bodyPr>
          <a:lstStyle/>
          <a:p>
            <a:r>
              <a:rPr lang="id-ID" dirty="0" smtClean="0">
                <a:solidFill>
                  <a:schemeClr val="bg1"/>
                </a:solidFill>
              </a:rPr>
              <a:t>Max. 3 bulan sejak </a:t>
            </a:r>
          </a:p>
          <a:p>
            <a:r>
              <a:rPr lang="id-ID" dirty="0" smtClean="0">
                <a:solidFill>
                  <a:schemeClr val="bg1"/>
                </a:solidFill>
              </a:rPr>
              <a:t>Permohonan  diterima </a:t>
            </a:r>
          </a:p>
          <a:p>
            <a:r>
              <a:rPr lang="id-ID" dirty="0" smtClean="0">
                <a:solidFill>
                  <a:schemeClr val="bg1"/>
                </a:solidFill>
              </a:rPr>
              <a:t>Lengkap (untuk PPh)</a:t>
            </a:r>
            <a:endParaRPr lang="id-ID" dirty="0">
              <a:solidFill>
                <a:schemeClr val="bg1"/>
              </a:solidFill>
            </a:endParaRPr>
          </a:p>
        </p:txBody>
      </p:sp>
      <p:cxnSp>
        <p:nvCxnSpPr>
          <p:cNvPr id="14" name="Straight Arrow Connector 13"/>
          <p:cNvCxnSpPr/>
          <p:nvPr/>
        </p:nvCxnSpPr>
        <p:spPr>
          <a:xfrm>
            <a:off x="7095728" y="2150914"/>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799584" y="3015010"/>
            <a:ext cx="2872902" cy="1200329"/>
          </a:xfrm>
          <a:prstGeom prst="rect">
            <a:avLst/>
          </a:prstGeom>
          <a:solidFill>
            <a:srgbClr val="FF66FF"/>
          </a:solidFill>
        </p:spPr>
        <p:txBody>
          <a:bodyPr wrap="none" rtlCol="0">
            <a:spAutoFit/>
          </a:bodyPr>
          <a:lstStyle/>
          <a:p>
            <a:r>
              <a:rPr lang="id-ID" dirty="0" smtClean="0"/>
              <a:t>Dirjen pajak terbitkan</a:t>
            </a:r>
          </a:p>
          <a:p>
            <a:r>
              <a:rPr lang="id-ID" dirty="0" smtClean="0"/>
              <a:t>SK Pengembalian </a:t>
            </a:r>
          </a:p>
          <a:p>
            <a:r>
              <a:rPr lang="id-ID" dirty="0" smtClean="0"/>
              <a:t>Pendahuluan  Kelebihan</a:t>
            </a:r>
          </a:p>
          <a:p>
            <a:r>
              <a:rPr lang="id-ID" dirty="0" smtClean="0"/>
              <a:t>Pajak PPh.</a:t>
            </a:r>
          </a:p>
        </p:txBody>
      </p:sp>
      <p:cxnSp>
        <p:nvCxnSpPr>
          <p:cNvPr id="16" name="Straight Arrow Connector 15"/>
          <p:cNvCxnSpPr/>
          <p:nvPr/>
        </p:nvCxnSpPr>
        <p:spPr>
          <a:xfrm>
            <a:off x="4143400" y="1934890"/>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775248" y="2726978"/>
            <a:ext cx="2595582" cy="923330"/>
          </a:xfrm>
          <a:prstGeom prst="rect">
            <a:avLst/>
          </a:prstGeom>
          <a:solidFill>
            <a:srgbClr val="FFFF00"/>
          </a:solidFill>
        </p:spPr>
        <p:txBody>
          <a:bodyPr wrap="none" rtlCol="0">
            <a:spAutoFit/>
          </a:bodyPr>
          <a:lstStyle/>
          <a:p>
            <a:r>
              <a:rPr lang="id-ID" dirty="0" smtClean="0"/>
              <a:t>Max. 1 bulan sejak </a:t>
            </a:r>
          </a:p>
          <a:p>
            <a:r>
              <a:rPr lang="id-ID" dirty="0" smtClean="0"/>
              <a:t>Permohonan diterima</a:t>
            </a:r>
          </a:p>
          <a:p>
            <a:r>
              <a:rPr lang="id-ID" dirty="0" smtClean="0"/>
              <a:t>Lengkap (untuk PPN)</a:t>
            </a:r>
            <a:endParaRPr lang="id-ID" dirty="0"/>
          </a:p>
        </p:txBody>
      </p:sp>
      <p:cxnSp>
        <p:nvCxnSpPr>
          <p:cNvPr id="18" name="Straight Arrow Connector 17"/>
          <p:cNvCxnSpPr/>
          <p:nvPr/>
        </p:nvCxnSpPr>
        <p:spPr>
          <a:xfrm>
            <a:off x="4215408" y="3735090"/>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775248" y="4311154"/>
            <a:ext cx="2872902" cy="1200329"/>
          </a:xfrm>
          <a:prstGeom prst="rect">
            <a:avLst/>
          </a:prstGeom>
          <a:solidFill>
            <a:srgbClr val="7030A0"/>
          </a:solidFill>
        </p:spPr>
        <p:txBody>
          <a:bodyPr wrap="none" rtlCol="0">
            <a:spAutoFit/>
          </a:bodyPr>
          <a:lstStyle/>
          <a:p>
            <a:r>
              <a:rPr lang="id-ID" dirty="0" smtClean="0">
                <a:solidFill>
                  <a:schemeClr val="bg1"/>
                </a:solidFill>
              </a:rPr>
              <a:t>Dirjen pajak terbitkan</a:t>
            </a:r>
          </a:p>
          <a:p>
            <a:r>
              <a:rPr lang="id-ID" dirty="0" smtClean="0">
                <a:solidFill>
                  <a:schemeClr val="bg1"/>
                </a:solidFill>
              </a:rPr>
              <a:t>SK Pengembalian </a:t>
            </a:r>
          </a:p>
          <a:p>
            <a:r>
              <a:rPr lang="id-ID" dirty="0" smtClean="0">
                <a:solidFill>
                  <a:schemeClr val="bg1"/>
                </a:solidFill>
              </a:rPr>
              <a:t>Pendahuluan Kelebihan </a:t>
            </a:r>
          </a:p>
          <a:p>
            <a:r>
              <a:rPr lang="id-ID" dirty="0" smtClean="0">
                <a:solidFill>
                  <a:schemeClr val="bg1"/>
                </a:solidFill>
              </a:rPr>
              <a:t>Pajak PPN</a:t>
            </a:r>
            <a:endParaRPr lang="id-ID" dirty="0">
              <a:solidFill>
                <a:schemeClr val="bg1"/>
              </a:solidFill>
            </a:endParaRPr>
          </a:p>
        </p:txBody>
      </p:sp>
      <p:sp>
        <p:nvSpPr>
          <p:cNvPr id="20" name="TextBox 19"/>
          <p:cNvSpPr txBox="1"/>
          <p:nvPr/>
        </p:nvSpPr>
        <p:spPr>
          <a:xfrm>
            <a:off x="2991272" y="1493550"/>
            <a:ext cx="330540" cy="369332"/>
          </a:xfrm>
          <a:prstGeom prst="rect">
            <a:avLst/>
          </a:prstGeom>
          <a:noFill/>
        </p:spPr>
        <p:txBody>
          <a:bodyPr wrap="none" rtlCol="0">
            <a:spAutoFit/>
          </a:bodyPr>
          <a:lstStyle/>
          <a:p>
            <a:r>
              <a:rPr lang="id-ID" dirty="0" smtClean="0"/>
              <a:t>1</a:t>
            </a:r>
            <a:endParaRPr lang="id-ID" dirty="0"/>
          </a:p>
        </p:txBody>
      </p:sp>
      <p:sp>
        <p:nvSpPr>
          <p:cNvPr id="21" name="TextBox 20"/>
          <p:cNvSpPr txBox="1"/>
          <p:nvPr/>
        </p:nvSpPr>
        <p:spPr>
          <a:xfrm>
            <a:off x="5295528" y="1565558"/>
            <a:ext cx="330540" cy="369332"/>
          </a:xfrm>
          <a:prstGeom prst="rect">
            <a:avLst/>
          </a:prstGeom>
          <a:noFill/>
        </p:spPr>
        <p:txBody>
          <a:bodyPr wrap="none" rtlCol="0">
            <a:spAutoFit/>
          </a:bodyPr>
          <a:lstStyle/>
          <a:p>
            <a:r>
              <a:rPr lang="id-ID" dirty="0" smtClean="0"/>
              <a:t>2</a:t>
            </a:r>
            <a:endParaRPr lang="id-ID" dirty="0"/>
          </a:p>
        </p:txBody>
      </p:sp>
      <p:sp>
        <p:nvSpPr>
          <p:cNvPr id="22" name="TextBox 21"/>
          <p:cNvSpPr txBox="1"/>
          <p:nvPr/>
        </p:nvSpPr>
        <p:spPr>
          <a:xfrm>
            <a:off x="7167736" y="2438946"/>
            <a:ext cx="330540" cy="369332"/>
          </a:xfrm>
          <a:prstGeom prst="rect">
            <a:avLst/>
          </a:prstGeom>
          <a:noFill/>
        </p:spPr>
        <p:txBody>
          <a:bodyPr wrap="none" rtlCol="0">
            <a:spAutoFit/>
          </a:bodyPr>
          <a:lstStyle/>
          <a:p>
            <a:r>
              <a:rPr lang="id-ID" dirty="0" smtClean="0"/>
              <a:t>3</a:t>
            </a:r>
            <a:endParaRPr lang="id-ID" dirty="0"/>
          </a:p>
        </p:txBody>
      </p:sp>
      <p:sp>
        <p:nvSpPr>
          <p:cNvPr id="23" name="TextBox 22"/>
          <p:cNvSpPr txBox="1"/>
          <p:nvPr/>
        </p:nvSpPr>
        <p:spPr>
          <a:xfrm>
            <a:off x="4215408" y="2150914"/>
            <a:ext cx="330540" cy="369332"/>
          </a:xfrm>
          <a:prstGeom prst="rect">
            <a:avLst/>
          </a:prstGeom>
          <a:noFill/>
        </p:spPr>
        <p:txBody>
          <a:bodyPr wrap="none" rtlCol="0">
            <a:spAutoFit/>
          </a:bodyPr>
          <a:lstStyle/>
          <a:p>
            <a:r>
              <a:rPr lang="id-ID" dirty="0" smtClean="0"/>
              <a:t>2</a:t>
            </a:r>
            <a:endParaRPr lang="id-ID" dirty="0"/>
          </a:p>
        </p:txBody>
      </p:sp>
      <p:sp>
        <p:nvSpPr>
          <p:cNvPr id="24" name="TextBox 23"/>
          <p:cNvSpPr txBox="1"/>
          <p:nvPr/>
        </p:nvSpPr>
        <p:spPr>
          <a:xfrm>
            <a:off x="4287416" y="3807098"/>
            <a:ext cx="330540" cy="369332"/>
          </a:xfrm>
          <a:prstGeom prst="rect">
            <a:avLst/>
          </a:prstGeom>
          <a:noFill/>
        </p:spPr>
        <p:txBody>
          <a:bodyPr wrap="none" rtlCol="0">
            <a:spAutoFit/>
          </a:bodyPr>
          <a:lstStyle/>
          <a:p>
            <a:r>
              <a:rPr lang="id-ID" dirty="0" smtClean="0"/>
              <a:t>3</a:t>
            </a:r>
            <a:endParaRPr lang="id-ID" dirty="0"/>
          </a:p>
        </p:txBody>
      </p:sp>
      <p:cxnSp>
        <p:nvCxnSpPr>
          <p:cNvPr id="28" name="Straight Arrow Connector 27"/>
          <p:cNvCxnSpPr/>
          <p:nvPr/>
        </p:nvCxnSpPr>
        <p:spPr>
          <a:xfrm>
            <a:off x="7167736" y="4167138"/>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5583560" y="510324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159624" y="4671194"/>
            <a:ext cx="2648482" cy="923330"/>
          </a:xfrm>
          <a:prstGeom prst="rect">
            <a:avLst/>
          </a:prstGeom>
          <a:solidFill>
            <a:srgbClr val="FF0000"/>
          </a:solidFill>
        </p:spPr>
        <p:txBody>
          <a:bodyPr wrap="none" rtlCol="0">
            <a:spAutoFit/>
          </a:bodyPr>
          <a:lstStyle/>
          <a:p>
            <a:r>
              <a:rPr lang="id-ID" dirty="0" smtClean="0">
                <a:solidFill>
                  <a:schemeClr val="bg1"/>
                </a:solidFill>
              </a:rPr>
              <a:t>Dirjen Pajak dpt </a:t>
            </a:r>
          </a:p>
          <a:p>
            <a:r>
              <a:rPr lang="id-ID" dirty="0" smtClean="0">
                <a:solidFill>
                  <a:schemeClr val="bg1"/>
                </a:solidFill>
              </a:rPr>
              <a:t>Memeriksa WP</a:t>
            </a:r>
          </a:p>
          <a:p>
            <a:r>
              <a:rPr lang="id-ID" dirty="0" smtClean="0">
                <a:solidFill>
                  <a:schemeClr val="bg1"/>
                </a:solidFill>
              </a:rPr>
              <a:t>Setelah pengembalian</a:t>
            </a:r>
            <a:endParaRPr lang="id-ID" dirty="0">
              <a:solidFill>
                <a:schemeClr val="bg1"/>
              </a:solidFill>
            </a:endParaRPr>
          </a:p>
        </p:txBody>
      </p:sp>
      <p:sp>
        <p:nvSpPr>
          <p:cNvPr id="31" name="TextBox 30"/>
          <p:cNvSpPr txBox="1"/>
          <p:nvPr/>
        </p:nvSpPr>
        <p:spPr>
          <a:xfrm>
            <a:off x="7095728" y="4311154"/>
            <a:ext cx="330540" cy="369332"/>
          </a:xfrm>
          <a:prstGeom prst="rect">
            <a:avLst/>
          </a:prstGeom>
          <a:noFill/>
        </p:spPr>
        <p:txBody>
          <a:bodyPr wrap="none" rtlCol="0">
            <a:spAutoFit/>
          </a:bodyPr>
          <a:lstStyle/>
          <a:p>
            <a:r>
              <a:rPr lang="id-ID" dirty="0" smtClean="0"/>
              <a:t>4</a:t>
            </a:r>
            <a:endParaRPr lang="id-ID" dirty="0"/>
          </a:p>
        </p:txBody>
      </p:sp>
      <p:sp>
        <p:nvSpPr>
          <p:cNvPr id="32" name="TextBox 31"/>
          <p:cNvSpPr txBox="1"/>
          <p:nvPr/>
        </p:nvSpPr>
        <p:spPr>
          <a:xfrm>
            <a:off x="5727576" y="4805918"/>
            <a:ext cx="330540" cy="369332"/>
          </a:xfrm>
          <a:prstGeom prst="rect">
            <a:avLst/>
          </a:prstGeom>
          <a:noFill/>
        </p:spPr>
        <p:txBody>
          <a:bodyPr wrap="none" rtlCol="0">
            <a:spAutoFit/>
          </a:bodyPr>
          <a:lstStyle/>
          <a:p>
            <a:r>
              <a:rPr lang="id-ID" dirty="0" smtClean="0"/>
              <a:t>4</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8" name="TextBox 7"/>
          <p:cNvSpPr txBox="1"/>
          <p:nvPr/>
        </p:nvSpPr>
        <p:spPr>
          <a:xfrm>
            <a:off x="76200" y="900996"/>
            <a:ext cx="9013576" cy="369332"/>
          </a:xfrm>
          <a:prstGeom prst="rect">
            <a:avLst/>
          </a:prstGeom>
          <a:solidFill>
            <a:srgbClr val="FFC000"/>
          </a:solidFill>
        </p:spPr>
        <p:txBody>
          <a:bodyPr wrap="square" rtlCol="0">
            <a:spAutoFit/>
          </a:bodyPr>
          <a:lstStyle/>
          <a:p>
            <a:pPr algn="ctr"/>
            <a:r>
              <a:rPr lang="id-ID" b="1" dirty="0" smtClean="0"/>
              <a:t>SURAT PERINTAH PENAGIHAN SEKETIKA DAN SEKALIGUS </a:t>
            </a:r>
            <a:endParaRPr lang="id-ID" b="1" dirty="0"/>
          </a:p>
        </p:txBody>
      </p:sp>
      <p:sp>
        <p:nvSpPr>
          <p:cNvPr id="10" name="TextBox 9"/>
          <p:cNvSpPr txBox="1"/>
          <p:nvPr/>
        </p:nvSpPr>
        <p:spPr>
          <a:xfrm>
            <a:off x="381000" y="1295400"/>
            <a:ext cx="8497417" cy="1754326"/>
          </a:xfrm>
          <a:prstGeom prst="rect">
            <a:avLst/>
          </a:prstGeom>
          <a:solidFill>
            <a:srgbClr val="FFFF00"/>
          </a:solidFill>
        </p:spPr>
        <p:txBody>
          <a:bodyPr wrap="square" rtlCol="0">
            <a:spAutoFit/>
          </a:bodyPr>
          <a:lstStyle/>
          <a:p>
            <a:pPr marL="268288" indent="-268288">
              <a:buFont typeface="Wingdings" pitchFamily="2" charset="2"/>
              <a:buChar char="Ø"/>
            </a:pPr>
            <a:r>
              <a:rPr lang="id-ID" dirty="0" smtClean="0"/>
              <a:t>Adalah tindakan penagihan pajak yang dilaksanakan oleh Juru Sita Pajak Kepada penanggung pajak tanpa menunggu tanggal jatuh tempo Pembayaran yang meliputi seluruh utang pajak dari Semua pajak, masa pajak, dan tahun pajak</a:t>
            </a:r>
          </a:p>
          <a:p>
            <a:pPr marL="268288" indent="-268288">
              <a:buFont typeface="Wingdings" pitchFamily="2" charset="2"/>
              <a:buChar char="Ø"/>
            </a:pPr>
            <a:r>
              <a:rPr lang="id-ID" dirty="0" smtClean="0"/>
              <a:t>Surat </a:t>
            </a:r>
            <a:r>
              <a:rPr lang="id-ID" dirty="0" smtClean="0"/>
              <a:t>Perintah Penagihan seketika dan sekaligus dikeluarkan </a:t>
            </a:r>
            <a:r>
              <a:rPr lang="id-ID" dirty="0" smtClean="0"/>
              <a:t>sebelum penerbitan </a:t>
            </a:r>
            <a:r>
              <a:rPr lang="id-ID" dirty="0" smtClean="0"/>
              <a:t>Surat Paksa</a:t>
            </a:r>
            <a:endParaRPr lang="id-ID" dirty="0"/>
          </a:p>
        </p:txBody>
      </p:sp>
      <p:sp>
        <p:nvSpPr>
          <p:cNvPr id="11" name="TextBox 10"/>
          <p:cNvSpPr txBox="1"/>
          <p:nvPr/>
        </p:nvSpPr>
        <p:spPr>
          <a:xfrm>
            <a:off x="304800" y="3124200"/>
            <a:ext cx="8610600" cy="3693319"/>
          </a:xfrm>
          <a:prstGeom prst="rect">
            <a:avLst/>
          </a:prstGeom>
          <a:blipFill>
            <a:blip r:embed="rId2" cstate="print"/>
            <a:tile tx="0" ty="0" sx="100000" sy="100000" flip="none" algn="tl"/>
          </a:blipFill>
        </p:spPr>
        <p:txBody>
          <a:bodyPr wrap="square" rtlCol="0">
            <a:spAutoFit/>
          </a:bodyPr>
          <a:lstStyle/>
          <a:p>
            <a:r>
              <a:rPr lang="id-ID" b="1" dirty="0" smtClean="0">
                <a:solidFill>
                  <a:schemeClr val="bg1"/>
                </a:solidFill>
              </a:rPr>
              <a:t>Kreteria penagihan seketika dan sekaligus :</a:t>
            </a:r>
          </a:p>
          <a:p>
            <a:pPr marL="342900" indent="-342900">
              <a:buAutoNum type="arabicPeriod"/>
            </a:pPr>
            <a:r>
              <a:rPr lang="id-ID" dirty="0" smtClean="0">
                <a:solidFill>
                  <a:schemeClr val="bg1"/>
                </a:solidFill>
              </a:rPr>
              <a:t>Penanggung pajak akan meningglakan Indonesia utk selama-lamanya </a:t>
            </a:r>
            <a:r>
              <a:rPr lang="id-ID" dirty="0" smtClean="0">
                <a:solidFill>
                  <a:schemeClr val="bg1"/>
                </a:solidFill>
              </a:rPr>
              <a:t>  </a:t>
            </a:r>
            <a:r>
              <a:rPr lang="id-ID" dirty="0" smtClean="0">
                <a:solidFill>
                  <a:schemeClr val="bg1"/>
                </a:solidFill>
              </a:rPr>
              <a:t>atau berniat untuk itu </a:t>
            </a:r>
          </a:p>
          <a:p>
            <a:pPr marL="342900" indent="-342900">
              <a:buAutoNum type="arabicPeriod" startAt="2"/>
            </a:pPr>
            <a:r>
              <a:rPr lang="id-ID" dirty="0" smtClean="0">
                <a:solidFill>
                  <a:schemeClr val="bg1"/>
                </a:solidFill>
              </a:rPr>
              <a:t>Penanggung pajak memindahtangankan barang yang dimiliki atau yang </a:t>
            </a:r>
            <a:r>
              <a:rPr lang="id-ID" dirty="0" smtClean="0">
                <a:solidFill>
                  <a:schemeClr val="bg1"/>
                </a:solidFill>
              </a:rPr>
              <a:t>  </a:t>
            </a:r>
            <a:r>
              <a:rPr lang="id-ID" dirty="0" smtClean="0">
                <a:solidFill>
                  <a:schemeClr val="bg1"/>
                </a:solidFill>
              </a:rPr>
              <a:t>dikuasai dalam rangka menghentikan atau mengecilkan kegiatan </a:t>
            </a:r>
            <a:r>
              <a:rPr lang="id-ID" dirty="0" smtClean="0">
                <a:solidFill>
                  <a:schemeClr val="bg1"/>
                </a:solidFill>
              </a:rPr>
              <a:t>  </a:t>
            </a:r>
            <a:r>
              <a:rPr lang="id-ID" dirty="0" smtClean="0">
                <a:solidFill>
                  <a:schemeClr val="bg1"/>
                </a:solidFill>
              </a:rPr>
              <a:t>perusahaan atau pekerjaan yang dilakukan di Indonesia</a:t>
            </a:r>
          </a:p>
          <a:p>
            <a:pPr marL="342900" indent="-342900">
              <a:buAutoNum type="arabicPeriod" startAt="3"/>
            </a:pPr>
            <a:r>
              <a:rPr lang="id-ID" dirty="0" smtClean="0">
                <a:solidFill>
                  <a:schemeClr val="bg1"/>
                </a:solidFill>
              </a:rPr>
              <a:t>Terdapat tanda-tanda penanggung pajak akan membubarkan badan </a:t>
            </a:r>
            <a:r>
              <a:rPr lang="id-ID" dirty="0" smtClean="0">
                <a:solidFill>
                  <a:schemeClr val="bg1"/>
                </a:solidFill>
              </a:rPr>
              <a:t> </a:t>
            </a:r>
            <a:r>
              <a:rPr lang="id-ID" dirty="0" smtClean="0">
                <a:solidFill>
                  <a:schemeClr val="bg1"/>
                </a:solidFill>
              </a:rPr>
              <a:t>usahanya atau menggabungkan usahanya, atau memekarkan usahanya</a:t>
            </a:r>
            <a:r>
              <a:rPr lang="id-ID" dirty="0" smtClean="0">
                <a:solidFill>
                  <a:schemeClr val="bg1"/>
                </a:solidFill>
              </a:rPr>
              <a:t>,  </a:t>
            </a:r>
            <a:r>
              <a:rPr lang="id-ID" dirty="0" smtClean="0">
                <a:solidFill>
                  <a:schemeClr val="bg1"/>
                </a:solidFill>
              </a:rPr>
              <a:t>memindah-tangankan perusahaan atau yang dikuasainya atau </a:t>
            </a:r>
            <a:r>
              <a:rPr lang="id-ID" dirty="0" smtClean="0">
                <a:solidFill>
                  <a:schemeClr val="bg1"/>
                </a:solidFill>
              </a:rPr>
              <a:t>  </a:t>
            </a:r>
            <a:r>
              <a:rPr lang="id-ID" dirty="0" smtClean="0">
                <a:solidFill>
                  <a:schemeClr val="bg1"/>
                </a:solidFill>
              </a:rPr>
              <a:t>melakukan perubahan bentuk lainnya. </a:t>
            </a:r>
          </a:p>
          <a:p>
            <a:pPr marL="342900" indent="-342900">
              <a:buAutoNum type="arabicPeriod" startAt="4"/>
            </a:pPr>
            <a:r>
              <a:rPr lang="id-ID" dirty="0" smtClean="0">
                <a:solidFill>
                  <a:schemeClr val="bg1"/>
                </a:solidFill>
              </a:rPr>
              <a:t>Badan usaha akan dibubarkan oleh </a:t>
            </a:r>
            <a:r>
              <a:rPr lang="id-ID" dirty="0" smtClean="0">
                <a:solidFill>
                  <a:schemeClr val="bg1"/>
                </a:solidFill>
              </a:rPr>
              <a:t>negara</a:t>
            </a:r>
          </a:p>
          <a:p>
            <a:pPr marL="342900" indent="-342900">
              <a:buAutoNum type="arabicPeriod" startAt="4"/>
            </a:pPr>
            <a:r>
              <a:rPr lang="id-ID" dirty="0" smtClean="0">
                <a:solidFill>
                  <a:schemeClr val="bg1"/>
                </a:solidFill>
              </a:rPr>
              <a:t>Terjdi </a:t>
            </a:r>
            <a:r>
              <a:rPr lang="id-ID" dirty="0" smtClean="0">
                <a:solidFill>
                  <a:schemeClr val="bg1"/>
                </a:solidFill>
              </a:rPr>
              <a:t>penyitaan atas barang penanggung pajak oleh pihak ketiga </a:t>
            </a:r>
            <a:r>
              <a:rPr lang="id-ID" dirty="0" smtClean="0">
                <a:solidFill>
                  <a:schemeClr val="bg1"/>
                </a:solidFill>
              </a:rPr>
              <a:t>atau </a:t>
            </a:r>
            <a:r>
              <a:rPr lang="id-ID" dirty="0" smtClean="0">
                <a:solidFill>
                  <a:schemeClr val="bg1"/>
                </a:solidFill>
              </a:rPr>
              <a:t>terdapat tanda-tanda kepailitan  </a:t>
            </a:r>
            <a:endParaRPr lang="id-ID"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8" name="TextBox 7"/>
          <p:cNvSpPr txBox="1"/>
          <p:nvPr/>
        </p:nvSpPr>
        <p:spPr>
          <a:xfrm>
            <a:off x="130424" y="900996"/>
            <a:ext cx="5303055" cy="369332"/>
          </a:xfrm>
          <a:prstGeom prst="rect">
            <a:avLst/>
          </a:prstGeom>
          <a:solidFill>
            <a:srgbClr val="FFC000"/>
          </a:solidFill>
        </p:spPr>
        <p:txBody>
          <a:bodyPr wrap="square" rtlCol="0">
            <a:spAutoFit/>
          </a:bodyPr>
          <a:lstStyle/>
          <a:p>
            <a:r>
              <a:rPr lang="id-ID" b="1" dirty="0" smtClean="0"/>
              <a:t>Tahapan Penagihan Pajak dengan Surat Paksa</a:t>
            </a:r>
            <a:endParaRPr lang="id-ID" b="1" dirty="0"/>
          </a:p>
        </p:txBody>
      </p:sp>
      <p:graphicFrame>
        <p:nvGraphicFramePr>
          <p:cNvPr id="9" name="Table 8"/>
          <p:cNvGraphicFramePr>
            <a:graphicFrameLocks noGrp="1"/>
          </p:cNvGraphicFramePr>
          <p:nvPr/>
        </p:nvGraphicFramePr>
        <p:xfrm>
          <a:off x="202432" y="1447800"/>
          <a:ext cx="8712968" cy="5151120"/>
        </p:xfrm>
        <a:graphic>
          <a:graphicData uri="http://schemas.openxmlformats.org/drawingml/2006/table">
            <a:tbl>
              <a:tblPr firstRow="1" bandRow="1">
                <a:tableStyleId>{5C22544A-7EE6-4342-B048-85BDC9FD1C3A}</a:tableStyleId>
              </a:tblPr>
              <a:tblGrid>
                <a:gridCol w="504056"/>
                <a:gridCol w="3672408"/>
                <a:gridCol w="2016224"/>
                <a:gridCol w="2520280"/>
              </a:tblGrid>
              <a:tr h="340871">
                <a:tc>
                  <a:txBody>
                    <a:bodyPr/>
                    <a:lstStyle/>
                    <a:p>
                      <a:pPr algn="ctr"/>
                      <a:r>
                        <a:rPr lang="id-ID" dirty="0" smtClean="0"/>
                        <a:t>no</a:t>
                      </a:r>
                      <a:endParaRPr lang="id-ID" dirty="0"/>
                    </a:p>
                  </a:txBody>
                  <a:tcPr/>
                </a:tc>
                <a:tc>
                  <a:txBody>
                    <a:bodyPr/>
                    <a:lstStyle/>
                    <a:p>
                      <a:pPr algn="ctr"/>
                      <a:r>
                        <a:rPr lang="id-ID" dirty="0" smtClean="0"/>
                        <a:t>kegiatan</a:t>
                      </a:r>
                      <a:endParaRPr lang="id-ID" dirty="0"/>
                    </a:p>
                  </a:txBody>
                  <a:tcPr/>
                </a:tc>
                <a:tc>
                  <a:txBody>
                    <a:bodyPr/>
                    <a:lstStyle/>
                    <a:p>
                      <a:pPr algn="ctr"/>
                      <a:r>
                        <a:rPr lang="id-ID" dirty="0" smtClean="0"/>
                        <a:t>Jatuh tempo</a:t>
                      </a:r>
                      <a:endParaRPr lang="id-ID" dirty="0"/>
                    </a:p>
                  </a:txBody>
                  <a:tcPr/>
                </a:tc>
                <a:tc>
                  <a:txBody>
                    <a:bodyPr/>
                    <a:lstStyle/>
                    <a:p>
                      <a:pPr algn="ctr"/>
                      <a:r>
                        <a:rPr lang="id-ID" dirty="0" smtClean="0"/>
                        <a:t>keterangan</a:t>
                      </a:r>
                      <a:endParaRPr lang="id-ID" dirty="0"/>
                    </a:p>
                  </a:txBody>
                  <a:tcPr/>
                </a:tc>
              </a:tr>
              <a:tr h="766959">
                <a:tc>
                  <a:txBody>
                    <a:bodyPr/>
                    <a:lstStyle/>
                    <a:p>
                      <a:pPr algn="ctr"/>
                      <a:r>
                        <a:rPr lang="id-ID" sz="1600" dirty="0" smtClean="0"/>
                        <a:t>1</a:t>
                      </a:r>
                      <a:endParaRPr lang="id-ID" sz="1600" dirty="0"/>
                    </a:p>
                  </a:txBody>
                  <a:tcPr/>
                </a:tc>
                <a:tc>
                  <a:txBody>
                    <a:bodyPr/>
                    <a:lstStyle/>
                    <a:p>
                      <a:r>
                        <a:rPr lang="id-ID" sz="1600" dirty="0" smtClean="0"/>
                        <a:t>SKPKB, SKPKBT, SK Pembetulan, SK Keberatan, </a:t>
                      </a:r>
                      <a:r>
                        <a:rPr lang="id-ID" sz="1600" baseline="0" dirty="0" smtClean="0"/>
                        <a:t> Put. Banding, Put. PK</a:t>
                      </a:r>
                      <a:endParaRPr lang="id-ID" sz="1600" dirty="0"/>
                    </a:p>
                  </a:txBody>
                  <a:tcPr/>
                </a:tc>
                <a:tc>
                  <a:txBody>
                    <a:bodyPr/>
                    <a:lstStyle/>
                    <a:p>
                      <a:r>
                        <a:rPr lang="id-ID" sz="1600" dirty="0" smtClean="0"/>
                        <a:t>1 bulan/2bulan bagi WP</a:t>
                      </a:r>
                      <a:r>
                        <a:rPr lang="id-ID" sz="1600" baseline="0" dirty="0" smtClean="0"/>
                        <a:t> </a:t>
                      </a:r>
                      <a:r>
                        <a:rPr lang="id-ID" sz="1600" dirty="0" smtClean="0"/>
                        <a:t>di daerah</a:t>
                      </a:r>
                      <a:r>
                        <a:rPr lang="id-ID" sz="1600" baseline="0" dirty="0" smtClean="0"/>
                        <a:t> </a:t>
                      </a:r>
                      <a:r>
                        <a:rPr lang="id-ID" sz="1600" dirty="0" smtClean="0"/>
                        <a:t>tertentu</a:t>
                      </a:r>
                      <a:endParaRPr lang="id-ID" sz="1600" dirty="0"/>
                    </a:p>
                  </a:txBody>
                  <a:tcPr/>
                </a:tc>
                <a:tc>
                  <a:txBody>
                    <a:bodyPr/>
                    <a:lstStyle/>
                    <a:p>
                      <a:r>
                        <a:rPr lang="id-ID" sz="1600" dirty="0" smtClean="0"/>
                        <a:t>Bila</a:t>
                      </a:r>
                      <a:r>
                        <a:rPr lang="id-ID" sz="1600" baseline="0" dirty="0" smtClean="0"/>
                        <a:t> tidak dilunasi diterbitkan Surat Teguran</a:t>
                      </a:r>
                      <a:endParaRPr lang="id-ID" sz="1600" dirty="0"/>
                    </a:p>
                  </a:txBody>
                  <a:tcPr/>
                </a:tc>
              </a:tr>
              <a:tr h="539712">
                <a:tc>
                  <a:txBody>
                    <a:bodyPr/>
                    <a:lstStyle/>
                    <a:p>
                      <a:pPr algn="ctr"/>
                      <a:r>
                        <a:rPr lang="id-ID" sz="1600" dirty="0" smtClean="0"/>
                        <a:t>2</a:t>
                      </a:r>
                      <a:endParaRPr lang="id-ID" sz="1600" dirty="0"/>
                    </a:p>
                  </a:txBody>
                  <a:tcPr/>
                </a:tc>
                <a:tc>
                  <a:txBody>
                    <a:bodyPr/>
                    <a:lstStyle/>
                    <a:p>
                      <a:r>
                        <a:rPr lang="id-ID" sz="1600" dirty="0" smtClean="0"/>
                        <a:t>Surat Teguran</a:t>
                      </a:r>
                      <a:r>
                        <a:rPr lang="id-ID" sz="1600" baseline="0" dirty="0" smtClean="0"/>
                        <a:t> diterbitkan 7 hari setelah tgl jatuh tempo</a:t>
                      </a:r>
                      <a:endParaRPr lang="id-ID" sz="1600" dirty="0"/>
                    </a:p>
                  </a:txBody>
                  <a:tcPr/>
                </a:tc>
                <a:tc>
                  <a:txBody>
                    <a:bodyPr/>
                    <a:lstStyle/>
                    <a:p>
                      <a:pPr algn="ctr"/>
                      <a:r>
                        <a:rPr lang="id-ID" sz="1600" dirty="0" smtClean="0"/>
                        <a:t>21 hari</a:t>
                      </a:r>
                      <a:endParaRPr lang="id-ID" sz="1600" dirty="0"/>
                    </a:p>
                  </a:txBody>
                  <a:tcPr/>
                </a:tc>
                <a:tc>
                  <a:txBody>
                    <a:bodyPr/>
                    <a:lstStyle/>
                    <a:p>
                      <a:r>
                        <a:rPr lang="id-ID" sz="1600" dirty="0" smtClean="0"/>
                        <a:t>Bila tidak dilunasi diterbitkan surat paksa</a:t>
                      </a:r>
                      <a:endParaRPr lang="id-ID" sz="1600" dirty="0"/>
                    </a:p>
                  </a:txBody>
                  <a:tcPr/>
                </a:tc>
              </a:tr>
              <a:tr h="539712">
                <a:tc>
                  <a:txBody>
                    <a:bodyPr/>
                    <a:lstStyle/>
                    <a:p>
                      <a:pPr algn="ctr"/>
                      <a:r>
                        <a:rPr lang="id-ID" sz="1600" dirty="0" smtClean="0"/>
                        <a:t>3</a:t>
                      </a:r>
                      <a:endParaRPr lang="id-ID" sz="1600" dirty="0"/>
                    </a:p>
                  </a:txBody>
                  <a:tcPr/>
                </a:tc>
                <a:tc>
                  <a:txBody>
                    <a:bodyPr/>
                    <a:lstStyle/>
                    <a:p>
                      <a:r>
                        <a:rPr lang="id-ID" sz="1600" dirty="0" smtClean="0"/>
                        <a:t>SP (Surat Paksa )</a:t>
                      </a:r>
                      <a:endParaRPr lang="id-ID" sz="1600" dirty="0"/>
                    </a:p>
                  </a:txBody>
                  <a:tcPr/>
                </a:tc>
                <a:tc>
                  <a:txBody>
                    <a:bodyPr/>
                    <a:lstStyle/>
                    <a:p>
                      <a:pPr algn="ctr"/>
                      <a:r>
                        <a:rPr lang="id-ID" sz="1600" dirty="0" smtClean="0"/>
                        <a:t>2x24 jam</a:t>
                      </a:r>
                      <a:endParaRPr lang="id-ID" sz="1600" dirty="0"/>
                    </a:p>
                  </a:txBody>
                  <a:tcPr/>
                </a:tc>
                <a:tc>
                  <a:txBody>
                    <a:bodyPr/>
                    <a:lstStyle/>
                    <a:p>
                      <a:r>
                        <a:rPr lang="id-ID" sz="1600" dirty="0" smtClean="0"/>
                        <a:t>Bila tidak dilunasi diterbitkan SPMP</a:t>
                      </a:r>
                      <a:endParaRPr lang="id-ID" sz="1600" dirty="0"/>
                    </a:p>
                  </a:txBody>
                  <a:tcPr/>
                </a:tc>
              </a:tr>
              <a:tr h="539712">
                <a:tc>
                  <a:txBody>
                    <a:bodyPr/>
                    <a:lstStyle/>
                    <a:p>
                      <a:pPr algn="ctr"/>
                      <a:r>
                        <a:rPr lang="id-ID" sz="1600" dirty="0" smtClean="0"/>
                        <a:t>4</a:t>
                      </a:r>
                      <a:endParaRPr lang="id-ID" sz="1600" dirty="0"/>
                    </a:p>
                  </a:txBody>
                  <a:tcPr/>
                </a:tc>
                <a:tc>
                  <a:txBody>
                    <a:bodyPr/>
                    <a:lstStyle/>
                    <a:p>
                      <a:r>
                        <a:rPr lang="id-ID" sz="1600" dirty="0" smtClean="0"/>
                        <a:t>SPMP (Surat Perintah Melakukan Penyitaan)</a:t>
                      </a:r>
                      <a:endParaRPr lang="id-ID" sz="1600" dirty="0"/>
                    </a:p>
                  </a:txBody>
                  <a:tcPr/>
                </a:tc>
                <a:tc>
                  <a:txBody>
                    <a:bodyPr/>
                    <a:lstStyle/>
                    <a:p>
                      <a:pPr algn="ctr"/>
                      <a:r>
                        <a:rPr lang="id-ID" sz="1600" dirty="0" smtClean="0"/>
                        <a:t>Max. 14 hari</a:t>
                      </a:r>
                      <a:endParaRPr lang="id-ID" sz="1600" dirty="0"/>
                    </a:p>
                  </a:txBody>
                  <a:tcPr/>
                </a:tc>
                <a:tc>
                  <a:txBody>
                    <a:bodyPr/>
                    <a:lstStyle/>
                    <a:p>
                      <a:r>
                        <a:rPr lang="id-ID" sz="1600" dirty="0" smtClean="0"/>
                        <a:t>Penyitaan</a:t>
                      </a:r>
                      <a:r>
                        <a:rPr lang="id-ID" sz="1600" baseline="0" dirty="0" smtClean="0"/>
                        <a:t> dilakukan senilai utang pajak</a:t>
                      </a:r>
                      <a:endParaRPr lang="id-ID" sz="1600" dirty="0"/>
                    </a:p>
                  </a:txBody>
                  <a:tcPr/>
                </a:tc>
              </a:tr>
              <a:tr h="539712">
                <a:tc>
                  <a:txBody>
                    <a:bodyPr/>
                    <a:lstStyle/>
                    <a:p>
                      <a:pPr algn="ctr"/>
                      <a:r>
                        <a:rPr lang="id-ID" sz="1600" dirty="0" smtClean="0"/>
                        <a:t>5</a:t>
                      </a:r>
                      <a:endParaRPr lang="id-ID" sz="1600" dirty="0"/>
                    </a:p>
                  </a:txBody>
                  <a:tcPr/>
                </a:tc>
                <a:tc>
                  <a:txBody>
                    <a:bodyPr/>
                    <a:lstStyle/>
                    <a:p>
                      <a:r>
                        <a:rPr lang="id-ID" sz="1600" dirty="0" smtClean="0"/>
                        <a:t>Pengumuman</a:t>
                      </a:r>
                      <a:r>
                        <a:rPr lang="id-ID" sz="1600" baseline="0" dirty="0" smtClean="0"/>
                        <a:t> lelang</a:t>
                      </a:r>
                      <a:endParaRPr lang="id-ID" sz="1600" dirty="0" smtClean="0"/>
                    </a:p>
                  </a:txBody>
                  <a:tcPr/>
                </a:tc>
                <a:tc>
                  <a:txBody>
                    <a:bodyPr/>
                    <a:lstStyle/>
                    <a:p>
                      <a:pPr algn="ctr"/>
                      <a:r>
                        <a:rPr lang="id-ID" sz="1600" dirty="0" smtClean="0"/>
                        <a:t>Max. 14 hari</a:t>
                      </a:r>
                      <a:endParaRPr lang="id-ID" sz="1600" dirty="0"/>
                    </a:p>
                  </a:txBody>
                  <a:tcPr/>
                </a:tc>
                <a:tc>
                  <a:txBody>
                    <a:bodyPr/>
                    <a:lstStyle/>
                    <a:p>
                      <a:r>
                        <a:rPr lang="id-ID" sz="1600" dirty="0" smtClean="0"/>
                        <a:t>Diumumkan di media massa </a:t>
                      </a:r>
                      <a:endParaRPr lang="id-ID" sz="1600" dirty="0"/>
                    </a:p>
                  </a:txBody>
                  <a:tcPr/>
                </a:tc>
              </a:tr>
              <a:tr h="539712">
                <a:tc>
                  <a:txBody>
                    <a:bodyPr/>
                    <a:lstStyle/>
                    <a:p>
                      <a:pPr algn="ctr"/>
                      <a:r>
                        <a:rPr lang="id-ID" sz="1600" dirty="0" smtClean="0"/>
                        <a:t>6</a:t>
                      </a:r>
                      <a:endParaRPr lang="id-ID" sz="1600" dirty="0"/>
                    </a:p>
                  </a:txBody>
                  <a:tcPr/>
                </a:tc>
                <a:tc>
                  <a:txBody>
                    <a:bodyPr/>
                    <a:lstStyle/>
                    <a:p>
                      <a:r>
                        <a:rPr lang="id-ID" sz="1600" dirty="0" smtClean="0"/>
                        <a:t>Penjualan secara Lelang</a:t>
                      </a:r>
                      <a:endParaRPr lang="id-ID" sz="1600" dirty="0"/>
                    </a:p>
                  </a:txBody>
                  <a:tcPr/>
                </a:tc>
                <a:tc>
                  <a:txBody>
                    <a:bodyPr/>
                    <a:lstStyle/>
                    <a:p>
                      <a:pPr algn="ctr"/>
                      <a:r>
                        <a:rPr lang="id-ID" sz="1600" dirty="0" smtClean="0"/>
                        <a:t>--</a:t>
                      </a:r>
                      <a:endParaRPr lang="id-ID" sz="1600" dirty="0"/>
                    </a:p>
                  </a:txBody>
                  <a:tcPr/>
                </a:tc>
                <a:tc>
                  <a:txBody>
                    <a:bodyPr/>
                    <a:lstStyle/>
                    <a:p>
                      <a:r>
                        <a:rPr lang="id-ID" sz="1600" dirty="0" smtClean="0"/>
                        <a:t>Diusahakan ditempat WP</a:t>
                      </a:r>
                      <a:endParaRPr lang="id-ID" sz="1600" dirty="0"/>
                    </a:p>
                  </a:txBody>
                  <a:tcPr/>
                </a:tc>
              </a:tr>
              <a:tr h="994207">
                <a:tc>
                  <a:txBody>
                    <a:bodyPr/>
                    <a:lstStyle/>
                    <a:p>
                      <a:pPr algn="ctr"/>
                      <a:r>
                        <a:rPr lang="id-ID" sz="1600" dirty="0" smtClean="0"/>
                        <a:t>7</a:t>
                      </a:r>
                      <a:endParaRPr lang="id-ID" sz="1600" dirty="0"/>
                    </a:p>
                  </a:txBody>
                  <a:tcPr/>
                </a:tc>
                <a:tc>
                  <a:txBody>
                    <a:bodyPr/>
                    <a:lstStyle/>
                    <a:p>
                      <a:r>
                        <a:rPr lang="id-ID" sz="1600" dirty="0" smtClean="0"/>
                        <a:t>Pemblokiran dan penyitaan harta penanggung pajak yang tersimpan</a:t>
                      </a:r>
                      <a:r>
                        <a:rPr lang="id-ID" sz="1600" baseline="0" dirty="0" smtClean="0"/>
                        <a:t> di bank dalam rangka penagihan surat paksa</a:t>
                      </a:r>
                      <a:endParaRPr lang="id-ID" sz="1600" dirty="0"/>
                    </a:p>
                  </a:txBody>
                  <a:tcPr/>
                </a:tc>
                <a:tc>
                  <a:txBody>
                    <a:bodyPr/>
                    <a:lstStyle/>
                    <a:p>
                      <a:pPr algn="ctr"/>
                      <a:r>
                        <a:rPr lang="id-ID" sz="1600" dirty="0" smtClean="0"/>
                        <a:t>--</a:t>
                      </a:r>
                      <a:endParaRPr lang="id-ID" sz="1600" dirty="0"/>
                    </a:p>
                  </a:txBody>
                  <a:tcPr/>
                </a:tc>
                <a:tc>
                  <a:txBody>
                    <a:bodyPr/>
                    <a:lstStyle/>
                    <a:p>
                      <a:r>
                        <a:rPr lang="id-ID" sz="1600" dirty="0" smtClean="0"/>
                        <a:t>Pemblokiran diberitahukan dan dilampirkan SP dan SPMP</a:t>
                      </a:r>
                      <a:endParaRPr lang="id-ID"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8" name="TextBox 7"/>
          <p:cNvSpPr txBox="1"/>
          <p:nvPr/>
        </p:nvSpPr>
        <p:spPr>
          <a:xfrm>
            <a:off x="457200" y="1219200"/>
            <a:ext cx="1635384" cy="923330"/>
          </a:xfrm>
          <a:prstGeom prst="rect">
            <a:avLst/>
          </a:prstGeom>
          <a:solidFill>
            <a:schemeClr val="tx2">
              <a:lumMod val="50000"/>
            </a:schemeClr>
          </a:solidFill>
        </p:spPr>
        <p:txBody>
          <a:bodyPr wrap="none" rtlCol="0">
            <a:spAutoFit/>
          </a:bodyPr>
          <a:lstStyle/>
          <a:p>
            <a:pPr algn="ctr"/>
            <a:r>
              <a:rPr lang="id-ID" dirty="0" smtClean="0">
                <a:solidFill>
                  <a:schemeClr val="bg1"/>
                </a:solidFill>
              </a:rPr>
              <a:t>Sanksi </a:t>
            </a:r>
          </a:p>
          <a:p>
            <a:pPr algn="ctr"/>
            <a:r>
              <a:rPr lang="id-ID" dirty="0" smtClean="0">
                <a:solidFill>
                  <a:schemeClr val="bg1"/>
                </a:solidFill>
              </a:rPr>
              <a:t>administrasi </a:t>
            </a:r>
          </a:p>
          <a:p>
            <a:pPr algn="ctr"/>
            <a:r>
              <a:rPr lang="id-ID" dirty="0" smtClean="0">
                <a:solidFill>
                  <a:schemeClr val="bg1"/>
                </a:solidFill>
              </a:rPr>
              <a:t>SKPKB</a:t>
            </a:r>
            <a:endParaRPr lang="id-ID" dirty="0">
              <a:solidFill>
                <a:schemeClr val="bg1"/>
              </a:solidFill>
            </a:endParaRPr>
          </a:p>
        </p:txBody>
      </p:sp>
      <p:sp>
        <p:nvSpPr>
          <p:cNvPr id="9" name="TextBox 8"/>
          <p:cNvSpPr txBox="1"/>
          <p:nvPr/>
        </p:nvSpPr>
        <p:spPr>
          <a:xfrm>
            <a:off x="2209800" y="1143000"/>
            <a:ext cx="6553200" cy="1200329"/>
          </a:xfrm>
          <a:prstGeom prst="rect">
            <a:avLst/>
          </a:prstGeom>
          <a:solidFill>
            <a:srgbClr val="FFC000"/>
          </a:solidFill>
        </p:spPr>
        <p:txBody>
          <a:bodyPr wrap="square" rtlCol="0">
            <a:spAutoFit/>
          </a:bodyPr>
          <a:lstStyle/>
          <a:p>
            <a:r>
              <a:rPr lang="id-ID" dirty="0" smtClean="0"/>
              <a:t>1. Bunga 2% perbulan paling lama 24 bulan</a:t>
            </a:r>
          </a:p>
          <a:p>
            <a:r>
              <a:rPr lang="id-ID" dirty="0" smtClean="0"/>
              <a:t>Dihitung sejak saat terutang pajak, berakhirnya masa </a:t>
            </a:r>
          </a:p>
          <a:p>
            <a:r>
              <a:rPr lang="id-ID" dirty="0" smtClean="0"/>
              <a:t>pajak, bagian tahun pajak, atau tahun pajak s/d</a:t>
            </a:r>
          </a:p>
          <a:p>
            <a:r>
              <a:rPr lang="id-ID" dirty="0" smtClean="0"/>
              <a:t>diterbitkannya SKPKB.</a:t>
            </a:r>
          </a:p>
        </p:txBody>
      </p:sp>
      <p:sp>
        <p:nvSpPr>
          <p:cNvPr id="10" name="TextBox 9"/>
          <p:cNvSpPr txBox="1"/>
          <p:nvPr/>
        </p:nvSpPr>
        <p:spPr>
          <a:xfrm>
            <a:off x="2209800" y="2438400"/>
            <a:ext cx="6522940" cy="3139321"/>
          </a:xfrm>
          <a:prstGeom prst="rect">
            <a:avLst/>
          </a:prstGeom>
          <a:solidFill>
            <a:srgbClr val="FFFF00"/>
          </a:solidFill>
        </p:spPr>
        <p:txBody>
          <a:bodyPr wrap="none" rtlCol="0">
            <a:spAutoFit/>
          </a:bodyPr>
          <a:lstStyle/>
          <a:p>
            <a:r>
              <a:rPr lang="id-ID" dirty="0" smtClean="0"/>
              <a:t>2.  Jumlah pajak dalam SKPKB pada pasal 13 ayat 1 </a:t>
            </a:r>
          </a:p>
          <a:p>
            <a:r>
              <a:rPr lang="id-ID" dirty="0" smtClean="0"/>
              <a:t>     huruf  b, c, d ditambah sanksi administrasi berupa </a:t>
            </a:r>
          </a:p>
          <a:p>
            <a:r>
              <a:rPr lang="id-ID" dirty="0" smtClean="0"/>
              <a:t>     kenaikan :</a:t>
            </a:r>
          </a:p>
          <a:p>
            <a:pPr marL="342900" indent="-342900">
              <a:buAutoNum type="alphaLcPeriod"/>
            </a:pPr>
            <a:r>
              <a:rPr lang="id-ID" dirty="0" smtClean="0"/>
              <a:t>50% dari PPh yang tidak atau kurang dibayar dalam</a:t>
            </a:r>
          </a:p>
          <a:p>
            <a:pPr marL="342900" indent="-342900"/>
            <a:r>
              <a:rPr lang="id-ID" dirty="0" smtClean="0"/>
              <a:t>     satu tahun pajak,</a:t>
            </a:r>
          </a:p>
          <a:p>
            <a:pPr marL="342900" indent="-342900"/>
            <a:r>
              <a:rPr lang="id-ID" dirty="0" smtClean="0"/>
              <a:t>b.  100% dari PPh yang tidak atau kurang dipotong, </a:t>
            </a:r>
          </a:p>
          <a:p>
            <a:pPr marL="342900" indent="-342900"/>
            <a:r>
              <a:rPr lang="id-ID" dirty="0" smtClean="0"/>
              <a:t>     tidak atau kurang dipungut, tidak atau kurang </a:t>
            </a:r>
          </a:p>
          <a:p>
            <a:pPr marL="342900" indent="-342900"/>
            <a:r>
              <a:rPr lang="id-ID" dirty="0" smtClean="0"/>
              <a:t>     disetor, dan dipotong atau dipungut tetapi tidak </a:t>
            </a:r>
          </a:p>
          <a:p>
            <a:pPr marL="342900" indent="-342900"/>
            <a:r>
              <a:rPr lang="id-ID" dirty="0" smtClean="0"/>
              <a:t>     atau kurang disetor </a:t>
            </a:r>
          </a:p>
          <a:p>
            <a:pPr marL="342900" indent="-342900">
              <a:buAutoNum type="alphaLcPeriod" startAt="3"/>
            </a:pPr>
            <a:r>
              <a:rPr lang="id-ID" dirty="0" smtClean="0"/>
              <a:t>100%  dari PPN nilai barang dan jasa dan PPnBM yang</a:t>
            </a:r>
          </a:p>
          <a:p>
            <a:pPr marL="342900" indent="-342900"/>
            <a:r>
              <a:rPr lang="id-ID" dirty="0" smtClean="0"/>
              <a:t>     tidak atau kurang dibayar</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1700808"/>
            <a:ext cx="8352928" cy="4524315"/>
          </a:xfrm>
          <a:prstGeom prst="rect">
            <a:avLst/>
          </a:prstGeom>
          <a:solidFill>
            <a:schemeClr val="accent3">
              <a:lumMod val="60000"/>
              <a:lumOff val="40000"/>
            </a:schemeClr>
          </a:solidFill>
          <a:ln w="76200">
            <a:solidFill>
              <a:schemeClr val="tx1"/>
            </a:solidFill>
          </a:ln>
        </p:spPr>
        <p:txBody>
          <a:bodyPr wrap="square" rtlCol="0">
            <a:spAutoFit/>
          </a:bodyPr>
          <a:lstStyle/>
          <a:p>
            <a:pPr marL="441325" indent="-441325" eaLnBrk="1" hangingPunct="1">
              <a:buSzPct val="75000"/>
              <a:buFont typeface="Wingdings" pitchFamily="2" charset="2"/>
              <a:buChar char="Ø"/>
            </a:pPr>
            <a:r>
              <a:rPr lang="sv-SE" dirty="0" smtClean="0"/>
              <a:t>Penyidikan tindak pidana di bidang perpajakan adalah serangkaian tindakan yang dilakukan oleh Penyidik untuk mencari serta mengumpulkan bukti yang dengan bukti itu membuat terang tindak pidana di bidang perpajakan yang terjadi serta menemukan tersangkanya.</a:t>
            </a:r>
            <a:r>
              <a:rPr lang="en-US" dirty="0" smtClean="0"/>
              <a:t> </a:t>
            </a:r>
          </a:p>
          <a:p>
            <a:pPr marL="441325" indent="-441325" eaLnBrk="1" hangingPunct="1">
              <a:buSzPct val="75000"/>
              <a:buFont typeface="Wingdings" pitchFamily="2" charset="2"/>
              <a:buChar char="Ø"/>
            </a:pPr>
            <a:r>
              <a:rPr lang="en-US" dirty="0" err="1" smtClean="0"/>
              <a:t>Penyidikan</a:t>
            </a:r>
            <a:r>
              <a:rPr lang="en-US" dirty="0" smtClean="0"/>
              <a:t> </a:t>
            </a:r>
            <a:r>
              <a:rPr lang="en-US" dirty="0" err="1" smtClean="0"/>
              <a:t>merupakan</a:t>
            </a:r>
            <a:r>
              <a:rPr lang="en-US" dirty="0" smtClean="0"/>
              <a:t> </a:t>
            </a:r>
            <a:r>
              <a:rPr lang="en-US" dirty="0" err="1" smtClean="0"/>
              <a:t>proses</a:t>
            </a:r>
            <a:r>
              <a:rPr lang="en-US" dirty="0" smtClean="0"/>
              <a:t> </a:t>
            </a:r>
            <a:r>
              <a:rPr lang="en-US" dirty="0" err="1" smtClean="0"/>
              <a:t>kelanjutan</a:t>
            </a:r>
            <a:r>
              <a:rPr lang="en-US" dirty="0" smtClean="0"/>
              <a:t> </a:t>
            </a:r>
            <a:r>
              <a:rPr lang="en-US" dirty="0" err="1" smtClean="0"/>
              <a:t>dari</a:t>
            </a:r>
            <a:r>
              <a:rPr lang="en-US" dirty="0" smtClean="0"/>
              <a:t> </a:t>
            </a:r>
            <a:r>
              <a:rPr lang="en-US" dirty="0" err="1" smtClean="0"/>
              <a:t>hasil</a:t>
            </a:r>
            <a:r>
              <a:rPr lang="en-US" dirty="0" smtClean="0"/>
              <a:t> </a:t>
            </a:r>
            <a:r>
              <a:rPr lang="en-US" dirty="0" err="1" smtClean="0"/>
              <a:t>pemeriksaan</a:t>
            </a:r>
            <a:r>
              <a:rPr lang="en-US" dirty="0" smtClean="0"/>
              <a:t> yang </a:t>
            </a:r>
            <a:r>
              <a:rPr lang="en-US" dirty="0" err="1" smtClean="0"/>
              <a:t>mengindikasikan</a:t>
            </a:r>
            <a:r>
              <a:rPr lang="en-US" dirty="0" smtClean="0"/>
              <a:t> </a:t>
            </a:r>
            <a:r>
              <a:rPr lang="en-US" dirty="0" err="1" smtClean="0"/>
              <a:t>adanya</a:t>
            </a:r>
            <a:r>
              <a:rPr lang="en-US" dirty="0" smtClean="0"/>
              <a:t> </a:t>
            </a:r>
            <a:r>
              <a:rPr lang="en-US" dirty="0" err="1" smtClean="0"/>
              <a:t>bukti</a:t>
            </a:r>
            <a:r>
              <a:rPr lang="en-US" dirty="0" smtClean="0"/>
              <a:t> </a:t>
            </a:r>
            <a:r>
              <a:rPr lang="en-US" dirty="0" err="1" smtClean="0"/>
              <a:t>permulaan</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perpajakan</a:t>
            </a:r>
            <a:endParaRPr lang="en-US" dirty="0" smtClean="0"/>
          </a:p>
          <a:p>
            <a:pPr marL="441325" indent="-441325" eaLnBrk="1" hangingPunct="1">
              <a:buSzPct val="75000"/>
              <a:buFont typeface="Wingdings" pitchFamily="2" charset="2"/>
              <a:buChar char="Ø"/>
            </a:pPr>
            <a:r>
              <a:rPr lang="sv-SE" dirty="0" smtClean="0"/>
              <a:t>Bukti permulaan adalah keadaan dan/atau bukti-bukti baik berupa keterangan, tulisan, perbuatan, atau benda-benda yang dapat memberi petunjuk bahwa suatu tindak pidana sedang atau telah terjadi yang dilakukan oleh WP yang dapat menimbulkan kerugian pada negara (KEP-02/PJ.7/1990)</a:t>
            </a:r>
            <a:r>
              <a:rPr lang="en-US" dirty="0" smtClean="0"/>
              <a:t> </a:t>
            </a:r>
            <a:endParaRPr lang="sv-SE" dirty="0" smtClean="0"/>
          </a:p>
          <a:p>
            <a:pPr marL="441325" indent="-441325" eaLnBrk="1" hangingPunct="1">
              <a:buSzPct val="75000"/>
              <a:buFont typeface="Wingdings" pitchFamily="2" charset="2"/>
              <a:buChar char="Ø"/>
            </a:pPr>
            <a:r>
              <a:rPr lang="en-US" dirty="0" err="1" smtClean="0"/>
              <a:t>Pelaksanaan</a:t>
            </a:r>
            <a:r>
              <a:rPr lang="en-US" dirty="0" smtClean="0"/>
              <a:t> </a:t>
            </a:r>
            <a:r>
              <a:rPr lang="en-US" dirty="0" err="1" smtClean="0"/>
              <a:t>penyidikan</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penyidik</a:t>
            </a:r>
            <a:endParaRPr lang="en-US" dirty="0" smtClean="0"/>
          </a:p>
          <a:p>
            <a:pPr marL="441325" indent="-441325" eaLnBrk="1" hangingPunct="1">
              <a:buSzPct val="75000"/>
              <a:buFont typeface="Wingdings" pitchFamily="2" charset="2"/>
              <a:buChar char="Ø"/>
            </a:pPr>
            <a:r>
              <a:rPr lang="en-US" dirty="0" err="1" smtClean="0"/>
              <a:t>Penyidik</a:t>
            </a:r>
            <a:r>
              <a:rPr lang="en-US" dirty="0" smtClean="0"/>
              <a:t> </a:t>
            </a:r>
            <a:r>
              <a:rPr lang="en-US" dirty="0" err="1" smtClean="0"/>
              <a:t>pajak</a:t>
            </a:r>
            <a:r>
              <a:rPr lang="en-US" dirty="0" smtClean="0"/>
              <a:t> </a:t>
            </a:r>
            <a:r>
              <a:rPr lang="en-US" dirty="0" err="1" smtClean="0"/>
              <a:t>adalah</a:t>
            </a:r>
            <a:r>
              <a:rPr lang="en-US" dirty="0" smtClean="0"/>
              <a:t> </a:t>
            </a:r>
            <a:r>
              <a:rPr lang="en-US" dirty="0" err="1" smtClean="0"/>
              <a:t>Pejabat</a:t>
            </a:r>
            <a:r>
              <a:rPr lang="en-US" dirty="0" smtClean="0"/>
              <a:t> </a:t>
            </a:r>
            <a:r>
              <a:rPr lang="en-US" dirty="0" err="1" smtClean="0"/>
              <a:t>Pegawai</a:t>
            </a:r>
            <a:r>
              <a:rPr lang="en-US" dirty="0" smtClean="0"/>
              <a:t> </a:t>
            </a:r>
            <a:r>
              <a:rPr lang="en-US" dirty="0" err="1" smtClean="0"/>
              <a:t>Negeri</a:t>
            </a:r>
            <a:r>
              <a:rPr lang="en-US" dirty="0" smtClean="0"/>
              <a:t> </a:t>
            </a:r>
            <a:r>
              <a:rPr lang="en-US" dirty="0" err="1" smtClean="0"/>
              <a:t>Sipil</a:t>
            </a:r>
            <a:r>
              <a:rPr lang="en-US" dirty="0" smtClean="0"/>
              <a:t> </a:t>
            </a:r>
            <a:r>
              <a:rPr lang="en-US" dirty="0" err="1" smtClean="0"/>
              <a:t>tertentu</a:t>
            </a:r>
            <a:r>
              <a:rPr lang="en-US" dirty="0" smtClean="0"/>
              <a:t> </a:t>
            </a:r>
            <a:r>
              <a:rPr lang="en-US" dirty="0" err="1" smtClean="0"/>
              <a:t>di</a:t>
            </a:r>
            <a:r>
              <a:rPr lang="en-US" dirty="0" smtClean="0"/>
              <a:t> </a:t>
            </a:r>
            <a:r>
              <a:rPr lang="en-US" dirty="0" err="1" smtClean="0"/>
              <a:t>lingkungan</a:t>
            </a:r>
            <a:r>
              <a:rPr lang="en-US" dirty="0" smtClean="0"/>
              <a:t> </a:t>
            </a:r>
            <a:r>
              <a:rPr lang="en-US" dirty="0" err="1" smtClean="0"/>
              <a:t>DirJen</a:t>
            </a:r>
            <a:r>
              <a:rPr lang="en-US" dirty="0" smtClean="0"/>
              <a:t> </a:t>
            </a:r>
            <a:r>
              <a:rPr lang="en-US" dirty="0" err="1" smtClean="0"/>
              <a:t>Pajak</a:t>
            </a:r>
            <a:r>
              <a:rPr lang="en-US" dirty="0" smtClean="0"/>
              <a:t> </a:t>
            </a:r>
            <a:r>
              <a:rPr lang="en-US" dirty="0" err="1" smtClean="0"/>
              <a:t>diberi</a:t>
            </a:r>
            <a:r>
              <a:rPr lang="en-US" dirty="0" smtClean="0"/>
              <a:t> </a:t>
            </a:r>
            <a:r>
              <a:rPr lang="en-US" dirty="0" err="1" smtClean="0"/>
              <a:t>wewenang</a:t>
            </a:r>
            <a:r>
              <a:rPr lang="en-US" dirty="0" smtClean="0"/>
              <a:t> </a:t>
            </a:r>
            <a:r>
              <a:rPr lang="en-US" dirty="0" err="1" smtClean="0"/>
              <a:t>khusus</a:t>
            </a:r>
            <a:r>
              <a:rPr lang="en-US" dirty="0" smtClean="0"/>
              <a:t> </a:t>
            </a:r>
            <a:r>
              <a:rPr lang="en-US" dirty="0" err="1" smtClean="0"/>
              <a:t>sebagai</a:t>
            </a:r>
            <a:r>
              <a:rPr lang="en-US" dirty="0" smtClean="0"/>
              <a:t> </a:t>
            </a:r>
            <a:r>
              <a:rPr lang="en-US" dirty="0" err="1" smtClean="0"/>
              <a:t>Penyidik</a:t>
            </a:r>
            <a:r>
              <a:rPr lang="en-US" dirty="0" smtClean="0"/>
              <a:t> </a:t>
            </a:r>
            <a:r>
              <a:rPr lang="en-US" dirty="0" err="1" smtClean="0"/>
              <a:t>untuk</a:t>
            </a:r>
            <a:r>
              <a:rPr lang="en-US" dirty="0" smtClean="0"/>
              <a:t> </a:t>
            </a:r>
            <a:r>
              <a:rPr lang="en-US" dirty="0" err="1" smtClean="0"/>
              <a:t>melakukan</a:t>
            </a:r>
            <a:r>
              <a:rPr lang="en-US" dirty="0" smtClean="0"/>
              <a:t> </a:t>
            </a:r>
            <a:r>
              <a:rPr lang="en-US" dirty="0" err="1" smtClean="0"/>
              <a:t>penyidikan</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di</a:t>
            </a:r>
            <a:r>
              <a:rPr lang="en-US" dirty="0" smtClean="0"/>
              <a:t> </a:t>
            </a:r>
            <a:r>
              <a:rPr lang="en-US" dirty="0" err="1" smtClean="0"/>
              <a:t>bidang</a:t>
            </a:r>
            <a:r>
              <a:rPr lang="en-US" dirty="0" smtClean="0"/>
              <a:t> </a:t>
            </a:r>
            <a:r>
              <a:rPr lang="en-US" dirty="0" err="1" smtClean="0"/>
              <a:t>perpajakan</a:t>
            </a:r>
            <a:r>
              <a:rPr lang="en-US" dirty="0" smtClean="0"/>
              <a:t>, </a:t>
            </a:r>
            <a:r>
              <a:rPr lang="en-US" dirty="0" err="1" smtClean="0"/>
              <a:t>sebagaimana</a:t>
            </a:r>
            <a:r>
              <a:rPr lang="en-US" dirty="0" smtClean="0"/>
              <a:t> </a:t>
            </a:r>
            <a:r>
              <a:rPr lang="en-US" dirty="0" err="1" smtClean="0"/>
              <a:t>dimaksud</a:t>
            </a:r>
            <a:r>
              <a:rPr lang="en-US" dirty="0" smtClean="0"/>
              <a:t> </a:t>
            </a:r>
            <a:r>
              <a:rPr lang="en-US" dirty="0" err="1" smtClean="0"/>
              <a:t>dalam</a:t>
            </a:r>
            <a:r>
              <a:rPr lang="en-US" dirty="0" smtClean="0"/>
              <a:t> </a:t>
            </a:r>
            <a:r>
              <a:rPr lang="en-US" dirty="0" err="1" smtClean="0"/>
              <a:t>undang-undang</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pidana</a:t>
            </a:r>
            <a:r>
              <a:rPr lang="en-US" dirty="0" smtClean="0"/>
              <a:t> yang </a:t>
            </a:r>
            <a:r>
              <a:rPr lang="en-US" dirty="0" err="1" smtClean="0"/>
              <a:t>berlaku</a:t>
            </a:r>
            <a:r>
              <a:rPr lang="en-US" dirty="0" smtClean="0"/>
              <a:t>.</a:t>
            </a:r>
            <a:endParaRPr lang="en-US"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PENYIDIKAN PAJAK</a:t>
            </a: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9" name="TextBox 8"/>
          <p:cNvSpPr txBox="1"/>
          <p:nvPr/>
        </p:nvSpPr>
        <p:spPr>
          <a:xfrm>
            <a:off x="2362200" y="1219200"/>
            <a:ext cx="3624559" cy="369332"/>
          </a:xfrm>
          <a:prstGeom prst="rect">
            <a:avLst/>
          </a:prstGeom>
          <a:solidFill>
            <a:srgbClr val="FFFF00"/>
          </a:solidFill>
          <a:ln w="76200">
            <a:solidFill>
              <a:srgbClr val="009900"/>
            </a:solidFill>
          </a:ln>
        </p:spPr>
        <p:txBody>
          <a:bodyPr wrap="square" rtlCol="0">
            <a:spAutoFit/>
          </a:bodyPr>
          <a:lstStyle/>
          <a:p>
            <a:pPr algn="ctr"/>
            <a:r>
              <a:rPr lang="id-ID" dirty="0" smtClean="0"/>
              <a:t>Dasar PENYIDIKAN</a:t>
            </a:r>
            <a:endParaRPr lang="id-ID" dirty="0"/>
          </a:p>
        </p:txBody>
      </p:sp>
      <p:sp>
        <p:nvSpPr>
          <p:cNvPr id="10" name="TextBox 9"/>
          <p:cNvSpPr txBox="1"/>
          <p:nvPr/>
        </p:nvSpPr>
        <p:spPr>
          <a:xfrm>
            <a:off x="685800" y="3200400"/>
            <a:ext cx="2270173" cy="369332"/>
          </a:xfrm>
          <a:prstGeom prst="rect">
            <a:avLst/>
          </a:prstGeom>
          <a:solidFill>
            <a:srgbClr val="7030A0"/>
          </a:solidFill>
        </p:spPr>
        <p:txBody>
          <a:bodyPr wrap="none" rtlCol="0">
            <a:spAutoFit/>
          </a:bodyPr>
          <a:lstStyle/>
          <a:p>
            <a:r>
              <a:rPr lang="id-ID" dirty="0" smtClean="0">
                <a:solidFill>
                  <a:schemeClr val="bg1"/>
                </a:solidFill>
              </a:rPr>
              <a:t>Dasar penyidikan </a:t>
            </a:r>
            <a:r>
              <a:rPr lang="id-ID" dirty="0" smtClean="0"/>
              <a:t>:</a:t>
            </a:r>
            <a:endParaRPr lang="id-ID" dirty="0"/>
          </a:p>
        </p:txBody>
      </p:sp>
      <p:sp>
        <p:nvSpPr>
          <p:cNvPr id="11" name="TextBox 10"/>
          <p:cNvSpPr txBox="1"/>
          <p:nvPr/>
        </p:nvSpPr>
        <p:spPr>
          <a:xfrm>
            <a:off x="4070176" y="2098412"/>
            <a:ext cx="1535998" cy="369332"/>
          </a:xfrm>
          <a:prstGeom prst="rect">
            <a:avLst/>
          </a:prstGeom>
          <a:solidFill>
            <a:srgbClr val="FFFF00"/>
          </a:solidFill>
        </p:spPr>
        <p:txBody>
          <a:bodyPr wrap="none" rtlCol="0">
            <a:spAutoFit/>
          </a:bodyPr>
          <a:lstStyle/>
          <a:p>
            <a:r>
              <a:rPr lang="id-ID" dirty="0" smtClean="0"/>
              <a:t>1. informasi</a:t>
            </a:r>
            <a:endParaRPr lang="id-ID" dirty="0"/>
          </a:p>
        </p:txBody>
      </p:sp>
      <p:sp>
        <p:nvSpPr>
          <p:cNvPr id="12" name="TextBox 11"/>
          <p:cNvSpPr txBox="1"/>
          <p:nvPr/>
        </p:nvSpPr>
        <p:spPr>
          <a:xfrm>
            <a:off x="4114800" y="2667000"/>
            <a:ext cx="1524000" cy="381000"/>
          </a:xfrm>
          <a:prstGeom prst="rect">
            <a:avLst/>
          </a:prstGeom>
          <a:solidFill>
            <a:srgbClr val="FFFF00"/>
          </a:solidFill>
        </p:spPr>
        <p:txBody>
          <a:bodyPr wrap="square" rtlCol="0">
            <a:spAutoFit/>
          </a:bodyPr>
          <a:lstStyle/>
          <a:p>
            <a:r>
              <a:rPr lang="id-ID" dirty="0" smtClean="0"/>
              <a:t>2. Laporan</a:t>
            </a:r>
            <a:endParaRPr lang="id-ID" dirty="0"/>
          </a:p>
        </p:txBody>
      </p:sp>
      <p:sp>
        <p:nvSpPr>
          <p:cNvPr id="13" name="TextBox 12"/>
          <p:cNvSpPr txBox="1"/>
          <p:nvPr/>
        </p:nvSpPr>
        <p:spPr>
          <a:xfrm>
            <a:off x="4114800" y="3276600"/>
            <a:ext cx="1524000" cy="369332"/>
          </a:xfrm>
          <a:prstGeom prst="rect">
            <a:avLst/>
          </a:prstGeom>
          <a:solidFill>
            <a:srgbClr val="FFFF00"/>
          </a:solidFill>
        </p:spPr>
        <p:txBody>
          <a:bodyPr wrap="square" rtlCol="0">
            <a:spAutoFit/>
          </a:bodyPr>
          <a:lstStyle/>
          <a:p>
            <a:r>
              <a:rPr lang="id-ID" dirty="0" smtClean="0"/>
              <a:t>3. Data</a:t>
            </a:r>
            <a:endParaRPr lang="id-ID" dirty="0"/>
          </a:p>
        </p:txBody>
      </p:sp>
      <p:sp>
        <p:nvSpPr>
          <p:cNvPr id="14" name="TextBox 13"/>
          <p:cNvSpPr txBox="1"/>
          <p:nvPr/>
        </p:nvSpPr>
        <p:spPr>
          <a:xfrm>
            <a:off x="4114800" y="3886200"/>
            <a:ext cx="1709122" cy="369332"/>
          </a:xfrm>
          <a:prstGeom prst="rect">
            <a:avLst/>
          </a:prstGeom>
          <a:solidFill>
            <a:srgbClr val="FFFF00"/>
          </a:solidFill>
        </p:spPr>
        <p:txBody>
          <a:bodyPr wrap="none" rtlCol="0">
            <a:spAutoFit/>
          </a:bodyPr>
          <a:lstStyle/>
          <a:p>
            <a:r>
              <a:rPr lang="id-ID" dirty="0" smtClean="0"/>
              <a:t>4. Pengaduan</a:t>
            </a:r>
            <a:endParaRPr lang="id-ID" dirty="0"/>
          </a:p>
        </p:txBody>
      </p:sp>
      <p:sp>
        <p:nvSpPr>
          <p:cNvPr id="15" name="TextBox 14"/>
          <p:cNvSpPr txBox="1"/>
          <p:nvPr/>
        </p:nvSpPr>
        <p:spPr>
          <a:xfrm>
            <a:off x="4114800" y="4572000"/>
            <a:ext cx="2308645" cy="369332"/>
          </a:xfrm>
          <a:prstGeom prst="rect">
            <a:avLst/>
          </a:prstGeom>
          <a:solidFill>
            <a:srgbClr val="FFFF00"/>
          </a:solidFill>
        </p:spPr>
        <p:txBody>
          <a:bodyPr wrap="none" rtlCol="0">
            <a:spAutoFit/>
          </a:bodyPr>
          <a:lstStyle/>
          <a:p>
            <a:r>
              <a:rPr lang="id-ID" dirty="0" smtClean="0"/>
              <a:t>5. Bukti permulaan</a:t>
            </a:r>
            <a:endParaRPr lang="id-ID" dirty="0"/>
          </a:p>
        </p:txBody>
      </p:sp>
      <p:sp>
        <p:nvSpPr>
          <p:cNvPr id="16" name="Right Arrow 15"/>
          <p:cNvSpPr/>
          <p:nvPr/>
        </p:nvSpPr>
        <p:spPr>
          <a:xfrm>
            <a:off x="3124200" y="1905000"/>
            <a:ext cx="762000" cy="3276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6" name="TextBox 5"/>
          <p:cNvSpPr txBox="1"/>
          <p:nvPr/>
        </p:nvSpPr>
        <p:spPr>
          <a:xfrm>
            <a:off x="76200" y="1066800"/>
            <a:ext cx="8945180" cy="5078313"/>
          </a:xfrm>
          <a:prstGeom prst="rect">
            <a:avLst/>
          </a:prstGeom>
          <a:solidFill>
            <a:srgbClr val="FFFF00"/>
          </a:solidFill>
        </p:spPr>
        <p:txBody>
          <a:bodyPr wrap="square" rtlCol="0">
            <a:spAutoFit/>
          </a:bodyPr>
          <a:lstStyle/>
          <a:p>
            <a:r>
              <a:rPr lang="id-ID" sz="1600" b="1" dirty="0" smtClean="0"/>
              <a:t>Kewenangan penyidik PNS pajak dalam penyidikan  :</a:t>
            </a:r>
          </a:p>
          <a:p>
            <a:pPr marL="342900" indent="-342900">
              <a:buFont typeface="+mj-lt"/>
              <a:buAutoNum type="alphaLcPeriod"/>
            </a:pPr>
            <a:r>
              <a:rPr lang="id-ID" sz="1600" dirty="0" smtClean="0"/>
              <a:t>Menerima, mencari, mengumpulkan dan meneliti keterangan </a:t>
            </a:r>
            <a:r>
              <a:rPr lang="id-ID" sz="1600" dirty="0" smtClean="0"/>
              <a:t>ataulaporan </a:t>
            </a:r>
            <a:r>
              <a:rPr lang="id-ID" sz="1600" dirty="0" smtClean="0"/>
              <a:t>berkenaan dengan tindak pidana perpajakan agar keterangan </a:t>
            </a:r>
            <a:r>
              <a:rPr lang="id-ID" sz="1600" dirty="0" smtClean="0"/>
              <a:t>  </a:t>
            </a:r>
            <a:r>
              <a:rPr lang="id-ID" sz="1600" dirty="0" smtClean="0"/>
              <a:t>atau laporan tersebut menjadi lengkap dan jelas.</a:t>
            </a:r>
          </a:p>
          <a:p>
            <a:pPr marL="342900" indent="-342900">
              <a:buFont typeface="+mj-lt"/>
              <a:buAutoNum type="alphaLcPeriod"/>
            </a:pPr>
            <a:r>
              <a:rPr lang="id-ID" sz="1600" dirty="0" smtClean="0"/>
              <a:t>Meneliti, mencari dan mengumpulkan keterangan mengenai </a:t>
            </a:r>
            <a:r>
              <a:rPr lang="id-ID" sz="1600" dirty="0" smtClean="0"/>
              <a:t>orang </a:t>
            </a:r>
            <a:r>
              <a:rPr lang="id-ID" sz="1600" dirty="0" smtClean="0"/>
              <a:t>pribadi atau badan tentang kebenaran perbuatan yang dilakukan </a:t>
            </a:r>
            <a:r>
              <a:rPr lang="id-ID" sz="1600" dirty="0" smtClean="0"/>
              <a:t>  </a:t>
            </a:r>
            <a:r>
              <a:rPr lang="id-ID" sz="1600" dirty="0" smtClean="0"/>
              <a:t>sehubungan dengan tindak pidana di bidang perpajakan,</a:t>
            </a:r>
          </a:p>
          <a:p>
            <a:pPr marL="342900" indent="-342900">
              <a:buFont typeface="+mj-lt"/>
              <a:buAutoNum type="alphaLcPeriod"/>
            </a:pPr>
            <a:r>
              <a:rPr lang="id-ID" sz="1600" dirty="0" smtClean="0"/>
              <a:t>Meminta </a:t>
            </a:r>
            <a:r>
              <a:rPr lang="id-ID" sz="1600" dirty="0" smtClean="0"/>
              <a:t>keterangan dan bahan bukti dari orang pribadi atau badan </a:t>
            </a:r>
            <a:r>
              <a:rPr lang="id-ID" sz="1600" dirty="0" smtClean="0"/>
              <a:t>    </a:t>
            </a:r>
            <a:r>
              <a:rPr lang="id-ID" sz="1600" dirty="0" smtClean="0"/>
              <a:t>sehubungan dengan tindak pidana </a:t>
            </a:r>
            <a:r>
              <a:rPr lang="id-ID" sz="1600" dirty="0" smtClean="0"/>
              <a:t>perpajakan</a:t>
            </a:r>
          </a:p>
          <a:p>
            <a:pPr marL="342900" indent="-342900">
              <a:buFont typeface="+mj-lt"/>
              <a:buAutoNum type="alphaLcPeriod"/>
            </a:pPr>
            <a:r>
              <a:rPr lang="id-ID" sz="1600" dirty="0" smtClean="0"/>
              <a:t>Memeriksa </a:t>
            </a:r>
            <a:r>
              <a:rPr lang="id-ID" sz="1600" dirty="0" smtClean="0"/>
              <a:t>buku, catatan, dan dokumen berkenaan dengan tindak </a:t>
            </a:r>
            <a:r>
              <a:rPr lang="id-ID" sz="1600" dirty="0" smtClean="0"/>
              <a:t>pidana   </a:t>
            </a:r>
            <a:r>
              <a:rPr lang="id-ID" sz="1600" dirty="0" smtClean="0"/>
              <a:t>perpajakan</a:t>
            </a:r>
          </a:p>
          <a:p>
            <a:pPr marL="342900" indent="-342900">
              <a:buFont typeface="+mj-lt"/>
              <a:buAutoNum type="alphaLcPeriod"/>
            </a:pPr>
            <a:r>
              <a:rPr lang="id-ID" sz="1600" dirty="0" smtClean="0"/>
              <a:t>Melakukan </a:t>
            </a:r>
            <a:r>
              <a:rPr lang="id-ID" sz="1600" dirty="0" smtClean="0"/>
              <a:t>penggeledahan untuk mendapatkan bukti pembukuan, </a:t>
            </a:r>
            <a:r>
              <a:rPr lang="id-ID" sz="1600" dirty="0" smtClean="0"/>
              <a:t>  </a:t>
            </a:r>
            <a:r>
              <a:rPr lang="id-ID" sz="1600" dirty="0" smtClean="0"/>
              <a:t>pencatatan dan dokumen lain serta melakukan penyitaan terhadap bukti </a:t>
            </a:r>
            <a:r>
              <a:rPr lang="id-ID" sz="1600" dirty="0" smtClean="0"/>
              <a:t> </a:t>
            </a:r>
            <a:r>
              <a:rPr lang="id-ID" sz="1600" dirty="0" smtClean="0"/>
              <a:t>tersebut</a:t>
            </a:r>
          </a:p>
          <a:p>
            <a:pPr marL="342900" indent="-342900">
              <a:buFont typeface="+mj-lt"/>
              <a:buAutoNum type="alphaLcPeriod"/>
            </a:pPr>
            <a:r>
              <a:rPr lang="id-ID" sz="1600" dirty="0" smtClean="0"/>
              <a:t>Meminta </a:t>
            </a:r>
            <a:r>
              <a:rPr lang="id-ID" sz="1600" dirty="0" smtClean="0"/>
              <a:t>bantuan tenaga ahli, dalam rangka pelaksanaan tugas </a:t>
            </a:r>
            <a:r>
              <a:rPr lang="id-ID" sz="1600" dirty="0" smtClean="0"/>
              <a:t>  </a:t>
            </a:r>
            <a:r>
              <a:rPr lang="id-ID" sz="1600" dirty="0" smtClean="0"/>
              <a:t>penyidikan tindak pidana </a:t>
            </a:r>
            <a:r>
              <a:rPr lang="id-ID" sz="1600" dirty="0" smtClean="0"/>
              <a:t>perpajakan</a:t>
            </a:r>
          </a:p>
          <a:p>
            <a:pPr marL="342900" indent="-342900">
              <a:buFont typeface="+mj-lt"/>
              <a:buAutoNum type="alphaLcPeriod"/>
            </a:pPr>
            <a:r>
              <a:rPr lang="id-ID" sz="1600" dirty="0" smtClean="0"/>
              <a:t>Menyuruh </a:t>
            </a:r>
            <a:r>
              <a:rPr lang="id-ID" sz="1600" dirty="0" smtClean="0"/>
              <a:t>berhenti dan/atau  melarang seseorang meninggalkan ruangan </a:t>
            </a:r>
            <a:r>
              <a:rPr lang="id-ID" sz="1600" dirty="0" smtClean="0"/>
              <a:t>atau </a:t>
            </a:r>
            <a:r>
              <a:rPr lang="id-ID" sz="1600" dirty="0" smtClean="0"/>
              <a:t>tempat pada saat pemeriksaan sedang berlangsung dan memeriksa </a:t>
            </a:r>
            <a:r>
              <a:rPr lang="id-ID" sz="1600" dirty="0" smtClean="0"/>
              <a:t>  </a:t>
            </a:r>
            <a:r>
              <a:rPr lang="id-ID" sz="1600" dirty="0" smtClean="0"/>
              <a:t>identitas orang, benda dan/atau </a:t>
            </a:r>
            <a:r>
              <a:rPr lang="id-ID" sz="1600" dirty="0" smtClean="0"/>
              <a:t>dokumen </a:t>
            </a:r>
            <a:r>
              <a:rPr lang="id-ID" sz="1600" dirty="0" smtClean="0"/>
              <a:t>yang dibawa.</a:t>
            </a:r>
          </a:p>
          <a:p>
            <a:pPr marL="342900" indent="-342900">
              <a:buFont typeface="+mj-lt"/>
              <a:buAutoNum type="alphaLcPeriod"/>
            </a:pPr>
            <a:r>
              <a:rPr lang="id-ID" sz="1600" dirty="0" smtClean="0"/>
              <a:t>Memotret </a:t>
            </a:r>
            <a:r>
              <a:rPr lang="id-ID" sz="1600" dirty="0" smtClean="0"/>
              <a:t>seseorang yang berkaitan dengan tindak pidana </a:t>
            </a:r>
            <a:r>
              <a:rPr lang="id-ID" sz="1600" dirty="0" smtClean="0"/>
              <a:t>perpajakan</a:t>
            </a:r>
          </a:p>
          <a:p>
            <a:pPr marL="342900" indent="-342900">
              <a:buFont typeface="+mj-lt"/>
              <a:buAutoNum type="alphaLcPeriod"/>
            </a:pPr>
            <a:r>
              <a:rPr lang="id-ID" sz="1600" dirty="0" smtClean="0"/>
              <a:t>Memanggil </a:t>
            </a:r>
            <a:r>
              <a:rPr lang="id-ID" sz="1600" dirty="0" smtClean="0"/>
              <a:t>orang untuk didengar keterangannya dan diperiksa sebagai </a:t>
            </a:r>
            <a:r>
              <a:rPr lang="id-ID" sz="1600" dirty="0" smtClean="0"/>
              <a:t> </a:t>
            </a:r>
            <a:r>
              <a:rPr lang="id-ID" sz="1600" dirty="0" smtClean="0"/>
              <a:t>tersangka atau saksi</a:t>
            </a:r>
          </a:p>
          <a:p>
            <a:pPr marL="342900" indent="-342900">
              <a:buFont typeface="+mj-lt"/>
              <a:buAutoNum type="alphaLcPeriod"/>
            </a:pPr>
            <a:r>
              <a:rPr lang="id-ID" sz="1600" dirty="0" smtClean="0"/>
              <a:t>Melakukan </a:t>
            </a:r>
            <a:r>
              <a:rPr lang="id-ID" sz="1600" dirty="0" smtClean="0"/>
              <a:t>tindakan lain yang perlu untuk kelancaran penyidikan tindak </a:t>
            </a:r>
            <a:r>
              <a:rPr lang="id-ID" sz="1600" dirty="0" smtClean="0"/>
              <a:t>  </a:t>
            </a:r>
            <a:r>
              <a:rPr lang="id-ID" sz="1600" dirty="0" smtClean="0"/>
              <a:t>pidana  perpajakan menurut peraturan perundang-undangan</a:t>
            </a:r>
            <a:endParaRPr lang="id-ID"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5" name="Rectangle 2"/>
          <p:cNvSpPr txBox="1">
            <a:spLocks noChangeArrowheads="1"/>
          </p:cNvSpPr>
          <p:nvPr/>
        </p:nvSpPr>
        <p:spPr>
          <a:xfrm>
            <a:off x="609600" y="914400"/>
            <a:ext cx="8001000" cy="533401"/>
          </a:xfrm>
          <a:prstGeom prst="rect">
            <a:avLst/>
          </a:prstGeom>
          <a:solidFill>
            <a:srgbClr val="FFC000"/>
          </a:solidFill>
          <a:ln w="12700">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2800" b="1" i="0" u="none" strike="noStrike" kern="1200" cap="all" spc="0" normalizeH="0" baseline="0" noProof="0" dirty="0" smtClean="0">
                <a:ln>
                  <a:noFill/>
                </a:ln>
                <a:effectLst/>
                <a:uLnTx/>
                <a:uFillTx/>
                <a:latin typeface="+mj-lt"/>
                <a:ea typeface="+mj-ea"/>
                <a:cs typeface="+mj-cs"/>
              </a:rPr>
              <a:t>TUJUAN </a:t>
            </a:r>
            <a:r>
              <a:rPr kumimoji="0" lang="fi-FI" sz="2800" b="1" i="0" u="none" strike="noStrike" kern="1200" cap="all" spc="0" normalizeH="0" baseline="0" noProof="0" dirty="0" smtClean="0">
                <a:ln>
                  <a:noFill/>
                </a:ln>
                <a:effectLst/>
                <a:uLnTx/>
                <a:uFillTx/>
                <a:latin typeface="+mj-lt"/>
                <a:ea typeface="+mj-ea"/>
                <a:cs typeface="+mj-cs"/>
              </a:rPr>
              <a:t>PEMERIKSAAN PAJAK</a:t>
            </a:r>
            <a:endParaRPr kumimoji="0" lang="en-US" sz="2800" b="1" i="0" u="none" strike="noStrike" kern="1200" cap="all" spc="0" normalizeH="0" baseline="0" noProof="0" dirty="0" smtClean="0">
              <a:ln>
                <a:noFill/>
              </a:ln>
              <a:effectLst/>
              <a:uLnTx/>
              <a:uFillTx/>
              <a:latin typeface="+mj-lt"/>
              <a:ea typeface="+mj-ea"/>
              <a:cs typeface="+mj-cs"/>
            </a:endParaRPr>
          </a:p>
        </p:txBody>
      </p:sp>
      <p:sp>
        <p:nvSpPr>
          <p:cNvPr id="6" name="Rectangle 3"/>
          <p:cNvSpPr txBox="1">
            <a:spLocks noChangeArrowheads="1"/>
          </p:cNvSpPr>
          <p:nvPr/>
        </p:nvSpPr>
        <p:spPr>
          <a:xfrm>
            <a:off x="304800" y="1676400"/>
            <a:ext cx="4191000" cy="4953000"/>
          </a:xfrm>
          <a:prstGeom prst="rect">
            <a:avLst/>
          </a:prstGeom>
          <a:solidFill>
            <a:srgbClr val="FFFF00"/>
          </a:solidFill>
          <a:ln w="12700">
            <a:solidFill>
              <a:schemeClr val="tx1"/>
            </a:solidFill>
          </a:ln>
        </p:spPr>
        <p:txBody>
          <a:bodyPr/>
          <a:lstStyle/>
          <a:p>
            <a:pPr marL="533400" indent="-533400" eaLnBrk="1" hangingPunct="1">
              <a:lnSpc>
                <a:spcPct val="85000"/>
              </a:lnSpc>
            </a:pPr>
            <a:r>
              <a:rPr lang="id-ID" sz="1600" dirty="0" smtClean="0"/>
              <a:t>MENGUJI KEPATUHAN</a:t>
            </a:r>
          </a:p>
          <a:p>
            <a:pPr marL="533400" indent="-533400" eaLnBrk="1" hangingPunct="1">
              <a:lnSpc>
                <a:spcPct val="85000"/>
              </a:lnSpc>
            </a:pPr>
            <a:endParaRPr lang="id-ID" sz="1600" dirty="0" smtClean="0"/>
          </a:p>
          <a:p>
            <a:pPr marL="533400" indent="-533400" eaLnBrk="1" hangingPunct="1">
              <a:lnSpc>
                <a:spcPct val="85000"/>
              </a:lnSpc>
              <a:buFont typeface="Arial" pitchFamily="34" charset="0"/>
              <a:buAutoNum type="arabicPeriod"/>
            </a:pPr>
            <a:r>
              <a:rPr lang="id-ID" sz="1600" dirty="0" smtClean="0"/>
              <a:t>Surat Pemberitahuan penunjuk</a:t>
            </a:r>
            <a:r>
              <a:rPr lang="en-US" sz="1600" dirty="0" smtClean="0"/>
              <a:t>k</a:t>
            </a:r>
            <a:r>
              <a:rPr lang="id-ID" sz="1600" dirty="0" smtClean="0"/>
              <a:t>an kelebihan pembayaran pajak, termasuk yang telah diberikan pengembalian pendahuluan kelebihan pajak; </a:t>
            </a:r>
          </a:p>
          <a:p>
            <a:pPr marL="533400" indent="-533400" eaLnBrk="1" hangingPunct="1">
              <a:lnSpc>
                <a:spcPct val="85000"/>
              </a:lnSpc>
              <a:buFont typeface="Arial" pitchFamily="34" charset="0"/>
              <a:buAutoNum type="arabicPeriod"/>
            </a:pPr>
            <a:r>
              <a:rPr lang="id-ID" sz="1600" dirty="0" smtClean="0"/>
              <a:t>Surat Pemberitahuan Tahunan Pajak Penghasilan menunjuk</a:t>
            </a:r>
            <a:r>
              <a:rPr lang="en-US" sz="1600" dirty="0" smtClean="0"/>
              <a:t>k</a:t>
            </a:r>
            <a:r>
              <a:rPr lang="id-ID" sz="1600" dirty="0" smtClean="0"/>
              <a:t>an rugi; </a:t>
            </a:r>
          </a:p>
          <a:p>
            <a:pPr marL="533400" indent="-533400" eaLnBrk="1" hangingPunct="1">
              <a:lnSpc>
                <a:spcPct val="85000"/>
              </a:lnSpc>
              <a:buFont typeface="Arial" pitchFamily="34" charset="0"/>
              <a:buAutoNum type="arabicPeriod"/>
            </a:pPr>
            <a:r>
              <a:rPr lang="id-ID" sz="1600" dirty="0" smtClean="0"/>
              <a:t>Surat Pemberitahuan tidak disampaikan atau disampaikan tidak pada waktu yang telah ditetapkan; </a:t>
            </a:r>
          </a:p>
          <a:p>
            <a:pPr marL="533400" indent="-533400" eaLnBrk="1" hangingPunct="1">
              <a:lnSpc>
                <a:spcPct val="85000"/>
              </a:lnSpc>
              <a:buFont typeface="Arial" pitchFamily="34" charset="0"/>
              <a:buAutoNum type="arabicPeriod"/>
            </a:pPr>
            <a:r>
              <a:rPr lang="id-ID" sz="1600" dirty="0" smtClean="0"/>
              <a:t>Surat Pemberitahuan yang memenuhi kriteria seleksi yang ditentukan oleh Direktur Jenderal Pajak;</a:t>
            </a:r>
          </a:p>
          <a:p>
            <a:pPr marL="533400" indent="-533400" eaLnBrk="1" hangingPunct="1">
              <a:lnSpc>
                <a:spcPct val="85000"/>
              </a:lnSpc>
              <a:buFont typeface="Arial" pitchFamily="34" charset="0"/>
              <a:buAutoNum type="arabicPeriod"/>
            </a:pPr>
            <a:r>
              <a:rPr lang="id-ID" sz="1600" dirty="0" smtClean="0"/>
              <a:t>ada indikasi kewajiban perpajakan tidak dipenuhi. </a:t>
            </a:r>
            <a:endParaRPr lang="en-US" sz="1600" dirty="0" smtClean="0"/>
          </a:p>
        </p:txBody>
      </p:sp>
      <p:sp>
        <p:nvSpPr>
          <p:cNvPr id="7" name="Rectangle 3"/>
          <p:cNvSpPr txBox="1">
            <a:spLocks noChangeArrowheads="1"/>
          </p:cNvSpPr>
          <p:nvPr/>
        </p:nvSpPr>
        <p:spPr>
          <a:xfrm>
            <a:off x="4648200" y="1676400"/>
            <a:ext cx="4191000" cy="4953000"/>
          </a:xfrm>
          <a:prstGeom prst="rect">
            <a:avLst/>
          </a:prstGeom>
          <a:solidFill>
            <a:srgbClr val="FFFF00"/>
          </a:solidFill>
          <a:ln w="12700">
            <a:solidFill>
              <a:schemeClr val="tx1"/>
            </a:solidFill>
          </a:ln>
        </p:spPr>
        <p:txBody>
          <a:bodyPr/>
          <a:lstStyle/>
          <a:p>
            <a:pPr marL="533400" indent="-533400" eaLnBrk="1" hangingPunct="1">
              <a:lnSpc>
                <a:spcPct val="85000"/>
              </a:lnSpc>
            </a:pPr>
            <a:r>
              <a:rPr lang="id-ID" sz="1600" dirty="0" smtClean="0"/>
              <a:t>TUJUAN LAIN</a:t>
            </a:r>
          </a:p>
          <a:p>
            <a:pPr marL="533400" indent="-533400" eaLnBrk="1" hangingPunct="1">
              <a:lnSpc>
                <a:spcPct val="85000"/>
              </a:lnSpc>
            </a:pPr>
            <a:endParaRPr lang="id-ID" sz="1600" dirty="0" smtClean="0"/>
          </a:p>
          <a:p>
            <a:pPr marL="533400" indent="-533400" eaLnBrk="1" hangingPunct="1">
              <a:lnSpc>
                <a:spcPct val="90000"/>
              </a:lnSpc>
              <a:buFont typeface="Arial" pitchFamily="34" charset="0"/>
              <a:buAutoNum type="arabicPeriod"/>
            </a:pPr>
            <a:r>
              <a:rPr lang="id-ID" sz="1600" dirty="0" smtClean="0"/>
              <a:t>pemberian Nomor Pokok Wajib Pajak secara jabatan; </a:t>
            </a:r>
          </a:p>
          <a:p>
            <a:pPr marL="533400" indent="-533400" eaLnBrk="1" hangingPunct="1">
              <a:lnSpc>
                <a:spcPct val="90000"/>
              </a:lnSpc>
              <a:buFont typeface="Arial" pitchFamily="34" charset="0"/>
              <a:buAutoNum type="arabicPeriod"/>
            </a:pPr>
            <a:r>
              <a:rPr lang="id-ID" sz="1600" dirty="0" smtClean="0"/>
              <a:t>penghapusan Nomor Pokok Wajib Pajak; </a:t>
            </a:r>
          </a:p>
          <a:p>
            <a:pPr marL="533400" indent="-533400" eaLnBrk="1" hangingPunct="1">
              <a:lnSpc>
                <a:spcPct val="90000"/>
              </a:lnSpc>
              <a:buFont typeface="Arial" pitchFamily="34" charset="0"/>
              <a:buAutoNum type="arabicPeriod"/>
            </a:pPr>
            <a:r>
              <a:rPr lang="id-ID" sz="1600" dirty="0" smtClean="0"/>
              <a:t>pengukuhan atau pencabutan pengukuhan Pengusaha Kena Pajak; </a:t>
            </a:r>
          </a:p>
          <a:p>
            <a:pPr marL="533400" indent="-533400" eaLnBrk="1" hangingPunct="1">
              <a:lnSpc>
                <a:spcPct val="90000"/>
              </a:lnSpc>
              <a:buFont typeface="Arial" pitchFamily="34" charset="0"/>
              <a:buAutoNum type="arabicPeriod"/>
            </a:pPr>
            <a:r>
              <a:rPr lang="id-ID" sz="1600" dirty="0" smtClean="0"/>
              <a:t>Wajib Pajak mengajukan keberatan; </a:t>
            </a:r>
          </a:p>
          <a:p>
            <a:pPr marL="533400" indent="-533400" eaLnBrk="1" hangingPunct="1">
              <a:lnSpc>
                <a:spcPct val="90000"/>
              </a:lnSpc>
              <a:buFont typeface="Arial" pitchFamily="34" charset="0"/>
              <a:buAutoNum type="arabicPeriod"/>
            </a:pPr>
            <a:r>
              <a:rPr lang="id-ID" sz="1600" dirty="0" smtClean="0"/>
              <a:t>pengumpulan bahan guna penyusunan Norma Penghitungan Penghasilan Neto; </a:t>
            </a:r>
          </a:p>
          <a:p>
            <a:pPr marL="533400" indent="-533400" eaLnBrk="1" hangingPunct="1">
              <a:lnSpc>
                <a:spcPct val="90000"/>
              </a:lnSpc>
              <a:buFont typeface="Arial" pitchFamily="34" charset="0"/>
              <a:buAutoNum type="arabicPeriod"/>
            </a:pPr>
            <a:r>
              <a:rPr lang="id-ID" sz="1600" dirty="0" smtClean="0"/>
              <a:t>pencocokan data dan atau alat keterangan;</a:t>
            </a:r>
          </a:p>
          <a:p>
            <a:pPr marL="533400" indent="-533400" eaLnBrk="1" hangingPunct="1">
              <a:lnSpc>
                <a:spcPct val="90000"/>
              </a:lnSpc>
              <a:buFont typeface="Arial" pitchFamily="34" charset="0"/>
              <a:buAutoNum type="arabicPeriod"/>
            </a:pPr>
            <a:r>
              <a:rPr lang="id-ID" sz="1600" dirty="0" smtClean="0"/>
              <a:t>penentuan Wajib Pajak berlokasi di daerah terpencil; </a:t>
            </a:r>
          </a:p>
          <a:p>
            <a:pPr marL="533400" indent="-533400" eaLnBrk="1" hangingPunct="1">
              <a:lnSpc>
                <a:spcPct val="90000"/>
              </a:lnSpc>
              <a:buFont typeface="Arial" pitchFamily="34" charset="0"/>
              <a:buAutoNum type="arabicPeriod"/>
            </a:pPr>
            <a:r>
              <a:rPr lang="id-ID" sz="1600" dirty="0" smtClean="0"/>
              <a:t>penentuan satu atau lebih tempat terutang Pajak Pertambahan Nilai; </a:t>
            </a:r>
          </a:p>
          <a:p>
            <a:pPr marL="533400" indent="-533400" eaLnBrk="1" hangingPunct="1">
              <a:lnSpc>
                <a:spcPct val="90000"/>
              </a:lnSpc>
              <a:buFont typeface="Arial" pitchFamily="34" charset="0"/>
              <a:buAutoNum type="arabicPeriod"/>
            </a:pPr>
            <a:r>
              <a:rPr lang="id-ID" sz="1600" dirty="0" smtClean="0"/>
              <a:t>pelaksanaan ketentuan peraturan perundang-undangan perpajakan untuk tujuan lain</a:t>
            </a: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1000"/>
                                        <p:tgtEl>
                                          <p:spTgt spid="6">
                                            <p:bg/>
                                          </p:spTgt>
                                        </p:tgtEl>
                                      </p:cBhvr>
                                    </p:animEffect>
                                    <p:anim calcmode="lin" valueType="num">
                                      <p:cBhvr>
                                        <p:cTn id="18" dur="1000" fill="hold"/>
                                        <p:tgtEl>
                                          <p:spTgt spid="6">
                                            <p:bg/>
                                          </p:spTgt>
                                        </p:tgtEl>
                                        <p:attrNameLst>
                                          <p:attrName>ppt_x</p:attrName>
                                        </p:attrNameLst>
                                      </p:cBhvr>
                                      <p:tavLst>
                                        <p:tav tm="0">
                                          <p:val>
                                            <p:strVal val="#ppt_x"/>
                                          </p:val>
                                        </p:tav>
                                        <p:tav tm="100000">
                                          <p:val>
                                            <p:strVal val="#ppt_x"/>
                                          </p:val>
                                        </p:tav>
                                      </p:tavLst>
                                    </p:anim>
                                    <p:anim calcmode="lin" valueType="num">
                                      <p:cBhvr>
                                        <p:cTn id="1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1000"/>
                                        <p:tgtEl>
                                          <p:spTgt spid="6">
                                            <p:txEl>
                                              <p:pRg st="0" end="0"/>
                                            </p:txEl>
                                          </p:spTgt>
                                        </p:tgtEl>
                                      </p:cBhvr>
                                    </p:animEffect>
                                    <p:anim calcmode="lin" valueType="num">
                                      <p:cBhvr>
                                        <p:cTn id="2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Effect transition="in" filter="fade">
                                      <p:cBhvr>
                                        <p:cTn id="31" dur="1000"/>
                                        <p:tgtEl>
                                          <p:spTgt spid="6">
                                            <p:txEl>
                                              <p:pRg st="2" end="2"/>
                                            </p:txEl>
                                          </p:spTgt>
                                        </p:tgtEl>
                                      </p:cBhvr>
                                    </p:animEffect>
                                    <p:anim calcmode="lin" valueType="num">
                                      <p:cBhvr>
                                        <p:cTn id="3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Effect transition="in" filter="fade">
                                      <p:cBhvr>
                                        <p:cTn id="38" dur="1000"/>
                                        <p:tgtEl>
                                          <p:spTgt spid="6">
                                            <p:txEl>
                                              <p:pRg st="3" end="3"/>
                                            </p:txEl>
                                          </p:spTgt>
                                        </p:tgtEl>
                                      </p:cBhvr>
                                    </p:animEffect>
                                    <p:anim calcmode="lin" valueType="num">
                                      <p:cBhvr>
                                        <p:cTn id="3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6">
                                            <p:txEl>
                                              <p:pRg st="4" end="4"/>
                                            </p:txEl>
                                          </p:spTgt>
                                        </p:tgtEl>
                                        <p:attrNameLst>
                                          <p:attrName>style.visibility</p:attrName>
                                        </p:attrNameLst>
                                      </p:cBhvr>
                                      <p:to>
                                        <p:strVal val="visible"/>
                                      </p:to>
                                    </p:set>
                                    <p:animEffect transition="in" filter="fade">
                                      <p:cBhvr>
                                        <p:cTn id="45" dur="1000"/>
                                        <p:tgtEl>
                                          <p:spTgt spid="6">
                                            <p:txEl>
                                              <p:pRg st="4" end="4"/>
                                            </p:txEl>
                                          </p:spTgt>
                                        </p:tgtEl>
                                      </p:cBhvr>
                                    </p:animEffect>
                                    <p:anim calcmode="lin" valueType="num">
                                      <p:cBhvr>
                                        <p:cTn id="4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6">
                                            <p:txEl>
                                              <p:pRg st="5" end="5"/>
                                            </p:txEl>
                                          </p:spTgt>
                                        </p:tgtEl>
                                        <p:attrNameLst>
                                          <p:attrName>style.visibility</p:attrName>
                                        </p:attrNameLst>
                                      </p:cBhvr>
                                      <p:to>
                                        <p:strVal val="visible"/>
                                      </p:to>
                                    </p:set>
                                    <p:animEffect transition="in" filter="fade">
                                      <p:cBhvr>
                                        <p:cTn id="52" dur="1000"/>
                                        <p:tgtEl>
                                          <p:spTgt spid="6">
                                            <p:txEl>
                                              <p:pRg st="5" end="5"/>
                                            </p:txEl>
                                          </p:spTgt>
                                        </p:tgtEl>
                                      </p:cBhvr>
                                    </p:animEffect>
                                    <p:anim calcmode="lin" valueType="num">
                                      <p:cBhvr>
                                        <p:cTn id="5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animEffect transition="in" filter="fade">
                                      <p:cBhvr>
                                        <p:cTn id="59" dur="1000"/>
                                        <p:tgtEl>
                                          <p:spTgt spid="6">
                                            <p:txEl>
                                              <p:pRg st="6" end="6"/>
                                            </p:txEl>
                                          </p:spTgt>
                                        </p:tgtEl>
                                      </p:cBhvr>
                                    </p:animEffect>
                                    <p:anim calcmode="lin" valueType="num">
                                      <p:cBhvr>
                                        <p:cTn id="6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7">
                                            <p:bg/>
                                          </p:spTgt>
                                        </p:tgtEl>
                                        <p:attrNameLst>
                                          <p:attrName>style.visibility</p:attrName>
                                        </p:attrNameLst>
                                      </p:cBhvr>
                                      <p:to>
                                        <p:strVal val="visible"/>
                                      </p:to>
                                    </p:set>
                                    <p:animEffect transition="in" filter="fade">
                                      <p:cBhvr>
                                        <p:cTn id="66" dur="1000"/>
                                        <p:tgtEl>
                                          <p:spTgt spid="7">
                                            <p:bg/>
                                          </p:spTgt>
                                        </p:tgtEl>
                                      </p:cBhvr>
                                    </p:animEffect>
                                    <p:anim calcmode="lin" valueType="num">
                                      <p:cBhvr>
                                        <p:cTn id="67" dur="1000" fill="hold"/>
                                        <p:tgtEl>
                                          <p:spTgt spid="7">
                                            <p:bg/>
                                          </p:spTgt>
                                        </p:tgtEl>
                                        <p:attrNameLst>
                                          <p:attrName>ppt_x</p:attrName>
                                        </p:attrNameLst>
                                      </p:cBhvr>
                                      <p:tavLst>
                                        <p:tav tm="0">
                                          <p:val>
                                            <p:strVal val="#ppt_x"/>
                                          </p:val>
                                        </p:tav>
                                        <p:tav tm="100000">
                                          <p:val>
                                            <p:strVal val="#ppt_x"/>
                                          </p:val>
                                        </p:tav>
                                      </p:tavLst>
                                    </p:anim>
                                    <p:anim calcmode="lin" valueType="num">
                                      <p:cBhvr>
                                        <p:cTn id="68"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7">
                                            <p:txEl>
                                              <p:pRg st="0" end="0"/>
                                            </p:txEl>
                                          </p:spTgt>
                                        </p:tgtEl>
                                        <p:attrNameLst>
                                          <p:attrName>style.visibility</p:attrName>
                                        </p:attrNameLst>
                                      </p:cBhvr>
                                      <p:to>
                                        <p:strVal val="visible"/>
                                      </p:to>
                                    </p:set>
                                    <p:animEffect transition="in" filter="fade">
                                      <p:cBhvr>
                                        <p:cTn id="73" dur="1000"/>
                                        <p:tgtEl>
                                          <p:spTgt spid="7">
                                            <p:txEl>
                                              <p:pRg st="0" end="0"/>
                                            </p:txEl>
                                          </p:spTgt>
                                        </p:tgtEl>
                                      </p:cBhvr>
                                    </p:animEffect>
                                    <p:anim calcmode="lin" valueType="num">
                                      <p:cBhvr>
                                        <p:cTn id="74"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P spid="7"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TAHAPAN MULAI PENYIDIKAN</a:t>
            </a: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8" name="TextBox 7"/>
          <p:cNvSpPr txBox="1"/>
          <p:nvPr/>
        </p:nvSpPr>
        <p:spPr>
          <a:xfrm>
            <a:off x="389384" y="1895872"/>
            <a:ext cx="8303876" cy="923330"/>
          </a:xfrm>
          <a:prstGeom prst="rect">
            <a:avLst/>
          </a:prstGeom>
          <a:solidFill>
            <a:srgbClr val="FF66FF"/>
          </a:solidFill>
        </p:spPr>
        <p:txBody>
          <a:bodyPr wrap="none" rtlCol="0">
            <a:spAutoFit/>
          </a:bodyPr>
          <a:lstStyle/>
          <a:p>
            <a:r>
              <a:rPr lang="id-ID" dirty="0" smtClean="0"/>
              <a:t>Penyidik PNS Pajak memberitahukan dimulainya penyidikan kepada  </a:t>
            </a:r>
          </a:p>
          <a:p>
            <a:r>
              <a:rPr lang="id-ID" dirty="0" smtClean="0"/>
              <a:t>penyidik Polri dan menyampaikan hasil penyidikannya kepada penuntut </a:t>
            </a:r>
          </a:p>
          <a:p>
            <a:r>
              <a:rPr lang="id-ID" dirty="0" smtClean="0"/>
              <a:t>umum melalui penyidik Polri sesuai KUHAP.</a:t>
            </a:r>
            <a:endParaRPr lang="id-ID" dirty="0"/>
          </a:p>
        </p:txBody>
      </p:sp>
      <p:sp>
        <p:nvSpPr>
          <p:cNvPr id="9" name="TextBox 8"/>
          <p:cNvSpPr txBox="1"/>
          <p:nvPr/>
        </p:nvSpPr>
        <p:spPr>
          <a:xfrm>
            <a:off x="533400" y="3048000"/>
            <a:ext cx="7935186" cy="1200329"/>
          </a:xfrm>
          <a:prstGeom prst="rect">
            <a:avLst/>
          </a:prstGeom>
          <a:solidFill>
            <a:srgbClr val="C00000"/>
          </a:solidFill>
        </p:spPr>
        <p:txBody>
          <a:bodyPr wrap="none" rtlCol="0">
            <a:spAutoFit/>
          </a:bodyPr>
          <a:lstStyle/>
          <a:p>
            <a:r>
              <a:rPr lang="id-ID" dirty="0" smtClean="0">
                <a:solidFill>
                  <a:schemeClr val="bg1"/>
                </a:solidFill>
              </a:rPr>
              <a:t>Tindak pidana perpajakan tidak dapat dituntut/diadakan penyidikan </a:t>
            </a:r>
          </a:p>
          <a:p>
            <a:r>
              <a:rPr lang="id-ID" dirty="0" smtClean="0">
                <a:solidFill>
                  <a:schemeClr val="bg1"/>
                </a:solidFill>
              </a:rPr>
              <a:t>setelah  lewat waktu 10 tahun sejak saat terutang pajak, masa pajak,</a:t>
            </a:r>
          </a:p>
          <a:p>
            <a:r>
              <a:rPr lang="id-ID" dirty="0" smtClean="0">
                <a:solidFill>
                  <a:schemeClr val="bg1"/>
                </a:solidFill>
              </a:rPr>
              <a:t>berakhirnya bagian tahun pajak, atau berakhirnya tahun pajak ybs.</a:t>
            </a:r>
          </a:p>
          <a:p>
            <a:r>
              <a:rPr lang="id-ID" dirty="0" smtClean="0">
                <a:solidFill>
                  <a:schemeClr val="bg1"/>
                </a:solidFill>
              </a:rPr>
              <a:t>(pasal 40 KUP).  </a:t>
            </a:r>
            <a:endParaRPr lang="id-ID"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TAHAPAN MULAI PENYIDIKAN</a:t>
            </a: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6" name="TextBox 5"/>
          <p:cNvSpPr txBox="1"/>
          <p:nvPr/>
        </p:nvSpPr>
        <p:spPr>
          <a:xfrm>
            <a:off x="609600" y="3276600"/>
            <a:ext cx="1640193" cy="646331"/>
          </a:xfrm>
          <a:prstGeom prst="rect">
            <a:avLst/>
          </a:prstGeom>
          <a:solidFill>
            <a:srgbClr val="FFC000"/>
          </a:solidFill>
        </p:spPr>
        <p:txBody>
          <a:bodyPr wrap="none" rtlCol="0">
            <a:spAutoFit/>
          </a:bodyPr>
          <a:lstStyle/>
          <a:p>
            <a:r>
              <a:rPr lang="id-ID" dirty="0" smtClean="0"/>
              <a:t>Penghentian </a:t>
            </a:r>
          </a:p>
          <a:p>
            <a:pPr algn="ctr"/>
            <a:r>
              <a:rPr lang="id-ID" dirty="0" smtClean="0"/>
              <a:t>penyidikan</a:t>
            </a:r>
            <a:endParaRPr lang="id-ID" dirty="0"/>
          </a:p>
        </p:txBody>
      </p:sp>
      <p:sp>
        <p:nvSpPr>
          <p:cNvPr id="10" name="TextBox 9"/>
          <p:cNvSpPr txBox="1"/>
          <p:nvPr/>
        </p:nvSpPr>
        <p:spPr>
          <a:xfrm>
            <a:off x="4114800" y="2362200"/>
            <a:ext cx="2768707" cy="369332"/>
          </a:xfrm>
          <a:prstGeom prst="rect">
            <a:avLst/>
          </a:prstGeom>
          <a:solidFill>
            <a:srgbClr val="92D050"/>
          </a:solidFill>
        </p:spPr>
        <p:txBody>
          <a:bodyPr wrap="none" rtlCol="0">
            <a:spAutoFit/>
          </a:bodyPr>
          <a:lstStyle/>
          <a:p>
            <a:r>
              <a:rPr lang="id-ID" dirty="0" smtClean="0"/>
              <a:t>1. Tidak terdapat bukti</a:t>
            </a:r>
            <a:endParaRPr lang="id-ID" dirty="0"/>
          </a:p>
        </p:txBody>
      </p:sp>
      <p:sp>
        <p:nvSpPr>
          <p:cNvPr id="11" name="TextBox 10"/>
          <p:cNvSpPr txBox="1"/>
          <p:nvPr/>
        </p:nvSpPr>
        <p:spPr>
          <a:xfrm>
            <a:off x="4114800" y="2895600"/>
            <a:ext cx="3337773" cy="646331"/>
          </a:xfrm>
          <a:prstGeom prst="rect">
            <a:avLst/>
          </a:prstGeom>
          <a:solidFill>
            <a:srgbClr val="92D050"/>
          </a:solidFill>
        </p:spPr>
        <p:txBody>
          <a:bodyPr wrap="none" rtlCol="0">
            <a:spAutoFit/>
          </a:bodyPr>
          <a:lstStyle/>
          <a:p>
            <a:r>
              <a:rPr lang="id-ID" dirty="0" smtClean="0"/>
              <a:t>2. Peristiwa tsb bukan </a:t>
            </a:r>
          </a:p>
          <a:p>
            <a:r>
              <a:rPr lang="id-ID" dirty="0" smtClean="0"/>
              <a:t>    tindak pidana perpajakan</a:t>
            </a:r>
            <a:endParaRPr lang="id-ID" dirty="0"/>
          </a:p>
        </p:txBody>
      </p:sp>
      <p:sp>
        <p:nvSpPr>
          <p:cNvPr id="12" name="TextBox 11"/>
          <p:cNvSpPr txBox="1"/>
          <p:nvPr/>
        </p:nvSpPr>
        <p:spPr>
          <a:xfrm>
            <a:off x="4114800" y="3733800"/>
            <a:ext cx="3780202" cy="369332"/>
          </a:xfrm>
          <a:prstGeom prst="rect">
            <a:avLst/>
          </a:prstGeom>
          <a:solidFill>
            <a:srgbClr val="92D050"/>
          </a:solidFill>
        </p:spPr>
        <p:txBody>
          <a:bodyPr wrap="none" rtlCol="0">
            <a:spAutoFit/>
          </a:bodyPr>
          <a:lstStyle/>
          <a:p>
            <a:r>
              <a:rPr lang="id-ID" dirty="0" smtClean="0"/>
              <a:t>3. Peristiwanya telah kadaluarsa</a:t>
            </a:r>
            <a:endParaRPr lang="id-ID" dirty="0"/>
          </a:p>
        </p:txBody>
      </p:sp>
      <p:sp>
        <p:nvSpPr>
          <p:cNvPr id="13" name="TextBox 12"/>
          <p:cNvSpPr txBox="1"/>
          <p:nvPr/>
        </p:nvSpPr>
        <p:spPr>
          <a:xfrm>
            <a:off x="4114800" y="4267200"/>
            <a:ext cx="3595856" cy="369332"/>
          </a:xfrm>
          <a:prstGeom prst="rect">
            <a:avLst/>
          </a:prstGeom>
          <a:solidFill>
            <a:srgbClr val="92D050"/>
          </a:solidFill>
        </p:spPr>
        <p:txBody>
          <a:bodyPr wrap="none" rtlCol="0">
            <a:spAutoFit/>
          </a:bodyPr>
          <a:lstStyle/>
          <a:p>
            <a:r>
              <a:rPr lang="id-ID" dirty="0" smtClean="0"/>
              <a:t>4. Tersangka meninggal dunia</a:t>
            </a:r>
            <a:endParaRPr lang="id-ID" dirty="0"/>
          </a:p>
        </p:txBody>
      </p:sp>
      <p:sp>
        <p:nvSpPr>
          <p:cNvPr id="14" name="Right Arrow 13"/>
          <p:cNvSpPr/>
          <p:nvPr/>
        </p:nvSpPr>
        <p:spPr>
          <a:xfrm>
            <a:off x="2819400" y="1905000"/>
            <a:ext cx="1066800" cy="3276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8" name="TextBox 7"/>
          <p:cNvSpPr txBox="1"/>
          <p:nvPr/>
        </p:nvSpPr>
        <p:spPr>
          <a:xfrm>
            <a:off x="380256" y="2862808"/>
            <a:ext cx="8384026" cy="923330"/>
          </a:xfrm>
          <a:prstGeom prst="rect">
            <a:avLst/>
          </a:prstGeom>
          <a:solidFill>
            <a:srgbClr val="FF0000"/>
          </a:solidFill>
        </p:spPr>
        <p:txBody>
          <a:bodyPr wrap="none" rtlCol="0">
            <a:spAutoFit/>
          </a:bodyPr>
          <a:lstStyle/>
          <a:p>
            <a:r>
              <a:rPr lang="id-ID" dirty="0" smtClean="0">
                <a:solidFill>
                  <a:schemeClr val="bg1"/>
                </a:solidFill>
              </a:rPr>
              <a:t>Menkeu dapat meminta jaksa Agung  untuk menghentikan penyidikan  </a:t>
            </a:r>
          </a:p>
          <a:p>
            <a:r>
              <a:rPr lang="id-ID" dirty="0" smtClean="0">
                <a:solidFill>
                  <a:schemeClr val="bg1"/>
                </a:solidFill>
              </a:rPr>
              <a:t>demi kepentingan penerimaan negara paling lama 6 bulan sejak tanggal </a:t>
            </a:r>
          </a:p>
          <a:p>
            <a:r>
              <a:rPr lang="id-ID" dirty="0" smtClean="0">
                <a:solidFill>
                  <a:schemeClr val="bg1"/>
                </a:solidFill>
              </a:rPr>
              <a:t>surat permintaan</a:t>
            </a:r>
            <a:endParaRPr lang="id-ID" dirty="0">
              <a:solidFill>
                <a:schemeClr val="bg1"/>
              </a:solidFill>
            </a:endParaRPr>
          </a:p>
        </p:txBody>
      </p:sp>
      <p:sp>
        <p:nvSpPr>
          <p:cNvPr id="9" name="TextBox 8"/>
          <p:cNvSpPr txBox="1"/>
          <p:nvPr/>
        </p:nvSpPr>
        <p:spPr>
          <a:xfrm>
            <a:off x="3692624" y="4158952"/>
            <a:ext cx="1792478" cy="369332"/>
          </a:xfrm>
          <a:prstGeom prst="rect">
            <a:avLst/>
          </a:prstGeom>
          <a:solidFill>
            <a:srgbClr val="FFFF00"/>
          </a:solidFill>
          <a:ln>
            <a:solidFill>
              <a:srgbClr val="FFFF00"/>
            </a:solidFill>
          </a:ln>
        </p:spPr>
        <p:txBody>
          <a:bodyPr wrap="none" rtlCol="0">
            <a:spAutoFit/>
          </a:bodyPr>
          <a:lstStyle/>
          <a:p>
            <a:r>
              <a:rPr lang="id-ID" dirty="0" smtClean="0"/>
              <a:t>Dengan syarat</a:t>
            </a:r>
            <a:endParaRPr lang="id-ID" dirty="0"/>
          </a:p>
        </p:txBody>
      </p:sp>
      <p:sp>
        <p:nvSpPr>
          <p:cNvPr id="10" name="TextBox 9"/>
          <p:cNvSpPr txBox="1"/>
          <p:nvPr/>
        </p:nvSpPr>
        <p:spPr>
          <a:xfrm>
            <a:off x="381000" y="4800600"/>
            <a:ext cx="8305479" cy="1200329"/>
          </a:xfrm>
          <a:prstGeom prst="rect">
            <a:avLst/>
          </a:prstGeom>
          <a:solidFill>
            <a:srgbClr val="92D050"/>
          </a:solidFill>
        </p:spPr>
        <p:txBody>
          <a:bodyPr wrap="none" rtlCol="0">
            <a:spAutoFit/>
          </a:bodyPr>
          <a:lstStyle/>
          <a:p>
            <a:r>
              <a:rPr lang="id-ID" dirty="0" smtClean="0"/>
              <a:t>Wajib pajak melunasi utang pajak yang tidak atau kurang dibayar atau </a:t>
            </a:r>
          </a:p>
          <a:p>
            <a:r>
              <a:rPr lang="id-ID" dirty="0" smtClean="0"/>
              <a:t>yang tidak seharusnya dikembalikan, ditambah sanksi administrasi </a:t>
            </a:r>
          </a:p>
          <a:p>
            <a:r>
              <a:rPr lang="id-ID" dirty="0" smtClean="0"/>
              <a:t>berupa denda 4 kali jumlah pajak yang tidak atau kurang dibayar atau </a:t>
            </a:r>
          </a:p>
          <a:p>
            <a:r>
              <a:rPr lang="id-ID" dirty="0" smtClean="0"/>
              <a:t>yang tidak seharusnya dikembalikan.  </a:t>
            </a:r>
            <a:endParaRPr lang="id-ID" dirty="0"/>
          </a:p>
        </p:txBody>
      </p:sp>
      <p:sp>
        <p:nvSpPr>
          <p:cNvPr id="11" name="Oval 10"/>
          <p:cNvSpPr/>
          <p:nvPr/>
        </p:nvSpPr>
        <p:spPr>
          <a:xfrm>
            <a:off x="1676400" y="990600"/>
            <a:ext cx="5760640" cy="1346448"/>
          </a:xfrm>
          <a:prstGeom prst="ellipse">
            <a:avLst/>
          </a:prstGeom>
          <a:solidFill>
            <a:srgbClr val="CD1F9B"/>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Permintaan Penghentian Penyidikan oleh Menkeu</a:t>
            </a:r>
            <a:endParaRPr lang="id-ID" sz="20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26" name="Rounded Rectangle 25"/>
          <p:cNvSpPr/>
          <p:nvPr/>
        </p:nvSpPr>
        <p:spPr>
          <a:xfrm>
            <a:off x="1035968" y="1029008"/>
            <a:ext cx="7272808" cy="576064"/>
          </a:xfrm>
          <a:prstGeom prst="roundRect">
            <a:avLst>
              <a:gd name="adj" fmla="val 50000"/>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Sanksi Administrasi dan Sanksi Pidana Perpajakan</a:t>
            </a:r>
            <a:endParaRPr lang="id-ID" sz="2000" b="1" dirty="0"/>
          </a:p>
        </p:txBody>
      </p:sp>
      <p:sp>
        <p:nvSpPr>
          <p:cNvPr id="27" name="TextBox 26"/>
          <p:cNvSpPr txBox="1"/>
          <p:nvPr/>
        </p:nvSpPr>
        <p:spPr>
          <a:xfrm>
            <a:off x="425951" y="3693304"/>
            <a:ext cx="1414170" cy="646331"/>
          </a:xfrm>
          <a:prstGeom prst="rect">
            <a:avLst/>
          </a:prstGeom>
          <a:solidFill>
            <a:srgbClr val="C00000"/>
          </a:solidFill>
        </p:spPr>
        <p:txBody>
          <a:bodyPr wrap="none" rtlCol="0">
            <a:spAutoFit/>
          </a:bodyPr>
          <a:lstStyle/>
          <a:p>
            <a:pPr algn="ctr"/>
            <a:r>
              <a:rPr lang="id-ID" dirty="0" smtClean="0">
                <a:solidFill>
                  <a:schemeClr val="bg1"/>
                </a:solidFill>
              </a:rPr>
              <a:t>Sanksi </a:t>
            </a:r>
          </a:p>
          <a:p>
            <a:pPr algn="ctr"/>
            <a:r>
              <a:rPr lang="id-ID" dirty="0" smtClean="0">
                <a:solidFill>
                  <a:schemeClr val="bg1"/>
                </a:solidFill>
              </a:rPr>
              <a:t>Perpajakan</a:t>
            </a:r>
            <a:endParaRPr lang="id-ID" dirty="0">
              <a:solidFill>
                <a:schemeClr val="bg1"/>
              </a:solidFill>
            </a:endParaRPr>
          </a:p>
        </p:txBody>
      </p:sp>
      <p:cxnSp>
        <p:nvCxnSpPr>
          <p:cNvPr id="28" name="Straight Arrow Connector 27"/>
          <p:cNvCxnSpPr>
            <a:stCxn id="27" idx="3"/>
          </p:cNvCxnSpPr>
          <p:nvPr/>
        </p:nvCxnSpPr>
        <p:spPr>
          <a:xfrm flipV="1">
            <a:off x="1840121" y="2829208"/>
            <a:ext cx="1212071" cy="1187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3124200" y="2541176"/>
            <a:ext cx="1887055" cy="646331"/>
          </a:xfrm>
          <a:prstGeom prst="rect">
            <a:avLst/>
          </a:prstGeom>
          <a:solidFill>
            <a:srgbClr val="FFC000"/>
          </a:solidFill>
        </p:spPr>
        <p:txBody>
          <a:bodyPr wrap="none" rtlCol="0">
            <a:spAutoFit/>
          </a:bodyPr>
          <a:lstStyle/>
          <a:p>
            <a:pPr marL="342900" indent="-342900">
              <a:buAutoNum type="arabicPeriod"/>
            </a:pPr>
            <a:r>
              <a:rPr lang="id-ID" dirty="0" smtClean="0"/>
              <a:t>Sanksi </a:t>
            </a:r>
          </a:p>
          <a:p>
            <a:pPr marL="342900" indent="-342900"/>
            <a:r>
              <a:rPr lang="id-ID" dirty="0" smtClean="0"/>
              <a:t>    Administrasi</a:t>
            </a:r>
            <a:endParaRPr lang="id-ID" dirty="0"/>
          </a:p>
        </p:txBody>
      </p:sp>
      <p:cxnSp>
        <p:nvCxnSpPr>
          <p:cNvPr id="30" name="Straight Arrow Connector 29"/>
          <p:cNvCxnSpPr>
            <a:stCxn id="27" idx="3"/>
          </p:cNvCxnSpPr>
          <p:nvPr/>
        </p:nvCxnSpPr>
        <p:spPr>
          <a:xfrm>
            <a:off x="1840121" y="4016470"/>
            <a:ext cx="996047" cy="14770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980184" y="5349488"/>
            <a:ext cx="1218603" cy="369332"/>
          </a:xfrm>
          <a:prstGeom prst="rect">
            <a:avLst/>
          </a:prstGeom>
          <a:solidFill>
            <a:srgbClr val="FFC000"/>
          </a:solidFill>
        </p:spPr>
        <p:txBody>
          <a:bodyPr wrap="none" rtlCol="0">
            <a:spAutoFit/>
          </a:bodyPr>
          <a:lstStyle/>
          <a:p>
            <a:r>
              <a:rPr lang="id-ID" dirty="0" smtClean="0"/>
              <a:t>2. Pidana</a:t>
            </a:r>
            <a:endParaRPr lang="id-ID" dirty="0"/>
          </a:p>
        </p:txBody>
      </p:sp>
      <p:cxnSp>
        <p:nvCxnSpPr>
          <p:cNvPr id="32" name="Straight Arrow Connector 31"/>
          <p:cNvCxnSpPr>
            <a:stCxn id="29" idx="3"/>
          </p:cNvCxnSpPr>
          <p:nvPr/>
        </p:nvCxnSpPr>
        <p:spPr>
          <a:xfrm flipV="1">
            <a:off x="5011255" y="2181136"/>
            <a:ext cx="633225" cy="6832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788496" y="1893104"/>
            <a:ext cx="1151277" cy="369332"/>
          </a:xfrm>
          <a:prstGeom prst="rect">
            <a:avLst/>
          </a:prstGeom>
          <a:solidFill>
            <a:srgbClr val="6666FF"/>
          </a:solidFill>
        </p:spPr>
        <p:txBody>
          <a:bodyPr wrap="none" rtlCol="0">
            <a:spAutoFit/>
          </a:bodyPr>
          <a:lstStyle/>
          <a:p>
            <a:r>
              <a:rPr lang="id-ID" dirty="0" smtClean="0">
                <a:solidFill>
                  <a:schemeClr val="bg1"/>
                </a:solidFill>
              </a:rPr>
              <a:t>a. Bunga</a:t>
            </a:r>
            <a:endParaRPr lang="id-ID" dirty="0">
              <a:solidFill>
                <a:schemeClr val="bg1"/>
              </a:solidFill>
            </a:endParaRPr>
          </a:p>
        </p:txBody>
      </p:sp>
      <p:cxnSp>
        <p:nvCxnSpPr>
          <p:cNvPr id="34" name="Straight Arrow Connector 33"/>
          <p:cNvCxnSpPr>
            <a:stCxn id="29" idx="3"/>
          </p:cNvCxnSpPr>
          <p:nvPr/>
        </p:nvCxnSpPr>
        <p:spPr>
          <a:xfrm flipV="1">
            <a:off x="5011255" y="2757200"/>
            <a:ext cx="633225" cy="107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5788496" y="2613184"/>
            <a:ext cx="1168910" cy="369332"/>
          </a:xfrm>
          <a:prstGeom prst="rect">
            <a:avLst/>
          </a:prstGeom>
          <a:solidFill>
            <a:srgbClr val="6666FF"/>
          </a:solidFill>
        </p:spPr>
        <p:txBody>
          <a:bodyPr wrap="none" rtlCol="0">
            <a:spAutoFit/>
          </a:bodyPr>
          <a:lstStyle/>
          <a:p>
            <a:r>
              <a:rPr lang="id-ID" dirty="0" smtClean="0">
                <a:solidFill>
                  <a:schemeClr val="bg1"/>
                </a:solidFill>
              </a:rPr>
              <a:t>b. denda</a:t>
            </a:r>
            <a:endParaRPr lang="id-ID" dirty="0">
              <a:solidFill>
                <a:schemeClr val="bg1"/>
              </a:solidFill>
            </a:endParaRPr>
          </a:p>
        </p:txBody>
      </p:sp>
      <p:cxnSp>
        <p:nvCxnSpPr>
          <p:cNvPr id="36" name="Straight Arrow Connector 35"/>
          <p:cNvCxnSpPr>
            <a:stCxn id="29" idx="3"/>
          </p:cNvCxnSpPr>
          <p:nvPr/>
        </p:nvCxnSpPr>
        <p:spPr>
          <a:xfrm>
            <a:off x="5011255" y="2864342"/>
            <a:ext cx="633225" cy="612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788496" y="3333264"/>
            <a:ext cx="1457450" cy="369332"/>
          </a:xfrm>
          <a:prstGeom prst="rect">
            <a:avLst/>
          </a:prstGeom>
          <a:solidFill>
            <a:srgbClr val="6666FF"/>
          </a:solidFill>
        </p:spPr>
        <p:txBody>
          <a:bodyPr wrap="none" rtlCol="0">
            <a:spAutoFit/>
          </a:bodyPr>
          <a:lstStyle/>
          <a:p>
            <a:r>
              <a:rPr lang="id-ID" dirty="0" smtClean="0">
                <a:solidFill>
                  <a:schemeClr val="bg1"/>
                </a:solidFill>
              </a:rPr>
              <a:t>c. kenaikan</a:t>
            </a:r>
            <a:endParaRPr lang="id-ID" dirty="0">
              <a:solidFill>
                <a:schemeClr val="bg1"/>
              </a:solidFill>
            </a:endParaRPr>
          </a:p>
        </p:txBody>
      </p:sp>
      <p:cxnSp>
        <p:nvCxnSpPr>
          <p:cNvPr id="38" name="Straight Arrow Connector 37"/>
          <p:cNvCxnSpPr>
            <a:stCxn id="31" idx="3"/>
          </p:cNvCxnSpPr>
          <p:nvPr/>
        </p:nvCxnSpPr>
        <p:spPr>
          <a:xfrm flipV="1">
            <a:off x="4198787" y="4845432"/>
            <a:ext cx="869629" cy="6887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5212432" y="4701416"/>
            <a:ext cx="1281120" cy="369332"/>
          </a:xfrm>
          <a:prstGeom prst="rect">
            <a:avLst/>
          </a:prstGeom>
          <a:solidFill>
            <a:srgbClr val="CD1F9B"/>
          </a:solidFill>
        </p:spPr>
        <p:txBody>
          <a:bodyPr wrap="none" rtlCol="0">
            <a:spAutoFit/>
          </a:bodyPr>
          <a:lstStyle/>
          <a:p>
            <a:r>
              <a:rPr lang="id-ID" dirty="0" smtClean="0">
                <a:solidFill>
                  <a:schemeClr val="bg1"/>
                </a:solidFill>
              </a:rPr>
              <a:t>a. Penjara</a:t>
            </a:r>
            <a:endParaRPr lang="id-ID" dirty="0">
              <a:solidFill>
                <a:schemeClr val="bg1"/>
              </a:solidFill>
            </a:endParaRPr>
          </a:p>
        </p:txBody>
      </p:sp>
      <p:cxnSp>
        <p:nvCxnSpPr>
          <p:cNvPr id="40" name="Straight Arrow Connector 39"/>
          <p:cNvCxnSpPr>
            <a:stCxn id="31" idx="3"/>
          </p:cNvCxnSpPr>
          <p:nvPr/>
        </p:nvCxnSpPr>
        <p:spPr>
          <a:xfrm flipV="1">
            <a:off x="4198787" y="5493504"/>
            <a:ext cx="869629" cy="40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12432" y="5349488"/>
            <a:ext cx="1566454" cy="369332"/>
          </a:xfrm>
          <a:prstGeom prst="rect">
            <a:avLst/>
          </a:prstGeom>
          <a:solidFill>
            <a:srgbClr val="CD1F9B"/>
          </a:solidFill>
        </p:spPr>
        <p:txBody>
          <a:bodyPr wrap="none" rtlCol="0">
            <a:spAutoFit/>
          </a:bodyPr>
          <a:lstStyle/>
          <a:p>
            <a:r>
              <a:rPr lang="id-ID" dirty="0" smtClean="0">
                <a:solidFill>
                  <a:schemeClr val="bg1"/>
                </a:solidFill>
              </a:rPr>
              <a:t>b. Kurungan</a:t>
            </a:r>
            <a:endParaRPr lang="id-ID" dirty="0">
              <a:solidFill>
                <a:schemeClr val="bg1"/>
              </a:solidFill>
            </a:endParaRPr>
          </a:p>
        </p:txBody>
      </p:sp>
      <p:cxnSp>
        <p:nvCxnSpPr>
          <p:cNvPr id="42" name="Straight Arrow Connector 41"/>
          <p:cNvCxnSpPr>
            <a:stCxn id="31" idx="3"/>
          </p:cNvCxnSpPr>
          <p:nvPr/>
        </p:nvCxnSpPr>
        <p:spPr>
          <a:xfrm>
            <a:off x="4198787" y="5534154"/>
            <a:ext cx="941637" cy="6794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284440" y="6069568"/>
            <a:ext cx="1141659" cy="369332"/>
          </a:xfrm>
          <a:prstGeom prst="rect">
            <a:avLst/>
          </a:prstGeom>
          <a:solidFill>
            <a:srgbClr val="CD1F9B"/>
          </a:solidFill>
        </p:spPr>
        <p:txBody>
          <a:bodyPr wrap="none" rtlCol="0">
            <a:spAutoFit/>
          </a:bodyPr>
          <a:lstStyle/>
          <a:p>
            <a:r>
              <a:rPr lang="id-ID" dirty="0" smtClean="0">
                <a:solidFill>
                  <a:schemeClr val="bg1"/>
                </a:solidFill>
              </a:rPr>
              <a:t>c. denda</a:t>
            </a:r>
            <a:endParaRPr lang="id-ID"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1700808"/>
            <a:ext cx="8352928" cy="1200329"/>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Diharapkan mahasiswa lebih memahami mengenai :</a:t>
            </a:r>
          </a:p>
          <a:p>
            <a:pPr marL="342900" indent="-342900">
              <a:buFontTx/>
              <a:buAutoNum type="arabicPeriod"/>
            </a:pPr>
            <a:r>
              <a:rPr lang="id-ID" dirty="0" smtClean="0"/>
              <a:t>PEMERIKSAAN PAJAK</a:t>
            </a:r>
          </a:p>
          <a:p>
            <a:pPr marL="342900" indent="-342900">
              <a:buFontTx/>
              <a:buAutoNum type="arabicPeriod"/>
            </a:pPr>
            <a:r>
              <a:rPr lang="id-ID" dirty="0" smtClean="0"/>
              <a:t>PENYIDIKAN PAJAK</a:t>
            </a:r>
          </a:p>
          <a:p>
            <a:pPr marL="342900" indent="-342900">
              <a:buFontTx/>
              <a:buAutoNum type="arabicPeriod"/>
            </a:pPr>
            <a:endParaRPr lang="id-ID"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PEMAHAMAN MAHASISWA </a:t>
            </a: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5" name="Rectangle 2"/>
          <p:cNvSpPr txBox="1">
            <a:spLocks noChangeArrowheads="1"/>
          </p:cNvSpPr>
          <p:nvPr/>
        </p:nvSpPr>
        <p:spPr>
          <a:xfrm>
            <a:off x="533400" y="990600"/>
            <a:ext cx="8001000" cy="637953"/>
          </a:xfrm>
          <a:prstGeom prst="rect">
            <a:avLst/>
          </a:prstGeom>
          <a:solidFill>
            <a:srgbClr val="FFC000"/>
          </a:solidFill>
          <a:ln w="12700">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500" b="1" i="0" u="none" strike="noStrike" kern="1200" cap="all" spc="0" normalizeH="0" baseline="0" noProof="0" dirty="0" smtClean="0">
                <a:ln>
                  <a:noFill/>
                </a:ln>
                <a:effectLst/>
                <a:uLnTx/>
                <a:uFillTx/>
                <a:latin typeface="+mj-lt"/>
                <a:ea typeface="+mj-ea"/>
                <a:cs typeface="+mj-cs"/>
              </a:rPr>
              <a:t>JENIS </a:t>
            </a:r>
            <a:r>
              <a:rPr kumimoji="0" lang="fi-FI" sz="3500" b="1" i="0" u="none" strike="noStrike" kern="1200" cap="all" spc="0" normalizeH="0" baseline="0" noProof="0" dirty="0" smtClean="0">
                <a:ln>
                  <a:noFill/>
                </a:ln>
                <a:effectLst/>
                <a:uLnTx/>
                <a:uFillTx/>
                <a:latin typeface="+mj-lt"/>
                <a:ea typeface="+mj-ea"/>
                <a:cs typeface="+mj-cs"/>
              </a:rPr>
              <a:t>PEMERIKSAAN PAJAK</a:t>
            </a:r>
            <a:endParaRPr kumimoji="0" lang="en-US" sz="3500" b="1" i="0" u="none" strike="noStrike" kern="1200" cap="all" spc="0" normalizeH="0" baseline="0" noProof="0" dirty="0" smtClean="0">
              <a:ln>
                <a:noFill/>
              </a:ln>
              <a:effectLst/>
              <a:uLnTx/>
              <a:uFillTx/>
              <a:latin typeface="+mj-lt"/>
              <a:ea typeface="+mj-ea"/>
              <a:cs typeface="+mj-cs"/>
            </a:endParaRPr>
          </a:p>
        </p:txBody>
      </p:sp>
      <p:sp>
        <p:nvSpPr>
          <p:cNvPr id="6" name="Rectangle 3"/>
          <p:cNvSpPr txBox="1">
            <a:spLocks noChangeArrowheads="1"/>
          </p:cNvSpPr>
          <p:nvPr/>
        </p:nvSpPr>
        <p:spPr>
          <a:xfrm>
            <a:off x="381000" y="1676400"/>
            <a:ext cx="8305800" cy="4953000"/>
          </a:xfrm>
          <a:prstGeom prst="rect">
            <a:avLst/>
          </a:prstGeom>
          <a:solidFill>
            <a:srgbClr val="FFFF00"/>
          </a:solidFill>
          <a:ln w="12700">
            <a:solidFill>
              <a:schemeClr val="tx1"/>
            </a:solidFill>
          </a:ln>
        </p:spPr>
        <p:txBody>
          <a:bodyPr/>
          <a:lstStyle/>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Rutin</a:t>
            </a:r>
            <a:r>
              <a:rPr lang="en-US" sz="2000" dirty="0" smtClean="0"/>
              <a:t>, </a:t>
            </a:r>
            <a:r>
              <a:rPr lang="en-US" sz="2000" dirty="0" err="1" smtClean="0"/>
              <a:t>yaitu</a:t>
            </a:r>
            <a:r>
              <a:rPr lang="en-US" sz="2000" dirty="0" smtClean="0"/>
              <a:t> </a:t>
            </a:r>
            <a:r>
              <a:rPr lang="en-US" sz="2000" dirty="0" err="1" smtClean="0"/>
              <a:t>pemeriksaan</a:t>
            </a:r>
            <a:r>
              <a:rPr lang="en-US" sz="2000" dirty="0" smtClean="0"/>
              <a:t> yang </a:t>
            </a:r>
            <a:r>
              <a:rPr lang="en-US" sz="2000" dirty="0" err="1" smtClean="0"/>
              <a:t>bersifat</a:t>
            </a:r>
            <a:r>
              <a:rPr lang="en-US" sz="2000" dirty="0" smtClean="0"/>
              <a:t> </a:t>
            </a:r>
            <a:r>
              <a:rPr lang="en-US" sz="2000" dirty="0" err="1" smtClean="0"/>
              <a:t>rutin</a:t>
            </a:r>
            <a:r>
              <a:rPr lang="en-US" sz="2000" dirty="0" smtClean="0"/>
              <a:t> </a:t>
            </a:r>
            <a:r>
              <a:rPr lang="en-US" sz="2000" dirty="0" err="1" smtClean="0"/>
              <a:t>dilakukan</a:t>
            </a:r>
            <a:r>
              <a:rPr lang="en-US" sz="2000" dirty="0" smtClean="0"/>
              <a:t> </a:t>
            </a:r>
            <a:r>
              <a:rPr lang="en-US" sz="2000" dirty="0" err="1" smtClean="0"/>
              <a:t>terhadap</a:t>
            </a:r>
            <a:r>
              <a:rPr lang="en-US" sz="2000" dirty="0" smtClean="0"/>
              <a:t> </a:t>
            </a:r>
            <a:r>
              <a:rPr lang="en-US" sz="2000" dirty="0" err="1" smtClean="0"/>
              <a:t>Wajib</a:t>
            </a:r>
            <a:r>
              <a:rPr lang="en-US" sz="2000" dirty="0" smtClean="0"/>
              <a:t> </a:t>
            </a:r>
            <a:r>
              <a:rPr lang="en-US" sz="2000" dirty="0" err="1" smtClean="0"/>
              <a:t>Pajak</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pemenuhan</a:t>
            </a:r>
            <a:r>
              <a:rPr lang="en-US" sz="2000" dirty="0" smtClean="0"/>
              <a:t> </a:t>
            </a:r>
            <a:r>
              <a:rPr lang="en-US" sz="2000" dirty="0" err="1" smtClean="0"/>
              <a:t>hak</a:t>
            </a:r>
            <a:r>
              <a:rPr lang="en-US" sz="2000" dirty="0" smtClean="0"/>
              <a:t> </a:t>
            </a:r>
            <a:r>
              <a:rPr lang="en-US" sz="2000" dirty="0" err="1" smtClean="0"/>
              <a:t>dan</a:t>
            </a:r>
            <a:r>
              <a:rPr lang="en-US" sz="2000" dirty="0" smtClean="0"/>
              <a:t> </a:t>
            </a:r>
            <a:r>
              <a:rPr lang="en-US" sz="2000" dirty="0" err="1" smtClean="0"/>
              <a:t>kewajiban</a:t>
            </a:r>
            <a:r>
              <a:rPr lang="en-US" sz="2000" dirty="0" smtClean="0"/>
              <a:t> </a:t>
            </a:r>
            <a:r>
              <a:rPr lang="en-US" sz="2000" dirty="0" err="1" smtClean="0"/>
              <a:t>perpajakannya</a:t>
            </a:r>
            <a:r>
              <a:rPr lang="en-US" sz="2000" dirty="0" smtClean="0"/>
              <a:t>.</a:t>
            </a:r>
          </a:p>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Kriteria</a:t>
            </a:r>
            <a:r>
              <a:rPr lang="en-US" sz="2000" dirty="0" smtClean="0"/>
              <a:t> </a:t>
            </a:r>
            <a:r>
              <a:rPr lang="en-US" sz="2000" dirty="0" err="1" smtClean="0"/>
              <a:t>Seleksi</a:t>
            </a:r>
            <a:r>
              <a:rPr lang="en-US" sz="2000" dirty="0" smtClean="0"/>
              <a:t>, </a:t>
            </a:r>
            <a:r>
              <a:rPr lang="en-US" sz="2000" dirty="0" err="1" smtClean="0"/>
              <a:t>yaitu</a:t>
            </a:r>
            <a:r>
              <a:rPr lang="en-US" sz="2000" dirty="0" smtClean="0"/>
              <a:t> </a:t>
            </a:r>
            <a:r>
              <a:rPr lang="en-US" sz="2000" dirty="0" err="1" smtClean="0"/>
              <a:t>pemeriksaan</a:t>
            </a:r>
            <a:r>
              <a:rPr lang="en-US" sz="2000" dirty="0" smtClean="0"/>
              <a:t> yang </a:t>
            </a:r>
            <a:r>
              <a:rPr lang="en-US" sz="2000" dirty="0" err="1" smtClean="0"/>
              <a:t>dilakukan</a:t>
            </a:r>
            <a:r>
              <a:rPr lang="en-US" sz="2000" dirty="0" smtClean="0"/>
              <a:t> </a:t>
            </a:r>
            <a:r>
              <a:rPr lang="en-US" sz="2000" dirty="0" err="1" smtClean="0"/>
              <a:t>terhadap</a:t>
            </a:r>
            <a:r>
              <a:rPr lang="en-US" sz="2000" dirty="0" smtClean="0"/>
              <a:t> </a:t>
            </a:r>
            <a:r>
              <a:rPr lang="en-US" sz="2000" dirty="0" err="1" smtClean="0"/>
              <a:t>Wajib</a:t>
            </a:r>
            <a:r>
              <a:rPr lang="en-US" sz="2000" dirty="0" smtClean="0"/>
              <a:t> </a:t>
            </a:r>
            <a:r>
              <a:rPr lang="en-US" sz="2000" dirty="0" err="1" smtClean="0"/>
              <a:t>Pajak</a:t>
            </a:r>
            <a:r>
              <a:rPr lang="en-US" sz="2000" dirty="0" smtClean="0"/>
              <a:t> yang </a:t>
            </a:r>
            <a:r>
              <a:rPr lang="en-US" sz="2000" dirty="0" err="1" smtClean="0"/>
              <a:t>terpilih</a:t>
            </a:r>
            <a:r>
              <a:rPr lang="en-US" sz="2000" dirty="0" smtClean="0"/>
              <a:t> </a:t>
            </a:r>
            <a:r>
              <a:rPr lang="en-US" sz="2000" dirty="0" err="1" smtClean="0"/>
              <a:t>berdasarkan</a:t>
            </a:r>
            <a:r>
              <a:rPr lang="en-US" sz="2000" dirty="0" smtClean="0"/>
              <a:t> </a:t>
            </a:r>
            <a:r>
              <a:rPr lang="en-US" sz="2000" dirty="0" err="1" smtClean="0"/>
              <a:t>skor</a:t>
            </a:r>
            <a:r>
              <a:rPr lang="en-US" sz="2000" dirty="0" smtClean="0"/>
              <a:t> </a:t>
            </a:r>
            <a:r>
              <a:rPr lang="en-US" sz="2000" dirty="0" err="1" smtClean="0"/>
              <a:t>risiko</a:t>
            </a:r>
            <a:r>
              <a:rPr lang="en-US" sz="2000" dirty="0" smtClean="0"/>
              <a:t> </a:t>
            </a:r>
            <a:r>
              <a:rPr lang="en-US" sz="2000" dirty="0" err="1" smtClean="0"/>
              <a:t>kepatuhan</a:t>
            </a:r>
            <a:r>
              <a:rPr lang="en-US" sz="2000" dirty="0" smtClean="0"/>
              <a:t>  </a:t>
            </a:r>
            <a:r>
              <a:rPr lang="en-US" sz="2000" dirty="0" err="1" smtClean="0"/>
              <a:t>secara</a:t>
            </a:r>
            <a:r>
              <a:rPr lang="en-US" sz="2000" dirty="0" smtClean="0"/>
              <a:t> </a:t>
            </a:r>
            <a:r>
              <a:rPr lang="en-US" sz="2000" dirty="0" err="1" smtClean="0"/>
              <a:t>komputerisasi</a:t>
            </a:r>
            <a:r>
              <a:rPr lang="en-US" sz="2000" dirty="0" smtClean="0"/>
              <a:t>.</a:t>
            </a:r>
          </a:p>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Khusus</a:t>
            </a:r>
            <a:r>
              <a:rPr lang="en-US" sz="2000" dirty="0" smtClean="0"/>
              <a:t>, </a:t>
            </a:r>
            <a:r>
              <a:rPr lang="en-US" sz="2000" dirty="0" err="1" smtClean="0"/>
              <a:t>yaitu</a:t>
            </a:r>
            <a:r>
              <a:rPr lang="en-US" sz="2000" dirty="0" smtClean="0"/>
              <a:t> </a:t>
            </a:r>
            <a:r>
              <a:rPr lang="en-US" sz="2000" dirty="0" err="1" smtClean="0"/>
              <a:t>pemeriksaan</a:t>
            </a:r>
            <a:r>
              <a:rPr lang="en-US" sz="2000" dirty="0" smtClean="0"/>
              <a:t> yang </a:t>
            </a:r>
            <a:r>
              <a:rPr lang="en-US" sz="2000" dirty="0" err="1" smtClean="0"/>
              <a:t>dilakukan</a:t>
            </a:r>
            <a:r>
              <a:rPr lang="en-US" sz="2000" dirty="0" smtClean="0"/>
              <a:t> </a:t>
            </a:r>
            <a:r>
              <a:rPr lang="en-US" sz="2000" dirty="0" err="1" smtClean="0"/>
              <a:t>terhadap</a:t>
            </a:r>
            <a:r>
              <a:rPr lang="en-US" sz="2000" dirty="0" smtClean="0"/>
              <a:t> </a:t>
            </a:r>
            <a:r>
              <a:rPr lang="en-US" sz="2000" dirty="0" err="1" smtClean="0"/>
              <a:t>Wajib</a:t>
            </a:r>
            <a:r>
              <a:rPr lang="en-US" sz="2000" dirty="0" smtClean="0"/>
              <a:t> </a:t>
            </a:r>
            <a:r>
              <a:rPr lang="en-US" sz="2000" dirty="0" err="1" smtClean="0"/>
              <a:t>Pajak</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adanya</a:t>
            </a:r>
            <a:r>
              <a:rPr lang="en-US" sz="2000" dirty="0" smtClean="0"/>
              <a:t> </a:t>
            </a:r>
            <a:r>
              <a:rPr lang="en-US" sz="2000" dirty="0" err="1" smtClean="0"/>
              <a:t>informasi</a:t>
            </a:r>
            <a:r>
              <a:rPr lang="en-US" sz="2000" dirty="0" smtClean="0"/>
              <a:t>, data, </a:t>
            </a:r>
            <a:r>
              <a:rPr lang="en-US" sz="2000" dirty="0" err="1" smtClean="0"/>
              <a:t>laporan</a:t>
            </a:r>
            <a:r>
              <a:rPr lang="en-US" sz="2000" dirty="0" smtClean="0"/>
              <a:t> </a:t>
            </a:r>
            <a:r>
              <a:rPr lang="en-US" sz="2000" dirty="0" err="1" smtClean="0"/>
              <a:t>atau</a:t>
            </a:r>
            <a:r>
              <a:rPr lang="en-US" sz="2000" dirty="0" smtClean="0"/>
              <a:t> </a:t>
            </a:r>
            <a:r>
              <a:rPr lang="en-US" sz="2000" dirty="0" err="1" smtClean="0"/>
              <a:t>pengaduan</a:t>
            </a:r>
            <a:r>
              <a:rPr lang="en-US" sz="2000" dirty="0" smtClean="0"/>
              <a:t> yang </a:t>
            </a:r>
            <a:r>
              <a:rPr lang="en-US" sz="2000" dirty="0" err="1" smtClean="0"/>
              <a:t>berkaitan</a:t>
            </a:r>
            <a:r>
              <a:rPr lang="en-US" sz="2000" dirty="0" smtClean="0"/>
              <a:t> </a:t>
            </a:r>
            <a:r>
              <a:rPr lang="en-US" sz="2000" dirty="0" err="1" smtClean="0"/>
              <a:t>dengannya</a:t>
            </a:r>
            <a:r>
              <a:rPr lang="en-US" sz="2000" dirty="0" smtClean="0"/>
              <a:t> </a:t>
            </a:r>
            <a:r>
              <a:rPr lang="en-US" sz="2000" dirty="0" err="1" smtClean="0"/>
              <a:t>serta</a:t>
            </a:r>
            <a:r>
              <a:rPr lang="en-US" sz="2000" dirty="0" smtClean="0"/>
              <a:t> </a:t>
            </a:r>
            <a:r>
              <a:rPr lang="en-US" sz="2000" dirty="0" err="1" smtClean="0"/>
              <a:t>untuk</a:t>
            </a:r>
            <a:r>
              <a:rPr lang="en-US" sz="2000" dirty="0" smtClean="0"/>
              <a:t> </a:t>
            </a:r>
            <a:r>
              <a:rPr lang="en-US" sz="2000" dirty="0" err="1" smtClean="0"/>
              <a:t>memperoleh</a:t>
            </a:r>
            <a:r>
              <a:rPr lang="en-US" sz="2000" dirty="0" smtClean="0"/>
              <a:t> </a:t>
            </a:r>
            <a:r>
              <a:rPr lang="en-US" sz="2000" dirty="0" err="1" smtClean="0"/>
              <a:t>informasi</a:t>
            </a:r>
            <a:r>
              <a:rPr lang="en-US" sz="2000" dirty="0" smtClean="0"/>
              <a:t> </a:t>
            </a:r>
            <a:r>
              <a:rPr lang="en-US" sz="2000" dirty="0" err="1" smtClean="0"/>
              <a:t>atau</a:t>
            </a:r>
            <a:r>
              <a:rPr lang="en-US" sz="2000" dirty="0" smtClean="0"/>
              <a:t> data </a:t>
            </a:r>
            <a:r>
              <a:rPr lang="en-US" sz="2000" dirty="0" err="1" smtClean="0"/>
              <a:t>untuk</a:t>
            </a:r>
            <a:r>
              <a:rPr lang="en-US" sz="2000" dirty="0" smtClean="0"/>
              <a:t> </a:t>
            </a:r>
            <a:r>
              <a:rPr lang="en-US" sz="2000" dirty="0" err="1" smtClean="0"/>
              <a:t>tujuan</a:t>
            </a:r>
            <a:r>
              <a:rPr lang="en-US" sz="2000" dirty="0" smtClean="0"/>
              <a:t> </a:t>
            </a:r>
            <a:r>
              <a:rPr lang="en-US" sz="2000" dirty="0" err="1" smtClean="0"/>
              <a:t>tertentu</a:t>
            </a:r>
            <a:r>
              <a:rPr lang="en-US" sz="2000" dirty="0" smtClean="0"/>
              <a:t>.</a:t>
            </a:r>
            <a:endParaRPr lang="id-ID" sz="2000" dirty="0" smtClean="0"/>
          </a:p>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Wajib</a:t>
            </a:r>
            <a:r>
              <a:rPr lang="en-US" sz="2000" dirty="0" smtClean="0"/>
              <a:t> </a:t>
            </a:r>
            <a:r>
              <a:rPr lang="en-US" sz="2000" dirty="0" err="1" smtClean="0"/>
              <a:t>Pajak</a:t>
            </a:r>
            <a:r>
              <a:rPr lang="en-US" sz="2000" dirty="0" smtClean="0"/>
              <a:t> </a:t>
            </a:r>
            <a:r>
              <a:rPr lang="en-US" sz="2000" dirty="0" err="1" smtClean="0"/>
              <a:t>Lokasi</a:t>
            </a:r>
            <a:r>
              <a:rPr lang="en-US" sz="2000" dirty="0" smtClean="0"/>
              <a:t>, </a:t>
            </a:r>
            <a:r>
              <a:rPr lang="en-US" sz="2000" dirty="0" err="1" smtClean="0"/>
              <a:t>yaitu</a:t>
            </a:r>
            <a:r>
              <a:rPr lang="en-US" sz="2000" dirty="0" smtClean="0"/>
              <a:t> </a:t>
            </a:r>
            <a:r>
              <a:rPr lang="en-US" sz="2000" dirty="0" err="1" smtClean="0"/>
              <a:t>pemeriksaan</a:t>
            </a:r>
            <a:r>
              <a:rPr lang="en-US" sz="2000" dirty="0" smtClean="0"/>
              <a:t> yang </a:t>
            </a:r>
            <a:r>
              <a:rPr lang="en-US" sz="2000" dirty="0" err="1" smtClean="0"/>
              <a:t>dilakukan</a:t>
            </a:r>
            <a:r>
              <a:rPr lang="en-US" sz="2000" dirty="0" smtClean="0"/>
              <a:t> </a:t>
            </a:r>
            <a:r>
              <a:rPr lang="en-US" sz="2000" dirty="0" err="1" smtClean="0"/>
              <a:t>atas</a:t>
            </a:r>
            <a:r>
              <a:rPr lang="en-US" sz="2000" dirty="0" smtClean="0"/>
              <a:t> </a:t>
            </a:r>
            <a:r>
              <a:rPr lang="en-US" sz="2000" dirty="0" err="1" smtClean="0"/>
              <a:t>cabang</a:t>
            </a:r>
            <a:r>
              <a:rPr lang="en-US" sz="2000" dirty="0" smtClean="0"/>
              <a:t>, </a:t>
            </a:r>
            <a:r>
              <a:rPr lang="en-US" sz="2000" dirty="0" err="1" smtClean="0"/>
              <a:t>perwakilan</a:t>
            </a:r>
            <a:r>
              <a:rPr lang="en-US" sz="2000" dirty="0" smtClean="0"/>
              <a:t>, </a:t>
            </a:r>
            <a:r>
              <a:rPr lang="en-US" sz="2000" dirty="0" err="1" smtClean="0"/>
              <a:t>pabrik</a:t>
            </a:r>
            <a:r>
              <a:rPr lang="en-US" sz="2000" dirty="0" smtClean="0"/>
              <a:t> </a:t>
            </a:r>
            <a:r>
              <a:rPr lang="en-US" sz="2000" dirty="0" err="1" smtClean="0"/>
              <a:t>dan</a:t>
            </a:r>
            <a:r>
              <a:rPr lang="en-US" sz="2000" dirty="0" smtClean="0"/>
              <a:t> </a:t>
            </a:r>
            <a:r>
              <a:rPr lang="en-US" sz="2000" dirty="0" err="1" smtClean="0"/>
              <a:t>atau</a:t>
            </a:r>
            <a:r>
              <a:rPr lang="en-US" sz="2000" dirty="0" smtClean="0"/>
              <a:t> </a:t>
            </a:r>
            <a:r>
              <a:rPr lang="en-US" sz="2000" dirty="0" err="1" smtClean="0"/>
              <a:t>tempat</a:t>
            </a:r>
            <a:r>
              <a:rPr lang="en-US" sz="2000" dirty="0" smtClean="0"/>
              <a:t> </a:t>
            </a:r>
            <a:r>
              <a:rPr lang="en-US" sz="2000" dirty="0" err="1" smtClean="0"/>
              <a:t>usaha</a:t>
            </a:r>
            <a:r>
              <a:rPr lang="en-US" sz="2000" dirty="0" smtClean="0"/>
              <a:t> </a:t>
            </a:r>
            <a:r>
              <a:rPr lang="en-US" sz="2000" dirty="0" err="1" smtClean="0"/>
              <a:t>dari</a:t>
            </a:r>
            <a:r>
              <a:rPr lang="en-US" sz="2000" dirty="0" smtClean="0"/>
              <a:t> </a:t>
            </a:r>
            <a:r>
              <a:rPr lang="en-US" sz="2000" dirty="0" err="1" smtClean="0"/>
              <a:t>Wajib</a:t>
            </a:r>
            <a:r>
              <a:rPr lang="en-US" sz="2000" dirty="0" smtClean="0"/>
              <a:t> </a:t>
            </a:r>
            <a:r>
              <a:rPr lang="en-US" sz="2000" dirty="0" err="1" smtClean="0"/>
              <a:t>Pajak</a:t>
            </a:r>
            <a:r>
              <a:rPr lang="en-US" sz="2000" dirty="0" smtClean="0"/>
              <a:t> </a:t>
            </a:r>
            <a:r>
              <a:rPr lang="en-US" sz="2000" dirty="0" err="1" smtClean="0"/>
              <a:t>Domisili</a:t>
            </a:r>
            <a:r>
              <a:rPr lang="en-US" sz="2000" dirty="0" smtClean="0"/>
              <a:t>.</a:t>
            </a:r>
          </a:p>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Tahun</a:t>
            </a:r>
            <a:r>
              <a:rPr lang="en-US" sz="2000" dirty="0" smtClean="0"/>
              <a:t> </a:t>
            </a:r>
            <a:r>
              <a:rPr lang="en-US" sz="2000" dirty="0" err="1" smtClean="0"/>
              <a:t>Berjalan</a:t>
            </a:r>
            <a:r>
              <a:rPr lang="en-US" sz="2000" dirty="0" smtClean="0"/>
              <a:t>, </a:t>
            </a:r>
            <a:r>
              <a:rPr lang="en-US" sz="2000" dirty="0" err="1" smtClean="0"/>
              <a:t>yaitu</a:t>
            </a:r>
            <a:r>
              <a:rPr lang="en-US" sz="2000" dirty="0" smtClean="0"/>
              <a:t> </a:t>
            </a:r>
            <a:r>
              <a:rPr lang="en-US" sz="2000" dirty="0" err="1" smtClean="0"/>
              <a:t>pemeriksaan</a:t>
            </a:r>
            <a:r>
              <a:rPr lang="en-US" sz="2000" dirty="0" smtClean="0"/>
              <a:t> </a:t>
            </a:r>
            <a:r>
              <a:rPr lang="en-US" sz="2000" dirty="0" err="1" smtClean="0"/>
              <a:t>terhadap</a:t>
            </a:r>
            <a:r>
              <a:rPr lang="en-US" sz="2000" dirty="0" smtClean="0"/>
              <a:t> </a:t>
            </a:r>
            <a:r>
              <a:rPr lang="en-US" sz="2000" dirty="0" err="1" smtClean="0"/>
              <a:t>Wajib</a:t>
            </a:r>
            <a:r>
              <a:rPr lang="en-US" sz="2000" dirty="0" smtClean="0"/>
              <a:t> </a:t>
            </a:r>
            <a:r>
              <a:rPr lang="en-US" sz="2000" dirty="0" err="1" smtClean="0"/>
              <a:t>Pajak</a:t>
            </a:r>
            <a:r>
              <a:rPr lang="en-US" sz="2000" dirty="0" smtClean="0"/>
              <a:t> yang </a:t>
            </a:r>
            <a:r>
              <a:rPr lang="en-US" sz="2000" dirty="0" err="1" smtClean="0"/>
              <a:t>dilakukan</a:t>
            </a:r>
            <a:r>
              <a:rPr lang="en-US" sz="2000" dirty="0" smtClean="0"/>
              <a:t> </a:t>
            </a:r>
            <a:r>
              <a:rPr lang="en-US" sz="2000" dirty="0" err="1" smtClean="0"/>
              <a:t>dalam</a:t>
            </a:r>
            <a:r>
              <a:rPr lang="en-US" sz="2000" dirty="0" smtClean="0"/>
              <a:t> </a:t>
            </a:r>
            <a:r>
              <a:rPr lang="en-US" sz="2000" dirty="0" err="1" smtClean="0"/>
              <a:t>tahun</a:t>
            </a:r>
            <a:r>
              <a:rPr lang="en-US" sz="2000" dirty="0" smtClean="0"/>
              <a:t> </a:t>
            </a:r>
            <a:r>
              <a:rPr lang="en-US" sz="2000" dirty="0" err="1" smtClean="0"/>
              <a:t>berjalan</a:t>
            </a:r>
            <a:r>
              <a:rPr lang="en-US" sz="2000" dirty="0" smtClean="0"/>
              <a:t> </a:t>
            </a:r>
            <a:r>
              <a:rPr lang="en-US" sz="2000" dirty="0" err="1" smtClean="0"/>
              <a:t>untuk</a:t>
            </a:r>
            <a:r>
              <a:rPr lang="en-US" sz="2000" dirty="0" smtClean="0"/>
              <a:t> </a:t>
            </a:r>
            <a:r>
              <a:rPr lang="en-US" sz="2000" dirty="0" err="1" smtClean="0"/>
              <a:t>jenis-jenis</a:t>
            </a:r>
            <a:r>
              <a:rPr lang="en-US" sz="2000" dirty="0" smtClean="0"/>
              <a:t> </a:t>
            </a:r>
            <a:r>
              <a:rPr lang="en-US" sz="2000" dirty="0" err="1" smtClean="0"/>
              <a:t>pajak</a:t>
            </a:r>
            <a:r>
              <a:rPr lang="en-US" sz="2000" dirty="0" smtClean="0"/>
              <a:t> </a:t>
            </a:r>
            <a:r>
              <a:rPr lang="en-US" sz="2000" dirty="0" err="1" smtClean="0"/>
              <a:t>tertentu</a:t>
            </a:r>
            <a:r>
              <a:rPr lang="en-US" sz="2000" dirty="0" smtClean="0"/>
              <a:t> </a:t>
            </a:r>
            <a:r>
              <a:rPr lang="en-US" sz="2000" dirty="0" err="1" smtClean="0"/>
              <a:t>atau</a:t>
            </a:r>
            <a:r>
              <a:rPr lang="en-US" sz="2000" dirty="0" smtClean="0"/>
              <a:t> </a:t>
            </a:r>
            <a:r>
              <a:rPr lang="en-US" sz="2000" dirty="0" err="1" smtClean="0"/>
              <a:t>seluruh</a:t>
            </a:r>
            <a:r>
              <a:rPr lang="en-US" sz="2000" dirty="0" smtClean="0"/>
              <a:t> </a:t>
            </a:r>
            <a:r>
              <a:rPr lang="en-US" sz="2000" dirty="0" err="1" smtClean="0"/>
              <a:t>jenis</a:t>
            </a:r>
            <a:r>
              <a:rPr lang="en-US" sz="2000" dirty="0" smtClean="0"/>
              <a:t> </a:t>
            </a:r>
            <a:r>
              <a:rPr lang="en-US" sz="2000" dirty="0" err="1" smtClean="0"/>
              <a:t>pajak</a:t>
            </a:r>
            <a:r>
              <a:rPr lang="en-US" sz="2000" dirty="0" smtClean="0"/>
              <a:t> </a:t>
            </a:r>
            <a:r>
              <a:rPr lang="en-US" sz="2000" dirty="0" err="1" smtClean="0"/>
              <a:t>dan</a:t>
            </a:r>
            <a:r>
              <a:rPr lang="en-US" sz="2000" dirty="0" smtClean="0"/>
              <a:t> </a:t>
            </a:r>
            <a:r>
              <a:rPr lang="en-US" sz="2000" dirty="0" err="1" smtClean="0"/>
              <a:t>atau</a:t>
            </a:r>
            <a:r>
              <a:rPr lang="en-US" sz="2000" dirty="0" smtClean="0"/>
              <a:t> </a:t>
            </a:r>
            <a:r>
              <a:rPr lang="en-US" sz="2000" dirty="0" err="1" smtClean="0"/>
              <a:t>untuk</a:t>
            </a:r>
            <a:r>
              <a:rPr lang="en-US" sz="2000" dirty="0" smtClean="0"/>
              <a:t> </a:t>
            </a:r>
            <a:r>
              <a:rPr lang="en-US" sz="2000" dirty="0" err="1" smtClean="0"/>
              <a:t>mengumpulkan</a:t>
            </a:r>
            <a:r>
              <a:rPr lang="en-US" sz="2000" dirty="0" smtClean="0"/>
              <a:t> data </a:t>
            </a:r>
            <a:r>
              <a:rPr lang="en-US" sz="2000" dirty="0" err="1" smtClean="0"/>
              <a:t>dan</a:t>
            </a:r>
            <a:r>
              <a:rPr lang="en-US" sz="2000" dirty="0" smtClean="0"/>
              <a:t> </a:t>
            </a:r>
            <a:r>
              <a:rPr lang="en-US" sz="2000" dirty="0" err="1" smtClean="0"/>
              <a:t>atau</a:t>
            </a:r>
            <a:r>
              <a:rPr lang="en-US" sz="2000" dirty="0" smtClean="0"/>
              <a:t> </a:t>
            </a:r>
            <a:r>
              <a:rPr lang="en-US" sz="2000" dirty="0" err="1" smtClean="0"/>
              <a:t>keterangan</a:t>
            </a:r>
            <a:r>
              <a:rPr lang="en-US" sz="2000" dirty="0" smtClean="0"/>
              <a:t> </a:t>
            </a:r>
            <a:r>
              <a:rPr lang="en-US" sz="2000" dirty="0" err="1" smtClean="0"/>
              <a:t>untuk</a:t>
            </a:r>
            <a:r>
              <a:rPr lang="en-US" sz="2000" dirty="0" smtClean="0"/>
              <a:t> </a:t>
            </a:r>
            <a:r>
              <a:rPr lang="en-US" sz="2000" dirty="0" err="1" smtClean="0"/>
              <a:t>tujuan</a:t>
            </a:r>
            <a:r>
              <a:rPr lang="en-US" sz="2000" dirty="0" smtClean="0"/>
              <a:t> </a:t>
            </a:r>
            <a:r>
              <a:rPr lang="en-US" sz="2000" dirty="0" err="1" smtClean="0"/>
              <a:t>tertentu</a:t>
            </a:r>
            <a:r>
              <a:rPr lang="en-US" sz="2000" dirty="0" smtClean="0"/>
              <a:t>.</a:t>
            </a:r>
          </a:p>
          <a:p>
            <a:pPr marL="533400" indent="-533400" eaLnBrk="1" hangingPunct="1">
              <a:lnSpc>
                <a:spcPct val="90000"/>
              </a:lnSpc>
              <a:buFont typeface="Wingdings" pitchFamily="2" charset="2"/>
              <a:buChar char="Ø"/>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1000"/>
                                        <p:tgtEl>
                                          <p:spTgt spid="6">
                                            <p:bg/>
                                          </p:spTgt>
                                        </p:tgtEl>
                                      </p:cBhvr>
                                    </p:animEffect>
                                    <p:anim calcmode="lin" valueType="num">
                                      <p:cBhvr>
                                        <p:cTn id="18" dur="1000" fill="hold"/>
                                        <p:tgtEl>
                                          <p:spTgt spid="6">
                                            <p:bg/>
                                          </p:spTgt>
                                        </p:tgtEl>
                                        <p:attrNameLst>
                                          <p:attrName>ppt_x</p:attrName>
                                        </p:attrNameLst>
                                      </p:cBhvr>
                                      <p:tavLst>
                                        <p:tav tm="0">
                                          <p:val>
                                            <p:strVal val="#ppt_x"/>
                                          </p:val>
                                        </p:tav>
                                        <p:tav tm="100000">
                                          <p:val>
                                            <p:strVal val="#ppt_x"/>
                                          </p:val>
                                        </p:tav>
                                      </p:tavLst>
                                    </p:anim>
                                    <p:anim calcmode="lin" valueType="num">
                                      <p:cBhvr>
                                        <p:cTn id="1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1000"/>
                                        <p:tgtEl>
                                          <p:spTgt spid="6">
                                            <p:txEl>
                                              <p:pRg st="0" end="0"/>
                                            </p:txEl>
                                          </p:spTgt>
                                        </p:tgtEl>
                                      </p:cBhvr>
                                    </p:animEffect>
                                    <p:anim calcmode="lin" valueType="num">
                                      <p:cBhvr>
                                        <p:cTn id="2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1000"/>
                                        <p:tgtEl>
                                          <p:spTgt spid="6">
                                            <p:txEl>
                                              <p:pRg st="1" end="1"/>
                                            </p:txEl>
                                          </p:spTgt>
                                        </p:tgtEl>
                                      </p:cBhvr>
                                    </p:animEffect>
                                    <p:anim calcmode="lin" valueType="num">
                                      <p:cBhvr>
                                        <p:cTn id="3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fade">
                                      <p:cBhvr>
                                        <p:cTn id="38" dur="1000"/>
                                        <p:tgtEl>
                                          <p:spTgt spid="6">
                                            <p:txEl>
                                              <p:pRg st="2" end="2"/>
                                            </p:txEl>
                                          </p:spTgt>
                                        </p:tgtEl>
                                      </p:cBhvr>
                                    </p:animEffect>
                                    <p:anim calcmode="lin" valueType="num">
                                      <p:cBhvr>
                                        <p:cTn id="3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6">
                                            <p:txEl>
                                              <p:pRg st="3" end="3"/>
                                            </p:txEl>
                                          </p:spTgt>
                                        </p:tgtEl>
                                        <p:attrNameLst>
                                          <p:attrName>style.visibility</p:attrName>
                                        </p:attrNameLst>
                                      </p:cBhvr>
                                      <p:to>
                                        <p:strVal val="visible"/>
                                      </p:to>
                                    </p:set>
                                    <p:animEffect transition="in" filter="fade">
                                      <p:cBhvr>
                                        <p:cTn id="45" dur="1000"/>
                                        <p:tgtEl>
                                          <p:spTgt spid="6">
                                            <p:txEl>
                                              <p:pRg st="3" end="3"/>
                                            </p:txEl>
                                          </p:spTgt>
                                        </p:tgtEl>
                                      </p:cBhvr>
                                    </p:animEffect>
                                    <p:anim calcmode="lin" valueType="num">
                                      <p:cBhvr>
                                        <p:cTn id="46"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1000"/>
                                        <p:tgtEl>
                                          <p:spTgt spid="6">
                                            <p:txEl>
                                              <p:pRg st="4" end="4"/>
                                            </p:txEl>
                                          </p:spTgt>
                                        </p:tgtEl>
                                      </p:cBhvr>
                                    </p:animEffect>
                                    <p:anim calcmode="lin" valueType="num">
                                      <p:cBhvr>
                                        <p:cTn id="53"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5" name="Rectangle 2"/>
          <p:cNvSpPr txBox="1">
            <a:spLocks noChangeArrowheads="1"/>
          </p:cNvSpPr>
          <p:nvPr/>
        </p:nvSpPr>
        <p:spPr>
          <a:xfrm>
            <a:off x="533400" y="990600"/>
            <a:ext cx="8001000" cy="637953"/>
          </a:xfrm>
          <a:prstGeom prst="rect">
            <a:avLst/>
          </a:prstGeom>
          <a:solidFill>
            <a:srgbClr val="FFC000"/>
          </a:solidFill>
          <a:ln w="12700">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500" b="1" i="0" u="none" strike="noStrike" kern="1200" cap="all" spc="0" normalizeH="0" baseline="0" noProof="0" dirty="0" smtClean="0">
                <a:ln>
                  <a:noFill/>
                </a:ln>
                <a:effectLst/>
                <a:uLnTx/>
                <a:uFillTx/>
                <a:latin typeface="+mj-lt"/>
                <a:ea typeface="+mj-ea"/>
                <a:cs typeface="+mj-cs"/>
              </a:rPr>
              <a:t>JENIS </a:t>
            </a:r>
            <a:r>
              <a:rPr kumimoji="0" lang="fi-FI" sz="3500" b="1" i="0" u="none" strike="noStrike" kern="1200" cap="all" spc="0" normalizeH="0" baseline="0" noProof="0" dirty="0" smtClean="0">
                <a:ln>
                  <a:noFill/>
                </a:ln>
                <a:effectLst/>
                <a:uLnTx/>
                <a:uFillTx/>
                <a:latin typeface="+mj-lt"/>
                <a:ea typeface="+mj-ea"/>
                <a:cs typeface="+mj-cs"/>
              </a:rPr>
              <a:t>PEMERIKSAAN PAJAK</a:t>
            </a:r>
            <a:endParaRPr kumimoji="0" lang="en-US" sz="3500" b="1" i="0" u="none" strike="noStrike" kern="1200" cap="all" spc="0" normalizeH="0" baseline="0" noProof="0" dirty="0" smtClean="0">
              <a:ln>
                <a:noFill/>
              </a:ln>
              <a:effectLst/>
              <a:uLnTx/>
              <a:uFillTx/>
              <a:latin typeface="+mj-lt"/>
              <a:ea typeface="+mj-ea"/>
              <a:cs typeface="+mj-cs"/>
            </a:endParaRPr>
          </a:p>
        </p:txBody>
      </p:sp>
      <p:sp>
        <p:nvSpPr>
          <p:cNvPr id="6" name="Rectangle 3"/>
          <p:cNvSpPr txBox="1">
            <a:spLocks noChangeArrowheads="1"/>
          </p:cNvSpPr>
          <p:nvPr/>
        </p:nvSpPr>
        <p:spPr>
          <a:xfrm>
            <a:off x="381000" y="1676400"/>
            <a:ext cx="8305800" cy="3581400"/>
          </a:xfrm>
          <a:prstGeom prst="rect">
            <a:avLst/>
          </a:prstGeom>
          <a:solidFill>
            <a:srgbClr val="FFFF00"/>
          </a:solidFill>
          <a:ln w="12700">
            <a:solidFill>
              <a:schemeClr val="tx1"/>
            </a:solidFill>
          </a:ln>
        </p:spPr>
        <p:txBody>
          <a:bodyPr/>
          <a:lstStyle/>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Bukti</a:t>
            </a:r>
            <a:r>
              <a:rPr lang="en-US" sz="2000" dirty="0" smtClean="0"/>
              <a:t> </a:t>
            </a:r>
            <a:r>
              <a:rPr lang="en-US" sz="2000" dirty="0" err="1" smtClean="0"/>
              <a:t>Permulaan</a:t>
            </a:r>
            <a:r>
              <a:rPr lang="en-US" sz="2000" dirty="0" smtClean="0"/>
              <a:t>, </a:t>
            </a:r>
            <a:r>
              <a:rPr lang="en-US" sz="2000" dirty="0" err="1" smtClean="0"/>
              <a:t>yaitu</a:t>
            </a:r>
            <a:r>
              <a:rPr lang="en-US" sz="2000" dirty="0" smtClean="0"/>
              <a:t> </a:t>
            </a:r>
            <a:r>
              <a:rPr lang="en-US" sz="2000" dirty="0" err="1" smtClean="0"/>
              <a:t>pemeriksaan</a:t>
            </a:r>
            <a:r>
              <a:rPr lang="en-US" sz="2000" dirty="0" smtClean="0"/>
              <a:t> yang </a:t>
            </a:r>
            <a:r>
              <a:rPr lang="en-US" sz="2000" dirty="0" err="1" smtClean="0"/>
              <a:t>dilakukan</a:t>
            </a:r>
            <a:r>
              <a:rPr lang="en-US" sz="2000" dirty="0" smtClean="0"/>
              <a:t> </a:t>
            </a:r>
            <a:r>
              <a:rPr lang="en-US" sz="2000" dirty="0" err="1" smtClean="0"/>
              <a:t>untuk</a:t>
            </a:r>
            <a:r>
              <a:rPr lang="en-US" sz="2000" dirty="0" smtClean="0"/>
              <a:t> </a:t>
            </a:r>
            <a:r>
              <a:rPr lang="en-US" sz="2000" dirty="0" err="1" smtClean="0"/>
              <a:t>mendapatkan</a:t>
            </a:r>
            <a:r>
              <a:rPr lang="en-US" sz="2000" dirty="0" smtClean="0"/>
              <a:t> </a:t>
            </a:r>
            <a:r>
              <a:rPr lang="en-US" sz="2000" dirty="0" err="1" smtClean="0"/>
              <a:t>bukti</a:t>
            </a:r>
            <a:r>
              <a:rPr lang="en-US" sz="2000" dirty="0" smtClean="0"/>
              <a:t> </a:t>
            </a:r>
            <a:r>
              <a:rPr lang="en-US" sz="2000" dirty="0" err="1" smtClean="0"/>
              <a:t>permulaan</a:t>
            </a:r>
            <a:r>
              <a:rPr lang="en-US" sz="2000" dirty="0" smtClean="0"/>
              <a:t> </a:t>
            </a:r>
            <a:r>
              <a:rPr lang="en-US" sz="2000" dirty="0" err="1" smtClean="0"/>
              <a:t>tentang</a:t>
            </a:r>
            <a:r>
              <a:rPr lang="en-US" sz="2000" dirty="0" smtClean="0"/>
              <a:t> </a:t>
            </a:r>
            <a:r>
              <a:rPr lang="en-US" sz="2000" dirty="0" err="1" smtClean="0"/>
              <a:t>adanya</a:t>
            </a:r>
            <a:r>
              <a:rPr lang="en-US" sz="2000" dirty="0" smtClean="0"/>
              <a:t> </a:t>
            </a:r>
            <a:r>
              <a:rPr lang="en-US" sz="2000" dirty="0" err="1" smtClean="0"/>
              <a:t>dugaan</a:t>
            </a:r>
            <a:r>
              <a:rPr lang="en-US" sz="2000" dirty="0" smtClean="0"/>
              <a:t> </a:t>
            </a:r>
            <a:r>
              <a:rPr lang="en-US" sz="2000" dirty="0" err="1" smtClean="0"/>
              <a:t>telah</a:t>
            </a:r>
            <a:r>
              <a:rPr lang="en-US" sz="2000" dirty="0" smtClean="0"/>
              <a:t> </a:t>
            </a:r>
            <a:r>
              <a:rPr lang="en-US" sz="2000" dirty="0" err="1" smtClean="0"/>
              <a:t>terjadi</a:t>
            </a:r>
            <a:r>
              <a:rPr lang="en-US" sz="2000" dirty="0" smtClean="0"/>
              <a:t> </a:t>
            </a:r>
            <a:r>
              <a:rPr lang="en-US" sz="2000" dirty="0" err="1" smtClean="0"/>
              <a:t>tindak</a:t>
            </a:r>
            <a:r>
              <a:rPr lang="en-US" sz="2000" dirty="0" smtClean="0"/>
              <a:t> </a:t>
            </a:r>
            <a:r>
              <a:rPr lang="en-US" sz="2000" dirty="0" err="1" smtClean="0"/>
              <a:t>pidana</a:t>
            </a:r>
            <a:r>
              <a:rPr lang="en-US" sz="2000" dirty="0" smtClean="0"/>
              <a:t> </a:t>
            </a:r>
            <a:r>
              <a:rPr lang="en-US" sz="2000" dirty="0" err="1" smtClean="0"/>
              <a:t>di</a:t>
            </a:r>
            <a:r>
              <a:rPr lang="en-US" sz="2000" dirty="0" smtClean="0"/>
              <a:t> </a:t>
            </a:r>
            <a:r>
              <a:rPr lang="en-US" sz="2000" dirty="0" err="1" smtClean="0"/>
              <a:t>bidang</a:t>
            </a:r>
            <a:r>
              <a:rPr lang="en-US" sz="2000" dirty="0" smtClean="0"/>
              <a:t> </a:t>
            </a:r>
            <a:r>
              <a:rPr lang="en-US" sz="2000" dirty="0" err="1" smtClean="0"/>
              <a:t>perpajakan</a:t>
            </a:r>
            <a:r>
              <a:rPr lang="en-US" sz="2000" dirty="0" smtClean="0"/>
              <a:t>.</a:t>
            </a:r>
          </a:p>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Terintegrasi</a:t>
            </a:r>
            <a:r>
              <a:rPr lang="en-US" sz="2000" dirty="0" smtClean="0"/>
              <a:t>, </a:t>
            </a:r>
            <a:r>
              <a:rPr lang="en-US" sz="2000" dirty="0" err="1" smtClean="0"/>
              <a:t>yaitu</a:t>
            </a:r>
            <a:r>
              <a:rPr lang="en-US" sz="2000" dirty="0" smtClean="0"/>
              <a:t> </a:t>
            </a:r>
            <a:r>
              <a:rPr lang="en-US" sz="2000" dirty="0" err="1" smtClean="0"/>
              <a:t>pemeriksaan</a:t>
            </a:r>
            <a:r>
              <a:rPr lang="en-US" sz="2000" dirty="0" smtClean="0"/>
              <a:t> </a:t>
            </a:r>
            <a:r>
              <a:rPr lang="en-US" sz="2000" dirty="0" err="1" smtClean="0"/>
              <a:t>terkoordinasi</a:t>
            </a:r>
            <a:r>
              <a:rPr lang="en-US" sz="2000" dirty="0" smtClean="0"/>
              <a:t> </a:t>
            </a:r>
            <a:r>
              <a:rPr lang="en-US" sz="2000" dirty="0" err="1" smtClean="0"/>
              <a:t>dari</a:t>
            </a:r>
            <a:r>
              <a:rPr lang="en-US" sz="2000" dirty="0" smtClean="0"/>
              <a:t> </a:t>
            </a:r>
            <a:r>
              <a:rPr lang="en-US" sz="2000" dirty="0" err="1" smtClean="0"/>
              <a:t>dua</a:t>
            </a:r>
            <a:r>
              <a:rPr lang="en-US" sz="2000" dirty="0" smtClean="0"/>
              <a:t> </a:t>
            </a:r>
            <a:r>
              <a:rPr lang="en-US" sz="2000" dirty="0" err="1" smtClean="0"/>
              <a:t>atau</a:t>
            </a:r>
            <a:r>
              <a:rPr lang="en-US" sz="2000" dirty="0" smtClean="0"/>
              <a:t> </a:t>
            </a:r>
            <a:r>
              <a:rPr lang="en-US" sz="2000" dirty="0" err="1" smtClean="0"/>
              <a:t>lebih</a:t>
            </a:r>
            <a:r>
              <a:rPr lang="en-US" sz="2000" dirty="0" smtClean="0"/>
              <a:t> unit </a:t>
            </a:r>
            <a:r>
              <a:rPr lang="en-US" sz="2000" dirty="0" err="1" smtClean="0"/>
              <a:t>pemeriksaan</a:t>
            </a:r>
            <a:r>
              <a:rPr lang="en-US" sz="2000" dirty="0" smtClean="0"/>
              <a:t> </a:t>
            </a:r>
            <a:r>
              <a:rPr lang="en-US" sz="2000" dirty="0" err="1" smtClean="0"/>
              <a:t>terhadap</a:t>
            </a:r>
            <a:r>
              <a:rPr lang="en-US" sz="2000" dirty="0" smtClean="0"/>
              <a:t> </a:t>
            </a:r>
            <a:r>
              <a:rPr lang="en-US" sz="2000" dirty="0" err="1" smtClean="0"/>
              <a:t>beberapa</a:t>
            </a:r>
            <a:r>
              <a:rPr lang="en-US" sz="2000" dirty="0" smtClean="0"/>
              <a:t> </a:t>
            </a:r>
            <a:r>
              <a:rPr lang="en-US" sz="2000" dirty="0" err="1" smtClean="0"/>
              <a:t>Wajib</a:t>
            </a:r>
            <a:r>
              <a:rPr lang="en-US" sz="2000" dirty="0" smtClean="0"/>
              <a:t> </a:t>
            </a:r>
            <a:r>
              <a:rPr lang="en-US" sz="2000" dirty="0" err="1" smtClean="0"/>
              <a:t>Pajak</a:t>
            </a:r>
            <a:r>
              <a:rPr lang="en-US" sz="2000" dirty="0" smtClean="0"/>
              <a:t> yang </a:t>
            </a:r>
            <a:r>
              <a:rPr lang="en-US" sz="2000" dirty="0" err="1" smtClean="0"/>
              <a:t>memiliki</a:t>
            </a:r>
            <a:r>
              <a:rPr lang="en-US" sz="2000" dirty="0" smtClean="0"/>
              <a:t> </a:t>
            </a:r>
            <a:r>
              <a:rPr lang="en-US" sz="2000" dirty="0" err="1" smtClean="0"/>
              <a:t>hubungan</a:t>
            </a:r>
            <a:r>
              <a:rPr lang="en-US" sz="2000" dirty="0" smtClean="0"/>
              <a:t> </a:t>
            </a:r>
            <a:r>
              <a:rPr lang="en-US" sz="2000" dirty="0" err="1" smtClean="0"/>
              <a:t>kepemilikan</a:t>
            </a:r>
            <a:r>
              <a:rPr lang="en-US" sz="2000" dirty="0" smtClean="0"/>
              <a:t>, </a:t>
            </a:r>
            <a:r>
              <a:rPr lang="en-US" sz="2000" dirty="0" err="1" smtClean="0"/>
              <a:t>penguasaan</a:t>
            </a:r>
            <a:r>
              <a:rPr lang="en-US" sz="2000" dirty="0" smtClean="0"/>
              <a:t>, </a:t>
            </a:r>
            <a:r>
              <a:rPr lang="en-US" sz="2000" dirty="0" err="1" smtClean="0"/>
              <a:t>pengelolaan</a:t>
            </a:r>
            <a:r>
              <a:rPr lang="en-US" sz="2000" dirty="0" smtClean="0"/>
              <a:t>, </a:t>
            </a:r>
            <a:r>
              <a:rPr lang="en-US" sz="2000" dirty="0" err="1" smtClean="0"/>
              <a:t>usaha</a:t>
            </a:r>
            <a:r>
              <a:rPr lang="en-US" sz="2000" dirty="0" smtClean="0"/>
              <a:t> </a:t>
            </a:r>
            <a:r>
              <a:rPr lang="en-US" sz="2000" dirty="0" err="1" smtClean="0"/>
              <a:t>dan</a:t>
            </a:r>
            <a:r>
              <a:rPr lang="en-US" sz="2000" dirty="0" smtClean="0"/>
              <a:t> </a:t>
            </a:r>
            <a:r>
              <a:rPr lang="en-US" sz="2000" dirty="0" err="1" smtClean="0"/>
              <a:t>atau</a:t>
            </a:r>
            <a:r>
              <a:rPr lang="en-US" sz="2000" dirty="0" smtClean="0"/>
              <a:t> financial.</a:t>
            </a:r>
          </a:p>
          <a:p>
            <a:pPr marL="533400" indent="-533400" eaLnBrk="1" hangingPunct="1">
              <a:lnSpc>
                <a:spcPct val="90000"/>
              </a:lnSpc>
              <a:buFont typeface="Wingdings" pitchFamily="2" charset="2"/>
              <a:buChar char="Ø"/>
            </a:pPr>
            <a:r>
              <a:rPr lang="en-US" sz="2000" dirty="0" err="1" smtClean="0"/>
              <a:t>Pemeriksaan</a:t>
            </a:r>
            <a:r>
              <a:rPr lang="en-US" sz="2000" dirty="0" smtClean="0"/>
              <a:t> </a:t>
            </a:r>
            <a:r>
              <a:rPr lang="en-US" sz="2000" dirty="0" err="1" smtClean="0"/>
              <a:t>untuk</a:t>
            </a:r>
            <a:r>
              <a:rPr lang="en-US" sz="2000" dirty="0" smtClean="0"/>
              <a:t> </a:t>
            </a:r>
            <a:r>
              <a:rPr lang="en-US" sz="2000" dirty="0" err="1" smtClean="0"/>
              <a:t>Tujuan</a:t>
            </a:r>
            <a:r>
              <a:rPr lang="en-US" sz="2000" dirty="0" smtClean="0"/>
              <a:t> </a:t>
            </a:r>
            <a:r>
              <a:rPr lang="en-US" sz="2000" dirty="0" err="1" smtClean="0"/>
              <a:t>Penagihan</a:t>
            </a:r>
            <a:r>
              <a:rPr lang="en-US" sz="2000" dirty="0" smtClean="0"/>
              <a:t> </a:t>
            </a:r>
            <a:r>
              <a:rPr lang="en-US" sz="2000" dirty="0" err="1" smtClean="0"/>
              <a:t>Pajak</a:t>
            </a:r>
            <a:r>
              <a:rPr lang="en-US" sz="2000" dirty="0" smtClean="0"/>
              <a:t> (</a:t>
            </a:r>
            <a:r>
              <a:rPr lang="en-US" sz="2000" i="1" dirty="0" smtClean="0"/>
              <a:t>Delinquency </a:t>
            </a:r>
            <a:r>
              <a:rPr lang="en-US" sz="2000" dirty="0" smtClean="0"/>
              <a:t>Audit), </a:t>
            </a:r>
            <a:r>
              <a:rPr lang="en-US" sz="2000" dirty="0" err="1" smtClean="0"/>
              <a:t>yaitu</a:t>
            </a:r>
            <a:r>
              <a:rPr lang="en-US" sz="2000" dirty="0" smtClean="0"/>
              <a:t> </a:t>
            </a:r>
            <a:r>
              <a:rPr lang="en-US" sz="2000" dirty="0" err="1" smtClean="0"/>
              <a:t>pemeriksaan</a:t>
            </a:r>
            <a:r>
              <a:rPr lang="en-US" sz="2000" dirty="0" smtClean="0"/>
              <a:t> yang </a:t>
            </a:r>
            <a:r>
              <a:rPr lang="en-US" sz="2000" dirty="0" err="1" smtClean="0"/>
              <a:t>dilaksanakan</a:t>
            </a:r>
            <a:r>
              <a:rPr lang="en-US" sz="2000" dirty="0" smtClean="0"/>
              <a:t> </a:t>
            </a:r>
            <a:r>
              <a:rPr lang="en-US" sz="2000" dirty="0" err="1" smtClean="0"/>
              <a:t>untuk</a:t>
            </a:r>
            <a:r>
              <a:rPr lang="en-US" sz="2000" dirty="0" smtClean="0"/>
              <a:t> </a:t>
            </a:r>
            <a:r>
              <a:rPr lang="en-US" sz="2000" dirty="0" err="1" smtClean="0"/>
              <a:t>mendapatkan</a:t>
            </a:r>
            <a:r>
              <a:rPr lang="en-US" sz="2000" dirty="0" smtClean="0"/>
              <a:t> data </a:t>
            </a:r>
            <a:r>
              <a:rPr lang="en-US" sz="2000" dirty="0" err="1" smtClean="0"/>
              <a:t>mengenai</a:t>
            </a:r>
            <a:r>
              <a:rPr lang="en-US" sz="2000" dirty="0" smtClean="0"/>
              <a:t> </a:t>
            </a:r>
            <a:r>
              <a:rPr lang="en-US" sz="2000" dirty="0" err="1" smtClean="0"/>
              <a:t>harta</a:t>
            </a:r>
            <a:r>
              <a:rPr lang="en-US" sz="2000" dirty="0" smtClean="0"/>
              <a:t> </a:t>
            </a:r>
            <a:r>
              <a:rPr lang="en-US" sz="2000" dirty="0" err="1" smtClean="0"/>
              <a:t>Wajib</a:t>
            </a:r>
            <a:r>
              <a:rPr lang="en-US" sz="2000" dirty="0" smtClean="0"/>
              <a:t> </a:t>
            </a:r>
            <a:r>
              <a:rPr lang="en-US" sz="2000" dirty="0" err="1" smtClean="0"/>
              <a:t>Pajak</a:t>
            </a:r>
            <a:r>
              <a:rPr lang="en-US" sz="2000" dirty="0" smtClean="0"/>
              <a:t>/</a:t>
            </a:r>
            <a:r>
              <a:rPr lang="en-US" sz="2000" dirty="0" err="1" smtClean="0"/>
              <a:t>penanggung</a:t>
            </a:r>
            <a:r>
              <a:rPr lang="en-US" sz="2000" dirty="0" smtClean="0"/>
              <a:t> </a:t>
            </a:r>
            <a:r>
              <a:rPr lang="en-US" sz="2000" dirty="0" err="1" smtClean="0"/>
              <a:t>pajak</a:t>
            </a:r>
            <a:r>
              <a:rPr lang="en-US" sz="2000" dirty="0" smtClean="0"/>
              <a:t> yang </a:t>
            </a:r>
            <a:r>
              <a:rPr lang="en-US" sz="2000" dirty="0" err="1" smtClean="0"/>
              <a:t>merupakan</a:t>
            </a:r>
            <a:r>
              <a:rPr lang="en-US" sz="2000" dirty="0" smtClean="0"/>
              <a:t> </a:t>
            </a:r>
            <a:r>
              <a:rPr lang="en-US" sz="2000" dirty="0" err="1" smtClean="0"/>
              <a:t>objek</a:t>
            </a:r>
            <a:r>
              <a:rPr lang="en-US" sz="2000" dirty="0" smtClean="0"/>
              <a:t> </a:t>
            </a:r>
            <a:r>
              <a:rPr lang="en-US" sz="2000" dirty="0" err="1" smtClean="0"/>
              <a:t>sita</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adanya</a:t>
            </a:r>
            <a:r>
              <a:rPr lang="en-US" sz="2000" dirty="0" smtClean="0"/>
              <a:t> </a:t>
            </a:r>
            <a:r>
              <a:rPr lang="en-US" sz="2000" dirty="0" err="1" smtClean="0"/>
              <a:t>tunggakan</a:t>
            </a:r>
            <a:r>
              <a:rPr lang="en-US" sz="2000" dirty="0" smtClean="0"/>
              <a:t> </a:t>
            </a:r>
            <a:r>
              <a:rPr lang="en-US" sz="2000" dirty="0" err="1" smtClean="0"/>
              <a:t>pajak</a:t>
            </a:r>
            <a:r>
              <a:rPr lang="en-US" sz="2000" dirty="0" smtClean="0"/>
              <a:t> </a:t>
            </a:r>
            <a:r>
              <a:rPr lang="en-US" sz="2000" dirty="0" err="1" smtClean="0"/>
              <a:t>sesuai</a:t>
            </a:r>
            <a:r>
              <a:rPr lang="en-US" sz="2000" dirty="0" smtClean="0"/>
              <a:t> </a:t>
            </a:r>
            <a:r>
              <a:rPr lang="en-US" sz="2000" dirty="0" err="1" smtClean="0"/>
              <a:t>dengan</a:t>
            </a:r>
            <a:r>
              <a:rPr lang="en-US" sz="2000" dirty="0" smtClean="0"/>
              <a:t> UU </a:t>
            </a:r>
            <a:r>
              <a:rPr lang="en-US" sz="2000" dirty="0" err="1" smtClean="0"/>
              <a:t>Penagihan</a:t>
            </a:r>
            <a:r>
              <a:rPr lang="en-US" sz="2000" dirty="0" smtClean="0"/>
              <a:t> </a:t>
            </a:r>
            <a:r>
              <a:rPr lang="en-US" sz="2000" dirty="0" err="1" smtClean="0"/>
              <a:t>dengan</a:t>
            </a:r>
            <a:r>
              <a:rPr lang="en-US" sz="2000" dirty="0" smtClean="0"/>
              <a:t> </a:t>
            </a:r>
            <a:r>
              <a:rPr lang="en-US" sz="2000" dirty="0" err="1" smtClean="0"/>
              <a:t>Surat</a:t>
            </a:r>
            <a:r>
              <a:rPr lang="en-US" sz="2000" dirty="0" smtClean="0"/>
              <a:t> </a:t>
            </a:r>
            <a:r>
              <a:rPr lang="en-US" sz="2000" dirty="0" err="1" smtClean="0"/>
              <a:t>Paksa</a:t>
            </a:r>
            <a:r>
              <a:rPr lang="en-US" sz="2000" dirty="0" smtClean="0"/>
              <a:t>. </a:t>
            </a:r>
          </a:p>
          <a:p>
            <a:pPr marL="533400" indent="-533400" eaLnBrk="1" hangingPunct="1">
              <a:lnSpc>
                <a:spcPct val="90000"/>
              </a:lnSpc>
              <a:buFont typeface="Wingdings" pitchFamily="2" charset="2"/>
              <a:buChar char="Ø"/>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1000"/>
                                        <p:tgtEl>
                                          <p:spTgt spid="6">
                                            <p:bg/>
                                          </p:spTgt>
                                        </p:tgtEl>
                                      </p:cBhvr>
                                    </p:animEffect>
                                    <p:anim calcmode="lin" valueType="num">
                                      <p:cBhvr>
                                        <p:cTn id="18" dur="1000" fill="hold"/>
                                        <p:tgtEl>
                                          <p:spTgt spid="6">
                                            <p:bg/>
                                          </p:spTgt>
                                        </p:tgtEl>
                                        <p:attrNameLst>
                                          <p:attrName>ppt_x</p:attrName>
                                        </p:attrNameLst>
                                      </p:cBhvr>
                                      <p:tavLst>
                                        <p:tav tm="0">
                                          <p:val>
                                            <p:strVal val="#ppt_x"/>
                                          </p:val>
                                        </p:tav>
                                        <p:tav tm="100000">
                                          <p:val>
                                            <p:strVal val="#ppt_x"/>
                                          </p:val>
                                        </p:tav>
                                      </p:tavLst>
                                    </p:anim>
                                    <p:anim calcmode="lin" valueType="num">
                                      <p:cBhvr>
                                        <p:cTn id="1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1000"/>
                                        <p:tgtEl>
                                          <p:spTgt spid="6">
                                            <p:txEl>
                                              <p:pRg st="0" end="0"/>
                                            </p:txEl>
                                          </p:spTgt>
                                        </p:tgtEl>
                                      </p:cBhvr>
                                    </p:animEffect>
                                    <p:anim calcmode="lin" valueType="num">
                                      <p:cBhvr>
                                        <p:cTn id="2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Effect transition="in" filter="fade">
                                      <p:cBhvr>
                                        <p:cTn id="31" dur="1000"/>
                                        <p:tgtEl>
                                          <p:spTgt spid="6">
                                            <p:txEl>
                                              <p:pRg st="1" end="1"/>
                                            </p:txEl>
                                          </p:spTgt>
                                        </p:tgtEl>
                                      </p:cBhvr>
                                    </p:animEffect>
                                    <p:anim calcmode="lin" valueType="num">
                                      <p:cBhvr>
                                        <p:cTn id="3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6">
                                            <p:txEl>
                                              <p:pRg st="2" end="2"/>
                                            </p:txEl>
                                          </p:spTgt>
                                        </p:tgtEl>
                                        <p:attrNameLst>
                                          <p:attrName>style.visibility</p:attrName>
                                        </p:attrNameLst>
                                      </p:cBhvr>
                                      <p:to>
                                        <p:strVal val="visible"/>
                                      </p:to>
                                    </p:set>
                                    <p:animEffect transition="in" filter="fade">
                                      <p:cBhvr>
                                        <p:cTn id="38" dur="1000"/>
                                        <p:tgtEl>
                                          <p:spTgt spid="6">
                                            <p:txEl>
                                              <p:pRg st="2" end="2"/>
                                            </p:txEl>
                                          </p:spTgt>
                                        </p:tgtEl>
                                      </p:cBhvr>
                                    </p:animEffect>
                                    <p:anim calcmode="lin" valueType="num">
                                      <p:cBhvr>
                                        <p:cTn id="39"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
        <p:nvSpPr>
          <p:cNvPr id="5" name="Rectangle 2"/>
          <p:cNvSpPr txBox="1">
            <a:spLocks noChangeArrowheads="1"/>
          </p:cNvSpPr>
          <p:nvPr/>
        </p:nvSpPr>
        <p:spPr>
          <a:xfrm>
            <a:off x="533400" y="990600"/>
            <a:ext cx="8001000" cy="637953"/>
          </a:xfrm>
          <a:prstGeom prst="rect">
            <a:avLst/>
          </a:prstGeom>
          <a:solidFill>
            <a:srgbClr val="FFC000"/>
          </a:solidFill>
          <a:ln w="12700">
            <a:solidFill>
              <a:schemeClr val="tx1"/>
            </a:solidFill>
          </a:ln>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d-ID" sz="3500" b="1" i="0" u="none" strike="noStrike" kern="1200" cap="all" spc="0" normalizeH="0" baseline="0" noProof="0" dirty="0" smtClean="0">
                <a:ln>
                  <a:noFill/>
                </a:ln>
                <a:effectLst/>
                <a:uLnTx/>
                <a:uFillTx/>
                <a:latin typeface="+mj-lt"/>
                <a:ea typeface="+mj-ea"/>
                <a:cs typeface="+mj-cs"/>
              </a:rPr>
              <a:t>PRODUK </a:t>
            </a:r>
            <a:r>
              <a:rPr kumimoji="0" lang="fi-FI" sz="3500" b="1" i="0" u="none" strike="noStrike" kern="1200" cap="all" spc="0" normalizeH="0" baseline="0" noProof="0" dirty="0" smtClean="0">
                <a:ln>
                  <a:noFill/>
                </a:ln>
                <a:effectLst/>
                <a:uLnTx/>
                <a:uFillTx/>
                <a:latin typeface="+mj-lt"/>
                <a:ea typeface="+mj-ea"/>
                <a:cs typeface="+mj-cs"/>
              </a:rPr>
              <a:t>PEMERIKSAAN PAJAK</a:t>
            </a:r>
            <a:endParaRPr kumimoji="0" lang="en-US" sz="3500" b="1" i="0" u="none" strike="noStrike" kern="1200" cap="all" spc="0" normalizeH="0" baseline="0" noProof="0" dirty="0" smtClean="0">
              <a:ln>
                <a:noFill/>
              </a:ln>
              <a:effectLst/>
              <a:uLnTx/>
              <a:uFillTx/>
              <a:latin typeface="+mj-lt"/>
              <a:ea typeface="+mj-ea"/>
              <a:cs typeface="+mj-cs"/>
            </a:endParaRPr>
          </a:p>
        </p:txBody>
      </p:sp>
      <p:sp>
        <p:nvSpPr>
          <p:cNvPr id="6" name="Rectangle 3"/>
          <p:cNvSpPr txBox="1">
            <a:spLocks noChangeArrowheads="1"/>
          </p:cNvSpPr>
          <p:nvPr/>
        </p:nvSpPr>
        <p:spPr>
          <a:xfrm>
            <a:off x="381000" y="1752600"/>
            <a:ext cx="8305800" cy="2743200"/>
          </a:xfrm>
          <a:prstGeom prst="rect">
            <a:avLst/>
          </a:prstGeom>
          <a:solidFill>
            <a:srgbClr val="FFFF00"/>
          </a:solidFill>
          <a:ln w="12700">
            <a:solidFill>
              <a:schemeClr val="tx1"/>
            </a:solidFill>
          </a:ln>
        </p:spPr>
        <p:txBody>
          <a:bodyPr/>
          <a:lstStyle/>
          <a:p>
            <a:pPr marL="395288" indent="-395288" eaLnBrk="1" hangingPunct="1">
              <a:buFont typeface="Wingdings" pitchFamily="2" charset="2"/>
              <a:buNone/>
            </a:pPr>
            <a:r>
              <a:rPr lang="en-US" sz="2000" b="1" dirty="0" err="1" smtClean="0"/>
              <a:t>Surat</a:t>
            </a:r>
            <a:r>
              <a:rPr lang="en-US" sz="2000" b="1" dirty="0" smtClean="0"/>
              <a:t> </a:t>
            </a:r>
            <a:r>
              <a:rPr lang="en-US" sz="2000" b="1" dirty="0" err="1" smtClean="0"/>
              <a:t>Ketetapan</a:t>
            </a:r>
            <a:r>
              <a:rPr lang="en-US" sz="2000" b="1" dirty="0" smtClean="0"/>
              <a:t> </a:t>
            </a:r>
            <a:r>
              <a:rPr lang="en-US" sz="2000" b="1" dirty="0" err="1" smtClean="0"/>
              <a:t>Pajak</a:t>
            </a:r>
            <a:r>
              <a:rPr lang="en-US" sz="2000" b="1" dirty="0" smtClean="0"/>
              <a:t> (SKP):</a:t>
            </a:r>
          </a:p>
          <a:p>
            <a:pPr marL="341313" indent="-341313" eaLnBrk="1" hangingPunct="1">
              <a:lnSpc>
                <a:spcPct val="90000"/>
              </a:lnSpc>
              <a:buSzPct val="75000"/>
              <a:buFont typeface="Arial" pitchFamily="34" charset="0"/>
              <a:buChar char="•"/>
            </a:pPr>
            <a:r>
              <a:rPr lang="en-US" sz="2000" dirty="0" err="1" smtClean="0"/>
              <a:t>Sarana</a:t>
            </a:r>
            <a:r>
              <a:rPr lang="en-US" sz="2000" dirty="0" smtClean="0"/>
              <a:t> </a:t>
            </a:r>
            <a:r>
              <a:rPr lang="en-US" sz="2000" dirty="0" err="1" smtClean="0"/>
              <a:t>untuk</a:t>
            </a:r>
            <a:r>
              <a:rPr lang="en-US" sz="2000" dirty="0" smtClean="0"/>
              <a:t> </a:t>
            </a:r>
            <a:r>
              <a:rPr lang="en-US" sz="2000" dirty="0" err="1" smtClean="0"/>
              <a:t>melakukan</a:t>
            </a:r>
            <a:r>
              <a:rPr lang="en-US" sz="2000" dirty="0" smtClean="0"/>
              <a:t> </a:t>
            </a:r>
            <a:r>
              <a:rPr lang="en-US" sz="2000" dirty="0" err="1" smtClean="0"/>
              <a:t>koreksi</a:t>
            </a:r>
            <a:r>
              <a:rPr lang="en-US" sz="2000" dirty="0" smtClean="0"/>
              <a:t> </a:t>
            </a:r>
            <a:r>
              <a:rPr lang="en-US" sz="2000" dirty="0" err="1" smtClean="0"/>
              <a:t>fiskal</a:t>
            </a:r>
            <a:r>
              <a:rPr lang="en-US" sz="2000" dirty="0" smtClean="0"/>
              <a:t> </a:t>
            </a:r>
            <a:r>
              <a:rPr lang="en-US" sz="2000" dirty="0" err="1" smtClean="0"/>
              <a:t>terhadap</a:t>
            </a:r>
            <a:r>
              <a:rPr lang="en-US" sz="2000" dirty="0" smtClean="0"/>
              <a:t> WP </a:t>
            </a:r>
            <a:r>
              <a:rPr lang="en-US" sz="2000" dirty="0" err="1" smtClean="0"/>
              <a:t>tertentu</a:t>
            </a:r>
            <a:r>
              <a:rPr lang="en-US" sz="2000" dirty="0" smtClean="0"/>
              <a:t> yang </a:t>
            </a:r>
            <a:r>
              <a:rPr lang="en-US" sz="2000" dirty="0" err="1" smtClean="0"/>
              <a:t>nyata-nyata</a:t>
            </a:r>
            <a:r>
              <a:rPr lang="en-US" sz="2000" dirty="0" smtClean="0"/>
              <a:t> </a:t>
            </a:r>
            <a:r>
              <a:rPr lang="en-US" sz="2000" dirty="0" err="1" smtClean="0"/>
              <a:t>atau</a:t>
            </a:r>
            <a:r>
              <a:rPr lang="en-US" sz="2000" dirty="0" smtClean="0"/>
              <a:t> </a:t>
            </a:r>
            <a:r>
              <a:rPr lang="en-US" sz="2000" dirty="0" err="1" smtClean="0"/>
              <a:t>berdasarkan</a:t>
            </a:r>
            <a:r>
              <a:rPr lang="en-US" sz="2000" dirty="0" smtClean="0"/>
              <a:t> </a:t>
            </a:r>
            <a:r>
              <a:rPr lang="en-US" sz="2000" dirty="0" err="1" smtClean="0"/>
              <a:t>hasil</a:t>
            </a:r>
            <a:r>
              <a:rPr lang="en-US" sz="2000" dirty="0" smtClean="0"/>
              <a:t> </a:t>
            </a:r>
            <a:r>
              <a:rPr lang="en-US" sz="2000" dirty="0" err="1" smtClean="0"/>
              <a:t>pemeriksaan</a:t>
            </a:r>
            <a:r>
              <a:rPr lang="en-US" sz="2000" dirty="0" smtClean="0"/>
              <a:t> </a:t>
            </a:r>
            <a:r>
              <a:rPr lang="en-US" sz="2000" dirty="0" err="1" smtClean="0"/>
              <a:t>tidak</a:t>
            </a:r>
            <a:r>
              <a:rPr lang="en-US" sz="2000" dirty="0" smtClean="0"/>
              <a:t> </a:t>
            </a:r>
            <a:r>
              <a:rPr lang="en-US" sz="2000" dirty="0" err="1" smtClean="0"/>
              <a:t>memenuhi</a:t>
            </a:r>
            <a:r>
              <a:rPr lang="en-US" sz="2000" dirty="0" smtClean="0"/>
              <a:t> </a:t>
            </a:r>
            <a:r>
              <a:rPr lang="en-US" sz="2000" dirty="0" err="1" smtClean="0"/>
              <a:t>kewajiban</a:t>
            </a:r>
            <a:r>
              <a:rPr lang="en-US" sz="2000" dirty="0" smtClean="0"/>
              <a:t> formal </a:t>
            </a:r>
            <a:r>
              <a:rPr lang="en-US" sz="2000" dirty="0" err="1" smtClean="0"/>
              <a:t>dan</a:t>
            </a:r>
            <a:r>
              <a:rPr lang="en-US" sz="2000" dirty="0" smtClean="0"/>
              <a:t> </a:t>
            </a:r>
            <a:r>
              <a:rPr lang="en-US" sz="2000" dirty="0" err="1" smtClean="0"/>
              <a:t>atau</a:t>
            </a:r>
            <a:r>
              <a:rPr lang="en-US" sz="2000" dirty="0" smtClean="0"/>
              <a:t> </a:t>
            </a:r>
            <a:r>
              <a:rPr lang="en-US" sz="2000" dirty="0" err="1" smtClean="0"/>
              <a:t>kewajiban</a:t>
            </a:r>
            <a:r>
              <a:rPr lang="en-US" sz="2000" dirty="0" smtClean="0"/>
              <a:t> </a:t>
            </a:r>
            <a:r>
              <a:rPr lang="en-US" sz="2000" dirty="0" err="1" smtClean="0"/>
              <a:t>materiil</a:t>
            </a:r>
            <a:r>
              <a:rPr lang="en-US" sz="2000" dirty="0" smtClean="0"/>
              <a:t> </a:t>
            </a:r>
            <a:r>
              <a:rPr lang="en-US" sz="2000" dirty="0" err="1" smtClean="0"/>
              <a:t>dalam</a:t>
            </a:r>
            <a:r>
              <a:rPr lang="en-US" sz="2000" dirty="0" smtClean="0"/>
              <a:t> </a:t>
            </a:r>
            <a:r>
              <a:rPr lang="en-US" sz="2000" dirty="0" err="1" smtClean="0"/>
              <a:t>memenuhi</a:t>
            </a:r>
            <a:r>
              <a:rPr lang="en-US" sz="2000" dirty="0" smtClean="0"/>
              <a:t> </a:t>
            </a:r>
            <a:r>
              <a:rPr lang="en-US" sz="2000" dirty="0" err="1" smtClean="0"/>
              <a:t>ketentuan</a:t>
            </a:r>
            <a:r>
              <a:rPr lang="en-US" sz="2000" dirty="0" smtClean="0"/>
              <a:t> </a:t>
            </a:r>
            <a:r>
              <a:rPr lang="en-US" sz="2000" dirty="0" err="1" smtClean="0"/>
              <a:t>perpajakan</a:t>
            </a:r>
            <a:r>
              <a:rPr lang="en-US" sz="2000" dirty="0" smtClean="0"/>
              <a:t>.</a:t>
            </a:r>
            <a:endParaRPr lang="fi-FI" sz="2000" dirty="0" smtClean="0"/>
          </a:p>
          <a:p>
            <a:pPr marL="341313" indent="-341313" eaLnBrk="1" hangingPunct="1">
              <a:lnSpc>
                <a:spcPct val="90000"/>
              </a:lnSpc>
              <a:buSzPct val="75000"/>
              <a:buFont typeface="Arial" pitchFamily="34" charset="0"/>
              <a:buChar char="•"/>
            </a:pPr>
            <a:r>
              <a:rPr lang="fi-FI" sz="2000" dirty="0" smtClean="0"/>
              <a:t>Sarana untuk mengenakan sanksi administrasi perpajakan</a:t>
            </a:r>
          </a:p>
          <a:p>
            <a:pPr marL="341313" indent="-341313" eaLnBrk="1" hangingPunct="1">
              <a:lnSpc>
                <a:spcPct val="90000"/>
              </a:lnSpc>
              <a:buSzPct val="75000"/>
              <a:buFont typeface="Arial" pitchFamily="34" charset="0"/>
              <a:buChar char="•"/>
            </a:pPr>
            <a:r>
              <a:rPr lang="fi-FI" sz="2000" dirty="0" smtClean="0"/>
              <a:t>Sarana administrasi untuk melakukan penagihan pajak</a:t>
            </a:r>
          </a:p>
          <a:p>
            <a:pPr marL="341313" indent="-341313" eaLnBrk="1" hangingPunct="1">
              <a:lnSpc>
                <a:spcPct val="90000"/>
              </a:lnSpc>
              <a:buSzPct val="75000"/>
              <a:buFont typeface="Arial" pitchFamily="34" charset="0"/>
              <a:buChar char="•"/>
            </a:pPr>
            <a:r>
              <a:rPr lang="fi-FI" sz="2000" dirty="0" smtClean="0"/>
              <a:t>Sarana untuk mengembalikan kelebihan pajak dalam hal lebih bayar</a:t>
            </a:r>
          </a:p>
          <a:p>
            <a:pPr marL="341313" indent="-341313" eaLnBrk="1" hangingPunct="1">
              <a:lnSpc>
                <a:spcPct val="90000"/>
              </a:lnSpc>
              <a:buSzPct val="75000"/>
              <a:buFont typeface="Arial" pitchFamily="34" charset="0"/>
              <a:buChar char="•"/>
            </a:pPr>
            <a:r>
              <a:rPr lang="fi-FI" sz="2000" dirty="0" smtClean="0"/>
              <a:t>Sarana untuk memberitahukan jumlah pajak yang terutang</a:t>
            </a:r>
            <a:r>
              <a:rPr lang="en-US" sz="2000" dirty="0" smtClean="0"/>
              <a:t> </a:t>
            </a:r>
            <a:endParaRPr lang="en-US" sz="2000" dirty="0" smtClean="0"/>
          </a:p>
        </p:txBody>
      </p:sp>
      <p:sp>
        <p:nvSpPr>
          <p:cNvPr id="7" name="Rectangle 3"/>
          <p:cNvSpPr txBox="1">
            <a:spLocks noChangeArrowheads="1"/>
          </p:cNvSpPr>
          <p:nvPr/>
        </p:nvSpPr>
        <p:spPr>
          <a:xfrm>
            <a:off x="381000" y="4572000"/>
            <a:ext cx="8305800" cy="1905000"/>
          </a:xfrm>
          <a:prstGeom prst="rect">
            <a:avLst/>
          </a:prstGeom>
          <a:solidFill>
            <a:srgbClr val="FFFF00"/>
          </a:solidFill>
          <a:ln w="12700">
            <a:solidFill>
              <a:schemeClr val="tx1"/>
            </a:solidFill>
          </a:ln>
        </p:spPr>
        <p:txBody>
          <a:bodyPr/>
          <a:lstStyle/>
          <a:p>
            <a:pPr marL="395288" indent="-395288" eaLnBrk="1" hangingPunct="1">
              <a:buFont typeface="Wingdings" pitchFamily="2" charset="2"/>
              <a:buNone/>
            </a:pPr>
            <a:r>
              <a:rPr lang="en-US" sz="2000" b="1" dirty="0" err="1" smtClean="0"/>
              <a:t>Surat</a:t>
            </a:r>
            <a:r>
              <a:rPr lang="en-US" sz="2000" b="1" dirty="0" smtClean="0"/>
              <a:t> </a:t>
            </a:r>
            <a:r>
              <a:rPr lang="en-US" sz="2000" b="1" dirty="0" err="1" smtClean="0"/>
              <a:t>Ketetapan</a:t>
            </a:r>
            <a:r>
              <a:rPr lang="en-US" sz="2000" b="1" dirty="0" smtClean="0"/>
              <a:t> </a:t>
            </a:r>
            <a:r>
              <a:rPr lang="en-US" sz="2000" b="1" dirty="0" err="1" smtClean="0"/>
              <a:t>Pajak</a:t>
            </a:r>
            <a:r>
              <a:rPr lang="en-US" sz="2000" b="1" dirty="0" smtClean="0"/>
              <a:t> (SKP):</a:t>
            </a:r>
          </a:p>
          <a:p>
            <a:pPr marL="395288" indent="-395288" eaLnBrk="1" hangingPunct="1">
              <a:buSzPct val="75000"/>
            </a:pPr>
            <a:r>
              <a:rPr lang="en-US" sz="2000" dirty="0" smtClean="0"/>
              <a:t>SKPKB (</a:t>
            </a:r>
            <a:r>
              <a:rPr lang="en-US" sz="2000" dirty="0" err="1" smtClean="0"/>
              <a:t>Surat</a:t>
            </a:r>
            <a:r>
              <a:rPr lang="en-US" sz="2000" dirty="0" smtClean="0"/>
              <a:t> </a:t>
            </a:r>
            <a:r>
              <a:rPr lang="en-US" sz="2000" dirty="0" err="1" smtClean="0"/>
              <a:t>Ketetapan</a:t>
            </a:r>
            <a:r>
              <a:rPr lang="en-US" sz="2000" dirty="0" smtClean="0"/>
              <a:t> </a:t>
            </a:r>
            <a:r>
              <a:rPr lang="en-US" sz="2000" dirty="0" err="1" smtClean="0"/>
              <a:t>Pajak</a:t>
            </a:r>
            <a:r>
              <a:rPr lang="en-US" sz="2000" dirty="0" smtClean="0"/>
              <a:t> </a:t>
            </a:r>
            <a:r>
              <a:rPr lang="en-US" sz="2000" dirty="0" err="1" smtClean="0"/>
              <a:t>Kurang</a:t>
            </a:r>
            <a:r>
              <a:rPr lang="en-US" sz="2000" dirty="0" smtClean="0"/>
              <a:t> Bayar)</a:t>
            </a:r>
          </a:p>
          <a:p>
            <a:pPr marL="395288" indent="-395288" eaLnBrk="1" hangingPunct="1">
              <a:buSzPct val="75000"/>
            </a:pPr>
            <a:r>
              <a:rPr lang="en-US" sz="2000" dirty="0" smtClean="0"/>
              <a:t>SKPKBT (</a:t>
            </a:r>
            <a:r>
              <a:rPr lang="en-US" sz="2000" dirty="0" err="1" smtClean="0"/>
              <a:t>Surat</a:t>
            </a:r>
            <a:r>
              <a:rPr lang="en-US" sz="2000" dirty="0" smtClean="0"/>
              <a:t> </a:t>
            </a:r>
            <a:r>
              <a:rPr lang="en-US" sz="2000" dirty="0" err="1" smtClean="0"/>
              <a:t>Ketetapan</a:t>
            </a:r>
            <a:r>
              <a:rPr lang="en-US" sz="2000" dirty="0" smtClean="0"/>
              <a:t> </a:t>
            </a:r>
            <a:r>
              <a:rPr lang="en-US" sz="2000" dirty="0" err="1" smtClean="0"/>
              <a:t>Pajak</a:t>
            </a:r>
            <a:r>
              <a:rPr lang="en-US" sz="2000" dirty="0" smtClean="0"/>
              <a:t> </a:t>
            </a:r>
            <a:r>
              <a:rPr lang="en-US" sz="2000" dirty="0" err="1" smtClean="0"/>
              <a:t>Kurang</a:t>
            </a:r>
            <a:r>
              <a:rPr lang="en-US" sz="2000" dirty="0" smtClean="0"/>
              <a:t> Bayar </a:t>
            </a:r>
            <a:r>
              <a:rPr lang="en-US" sz="2000" dirty="0" err="1" smtClean="0"/>
              <a:t>Tambahan</a:t>
            </a:r>
            <a:r>
              <a:rPr lang="en-US" sz="2000" dirty="0" smtClean="0"/>
              <a:t>)</a:t>
            </a:r>
          </a:p>
          <a:p>
            <a:pPr marL="395288" indent="-395288" eaLnBrk="1" hangingPunct="1">
              <a:buSzPct val="75000"/>
            </a:pPr>
            <a:r>
              <a:rPr lang="en-US" sz="2000" dirty="0" smtClean="0"/>
              <a:t>SKPLB (</a:t>
            </a:r>
            <a:r>
              <a:rPr lang="en-US" sz="2000" dirty="0" err="1" smtClean="0"/>
              <a:t>Surat</a:t>
            </a:r>
            <a:r>
              <a:rPr lang="en-US" sz="2000" dirty="0" smtClean="0"/>
              <a:t> </a:t>
            </a:r>
            <a:r>
              <a:rPr lang="en-US" sz="2000" dirty="0" err="1" smtClean="0"/>
              <a:t>Ketetapan</a:t>
            </a:r>
            <a:r>
              <a:rPr lang="en-US" sz="2000" dirty="0" smtClean="0"/>
              <a:t> </a:t>
            </a:r>
            <a:r>
              <a:rPr lang="en-US" sz="2000" dirty="0" err="1" smtClean="0"/>
              <a:t>Pajak</a:t>
            </a:r>
            <a:r>
              <a:rPr lang="en-US" sz="2000" dirty="0" smtClean="0"/>
              <a:t> </a:t>
            </a:r>
            <a:r>
              <a:rPr lang="en-US" sz="2000" dirty="0" err="1" smtClean="0"/>
              <a:t>Lebih</a:t>
            </a:r>
            <a:r>
              <a:rPr lang="en-US" sz="2000" dirty="0" smtClean="0"/>
              <a:t> Bayar)</a:t>
            </a:r>
          </a:p>
          <a:p>
            <a:pPr marL="395288" indent="-395288" eaLnBrk="1" hangingPunct="1">
              <a:buSzPct val="75000"/>
            </a:pPr>
            <a:r>
              <a:rPr lang="en-US" sz="2000" dirty="0" smtClean="0"/>
              <a:t>SKPN (</a:t>
            </a:r>
            <a:r>
              <a:rPr lang="en-US" sz="2000" dirty="0" err="1" smtClean="0"/>
              <a:t>Surat</a:t>
            </a:r>
            <a:r>
              <a:rPr lang="en-US" sz="2000" dirty="0" smtClean="0"/>
              <a:t> </a:t>
            </a:r>
            <a:r>
              <a:rPr lang="en-US" sz="2000" dirty="0" err="1" smtClean="0"/>
              <a:t>Ketetapan</a:t>
            </a:r>
            <a:r>
              <a:rPr lang="en-US" sz="2000" dirty="0" smtClean="0"/>
              <a:t> </a:t>
            </a:r>
            <a:r>
              <a:rPr lang="en-US" sz="2000" dirty="0" err="1" smtClean="0"/>
              <a:t>Pajak</a:t>
            </a:r>
            <a:r>
              <a:rPr lang="en-US" sz="2000" dirty="0" smtClean="0"/>
              <a:t> </a:t>
            </a:r>
            <a:r>
              <a:rPr lang="en-US" sz="2000" dirty="0" err="1" smtClean="0"/>
              <a:t>Nihil</a:t>
            </a:r>
            <a:r>
              <a:rPr lang="en-US" sz="20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1000"/>
                                        <p:tgtEl>
                                          <p:spTgt spid="6">
                                            <p:bg/>
                                          </p:spTgt>
                                        </p:tgtEl>
                                      </p:cBhvr>
                                    </p:animEffect>
                                    <p:anim calcmode="lin" valueType="num">
                                      <p:cBhvr>
                                        <p:cTn id="18" dur="1000" fill="hold"/>
                                        <p:tgtEl>
                                          <p:spTgt spid="6">
                                            <p:bg/>
                                          </p:spTgt>
                                        </p:tgtEl>
                                        <p:attrNameLst>
                                          <p:attrName>ppt_x</p:attrName>
                                        </p:attrNameLst>
                                      </p:cBhvr>
                                      <p:tavLst>
                                        <p:tav tm="0">
                                          <p:val>
                                            <p:strVal val="#ppt_x"/>
                                          </p:val>
                                        </p:tav>
                                        <p:tav tm="100000">
                                          <p:val>
                                            <p:strVal val="#ppt_x"/>
                                          </p:val>
                                        </p:tav>
                                      </p:tavLst>
                                    </p:anim>
                                    <p:anim calcmode="lin" valueType="num">
                                      <p:cBhvr>
                                        <p:cTn id="1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Effect transition="in" filter="fade">
                                      <p:cBhvr>
                                        <p:cTn id="24" dur="1000"/>
                                        <p:tgtEl>
                                          <p:spTgt spid="6">
                                            <p:txEl>
                                              <p:pRg st="0" end="0"/>
                                            </p:txEl>
                                          </p:spTgt>
                                        </p:tgtEl>
                                      </p:cBhvr>
                                    </p:animEffect>
                                    <p:anim calcmode="lin" valueType="num">
                                      <p:cBhvr>
                                        <p:cTn id="2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
                                            <p:bg/>
                                          </p:spTgt>
                                        </p:tgtEl>
                                        <p:attrNameLst>
                                          <p:attrName>style.visibility</p:attrName>
                                        </p:attrNameLst>
                                      </p:cBhvr>
                                      <p:to>
                                        <p:strVal val="visible"/>
                                      </p:to>
                                    </p:set>
                                    <p:animEffect transition="in" filter="fade">
                                      <p:cBhvr>
                                        <p:cTn id="31" dur="1000"/>
                                        <p:tgtEl>
                                          <p:spTgt spid="7">
                                            <p:bg/>
                                          </p:spTgt>
                                        </p:tgtEl>
                                      </p:cBhvr>
                                    </p:animEffect>
                                    <p:anim calcmode="lin" valueType="num">
                                      <p:cBhvr>
                                        <p:cTn id="32" dur="1000" fill="hold"/>
                                        <p:tgtEl>
                                          <p:spTgt spid="7">
                                            <p:bg/>
                                          </p:spTgt>
                                        </p:tgtEl>
                                        <p:attrNameLst>
                                          <p:attrName>ppt_x</p:attrName>
                                        </p:attrNameLst>
                                      </p:cBhvr>
                                      <p:tavLst>
                                        <p:tav tm="0">
                                          <p:val>
                                            <p:strVal val="#ppt_x"/>
                                          </p:val>
                                        </p:tav>
                                        <p:tav tm="100000">
                                          <p:val>
                                            <p:strVal val="#ppt_x"/>
                                          </p:val>
                                        </p:tav>
                                      </p:tavLst>
                                    </p:anim>
                                    <p:anim calcmode="lin" valueType="num">
                                      <p:cBhvr>
                                        <p:cTn id="33" dur="1000" fill="hold"/>
                                        <p:tgtEl>
                                          <p:spTgt spid="7">
                                            <p:bg/>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7">
                                            <p:txEl>
                                              <p:pRg st="0" end="0"/>
                                            </p:txEl>
                                          </p:spTgt>
                                        </p:tgtEl>
                                        <p:attrNameLst>
                                          <p:attrName>style.visibility</p:attrName>
                                        </p:attrNameLst>
                                      </p:cBhvr>
                                      <p:to>
                                        <p:strVal val="visible"/>
                                      </p:to>
                                    </p:set>
                                    <p:animEffect transition="in" filter="fade">
                                      <p:cBhvr>
                                        <p:cTn id="38" dur="1000"/>
                                        <p:tgtEl>
                                          <p:spTgt spid="7">
                                            <p:txEl>
                                              <p:pRg st="0" end="0"/>
                                            </p:txEl>
                                          </p:spTgt>
                                        </p:tgtEl>
                                      </p:cBhvr>
                                    </p:animEffect>
                                    <p:anim calcmode="lin" valueType="num">
                                      <p:cBhvr>
                                        <p:cTn id="3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7">
                                            <p:txEl>
                                              <p:pRg st="1" end="1"/>
                                            </p:txEl>
                                          </p:spTgt>
                                        </p:tgtEl>
                                        <p:attrNameLst>
                                          <p:attrName>style.visibility</p:attrName>
                                        </p:attrNameLst>
                                      </p:cBhvr>
                                      <p:to>
                                        <p:strVal val="visible"/>
                                      </p:to>
                                    </p:set>
                                    <p:animEffect transition="in" filter="fade">
                                      <p:cBhvr>
                                        <p:cTn id="45" dur="1000"/>
                                        <p:tgtEl>
                                          <p:spTgt spid="7">
                                            <p:txEl>
                                              <p:pRg st="1" end="1"/>
                                            </p:txEl>
                                          </p:spTgt>
                                        </p:tgtEl>
                                      </p:cBhvr>
                                    </p:animEffect>
                                    <p:anim calcmode="lin" valueType="num">
                                      <p:cBhvr>
                                        <p:cTn id="46"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7">
                                            <p:txEl>
                                              <p:pRg st="2" end="2"/>
                                            </p:txEl>
                                          </p:spTgt>
                                        </p:tgtEl>
                                        <p:attrNameLst>
                                          <p:attrName>style.visibility</p:attrName>
                                        </p:attrNameLst>
                                      </p:cBhvr>
                                      <p:to>
                                        <p:strVal val="visible"/>
                                      </p:to>
                                    </p:set>
                                    <p:animEffect transition="in" filter="fade">
                                      <p:cBhvr>
                                        <p:cTn id="52" dur="1000"/>
                                        <p:tgtEl>
                                          <p:spTgt spid="7">
                                            <p:txEl>
                                              <p:pRg st="2" end="2"/>
                                            </p:txEl>
                                          </p:spTgt>
                                        </p:tgtEl>
                                      </p:cBhvr>
                                    </p:animEffect>
                                    <p:anim calcmode="lin" valueType="num">
                                      <p:cBhvr>
                                        <p:cTn id="5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7">
                                            <p:txEl>
                                              <p:pRg st="3" end="3"/>
                                            </p:txEl>
                                          </p:spTgt>
                                        </p:tgtEl>
                                        <p:attrNameLst>
                                          <p:attrName>style.visibility</p:attrName>
                                        </p:attrNameLst>
                                      </p:cBhvr>
                                      <p:to>
                                        <p:strVal val="visible"/>
                                      </p:to>
                                    </p:set>
                                    <p:animEffect transition="in" filter="fade">
                                      <p:cBhvr>
                                        <p:cTn id="59" dur="1000"/>
                                        <p:tgtEl>
                                          <p:spTgt spid="7">
                                            <p:txEl>
                                              <p:pRg st="3" end="3"/>
                                            </p:txEl>
                                          </p:spTgt>
                                        </p:tgtEl>
                                      </p:cBhvr>
                                    </p:animEffect>
                                    <p:anim calcmode="lin" valueType="num">
                                      <p:cBhvr>
                                        <p:cTn id="60"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7">
                                            <p:txEl>
                                              <p:pRg st="4" end="4"/>
                                            </p:txEl>
                                          </p:spTgt>
                                        </p:tgtEl>
                                        <p:attrNameLst>
                                          <p:attrName>style.visibility</p:attrName>
                                        </p:attrNameLst>
                                      </p:cBhvr>
                                      <p:to>
                                        <p:strVal val="visible"/>
                                      </p:to>
                                    </p:set>
                                    <p:animEffect transition="in" filter="fade">
                                      <p:cBhvr>
                                        <p:cTn id="66" dur="1000"/>
                                        <p:tgtEl>
                                          <p:spTgt spid="7">
                                            <p:txEl>
                                              <p:pRg st="4" end="4"/>
                                            </p:txEl>
                                          </p:spTgt>
                                        </p:tgtEl>
                                      </p:cBhvr>
                                    </p:animEffect>
                                    <p:anim calcmode="lin" valueType="num">
                                      <p:cBhvr>
                                        <p:cTn id="67"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68"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animBg="1"/>
      <p:bldP spid="7"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pic>
        <p:nvPicPr>
          <p:cNvPr id="8" name="Picture 2" descr="IMG040"/>
          <p:cNvPicPr>
            <a:picLocks noChangeAspect="1" noChangeArrowheads="1"/>
          </p:cNvPicPr>
          <p:nvPr/>
        </p:nvPicPr>
        <p:blipFill>
          <a:blip r:embed="rId2" cstate="print"/>
          <a:srcRect/>
          <a:stretch>
            <a:fillRect/>
          </a:stretch>
        </p:blipFill>
        <p:spPr bwMode="auto">
          <a:xfrm>
            <a:off x="304800" y="954862"/>
            <a:ext cx="8501063" cy="5534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pic>
        <p:nvPicPr>
          <p:cNvPr id="8" name="Picture 3" descr="IMG044"/>
          <p:cNvPicPr>
            <a:picLocks noChangeAspect="1" noChangeArrowheads="1"/>
          </p:cNvPicPr>
          <p:nvPr/>
        </p:nvPicPr>
        <p:blipFill>
          <a:blip r:embed="rId2" cstate="print"/>
          <a:srcRect/>
          <a:stretch>
            <a:fillRect/>
          </a:stretch>
        </p:blipFill>
        <p:spPr bwMode="auto">
          <a:xfrm>
            <a:off x="304800" y="990600"/>
            <a:ext cx="8362949" cy="4800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1700808"/>
            <a:ext cx="8352928" cy="2000548"/>
          </a:xfrm>
          <a:prstGeom prst="rect">
            <a:avLst/>
          </a:prstGeom>
          <a:solidFill>
            <a:schemeClr val="accent3">
              <a:lumMod val="60000"/>
              <a:lumOff val="40000"/>
            </a:schemeClr>
          </a:solidFill>
          <a:ln w="76200">
            <a:solidFill>
              <a:schemeClr val="tx1"/>
            </a:solidFill>
          </a:ln>
        </p:spPr>
        <p:txBody>
          <a:bodyPr wrap="square" rtlCol="0">
            <a:spAutoFit/>
          </a:bodyPr>
          <a:lstStyle/>
          <a:p>
            <a:pPr marL="573088" lvl="1" indent="-458788" eaLnBrk="1" hangingPunct="1">
              <a:lnSpc>
                <a:spcPct val="110000"/>
              </a:lnSpc>
              <a:buClr>
                <a:schemeClr val="folHlink"/>
              </a:buClr>
            </a:pPr>
            <a:r>
              <a:rPr lang="id-ID" sz="2000" dirty="0" smtClean="0"/>
              <a:t>FUNGSI STP</a:t>
            </a:r>
          </a:p>
          <a:p>
            <a:pPr marL="573088" lvl="1" indent="-458788" eaLnBrk="1" hangingPunct="1">
              <a:lnSpc>
                <a:spcPct val="110000"/>
              </a:lnSpc>
              <a:buClr>
                <a:schemeClr val="tx1"/>
              </a:buClr>
              <a:buFont typeface="Wingdings" pitchFamily="2" charset="2"/>
              <a:buChar char="Ø"/>
            </a:pPr>
            <a:r>
              <a:rPr lang="en-US" sz="2000" dirty="0" err="1" smtClean="0"/>
              <a:t>Sebagai</a:t>
            </a:r>
            <a:r>
              <a:rPr lang="en-US" sz="2000" dirty="0" smtClean="0"/>
              <a:t> </a:t>
            </a:r>
            <a:r>
              <a:rPr lang="en-US" sz="2000" dirty="0" err="1" smtClean="0"/>
              <a:t>koreksi</a:t>
            </a:r>
            <a:r>
              <a:rPr lang="en-US" sz="2000" dirty="0" smtClean="0"/>
              <a:t> </a:t>
            </a:r>
            <a:r>
              <a:rPr lang="en-US" sz="2000" dirty="0" err="1" smtClean="0"/>
              <a:t>atas</a:t>
            </a:r>
            <a:r>
              <a:rPr lang="en-US" sz="2000" dirty="0" smtClean="0"/>
              <a:t> </a:t>
            </a:r>
            <a:r>
              <a:rPr lang="en-US" sz="2000" dirty="0" err="1" smtClean="0"/>
              <a:t>jumlah</a:t>
            </a:r>
            <a:r>
              <a:rPr lang="en-US" sz="2000" dirty="0" smtClean="0"/>
              <a:t> </a:t>
            </a:r>
            <a:r>
              <a:rPr lang="en-US" sz="2000" dirty="0" err="1" smtClean="0"/>
              <a:t>pajak</a:t>
            </a:r>
            <a:r>
              <a:rPr lang="en-US" sz="2000" dirty="0" smtClean="0"/>
              <a:t> yang </a:t>
            </a:r>
            <a:r>
              <a:rPr lang="en-US" sz="2000" dirty="0" err="1" smtClean="0"/>
              <a:t>terutang</a:t>
            </a:r>
            <a:r>
              <a:rPr lang="en-US" sz="2000" dirty="0" smtClean="0"/>
              <a:t> </a:t>
            </a:r>
            <a:r>
              <a:rPr lang="en-US" sz="2000" dirty="0" err="1" smtClean="0"/>
              <a:t>menurut</a:t>
            </a:r>
            <a:r>
              <a:rPr lang="en-US" sz="2000" dirty="0" smtClean="0"/>
              <a:t> SPT </a:t>
            </a:r>
            <a:r>
              <a:rPr lang="en-US" sz="2000" dirty="0" err="1" smtClean="0"/>
              <a:t>Wajib</a:t>
            </a:r>
            <a:r>
              <a:rPr lang="en-US" sz="2000" dirty="0" smtClean="0"/>
              <a:t> </a:t>
            </a:r>
            <a:r>
              <a:rPr lang="en-US" sz="2000" dirty="0" err="1" smtClean="0"/>
              <a:t>Pajak</a:t>
            </a:r>
            <a:r>
              <a:rPr lang="en-US" sz="2000" dirty="0" smtClean="0"/>
              <a:t>.</a:t>
            </a:r>
            <a:endParaRPr lang="sv-SE" sz="2000" dirty="0" smtClean="0"/>
          </a:p>
          <a:p>
            <a:pPr marL="573088" lvl="1" indent="-458788" eaLnBrk="1" hangingPunct="1">
              <a:lnSpc>
                <a:spcPct val="110000"/>
              </a:lnSpc>
              <a:buClr>
                <a:schemeClr val="tx1"/>
              </a:buClr>
              <a:buFont typeface="Wingdings" pitchFamily="2" charset="2"/>
              <a:buChar char="Ø"/>
            </a:pPr>
            <a:r>
              <a:rPr lang="sv-SE" sz="2000" dirty="0" smtClean="0"/>
              <a:t>Sarana untuk mengenakan sanksi berupa bunga atau denda. </a:t>
            </a:r>
            <a:endParaRPr lang="en-US" sz="2000" dirty="0" smtClean="0"/>
          </a:p>
          <a:p>
            <a:pPr marL="573088" lvl="1" indent="-458788" eaLnBrk="1" hangingPunct="1">
              <a:lnSpc>
                <a:spcPct val="110000"/>
              </a:lnSpc>
              <a:buClr>
                <a:schemeClr val="tx1"/>
              </a:buClr>
              <a:buFont typeface="Wingdings" pitchFamily="2" charset="2"/>
              <a:buChar char="Ø"/>
            </a:pPr>
            <a:r>
              <a:rPr lang="en-US" sz="2000" dirty="0" err="1" smtClean="0"/>
              <a:t>Sarana</a:t>
            </a:r>
            <a:r>
              <a:rPr lang="en-US" sz="2000" dirty="0" smtClean="0"/>
              <a:t> </a:t>
            </a:r>
            <a:r>
              <a:rPr lang="en-US" sz="2000" dirty="0" err="1" smtClean="0"/>
              <a:t>untuk</a:t>
            </a:r>
            <a:r>
              <a:rPr lang="en-US" sz="2000" dirty="0" smtClean="0"/>
              <a:t> </a:t>
            </a:r>
            <a:r>
              <a:rPr lang="en-US" sz="2000" dirty="0" err="1" smtClean="0"/>
              <a:t>menagih</a:t>
            </a:r>
            <a:r>
              <a:rPr lang="en-US" sz="2000" dirty="0" smtClean="0"/>
              <a:t> </a:t>
            </a:r>
            <a:r>
              <a:rPr lang="en-US" sz="2000" dirty="0" err="1" smtClean="0"/>
              <a:t>pajak</a:t>
            </a:r>
            <a:r>
              <a:rPr lang="en-US" sz="2000" dirty="0" smtClean="0"/>
              <a:t>. </a:t>
            </a:r>
          </a:p>
          <a:p>
            <a:pPr marL="342900" indent="-342900">
              <a:buFontTx/>
              <a:buAutoNum type="arabicPeriod"/>
            </a:pPr>
            <a:endParaRPr lang="id-ID" sz="1200"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Surat</a:t>
            </a:r>
            <a:r>
              <a:rPr lang="en-US" b="1" dirty="0" smtClean="0">
                <a:solidFill>
                  <a:schemeClr val="tx1"/>
                </a:solidFill>
              </a:rPr>
              <a:t> </a:t>
            </a:r>
            <a:r>
              <a:rPr lang="en-US" b="1" dirty="0" err="1" smtClean="0">
                <a:solidFill>
                  <a:schemeClr val="tx1"/>
                </a:solidFill>
              </a:rPr>
              <a:t>Tagihan</a:t>
            </a:r>
            <a:r>
              <a:rPr lang="en-US" b="1" dirty="0" smtClean="0">
                <a:solidFill>
                  <a:schemeClr val="tx1"/>
                </a:solidFill>
              </a:rPr>
              <a:t> </a:t>
            </a:r>
            <a:r>
              <a:rPr lang="en-US" b="1" dirty="0" err="1" smtClean="0">
                <a:solidFill>
                  <a:schemeClr val="tx1"/>
                </a:solidFill>
              </a:rPr>
              <a:t>Pajak</a:t>
            </a:r>
            <a:r>
              <a:rPr lang="en-US" b="1" dirty="0" smtClean="0">
                <a:solidFill>
                  <a:schemeClr val="tx1"/>
                </a:solidFill>
              </a:rPr>
              <a:t> (STP) </a:t>
            </a:r>
            <a:br>
              <a:rPr lang="en-US" b="1" dirty="0" smtClean="0">
                <a:solidFill>
                  <a:schemeClr val="tx1"/>
                </a:solidFill>
              </a:rPr>
            </a:br>
            <a:r>
              <a:rPr lang="en-US" b="1" dirty="0" err="1" smtClean="0">
                <a:solidFill>
                  <a:schemeClr val="tx1"/>
                </a:solidFill>
              </a:rPr>
              <a:t>Pasal</a:t>
            </a:r>
            <a:r>
              <a:rPr lang="en-US" b="1" dirty="0" smtClean="0">
                <a:solidFill>
                  <a:schemeClr val="tx1"/>
                </a:solidFill>
              </a:rPr>
              <a:t> 14</a:t>
            </a: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3528" y="1700809"/>
            <a:ext cx="8515672" cy="4431983"/>
          </a:xfrm>
          <a:prstGeom prst="rect">
            <a:avLst/>
          </a:prstGeom>
          <a:solidFill>
            <a:schemeClr val="accent3">
              <a:lumMod val="60000"/>
              <a:lumOff val="40000"/>
            </a:schemeClr>
          </a:solidFill>
          <a:ln w="76200">
            <a:solidFill>
              <a:schemeClr val="tx1"/>
            </a:solidFill>
          </a:ln>
        </p:spPr>
        <p:txBody>
          <a:bodyPr wrap="square" rtlCol="0">
            <a:spAutoFit/>
          </a:bodyPr>
          <a:lstStyle/>
          <a:p>
            <a:pPr marL="573088" lvl="1" indent="-458788" eaLnBrk="1" hangingPunct="1">
              <a:lnSpc>
                <a:spcPct val="110000"/>
              </a:lnSpc>
              <a:buClr>
                <a:schemeClr val="folHlink"/>
              </a:buClr>
            </a:pPr>
            <a:r>
              <a:rPr lang="id-ID" sz="2000" dirty="0" smtClean="0"/>
              <a:t>STP DITERBITKAN BILAMANA :</a:t>
            </a:r>
          </a:p>
          <a:p>
            <a:pPr marL="441325" indent="-441325" eaLnBrk="1" hangingPunct="1">
              <a:lnSpc>
                <a:spcPct val="90000"/>
              </a:lnSpc>
              <a:buSzPct val="75000"/>
              <a:buFont typeface="Wingdings" pitchFamily="2" charset="2"/>
              <a:buChar char="Ø"/>
            </a:pPr>
            <a:r>
              <a:rPr lang="sv-SE" sz="2000" dirty="0" smtClean="0"/>
              <a:t>Pajak penghasilan dalam tahun berjalan tidak atau kurang dibayar.</a:t>
            </a:r>
            <a:endParaRPr lang="id-ID" sz="2000" dirty="0" smtClean="0"/>
          </a:p>
          <a:p>
            <a:pPr marL="441325" indent="-441325" eaLnBrk="1" hangingPunct="1">
              <a:lnSpc>
                <a:spcPct val="90000"/>
              </a:lnSpc>
              <a:buSzPct val="75000"/>
              <a:buFont typeface="Wingdings" pitchFamily="2" charset="2"/>
              <a:buChar char="Ø"/>
            </a:pPr>
            <a:r>
              <a:rPr lang="sv-SE" sz="2000" dirty="0" smtClean="0"/>
              <a:t>Dari hasil penelitian SPT terdapat kekurangan pembayaran pajak sebagai akibat salah tulis dan atau salah hitung.</a:t>
            </a:r>
            <a:endParaRPr lang="id-ID" sz="2000" dirty="0" smtClean="0"/>
          </a:p>
          <a:p>
            <a:pPr marL="441325" indent="-441325" eaLnBrk="1" hangingPunct="1">
              <a:lnSpc>
                <a:spcPct val="90000"/>
              </a:lnSpc>
              <a:buSzPct val="75000"/>
              <a:buFont typeface="Wingdings" pitchFamily="2" charset="2"/>
              <a:buChar char="Ø"/>
            </a:pPr>
            <a:r>
              <a:rPr lang="sv-SE" sz="2000" dirty="0" smtClean="0"/>
              <a:t>Atas kekurangan pajak yang terutang dalam STP kedua item di atas ditambah sanksi administrasi bunga sebesar 2% per bulan maksimum 24 bulan, dihitung sejak saat terutangnya pajak atau bagian tahun pajak atau tahun pajak sampai dengan diterbitkannya STP.</a:t>
            </a:r>
            <a:endParaRPr lang="id-ID" sz="2000" dirty="0"/>
          </a:p>
          <a:p>
            <a:pPr marL="441325" indent="-441325" eaLnBrk="1" hangingPunct="1">
              <a:lnSpc>
                <a:spcPct val="90000"/>
              </a:lnSpc>
              <a:buSzPct val="75000"/>
              <a:buFont typeface="Wingdings" pitchFamily="2" charset="2"/>
              <a:buChar char="Ø"/>
            </a:pPr>
            <a:r>
              <a:rPr lang="sv-SE" sz="2000" dirty="0" smtClean="0"/>
              <a:t>Pengusaha telah dikukuhkan sebagai PKP tidak membuat atau membuat faktur pajak tetapi tidak tepat waktu atau tidak mengisi selengkapnya faktur pajak.</a:t>
            </a:r>
            <a:endParaRPr lang="id-ID" sz="2000" dirty="0" smtClean="0"/>
          </a:p>
          <a:p>
            <a:pPr marL="441325" indent="-441325" eaLnBrk="1" hangingPunct="1">
              <a:lnSpc>
                <a:spcPct val="90000"/>
              </a:lnSpc>
              <a:buSzPct val="75000"/>
              <a:buFont typeface="Wingdings" pitchFamily="2" charset="2"/>
              <a:buChar char="Ø"/>
            </a:pPr>
            <a:r>
              <a:rPr lang="en-US" sz="2000" dirty="0" smtClean="0"/>
              <a:t>PKP </a:t>
            </a:r>
            <a:r>
              <a:rPr lang="en-US" sz="2000" dirty="0" err="1" smtClean="0"/>
              <a:t>melaporkan</a:t>
            </a:r>
            <a:r>
              <a:rPr lang="en-US" sz="2000" dirty="0" smtClean="0"/>
              <a:t> </a:t>
            </a:r>
            <a:r>
              <a:rPr lang="en-US" sz="2000" dirty="0" err="1" smtClean="0"/>
              <a:t>faktur</a:t>
            </a:r>
            <a:r>
              <a:rPr lang="en-US" sz="2000" dirty="0" smtClean="0"/>
              <a:t> </a:t>
            </a:r>
            <a:r>
              <a:rPr lang="en-US" sz="2000" dirty="0" err="1" smtClean="0"/>
              <a:t>pajak</a:t>
            </a:r>
            <a:r>
              <a:rPr lang="en-US" sz="2000" dirty="0" smtClean="0"/>
              <a:t> </a:t>
            </a:r>
            <a:r>
              <a:rPr lang="en-US" sz="2000" dirty="0" err="1" smtClean="0"/>
              <a:t>tidak</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masa</a:t>
            </a:r>
            <a:r>
              <a:rPr lang="en-US" sz="2000" dirty="0" smtClean="0"/>
              <a:t> </a:t>
            </a:r>
            <a:r>
              <a:rPr lang="en-US" sz="2000" dirty="0" err="1" smtClean="0"/>
              <a:t>penerbitan</a:t>
            </a:r>
            <a:r>
              <a:rPr lang="en-US" sz="2000" dirty="0" smtClean="0"/>
              <a:t> </a:t>
            </a:r>
            <a:r>
              <a:rPr lang="en-US" sz="2000" dirty="0" err="1" smtClean="0"/>
              <a:t>faktur</a:t>
            </a:r>
            <a:r>
              <a:rPr lang="en-US" sz="2000" dirty="0" smtClean="0"/>
              <a:t> </a:t>
            </a:r>
            <a:r>
              <a:rPr lang="en-US" sz="2000" dirty="0" err="1" smtClean="0"/>
              <a:t>pajak</a:t>
            </a:r>
            <a:r>
              <a:rPr lang="sv-SE" sz="2000" dirty="0" smtClean="0"/>
              <a:t>	</a:t>
            </a:r>
          </a:p>
          <a:p>
            <a:pPr lvl="1" eaLnBrk="1" hangingPunct="1">
              <a:lnSpc>
                <a:spcPct val="110000"/>
              </a:lnSpc>
              <a:buClr>
                <a:schemeClr val="tx1"/>
              </a:buClr>
            </a:pPr>
            <a:r>
              <a:rPr lang="sv-SE" sz="2000" dirty="0" smtClean="0"/>
              <a:t>Atas pengusaha yang melakukan kedua hal di atas dikenakan sanksi administrasi berupa denda sebesar 2% dari Dasar Pengenaan Pajak</a:t>
            </a:r>
            <a:endParaRPr lang="id-ID" sz="1200"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Surat</a:t>
            </a:r>
            <a:r>
              <a:rPr lang="en-US" b="1" dirty="0" smtClean="0">
                <a:solidFill>
                  <a:schemeClr val="tx1"/>
                </a:solidFill>
              </a:rPr>
              <a:t> </a:t>
            </a:r>
            <a:r>
              <a:rPr lang="en-US" b="1" dirty="0" err="1" smtClean="0">
                <a:solidFill>
                  <a:schemeClr val="tx1"/>
                </a:solidFill>
              </a:rPr>
              <a:t>Tagihan</a:t>
            </a:r>
            <a:r>
              <a:rPr lang="en-US" b="1" dirty="0" smtClean="0">
                <a:solidFill>
                  <a:schemeClr val="tx1"/>
                </a:solidFill>
              </a:rPr>
              <a:t> </a:t>
            </a:r>
            <a:r>
              <a:rPr lang="en-US" b="1" dirty="0" err="1" smtClean="0">
                <a:solidFill>
                  <a:schemeClr val="tx1"/>
                </a:solidFill>
              </a:rPr>
              <a:t>Pajak</a:t>
            </a:r>
            <a:r>
              <a:rPr lang="en-US" b="1" dirty="0" smtClean="0">
                <a:solidFill>
                  <a:schemeClr val="tx1"/>
                </a:solidFill>
              </a:rPr>
              <a:t> (STP)</a:t>
            </a:r>
            <a:r>
              <a:rPr lang="id-ID" b="1" dirty="0" smtClean="0">
                <a:solidFill>
                  <a:schemeClr val="tx1"/>
                </a:solidFill>
              </a:rPr>
              <a:t> </a:t>
            </a:r>
            <a:r>
              <a:rPr lang="en-US" b="1" dirty="0" smtClean="0">
                <a:solidFill>
                  <a:schemeClr val="tx1"/>
                </a:solidFill>
              </a:rPr>
              <a:t> </a:t>
            </a:r>
            <a:br>
              <a:rPr lang="en-US" b="1" dirty="0" smtClean="0">
                <a:solidFill>
                  <a:schemeClr val="tx1"/>
                </a:solidFill>
              </a:rPr>
            </a:br>
            <a:endParaRPr lang="id-ID" b="1" dirty="0">
              <a:solidFill>
                <a:schemeClr val="tx1"/>
              </a:solidFill>
            </a:endParaRPr>
          </a:p>
        </p:txBody>
      </p:sp>
      <p:sp>
        <p:nvSpPr>
          <p:cNvPr id="5" name="Rectangle 4"/>
          <p:cNvSpPr txBox="1">
            <a:spLocks noChangeArrowheads="1"/>
          </p:cNvSpPr>
          <p:nvPr/>
        </p:nvSpPr>
        <p:spPr>
          <a:xfrm>
            <a:off x="0" y="0"/>
            <a:ext cx="9144000" cy="838200"/>
          </a:xfrm>
          <a:prstGeom prst="rect">
            <a:avLst/>
          </a:prstGeom>
          <a:ln>
            <a:solidFill>
              <a:schemeClr val="tx1"/>
            </a:solidFill>
          </a:ln>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800" b="0" i="0" u="none" strike="noStrike" kern="1200" cap="all" spc="0" normalizeH="0" baseline="0" noProof="0" dirty="0" smtClean="0">
                <a:ln>
                  <a:noFill/>
                </a:ln>
                <a:solidFill>
                  <a:schemeClr val="tx1"/>
                </a:solidFill>
                <a:effectLst/>
                <a:uLnTx/>
                <a:uFillTx/>
                <a:latin typeface="Arial Rounded MT Bold" pitchFamily="34" charset="0"/>
                <a:ea typeface="+mj-ea"/>
                <a:cs typeface="+mj-cs"/>
              </a:rPr>
              <a:t>PERTEMUAN 11 :  PEMERIKSAAN DAN PENYIDIKAN</a:t>
            </a:r>
            <a:endParaRPr kumimoji="0" lang="en-US" sz="2800" b="0" i="0" u="none" strike="noStrike" kern="1200" cap="all" spc="0" normalizeH="0" baseline="0" noProof="0" dirty="0">
              <a:ln>
                <a:noFill/>
              </a:ln>
              <a:solidFill>
                <a:schemeClr val="tx1"/>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738</TotalTime>
  <Words>2312</Words>
  <Application>Microsoft Office PowerPoint</Application>
  <PresentationFormat>On-screen Show (4:3)</PresentationFormat>
  <Paragraphs>281</Paragraphs>
  <Slides>24</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Book Antiqua</vt:lpstr>
      <vt:lpstr>Century Gothic</vt:lpstr>
      <vt:lpstr>Calibri</vt:lpstr>
      <vt:lpstr>Arial Rounded MT Bold</vt:lpstr>
      <vt:lpstr>Garamond</vt:lpstr>
      <vt:lpstr>Bookman Old Style</vt:lpstr>
      <vt:lpstr>Times New Roman</vt:lpstr>
      <vt:lpstr>Bodoni MT Black</vt:lpstr>
      <vt:lpstr>Wingdings</vt:lpstr>
      <vt:lpstr>+mj-lt</vt:lpstr>
      <vt:lpstr>Apothecary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Universitas Kristen Petra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Defnisi PPN dan Cara Pengenan PPN</dc:title>
  <dc:creator>Ka_akuntansi</dc:creator>
  <cp:lastModifiedBy>owner</cp:lastModifiedBy>
  <cp:revision>80</cp:revision>
  <cp:lastPrinted>2014-08-06T10:55:12Z</cp:lastPrinted>
  <dcterms:created xsi:type="dcterms:W3CDTF">2012-04-12T07:05:03Z</dcterms:created>
  <dcterms:modified xsi:type="dcterms:W3CDTF">2017-09-11T01:58:38Z</dcterms:modified>
</cp:coreProperties>
</file>