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19.xml"/><Relationship Id="rId1" Type="http://schemas.openxmlformats.org/officeDocument/2006/relationships/slide" Target="../slides/slide5.xml"/><Relationship Id="rId6" Type="http://schemas.openxmlformats.org/officeDocument/2006/relationships/slide" Target="../slides/slide7.xml"/><Relationship Id="rId5" Type="http://schemas.openxmlformats.org/officeDocument/2006/relationships/slide" Target="../slides/slide14.xml"/><Relationship Id="rId4" Type="http://schemas.openxmlformats.org/officeDocument/2006/relationships/slide" Target="../slides/slide2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C1583-03C1-49BF-8D59-CC873806504A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1EF4DE62-4FE4-4B15-B600-E22A40233A83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id-ID" sz="2000" dirty="0" smtClean="0"/>
            <a:t>1. </a:t>
          </a:r>
          <a:r>
            <a:rPr lang="id-ID" sz="2000" dirty="0" smtClean="0">
              <a:hlinkClick xmlns:r="http://schemas.openxmlformats.org/officeDocument/2006/relationships" r:id="rId1" action="ppaction://hlinksldjump"/>
            </a:rPr>
            <a:t>Asosiasi Konsultan Pajak</a:t>
          </a:r>
          <a:endParaRPr lang="id-ID" sz="2000" dirty="0" smtClean="0"/>
        </a:p>
      </dgm:t>
    </dgm:pt>
    <dgm:pt modelId="{ED6DCC17-B609-449E-852F-8F1A1FB4D5DF}" type="parTrans" cxnId="{C4AB5ED0-A1F8-4260-A45A-DBDA389D3C11}">
      <dgm:prSet/>
      <dgm:spPr/>
      <dgm:t>
        <a:bodyPr/>
        <a:lstStyle/>
        <a:p>
          <a:endParaRPr lang="id-ID"/>
        </a:p>
      </dgm:t>
    </dgm:pt>
    <dgm:pt modelId="{F4FB2EB0-7300-4CA0-94FB-2B42A2BD3427}" type="sibTrans" cxnId="{C4AB5ED0-A1F8-4260-A45A-DBDA389D3C11}">
      <dgm:prSet/>
      <dgm:spPr/>
      <dgm:t>
        <a:bodyPr/>
        <a:lstStyle/>
        <a:p>
          <a:endParaRPr lang="id-ID"/>
        </a:p>
      </dgm:t>
    </dgm:pt>
    <dgm:pt modelId="{DFEC2FA7-5E4A-4741-987D-7A5EE656550B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5</a:t>
          </a:r>
          <a:r>
            <a:rPr lang="id-ID" sz="2000" dirty="0" smtClean="0"/>
            <a:t>.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Teguran</a:t>
          </a:r>
          <a:r>
            <a:rPr lang="en-US" sz="2000" dirty="0" smtClean="0">
              <a:hlinkClick xmlns:r="http://schemas.openxmlformats.org/officeDocument/2006/relationships" r:id="rId2" action="ppaction://hlinksldjump"/>
            </a:rPr>
            <a:t>,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Pembekuan</a:t>
          </a:r>
          <a:r>
            <a:rPr lang="en-US" sz="2000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dan</a:t>
          </a:r>
          <a:r>
            <a:rPr lang="en-US" sz="2000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Pencabutan</a:t>
          </a:r>
          <a:r>
            <a:rPr lang="en-US" sz="2000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Izin</a:t>
          </a:r>
          <a:r>
            <a:rPr lang="en-US" sz="2000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en-US" sz="2000" dirty="0" err="1" smtClean="0">
              <a:hlinkClick xmlns:r="http://schemas.openxmlformats.org/officeDocument/2006/relationships" r:id="rId2" action="ppaction://hlinksldjump"/>
            </a:rPr>
            <a:t>Praktik</a:t>
          </a:r>
          <a:endParaRPr lang="id-ID" sz="2000" dirty="0"/>
        </a:p>
      </dgm:t>
    </dgm:pt>
    <dgm:pt modelId="{5F99FF9A-3DEA-4427-94DD-3A8EFCF67ABF}" type="parTrans" cxnId="{64AFDBC9-E5D1-4420-BA8A-330380084D76}">
      <dgm:prSet/>
      <dgm:spPr/>
      <dgm:t>
        <a:bodyPr/>
        <a:lstStyle/>
        <a:p>
          <a:endParaRPr lang="id-ID"/>
        </a:p>
      </dgm:t>
    </dgm:pt>
    <dgm:pt modelId="{41B0F06B-0565-4C5E-9332-B3604B8FE0B5}" type="sibTrans" cxnId="{64AFDBC9-E5D1-4420-BA8A-330380084D76}">
      <dgm:prSet/>
      <dgm:spPr/>
      <dgm:t>
        <a:bodyPr/>
        <a:lstStyle/>
        <a:p>
          <a:endParaRPr lang="id-ID"/>
        </a:p>
      </dgm:t>
    </dgm:pt>
    <dgm:pt modelId="{6AC8F2FA-69E3-415A-AD7B-77B8EBFC2844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4</a:t>
          </a:r>
          <a:r>
            <a:rPr lang="id-ID" sz="2000" dirty="0" smtClean="0"/>
            <a:t>. </a:t>
          </a:r>
          <a:r>
            <a:rPr lang="id-ID" sz="2000" dirty="0" smtClean="0">
              <a:hlinkClick xmlns:r="http://schemas.openxmlformats.org/officeDocument/2006/relationships" r:id="rId3" action="ppaction://hlinksldjump"/>
            </a:rPr>
            <a:t>Kewajiban Konsultan Pajak</a:t>
          </a:r>
          <a:endParaRPr lang="id-ID" sz="2000" dirty="0"/>
        </a:p>
      </dgm:t>
    </dgm:pt>
    <dgm:pt modelId="{B00CA6CC-5C00-4195-8CA4-5599A6C47E40}" type="parTrans" cxnId="{DB04FCB4-64B6-4E42-B04B-38C8F8316C26}">
      <dgm:prSet/>
      <dgm:spPr/>
      <dgm:t>
        <a:bodyPr/>
        <a:lstStyle/>
        <a:p>
          <a:endParaRPr lang="id-ID"/>
        </a:p>
      </dgm:t>
    </dgm:pt>
    <dgm:pt modelId="{6B6084DF-9351-4E70-89A1-1C448AD13568}" type="sibTrans" cxnId="{DB04FCB4-64B6-4E42-B04B-38C8F8316C26}">
      <dgm:prSet/>
      <dgm:spPr/>
      <dgm:t>
        <a:bodyPr/>
        <a:lstStyle/>
        <a:p>
          <a:endParaRPr lang="id-ID"/>
        </a:p>
      </dgm:t>
    </dgm:pt>
    <dgm:pt modelId="{65FE7321-6DCE-44F6-8245-3CBD40B5F855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6</a:t>
          </a:r>
          <a:r>
            <a:rPr lang="id-ID" sz="2000" dirty="0" smtClean="0"/>
            <a:t>. </a:t>
          </a:r>
          <a:r>
            <a:rPr lang="id-ID" sz="2000" dirty="0" smtClean="0">
              <a:hlinkClick xmlns:r="http://schemas.openxmlformats.org/officeDocument/2006/relationships" r:id="rId4" action="ppaction://hlinksldjump"/>
            </a:rPr>
            <a:t>Ketentuan Peralihan</a:t>
          </a:r>
          <a:endParaRPr lang="id-ID" sz="2000" dirty="0"/>
        </a:p>
      </dgm:t>
    </dgm:pt>
    <dgm:pt modelId="{B47F5987-9688-49AB-97D1-7E66F3A494C8}" type="parTrans" cxnId="{54837F34-67A8-40A3-8E7C-0DD5C060479C}">
      <dgm:prSet/>
      <dgm:spPr/>
      <dgm:t>
        <a:bodyPr/>
        <a:lstStyle/>
        <a:p>
          <a:endParaRPr lang="id-ID"/>
        </a:p>
      </dgm:t>
    </dgm:pt>
    <dgm:pt modelId="{DEE80DA9-2B2F-4F8E-A3C5-88153B507816}" type="sibTrans" cxnId="{54837F34-67A8-40A3-8E7C-0DD5C060479C}">
      <dgm:prSet/>
      <dgm:spPr/>
      <dgm:t>
        <a:bodyPr/>
        <a:lstStyle/>
        <a:p>
          <a:endParaRPr lang="id-ID"/>
        </a:p>
      </dgm:t>
    </dgm:pt>
    <dgm:pt modelId="{63A6867F-1358-457C-AB86-E9E8024868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3</a:t>
          </a:r>
          <a:r>
            <a:rPr lang="id-ID" sz="2000" dirty="0" smtClean="0"/>
            <a:t>. </a:t>
          </a:r>
          <a:r>
            <a:rPr lang="id-ID" sz="2000" dirty="0" smtClean="0">
              <a:hlinkClick xmlns:r="http://schemas.openxmlformats.org/officeDocument/2006/relationships" r:id="rId5" action="ppaction://hlinksldjump"/>
            </a:rPr>
            <a:t>Izin Praktik Konsultan Pajak</a:t>
          </a:r>
          <a:endParaRPr lang="id-ID" sz="2000" dirty="0"/>
        </a:p>
      </dgm:t>
    </dgm:pt>
    <dgm:pt modelId="{04F8768E-A9D7-427B-8497-85C6FD10BB8A}" type="sibTrans" cxnId="{75F1EFB7-48CB-4DE9-91DF-91F918B4943C}">
      <dgm:prSet/>
      <dgm:spPr/>
      <dgm:t>
        <a:bodyPr/>
        <a:lstStyle/>
        <a:p>
          <a:endParaRPr lang="id-ID"/>
        </a:p>
      </dgm:t>
    </dgm:pt>
    <dgm:pt modelId="{E0D5A822-31E4-40D7-A955-1BF1844F67D6}" type="parTrans" cxnId="{75F1EFB7-48CB-4DE9-91DF-91F918B4943C}">
      <dgm:prSet/>
      <dgm:spPr/>
      <dgm:t>
        <a:bodyPr/>
        <a:lstStyle/>
        <a:p>
          <a:endParaRPr lang="id-ID"/>
        </a:p>
      </dgm:t>
    </dgm:pt>
    <dgm:pt modelId="{510EF998-0A47-4B17-94A0-5CF0CEF186EE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2000" dirty="0" smtClean="0"/>
            <a:t>2.</a:t>
          </a:r>
          <a:r>
            <a:rPr lang="id-ID" sz="2000" dirty="0" smtClean="0"/>
            <a:t> </a:t>
          </a:r>
          <a:r>
            <a:rPr lang="id-ID" sz="2000" dirty="0" smtClean="0">
              <a:hlinkClick xmlns:r="http://schemas.openxmlformats.org/officeDocument/2006/relationships" r:id="rId6" action="ppaction://hlinksldjump"/>
            </a:rPr>
            <a:t>Sertifika</a:t>
          </a:r>
          <a:r>
            <a:rPr lang="en-US" sz="2000" dirty="0" err="1" smtClean="0">
              <a:hlinkClick xmlns:r="http://schemas.openxmlformats.org/officeDocument/2006/relationships" r:id="rId6" action="ppaction://hlinksldjump"/>
            </a:rPr>
            <a:t>si</a:t>
          </a:r>
          <a:r>
            <a:rPr lang="id-ID" sz="2000" dirty="0" smtClean="0">
              <a:hlinkClick xmlns:r="http://schemas.openxmlformats.org/officeDocument/2006/relationships" r:id="rId6" action="ppaction://hlinksldjump"/>
            </a:rPr>
            <a:t> Konsultan </a:t>
          </a:r>
          <a:r>
            <a:rPr lang="en-US" sz="2000" dirty="0" smtClean="0">
              <a:hlinkClick xmlns:r="http://schemas.openxmlformats.org/officeDocument/2006/relationships" r:id="rId6" action="ppaction://hlinksldjump"/>
            </a:rPr>
            <a:t>P</a:t>
          </a:r>
          <a:r>
            <a:rPr lang="id-ID" sz="2000" dirty="0" smtClean="0">
              <a:hlinkClick xmlns:r="http://schemas.openxmlformats.org/officeDocument/2006/relationships" r:id="rId6" action="ppaction://hlinksldjump"/>
            </a:rPr>
            <a:t>ajak</a:t>
          </a:r>
          <a:endParaRPr lang="id-ID" sz="2000" dirty="0" smtClean="0"/>
        </a:p>
      </dgm:t>
    </dgm:pt>
    <dgm:pt modelId="{6372E082-D88F-4151-A61A-B0A2D0ECD804}" type="parTrans" cxnId="{8EF05D09-9925-4E28-9705-F976BBC5C11B}">
      <dgm:prSet/>
      <dgm:spPr/>
      <dgm:t>
        <a:bodyPr/>
        <a:lstStyle/>
        <a:p>
          <a:endParaRPr lang="en-US"/>
        </a:p>
      </dgm:t>
    </dgm:pt>
    <dgm:pt modelId="{7969BFAC-7420-462A-8FCE-7F171121F846}" type="sibTrans" cxnId="{8EF05D09-9925-4E28-9705-F976BBC5C11B}">
      <dgm:prSet/>
      <dgm:spPr/>
      <dgm:t>
        <a:bodyPr/>
        <a:lstStyle/>
        <a:p>
          <a:endParaRPr lang="en-US"/>
        </a:p>
      </dgm:t>
    </dgm:pt>
    <dgm:pt modelId="{3B0147EB-4304-42B6-9DB6-0750F9674789}" type="pres">
      <dgm:prSet presAssocID="{240C1583-03C1-49BF-8D59-CC87380650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1E2AAEF-54DD-424D-BE8B-5252D3BC71D4}" type="pres">
      <dgm:prSet presAssocID="{1EF4DE62-4FE4-4B15-B600-E22A40233A8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F4D72D-BC06-40A3-A833-20D4DF853B0B}" type="pres">
      <dgm:prSet presAssocID="{F4FB2EB0-7300-4CA0-94FB-2B42A2BD3427}" presName="spacer" presStyleCnt="0"/>
      <dgm:spPr/>
      <dgm:t>
        <a:bodyPr/>
        <a:lstStyle/>
        <a:p>
          <a:endParaRPr lang="id-ID"/>
        </a:p>
      </dgm:t>
    </dgm:pt>
    <dgm:pt modelId="{97A0687D-00CF-4F4B-90A0-B508A149EC5C}" type="pres">
      <dgm:prSet presAssocID="{510EF998-0A47-4B17-94A0-5CF0CEF186EE}" presName="parentText" presStyleLbl="node1" presStyleIdx="1" presStyleCnt="6" custLinFactNeighborY="-339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4B664-1BAB-4EF0-A9AA-6242E15E4C67}" type="pres">
      <dgm:prSet presAssocID="{7969BFAC-7420-462A-8FCE-7F171121F846}" presName="spacer" presStyleCnt="0"/>
      <dgm:spPr/>
      <dgm:t>
        <a:bodyPr/>
        <a:lstStyle/>
        <a:p>
          <a:endParaRPr lang="id-ID"/>
        </a:p>
      </dgm:t>
    </dgm:pt>
    <dgm:pt modelId="{77F71E89-28BA-49FA-911E-C66702F2C9D9}" type="pres">
      <dgm:prSet presAssocID="{63A6867F-1358-457C-AB86-E9E80248688F}" presName="parentText" presStyleLbl="node1" presStyleIdx="2" presStyleCnt="6" custLinFactNeighborY="-7162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9D520F-E7C8-48AF-B0D6-8DA9D9025693}" type="pres">
      <dgm:prSet presAssocID="{04F8768E-A9D7-427B-8497-85C6FD10BB8A}" presName="spacer" presStyleCnt="0"/>
      <dgm:spPr/>
      <dgm:t>
        <a:bodyPr/>
        <a:lstStyle/>
        <a:p>
          <a:endParaRPr lang="id-ID"/>
        </a:p>
      </dgm:t>
    </dgm:pt>
    <dgm:pt modelId="{DB23FF11-D5D7-4C0E-9AD5-F5C51A59980B}" type="pres">
      <dgm:prSet presAssocID="{6AC8F2FA-69E3-415A-AD7B-77B8EBFC2844}" presName="parentText" presStyleLbl="node1" presStyleIdx="3" presStyleCnt="6" custLinFactY="-19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84B100-766F-4F03-BE63-BCF97DDDA828}" type="pres">
      <dgm:prSet presAssocID="{6B6084DF-9351-4E70-89A1-1C448AD13568}" presName="spacer" presStyleCnt="0"/>
      <dgm:spPr/>
      <dgm:t>
        <a:bodyPr/>
        <a:lstStyle/>
        <a:p>
          <a:endParaRPr lang="en-US"/>
        </a:p>
      </dgm:t>
    </dgm:pt>
    <dgm:pt modelId="{089973EA-D7EC-4CCA-9469-5736812ADE25}" type="pres">
      <dgm:prSet presAssocID="{DFEC2FA7-5E4A-4741-987D-7A5EE656550B}" presName="parentText" presStyleLbl="node1" presStyleIdx="4" presStyleCnt="6" custLinFactY="-7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0DF257-EE1D-4390-97EF-D36CE167D8C8}" type="pres">
      <dgm:prSet presAssocID="{41B0F06B-0565-4C5E-9332-B3604B8FE0B5}" presName="spacer" presStyleCnt="0"/>
      <dgm:spPr/>
      <dgm:t>
        <a:bodyPr/>
        <a:lstStyle/>
        <a:p>
          <a:endParaRPr lang="en-US"/>
        </a:p>
      </dgm:t>
    </dgm:pt>
    <dgm:pt modelId="{87B15082-2965-4576-9378-E3C0ED2A2FBD}" type="pres">
      <dgm:prSet presAssocID="{65FE7321-6DCE-44F6-8245-3CBD40B5F855}" presName="parentText" presStyleLbl="node1" presStyleIdx="5" presStyleCnt="6" custLinFactY="-155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EF05D09-9925-4E28-9705-F976BBC5C11B}" srcId="{240C1583-03C1-49BF-8D59-CC873806504A}" destId="{510EF998-0A47-4B17-94A0-5CF0CEF186EE}" srcOrd="1" destOrd="0" parTransId="{6372E082-D88F-4151-A61A-B0A2D0ECD804}" sibTransId="{7969BFAC-7420-462A-8FCE-7F171121F846}"/>
    <dgm:cxn modelId="{A29764F2-D08E-4CD7-9DE2-38FEE3904141}" type="presOf" srcId="{DFEC2FA7-5E4A-4741-987D-7A5EE656550B}" destId="{089973EA-D7EC-4CCA-9469-5736812ADE25}" srcOrd="0" destOrd="0" presId="urn:microsoft.com/office/officeart/2005/8/layout/vList2"/>
    <dgm:cxn modelId="{15F3B8CB-F11D-4DD0-B647-897C14688995}" type="presOf" srcId="{65FE7321-6DCE-44F6-8245-3CBD40B5F855}" destId="{87B15082-2965-4576-9378-E3C0ED2A2FBD}" srcOrd="0" destOrd="0" presId="urn:microsoft.com/office/officeart/2005/8/layout/vList2"/>
    <dgm:cxn modelId="{BA5977FA-59F2-491E-A3D7-D0BBC4A06D1D}" type="presOf" srcId="{240C1583-03C1-49BF-8D59-CC873806504A}" destId="{3B0147EB-4304-42B6-9DB6-0750F9674789}" srcOrd="0" destOrd="0" presId="urn:microsoft.com/office/officeart/2005/8/layout/vList2"/>
    <dgm:cxn modelId="{35B9FA9C-B9F1-4A77-BF93-9F549088A07E}" type="presOf" srcId="{1EF4DE62-4FE4-4B15-B600-E22A40233A83}" destId="{D1E2AAEF-54DD-424D-BE8B-5252D3BC71D4}" srcOrd="0" destOrd="0" presId="urn:microsoft.com/office/officeart/2005/8/layout/vList2"/>
    <dgm:cxn modelId="{54837F34-67A8-40A3-8E7C-0DD5C060479C}" srcId="{240C1583-03C1-49BF-8D59-CC873806504A}" destId="{65FE7321-6DCE-44F6-8245-3CBD40B5F855}" srcOrd="5" destOrd="0" parTransId="{B47F5987-9688-49AB-97D1-7E66F3A494C8}" sibTransId="{DEE80DA9-2B2F-4F8E-A3C5-88153B507816}"/>
    <dgm:cxn modelId="{49A56F3A-BD71-4E17-B8DC-A190D4214947}" type="presOf" srcId="{6AC8F2FA-69E3-415A-AD7B-77B8EBFC2844}" destId="{DB23FF11-D5D7-4C0E-9AD5-F5C51A59980B}" srcOrd="0" destOrd="0" presId="urn:microsoft.com/office/officeart/2005/8/layout/vList2"/>
    <dgm:cxn modelId="{C4AB5ED0-A1F8-4260-A45A-DBDA389D3C11}" srcId="{240C1583-03C1-49BF-8D59-CC873806504A}" destId="{1EF4DE62-4FE4-4B15-B600-E22A40233A83}" srcOrd="0" destOrd="0" parTransId="{ED6DCC17-B609-449E-852F-8F1A1FB4D5DF}" sibTransId="{F4FB2EB0-7300-4CA0-94FB-2B42A2BD3427}"/>
    <dgm:cxn modelId="{DB04FCB4-64B6-4E42-B04B-38C8F8316C26}" srcId="{240C1583-03C1-49BF-8D59-CC873806504A}" destId="{6AC8F2FA-69E3-415A-AD7B-77B8EBFC2844}" srcOrd="3" destOrd="0" parTransId="{B00CA6CC-5C00-4195-8CA4-5599A6C47E40}" sibTransId="{6B6084DF-9351-4E70-89A1-1C448AD13568}"/>
    <dgm:cxn modelId="{64AFDBC9-E5D1-4420-BA8A-330380084D76}" srcId="{240C1583-03C1-49BF-8D59-CC873806504A}" destId="{DFEC2FA7-5E4A-4741-987D-7A5EE656550B}" srcOrd="4" destOrd="0" parTransId="{5F99FF9A-3DEA-4427-94DD-3A8EFCF67ABF}" sibTransId="{41B0F06B-0565-4C5E-9332-B3604B8FE0B5}"/>
    <dgm:cxn modelId="{DECDA88C-8042-4341-8B5A-4B5382B60309}" type="presOf" srcId="{510EF998-0A47-4B17-94A0-5CF0CEF186EE}" destId="{97A0687D-00CF-4F4B-90A0-B508A149EC5C}" srcOrd="0" destOrd="0" presId="urn:microsoft.com/office/officeart/2005/8/layout/vList2"/>
    <dgm:cxn modelId="{DFE3BF24-2790-485E-9F9D-018A60AE3512}" type="presOf" srcId="{63A6867F-1358-457C-AB86-E9E80248688F}" destId="{77F71E89-28BA-49FA-911E-C66702F2C9D9}" srcOrd="0" destOrd="0" presId="urn:microsoft.com/office/officeart/2005/8/layout/vList2"/>
    <dgm:cxn modelId="{75F1EFB7-48CB-4DE9-91DF-91F918B4943C}" srcId="{240C1583-03C1-49BF-8D59-CC873806504A}" destId="{63A6867F-1358-457C-AB86-E9E80248688F}" srcOrd="2" destOrd="0" parTransId="{E0D5A822-31E4-40D7-A955-1BF1844F67D6}" sibTransId="{04F8768E-A9D7-427B-8497-85C6FD10BB8A}"/>
    <dgm:cxn modelId="{A766EF71-A126-48C1-BB64-5D25C4308F3E}" type="presParOf" srcId="{3B0147EB-4304-42B6-9DB6-0750F9674789}" destId="{D1E2AAEF-54DD-424D-BE8B-5252D3BC71D4}" srcOrd="0" destOrd="0" presId="urn:microsoft.com/office/officeart/2005/8/layout/vList2"/>
    <dgm:cxn modelId="{5865ACFB-5370-4ACD-AFA6-EE0668FCF53E}" type="presParOf" srcId="{3B0147EB-4304-42B6-9DB6-0750F9674789}" destId="{63F4D72D-BC06-40A3-A833-20D4DF853B0B}" srcOrd="1" destOrd="0" presId="urn:microsoft.com/office/officeart/2005/8/layout/vList2"/>
    <dgm:cxn modelId="{577DFDFA-7873-43E7-99FF-8F86F3825BB2}" type="presParOf" srcId="{3B0147EB-4304-42B6-9DB6-0750F9674789}" destId="{97A0687D-00CF-4F4B-90A0-B508A149EC5C}" srcOrd="2" destOrd="0" presId="urn:microsoft.com/office/officeart/2005/8/layout/vList2"/>
    <dgm:cxn modelId="{22D01343-90F4-4CC7-A94D-CA8646C3B4FC}" type="presParOf" srcId="{3B0147EB-4304-42B6-9DB6-0750F9674789}" destId="{1534B664-1BAB-4EF0-A9AA-6242E15E4C67}" srcOrd="3" destOrd="0" presId="urn:microsoft.com/office/officeart/2005/8/layout/vList2"/>
    <dgm:cxn modelId="{8FB33521-48F7-46A7-8592-2D50C41DB14D}" type="presParOf" srcId="{3B0147EB-4304-42B6-9DB6-0750F9674789}" destId="{77F71E89-28BA-49FA-911E-C66702F2C9D9}" srcOrd="4" destOrd="0" presId="urn:microsoft.com/office/officeart/2005/8/layout/vList2"/>
    <dgm:cxn modelId="{F8368047-1B00-4FFA-8F61-277EEBB23683}" type="presParOf" srcId="{3B0147EB-4304-42B6-9DB6-0750F9674789}" destId="{049D520F-E7C8-48AF-B0D6-8DA9D9025693}" srcOrd="5" destOrd="0" presId="urn:microsoft.com/office/officeart/2005/8/layout/vList2"/>
    <dgm:cxn modelId="{59412DBF-310A-45E6-8F87-D7ED95908196}" type="presParOf" srcId="{3B0147EB-4304-42B6-9DB6-0750F9674789}" destId="{DB23FF11-D5D7-4C0E-9AD5-F5C51A59980B}" srcOrd="6" destOrd="0" presId="urn:microsoft.com/office/officeart/2005/8/layout/vList2"/>
    <dgm:cxn modelId="{42EF3FF9-563C-4215-AF6A-70841B4F14EB}" type="presParOf" srcId="{3B0147EB-4304-42B6-9DB6-0750F9674789}" destId="{8884B100-766F-4F03-BE63-BCF97DDDA828}" srcOrd="7" destOrd="0" presId="urn:microsoft.com/office/officeart/2005/8/layout/vList2"/>
    <dgm:cxn modelId="{D581BD36-2833-40C1-9E96-8A872ABEA9DF}" type="presParOf" srcId="{3B0147EB-4304-42B6-9DB6-0750F9674789}" destId="{089973EA-D7EC-4CCA-9469-5736812ADE25}" srcOrd="8" destOrd="0" presId="urn:microsoft.com/office/officeart/2005/8/layout/vList2"/>
    <dgm:cxn modelId="{1A830DA2-3AAC-4C87-A184-ECC3523724E3}" type="presParOf" srcId="{3B0147EB-4304-42B6-9DB6-0750F9674789}" destId="{5D0DF257-EE1D-4390-97EF-D36CE167D8C8}" srcOrd="9" destOrd="0" presId="urn:microsoft.com/office/officeart/2005/8/layout/vList2"/>
    <dgm:cxn modelId="{B1C2ADA6-2245-4B93-A619-78A5BC31A18E}" type="presParOf" srcId="{3B0147EB-4304-42B6-9DB6-0750F9674789}" destId="{87B15082-2965-4576-9378-E3C0ED2A2FB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2AAEF-54DD-424D-BE8B-5252D3BC71D4}">
      <dsp:nvSpPr>
        <dsp:cNvPr id="0" name=""/>
        <dsp:cNvSpPr/>
      </dsp:nvSpPr>
      <dsp:spPr>
        <a:xfrm>
          <a:off x="0" y="1648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id-ID" sz="2000" kern="1200" dirty="0" smtClean="0"/>
            <a:t>1. 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Asosiasi Konsultan Pajak</a:t>
          </a:r>
          <a:endParaRPr lang="id-ID" sz="2000" kern="1200" dirty="0" smtClean="0"/>
        </a:p>
      </dsp:txBody>
      <dsp:txXfrm>
        <a:off x="36553" y="38201"/>
        <a:ext cx="8142264" cy="675694"/>
      </dsp:txXfrm>
    </dsp:sp>
    <dsp:sp modelId="{97A0687D-00CF-4F4B-90A0-B508A149EC5C}">
      <dsp:nvSpPr>
        <dsp:cNvPr id="0" name=""/>
        <dsp:cNvSpPr/>
      </dsp:nvSpPr>
      <dsp:spPr>
        <a:xfrm>
          <a:off x="0" y="826573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2.</a:t>
          </a:r>
          <a:r>
            <a:rPr lang="id-ID" sz="2000" kern="1200" dirty="0" smtClean="0"/>
            <a:t> 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Sertifika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si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 Konsultan 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P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ajak</a:t>
          </a:r>
          <a:endParaRPr lang="id-ID" sz="2000" kern="1200" dirty="0" smtClean="0"/>
        </a:p>
      </dsp:txBody>
      <dsp:txXfrm>
        <a:off x="36553" y="863126"/>
        <a:ext cx="8142264" cy="675694"/>
      </dsp:txXfrm>
    </dsp:sp>
    <dsp:sp modelId="{77F71E89-28BA-49FA-911E-C66702F2C9D9}">
      <dsp:nvSpPr>
        <dsp:cNvPr id="0" name=""/>
        <dsp:cNvSpPr/>
      </dsp:nvSpPr>
      <dsp:spPr>
        <a:xfrm>
          <a:off x="0" y="1647141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3</a:t>
          </a:r>
          <a:r>
            <a:rPr lang="id-ID" sz="2000" kern="1200" dirty="0" smtClean="0"/>
            <a:t>. 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Izin Praktik Konsultan Pajak</a:t>
          </a:r>
          <a:endParaRPr lang="id-ID" sz="2000" kern="1200" dirty="0"/>
        </a:p>
      </dsp:txBody>
      <dsp:txXfrm>
        <a:off x="36553" y="1683694"/>
        <a:ext cx="8142264" cy="675694"/>
      </dsp:txXfrm>
    </dsp:sp>
    <dsp:sp modelId="{DB23FF11-D5D7-4C0E-9AD5-F5C51A59980B}">
      <dsp:nvSpPr>
        <dsp:cNvPr id="0" name=""/>
        <dsp:cNvSpPr/>
      </dsp:nvSpPr>
      <dsp:spPr>
        <a:xfrm>
          <a:off x="0" y="2464094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4</a:t>
          </a:r>
          <a:r>
            <a:rPr lang="id-ID" sz="2000" kern="1200" dirty="0" smtClean="0"/>
            <a:t>. 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Kewajiban Konsultan Pajak</a:t>
          </a:r>
          <a:endParaRPr lang="id-ID" sz="2000" kern="1200" dirty="0"/>
        </a:p>
      </dsp:txBody>
      <dsp:txXfrm>
        <a:off x="36553" y="2500647"/>
        <a:ext cx="8142264" cy="675694"/>
      </dsp:txXfrm>
    </dsp:sp>
    <dsp:sp modelId="{089973EA-D7EC-4CCA-9469-5736812ADE25}">
      <dsp:nvSpPr>
        <dsp:cNvPr id="0" name=""/>
        <dsp:cNvSpPr/>
      </dsp:nvSpPr>
      <dsp:spPr>
        <a:xfrm>
          <a:off x="0" y="3283466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5</a:t>
          </a:r>
          <a:r>
            <a:rPr lang="id-ID" sz="2000" kern="1200" dirty="0" smtClean="0"/>
            <a:t>.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Teguran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,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Pembekuan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dan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Pencabutan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Izin</a:t>
          </a:r>
          <a:r>
            <a:rPr lang="en-US" sz="20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US" sz="2000" kern="1200" dirty="0" err="1" smtClean="0">
              <a:hlinkClick xmlns:r="http://schemas.openxmlformats.org/officeDocument/2006/relationships" r:id="" action="ppaction://hlinksldjump"/>
            </a:rPr>
            <a:t>Praktik</a:t>
          </a:r>
          <a:endParaRPr lang="id-ID" sz="2000" kern="1200" dirty="0"/>
        </a:p>
      </dsp:txBody>
      <dsp:txXfrm>
        <a:off x="36553" y="3320019"/>
        <a:ext cx="8142264" cy="675694"/>
      </dsp:txXfrm>
    </dsp:sp>
    <dsp:sp modelId="{87B15082-2965-4576-9378-E3C0ED2A2FBD}">
      <dsp:nvSpPr>
        <dsp:cNvPr id="0" name=""/>
        <dsp:cNvSpPr/>
      </dsp:nvSpPr>
      <dsp:spPr>
        <a:xfrm>
          <a:off x="0" y="4089920"/>
          <a:ext cx="8215370" cy="7488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2000" kern="1200" dirty="0" smtClean="0"/>
            <a:t>6</a:t>
          </a:r>
          <a:r>
            <a:rPr lang="id-ID" sz="2000" kern="1200" dirty="0" smtClean="0"/>
            <a:t>. </a:t>
          </a:r>
          <a:r>
            <a:rPr lang="id-ID" sz="2000" kern="1200" dirty="0" smtClean="0">
              <a:hlinkClick xmlns:r="http://schemas.openxmlformats.org/officeDocument/2006/relationships" r:id="" action="ppaction://hlinksldjump"/>
            </a:rPr>
            <a:t>Ketentuan Peralihan</a:t>
          </a:r>
          <a:endParaRPr lang="id-ID" sz="2000" kern="1200" dirty="0"/>
        </a:p>
      </dsp:txBody>
      <dsp:txXfrm>
        <a:off x="36553" y="4126473"/>
        <a:ext cx="8142264" cy="675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477E-6F7B-4C2A-8F8E-214E81CEBC55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0239" y="2967335"/>
            <a:ext cx="51235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Pertemuan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162925" cy="685800"/>
          </a:xfrm>
        </p:spPr>
        <p:txBody>
          <a:bodyPr/>
          <a:lstStyle/>
          <a:p>
            <a:pPr eaLnBrk="1" hangingPunct="1"/>
            <a:r>
              <a:rPr lang="en-US" sz="3200" b="0" smtClean="0"/>
              <a:t>Pokok Perubahan </a:t>
            </a:r>
          </a:p>
        </p:txBody>
      </p:sp>
      <p:graphicFrame>
        <p:nvGraphicFramePr>
          <p:cNvPr id="6" name="Content Placeholder 18"/>
          <p:cNvGraphicFramePr>
            <a:graphicFrameLocks noGrp="1"/>
          </p:cNvGraphicFramePr>
          <p:nvPr>
            <p:ph idx="1"/>
          </p:nvPr>
        </p:nvGraphicFramePr>
        <p:xfrm>
          <a:off x="381000" y="1397000"/>
          <a:ext cx="821537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Asosiasi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133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498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04" marB="45704"/>
                </a:tc>
              </a:tr>
              <a:tr h="88361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Asosiasi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profesi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err="1" smtClean="0"/>
                        <a:t>tunggal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yaitu</a:t>
                      </a:r>
                      <a:r>
                        <a:rPr lang="en-US" sz="1600" baseline="0" dirty="0" smtClean="0"/>
                        <a:t> IKPI</a:t>
                      </a:r>
                      <a:endParaRPr lang="en-US" sz="16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Memungkinkan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munculnya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err="1" smtClean="0"/>
                        <a:t>lebih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dari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satu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asosiasi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profesi</a:t>
                      </a:r>
                      <a:endParaRPr lang="en-US" sz="1600" baseline="0" dirty="0" smtClean="0"/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hlinkClick r:id="rId2" action="ppaction://hlinksldjump"/>
                        </a:rPr>
                        <a:t>detail</a:t>
                      </a:r>
                      <a:endParaRPr lang="en-US" sz="1000" b="1" dirty="0"/>
                    </a:p>
                  </a:txBody>
                  <a:tcPr marT="45704" marB="457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8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524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7686700"/>
              </a:tblGrid>
              <a:tr h="42903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Asosiasi Konsultan Pajak 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284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1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5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fi-FI" sz="15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Asosiasi Konsultan Pajak harus terdaftar </a:t>
                      </a:r>
                      <a:r>
                        <a:rPr lang="fi-FI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di DJP dengan kriteria: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berbentuk badan hukum sesuai dengan peraturan perundang-undangan; 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memiliki </a:t>
                      </a:r>
                      <a:r>
                        <a:rPr lang="en-US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AD/ART 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mempunyai susunan pengurus yang telah disahkan oleh rapat anggota; 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memiliki program Pengembangan Profesional Berkelanjutan (PPL); 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memiliki </a:t>
                      </a:r>
                      <a:r>
                        <a:rPr lang="id-ID" sz="15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Kode </a:t>
                      </a:r>
                      <a:r>
                        <a:rPr lang="id-ID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Etik dan Standar Profesi Konsultan Pajak</a:t>
                      </a:r>
                      <a:r>
                        <a:rPr lang="id-ID" sz="15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;</a:t>
                      </a:r>
                      <a:endParaRPr lang="en-US" sz="1500" dirty="0" smtClean="0">
                        <a:solidFill>
                          <a:srgbClr val="0D0D0D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Dewan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Kehormatan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berfungsi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mengawasi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memeriksa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dugaan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asosiasi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14300" marR="11430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2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fi-FI" sz="15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Setiap tahun asosiasi konsultan pajak wajib membuat laporan keuangan yang diaudit oleh akuntan publik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DJP mengusulkan Asosiasi Konsultan Pajak kepada Menteri Keuangan untuk ditetapkan ke dalam Panitia Penyelenggara Sertifikasi Konsultan Pajak (PPSKP). 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4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Menteri Keuangan menetapkan 1 (satu) Asosiasi Konsultan Pajak yang dapat ikut serta dalam kepanitiaan PPSKP.</a:t>
                      </a:r>
                      <a:endParaRPr lang="en-US" sz="15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82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Asosiasi Konsultan Pajak</a:t>
            </a:r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8547100" y="6526213"/>
            <a:ext cx="596900" cy="33178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0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5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3835400"/>
                <a:gridCol w="3848100"/>
              </a:tblGrid>
              <a:tr h="4500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112786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Diselenggarakan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IKPI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Diselenggarakan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Panitia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Penyelenggara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Sertifikasi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Konsultan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Pajak</a:t>
                      </a:r>
                      <a:r>
                        <a:rPr lang="en-US" sz="1600" baseline="0" dirty="0" smtClean="0"/>
                        <a:t> (PPSKP)</a:t>
                      </a: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en-US" sz="1000" b="1" dirty="0" smtClean="0">
                          <a:hlinkClick r:id="rId2" action="ppaction://hlinksldjump"/>
                        </a:rPr>
                        <a:t>Detail</a:t>
                      </a:r>
                      <a:endParaRPr lang="en-US" sz="1000" b="1" dirty="0"/>
                    </a:p>
                  </a:txBody>
                  <a:tcPr marT="45724" marB="45724"/>
                </a:tc>
              </a:tr>
              <a:tr h="377986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Terdapat</a:t>
                      </a:r>
                      <a:r>
                        <a:rPr lang="en-US" sz="1600" dirty="0" smtClean="0"/>
                        <a:t> 2 </a:t>
                      </a:r>
                      <a:r>
                        <a:rPr lang="en-US" sz="1600" dirty="0" err="1" smtClean="0"/>
                        <a:t>jalur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mendapatkan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Sertifikat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Konsultan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Pajak</a:t>
                      </a:r>
                      <a:r>
                        <a:rPr lang="en-US" sz="1600" dirty="0" smtClean="0"/>
                        <a:t>:</a:t>
                      </a:r>
                    </a:p>
                    <a:p>
                      <a:pPr marL="342900" indent="-342900">
                        <a:spcBef>
                          <a:spcPts val="1200"/>
                        </a:spcBef>
                        <a:buFont typeface="+mj-lt"/>
                        <a:buAutoNum type="alphaLcPeriod"/>
                      </a:pPr>
                      <a:r>
                        <a:rPr lang="en-US" sz="1600" b="1" dirty="0" err="1" smtClean="0"/>
                        <a:t>Jalur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Piagam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Penghargaan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pensiunan</a:t>
                      </a:r>
                      <a:r>
                        <a:rPr lang="en-US" sz="1600" baseline="0" dirty="0" smtClean="0"/>
                        <a:t> DJP </a:t>
                      </a:r>
                    </a:p>
                    <a:p>
                      <a:pPr marL="342900" indent="-342900">
                        <a:spcBef>
                          <a:spcPts val="1200"/>
                        </a:spcBef>
                        <a:buFont typeface="+mj-lt"/>
                        <a:buAutoNum type="alphaLcPeriod"/>
                      </a:pPr>
                      <a:endParaRPr lang="en-US" sz="1600" baseline="0" dirty="0" smtClean="0"/>
                    </a:p>
                    <a:p>
                      <a:pPr marL="342900" indent="-342900">
                        <a:spcBef>
                          <a:spcPts val="0"/>
                        </a:spcBef>
                        <a:buFont typeface="+mj-lt"/>
                        <a:buAutoNum type="alphaLcPeriod"/>
                      </a:pPr>
                      <a:r>
                        <a:rPr lang="en-US" sz="1600" b="1" baseline="0" dirty="0" err="1" smtClean="0"/>
                        <a:t>Jalur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Ujian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Sertifikasi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Konsultan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Pajak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aseline="0" dirty="0" smtClean="0"/>
                        <a:t>(USKP)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masyarakat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err="1" smtClean="0"/>
                        <a:t>Terdapat</a:t>
                      </a:r>
                      <a:r>
                        <a:rPr lang="en-US" sz="1600" dirty="0" smtClean="0"/>
                        <a:t> 3 </a:t>
                      </a:r>
                      <a:r>
                        <a:rPr lang="en-US" sz="1600" dirty="0" err="1" smtClean="0"/>
                        <a:t>jalur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mendapatkan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Sertifikat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Konsultan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Pajak</a:t>
                      </a:r>
                      <a:r>
                        <a:rPr lang="en-US" sz="1600" dirty="0" smtClean="0"/>
                        <a:t>:</a:t>
                      </a:r>
                    </a:p>
                    <a:p>
                      <a:pPr marL="342900" indent="-342900">
                        <a:spcBef>
                          <a:spcPts val="1200"/>
                        </a:spcBef>
                        <a:buFont typeface="+mj-lt"/>
                        <a:buAutoNum type="alphaLcPeriod"/>
                      </a:pPr>
                      <a:r>
                        <a:rPr lang="en-US" sz="1600" b="1" dirty="0" err="1" smtClean="0"/>
                        <a:t>Jalur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Kegiatan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Penyetaraan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aseline="0" dirty="0" err="1" smtClean="0"/>
                        <a:t>tingkat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sertifikasi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pensiunan</a:t>
                      </a:r>
                      <a:r>
                        <a:rPr lang="en-US" sz="1600" baseline="0" dirty="0" smtClean="0"/>
                        <a:t> DJP</a:t>
                      </a:r>
                    </a:p>
                    <a:p>
                      <a:pPr marL="342900" indent="-342900">
                        <a:spcBef>
                          <a:spcPts val="1200"/>
                        </a:spcBef>
                        <a:buFont typeface="+mj-lt"/>
                        <a:buAutoNum type="alphaLcPeriod"/>
                      </a:pPr>
                      <a:r>
                        <a:rPr lang="en-US" sz="1600" b="1" baseline="0" dirty="0" err="1" smtClean="0"/>
                        <a:t>Jalur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Ujian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Sertifikasi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Konsultan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Pajak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aseline="0" dirty="0" smtClean="0"/>
                        <a:t>(USKP)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masyarakat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endParaRPr lang="en-US" sz="1600" baseline="0" dirty="0" smtClean="0"/>
                    </a:p>
                    <a:p>
                      <a:pPr marL="342900" indent="-342900">
                        <a:spcBef>
                          <a:spcPts val="1200"/>
                        </a:spcBef>
                        <a:buFont typeface="+mj-lt"/>
                        <a:buAutoNum type="alphaLcPeriod"/>
                      </a:pPr>
                      <a:r>
                        <a:rPr lang="en-US" sz="1600" b="1" baseline="0" dirty="0" err="1" smtClean="0"/>
                        <a:t>Jalur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Akademis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lulusan</a:t>
                      </a:r>
                      <a:r>
                        <a:rPr lang="en-US" sz="1600" baseline="0" dirty="0" smtClean="0"/>
                        <a:t> S1 </a:t>
                      </a:r>
                      <a:r>
                        <a:rPr lang="en-US" sz="1600" baseline="0" dirty="0" err="1" smtClean="0"/>
                        <a:t>Prodi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Perpajakan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khusus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Sertifikat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tingkat</a:t>
                      </a:r>
                      <a:r>
                        <a:rPr lang="en-US" sz="1600" baseline="0" dirty="0" smtClean="0"/>
                        <a:t> A)</a:t>
                      </a:r>
                      <a:endParaRPr lang="en-US" sz="1600" dirty="0" smtClean="0"/>
                    </a:p>
                    <a:p>
                      <a:pPr algn="r">
                        <a:spcBef>
                          <a:spcPts val="1200"/>
                        </a:spcBef>
                      </a:pPr>
                      <a:endParaRPr lang="en-US" sz="1000" b="1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3141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902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19" marB="45719"/>
                </a:tc>
              </a:tr>
              <a:tr h="271264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600" b="0" dirty="0" err="1" smtClean="0"/>
                        <a:t>Jalur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Piagam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Penghargaan</a:t>
                      </a:r>
                      <a:r>
                        <a:rPr lang="en-US" sz="1600" b="0" baseline="0" dirty="0" smtClean="0"/>
                        <a:t>: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diterbitkan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DJP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piagam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penghargaan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tingkatan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sertifikasi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diberikan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pangkat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terakhir</a:t>
                      </a:r>
                      <a:endParaRPr lang="en-US" sz="1600" b="1" baseline="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200"/>
                        </a:spcBef>
                        <a:buFont typeface="+mj-lt"/>
                        <a:buNone/>
                      </a:pPr>
                      <a:r>
                        <a:rPr lang="en-US" sz="1600" b="0" dirty="0" err="1" smtClean="0"/>
                        <a:t>Jalur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Kegiatan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Penyetaraan</a:t>
                      </a:r>
                      <a:r>
                        <a:rPr lang="en-US" sz="1600" b="0" baseline="0" dirty="0" smtClean="0"/>
                        <a:t>: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diterbitkan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PPSKP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sertifikat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indent="-342900">
                        <a:spcBef>
                          <a:spcPts val="2400"/>
                        </a:spcBef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tingkatan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sertifikasi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diberikan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penyetaraan</a:t>
                      </a:r>
                      <a:endParaRPr lang="en-US" sz="1600" b="1" baseline="0" dirty="0" smtClean="0"/>
                    </a:p>
                  </a:txBody>
                  <a:tcPr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3944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86214"/>
                <a:gridCol w="3829048"/>
              </a:tblGrid>
              <a:tr h="4289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51595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+mn-lt"/>
                        </a:rPr>
                        <a:t>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USKP: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Diselenggarakan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IKPI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bekerja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sama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Pusdiklat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Perpajakan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biaya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ujian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dipungut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IKPI </a:t>
                      </a:r>
                      <a:endParaRPr lang="en-US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syarat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pendidikan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mengikuti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serendah-rendahnya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S1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USKP: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Diselenggarakan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PPSKP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biaya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ujian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ditetapkan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dipungut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PPSKP 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syarat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pendidikan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mengikuti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serendah-rendahnya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D3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Prodi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Akuntansi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Perpajakan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S1 </a:t>
                      </a: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lainnya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2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395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90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/>
                </a:tc>
              </a:tr>
              <a:tr h="352860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+mn-lt"/>
                        </a:rPr>
                        <a:t>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lulusan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S1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perguruan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tinggi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negeri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swasta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terakreditasi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langsung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mengikuti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B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tanpa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harus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lulus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terlebih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dahulu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pembinaan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pengawasan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dilaksanakan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Sekretariat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DJP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USKP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60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dapet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mengikuti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B,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lulusan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S1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perguruan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tinggi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negeri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swasta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terakreditasi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+mn-lt"/>
                          <a:ea typeface="Calibri"/>
                          <a:cs typeface="Times New Roman"/>
                        </a:rPr>
                        <a:t>harus</a:t>
                      </a: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 lulus 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terlebih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dahulu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pembinaan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pengawasan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USKP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dilaksanakan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Komite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Pengarah</a:t>
                      </a: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 PPSKP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571900"/>
                <a:gridCol w="4043362"/>
              </a:tblGrid>
              <a:tr h="4290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/>
                </a:tc>
              </a:tr>
              <a:tr h="231416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+mn-lt"/>
                        </a:rPr>
                        <a:t>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Akademis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diatur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Times New Roman"/>
                        </a:rPr>
                        <a:t>Jalur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Akademis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Lulusan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 </a:t>
                      </a:r>
                      <a:r>
                        <a:rPr lang="fi-FI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 D4 Prodi Perpajakan </a:t>
                      </a:r>
                      <a:r>
                        <a:rPr lang="id-ID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 perguruan tinggi yang ditetapkan oleh Komite Pengarah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PPSKP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berhak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mendapat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Sertifikat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en-US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Sertifikasi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512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7686700"/>
              </a:tblGrid>
              <a:tr h="42908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</a:t>
                      </a:r>
                      <a:endParaRPr lang="en-US" sz="15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Profil</a:t>
                      </a:r>
                      <a:r>
                        <a:rPr lang="en-US" sz="1500" dirty="0" smtClean="0"/>
                        <a:t> PPSKP</a:t>
                      </a:r>
                      <a:endParaRPr lang="en-US" sz="1500" dirty="0"/>
                    </a:p>
                  </a:txBody>
                  <a:tcPr marT="45725" marB="45725"/>
                </a:tc>
              </a:tr>
              <a:tr h="62297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1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500" dirty="0" smtClean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Ditetapkan </a:t>
                      </a:r>
                      <a:r>
                        <a:rPr lang="fi-FI" sz="1400" dirty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oleh Menteri Keuangan untuk jangka waktu 3 tahun dan dapat </a:t>
                      </a: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diperpanjang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2007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2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401638" marR="0" lvl="0" indent="-401638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PPSKP bertanggung jawab kepada Menteri Keuangan</a:t>
                      </a:r>
                    </a:p>
                  </a:txBody>
                  <a:tcPr marL="114300" marR="114300" marT="0" marB="0"/>
                </a:tc>
              </a:tr>
              <a:tr h="375707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00" dirty="0" smtClean="0">
                          <a:latin typeface="+mn-lt"/>
                        </a:rPr>
                        <a:t>3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Struktur dan Kewenangan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fi-FI" sz="14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komite pengarah</a:t>
                      </a:r>
                      <a:endParaRPr lang="en-US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682625" lvl="0" indent="-3349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berwenang menentukan kebijakan PPSKP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682625" lvl="0" indent="-3349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terdiri dari 9 orang, yaitu: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orang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DJP </a:t>
                      </a:r>
                      <a:r>
                        <a:rPr lang="en-US" sz="1400" i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(ex-officio)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orang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Pusdiklat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Pajak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(ex-officio)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orang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Itjen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Kemenkeu</a:t>
                      </a:r>
                      <a:r>
                        <a:rPr lang="en-US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(ex-officio)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2 orang dari Asosiasi Konsultan Pajak 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2 orang dari kalangan akademisi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842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1 orang dari praktisi perpajakan  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7663" lvl="0" indent="-347663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 startAt="2"/>
                      </a:pPr>
                      <a:r>
                        <a:rPr lang="fi-FI" sz="14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komite pelaksana</a:t>
                      </a:r>
                      <a:endParaRPr lang="en-US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6778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bertugas melaksanakan kebijakan komite pengarah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677863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i-FI" sz="14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struktur dan keanggotaan komite pelaksana diusulkan oleh perwakilan Asosiasi Konsultan Pajak yang ada dalam keanggotaan komite pengarah</a:t>
                      </a:r>
                      <a:endParaRPr lang="en-U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02552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7"/>
          <p:cNvSpPr txBox="1">
            <a:spLocks/>
          </p:cNvSpPr>
          <p:nvPr/>
        </p:nvSpPr>
        <p:spPr>
          <a:xfrm>
            <a:off x="152400" y="1447800"/>
            <a:ext cx="8839200" cy="487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71500" indent="-228600" fontAlgn="auto"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  <a:defRPr/>
            </a:pPr>
            <a:endParaRPr lang="en-US" sz="500">
              <a:solidFill>
                <a:schemeClr val="dk1"/>
              </a:solidFill>
            </a:endParaRPr>
          </a:p>
          <a:p>
            <a:pPr marL="749300" indent="-4064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800" y="3594704"/>
            <a:ext cx="1862166" cy="388795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Akademisi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4600" y="2197100"/>
            <a:ext cx="1714512" cy="5334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>
                <a:solidFill>
                  <a:schemeClr val="tx1"/>
                </a:solidFill>
              </a:rPr>
              <a:t>Menteri Keuangan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76600" y="3581400"/>
            <a:ext cx="2819400" cy="266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2743200" y="4156075"/>
            <a:ext cx="509588" cy="357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Right Arrow 19"/>
          <p:cNvSpPr/>
          <p:nvPr/>
        </p:nvSpPr>
        <p:spPr>
          <a:xfrm rot="10800000">
            <a:off x="6172200" y="3656013"/>
            <a:ext cx="533400" cy="357187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ight Arrow 21">
            <a:hlinkClick r:id="rId2" action="ppaction://hlinksldjump"/>
          </p:cNvPr>
          <p:cNvSpPr/>
          <p:nvPr/>
        </p:nvSpPr>
        <p:spPr>
          <a:xfrm rot="5400000">
            <a:off x="4461669" y="4837906"/>
            <a:ext cx="406400" cy="357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574031" y="3886200"/>
            <a:ext cx="2214578" cy="9144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d-ID" dirty="0"/>
              <a:t>Komite Pengarah</a:t>
            </a:r>
            <a:endParaRPr lang="en-US" dirty="0"/>
          </a:p>
          <a:p>
            <a:pPr algn="ctr">
              <a:defRPr/>
            </a:pP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6622" y="5257800"/>
            <a:ext cx="2214578" cy="9144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d-ID" dirty="0"/>
              <a:t>Komite Pelaksana</a:t>
            </a:r>
            <a:endParaRPr lang="en-US" dirty="0"/>
          </a:p>
          <a:p>
            <a:pPr algn="ctr">
              <a:defRPr/>
            </a:pP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52488" y="3562064"/>
            <a:ext cx="1714512" cy="4572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DJP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0430" y="3248028"/>
            <a:ext cx="2286016" cy="485772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PP</a:t>
            </a:r>
            <a:r>
              <a:rPr lang="id-ID" dirty="0">
                <a:solidFill>
                  <a:schemeClr val="tx1"/>
                </a:solidFill>
              </a:rPr>
              <a:t>SKP</a:t>
            </a:r>
          </a:p>
        </p:txBody>
      </p:sp>
      <p:sp>
        <p:nvSpPr>
          <p:cNvPr id="23" name="Right Arrow 22"/>
          <p:cNvSpPr/>
          <p:nvPr/>
        </p:nvSpPr>
        <p:spPr>
          <a:xfrm rot="10800000">
            <a:off x="6172200" y="4168775"/>
            <a:ext cx="533400" cy="357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Right Arrow 29">
            <a:hlinkClick r:id="" action="ppaction://noaction"/>
          </p:cNvPr>
          <p:cNvSpPr/>
          <p:nvPr/>
        </p:nvSpPr>
        <p:spPr>
          <a:xfrm rot="5400000">
            <a:off x="4433094" y="2851944"/>
            <a:ext cx="411162" cy="28575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952488" y="4097046"/>
            <a:ext cx="1714512" cy="461962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Itjen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Kemenkeu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2488" y="4628864"/>
            <a:ext cx="1714512" cy="433382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Pusdiklat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Pajak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81800" y="4123034"/>
            <a:ext cx="1862166" cy="540766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Praktisi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Perpajakan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92592" y="4830607"/>
            <a:ext cx="1851374" cy="532961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dirty="0">
                <a:solidFill>
                  <a:schemeClr val="tx1"/>
                </a:solidFill>
              </a:rPr>
              <a:t>Asosiasi Konsultan Pajak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2743200" y="3635375"/>
            <a:ext cx="498475" cy="357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Right Arrow 25"/>
          <p:cNvSpPr/>
          <p:nvPr/>
        </p:nvSpPr>
        <p:spPr>
          <a:xfrm>
            <a:off x="2743200" y="4629150"/>
            <a:ext cx="509588" cy="357188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Bent-Up Arrow 30"/>
          <p:cNvSpPr/>
          <p:nvPr/>
        </p:nvSpPr>
        <p:spPr>
          <a:xfrm rot="10800000" flipH="1">
            <a:off x="5562600" y="2362200"/>
            <a:ext cx="2286000" cy="1143000"/>
          </a:xfrm>
          <a:prstGeom prst="bentUpArrow">
            <a:avLst>
              <a:gd name="adj1" fmla="val 17129"/>
              <a:gd name="adj2" fmla="val 17242"/>
              <a:gd name="adj3" fmla="val 24068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85750" y="1524000"/>
            <a:ext cx="451485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Struktur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organisasi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PPSKP:</a:t>
            </a:r>
          </a:p>
        </p:txBody>
      </p:sp>
      <p:sp>
        <p:nvSpPr>
          <p:cNvPr id="35" name="Left-Up Arrow 34"/>
          <p:cNvSpPr/>
          <p:nvPr/>
        </p:nvSpPr>
        <p:spPr>
          <a:xfrm rot="18953249">
            <a:off x="5937250" y="4699000"/>
            <a:ext cx="762000" cy="727075"/>
          </a:xfrm>
          <a:prstGeom prst="leftUpArrow">
            <a:avLst>
              <a:gd name="adj1" fmla="val 28609"/>
              <a:gd name="adj2" fmla="val 24603"/>
              <a:gd name="adj3" fmla="val 26542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ight Arrow 37">
            <a:hlinkClick r:id="rId3" action="ppaction://hlinksldjump"/>
          </p:cNvPr>
          <p:cNvSpPr/>
          <p:nvPr/>
        </p:nvSpPr>
        <p:spPr>
          <a:xfrm>
            <a:off x="8547100" y="6526213"/>
            <a:ext cx="596900" cy="33178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38200" y="228600"/>
            <a:ext cx="7848600" cy="685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3600" b="1" kern="0">
                <a:latin typeface="+mj-lt"/>
                <a:ea typeface="+mj-ea"/>
                <a:cs typeface="+mj-cs"/>
              </a:rPr>
              <a:t>Sertifikasi Konsultan Pajak</a:t>
            </a:r>
            <a:endParaRPr lang="en-US" sz="36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9645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5536" y="2852936"/>
            <a:ext cx="1872208" cy="576064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Gugatan</a:t>
            </a:r>
            <a:endParaRPr lang="id-ID" sz="2400" b="1" dirty="0"/>
          </a:p>
        </p:txBody>
      </p:sp>
      <p:sp>
        <p:nvSpPr>
          <p:cNvPr id="4" name="Down Arrow 3"/>
          <p:cNvSpPr/>
          <p:nvPr/>
        </p:nvSpPr>
        <p:spPr>
          <a:xfrm>
            <a:off x="1043608" y="3645024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51520" y="4077072"/>
            <a:ext cx="269977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Oleh Wajib pajak atau </a:t>
            </a:r>
          </a:p>
          <a:p>
            <a:r>
              <a:rPr lang="id-ID" dirty="0" smtClean="0"/>
              <a:t>penanggungan pajak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67744" y="836712"/>
            <a:ext cx="14401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912" y="548680"/>
            <a:ext cx="4820550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Pelaksanaan surat sita, surat perintah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melaksanakan penyitaan atau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pengumuaman lelang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3" idx="3"/>
          </p:cNvCxnSpPr>
          <p:nvPr/>
        </p:nvCxnSpPr>
        <p:spPr>
          <a:xfrm flipV="1">
            <a:off x="2267744" y="220486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51920" y="1772816"/>
            <a:ext cx="476444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2. Keputusan pencegahan dalam rangka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penagihan pajak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267744" y="314096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35896" y="2564904"/>
            <a:ext cx="5158785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3. Keputusan yang berkaitan dengan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pelaksanaan keputusan perpajakan, selain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yang ditetapkan dalam pasal 25 ayat 1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dan pasal 26 KUP.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3" idx="3"/>
          </p:cNvCxnSpPr>
          <p:nvPr/>
        </p:nvCxnSpPr>
        <p:spPr>
          <a:xfrm>
            <a:off x="2267744" y="3140968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5856" y="3967896"/>
            <a:ext cx="5824030" cy="1477328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4. Penerbitan SKP atau Surat Keputusan Keberatan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yang dalam penerbitannya tidak sesuai dengan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prosedur atau tatacara yang telah diatur dalam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ketentuan peraturan perundang-undangan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perpajakan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043608" y="4826856"/>
            <a:ext cx="4846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179512" y="5445224"/>
            <a:ext cx="295305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Hanya dapat diajukan ke</a:t>
            </a:r>
          </a:p>
          <a:p>
            <a:r>
              <a:rPr lang="id-ID" dirty="0" smtClean="0"/>
              <a:t>Badan Peradilan pajak</a:t>
            </a:r>
            <a:endParaRPr lang="id-ID" dirty="0"/>
          </a:p>
        </p:txBody>
      </p:sp>
      <p:sp>
        <p:nvSpPr>
          <p:cNvPr id="22" name="Up Arrow 21"/>
          <p:cNvSpPr/>
          <p:nvPr/>
        </p:nvSpPr>
        <p:spPr>
          <a:xfrm>
            <a:off x="1043608" y="1988840"/>
            <a:ext cx="4846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79512" y="439504"/>
            <a:ext cx="2643672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Putusan atas gugatan</a:t>
            </a:r>
          </a:p>
          <a:p>
            <a:r>
              <a:rPr lang="id-ID" dirty="0" smtClean="0"/>
              <a:t>Paling lama 6 bulan </a:t>
            </a:r>
          </a:p>
          <a:p>
            <a:r>
              <a:rPr lang="id-ID" dirty="0" smtClean="0"/>
              <a:t>Sejak surat gugatan </a:t>
            </a:r>
          </a:p>
          <a:p>
            <a:r>
              <a:rPr lang="id-ID" dirty="0" smtClean="0"/>
              <a:t>diterima  oleh </a:t>
            </a:r>
          </a:p>
          <a:p>
            <a:r>
              <a:rPr lang="id-ID" dirty="0" smtClean="0"/>
              <a:t>Pengadilan pajak</a:t>
            </a:r>
            <a:endParaRPr lang="id-ID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Izin Praktik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497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89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140186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Seorang pensiunan pegawai DJP</a:t>
                      </a:r>
                      <a:r>
                        <a:rPr lang="fi-FI" sz="1600" baseline="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dapat </a:t>
                      </a:r>
                      <a:r>
                        <a:rPr lang="fi-FI" sz="1600" b="1" baseline="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langsung</a:t>
                      </a:r>
                      <a:r>
                        <a:rPr lang="fi-FI" sz="1600" baseline="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menjadi Konsultan Pajak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Untuk menjadi seorang Konsultan Pajak, seorang yang</a:t>
                      </a:r>
                      <a:r>
                        <a:rPr lang="it-IT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pernah mengabdikan diri sebagai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pegawai DJP</a:t>
                      </a:r>
                      <a:r>
                        <a:rPr lang="fi-FI" sz="1600" baseline="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disyaratkan </a:t>
                      </a:r>
                      <a:r>
                        <a:rPr lang="fi-FI" sz="1600" b="1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telah </a:t>
                      </a:r>
                      <a:r>
                        <a:rPr lang="fi-FI" sz="1600" b="1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melewati jangka waktu 2 tahun sejak </a:t>
                      </a:r>
                      <a:r>
                        <a:rPr lang="fi-FI" sz="1600" b="1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 pensiun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  <a:tr h="114283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it-IT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 ada batasan jangka waktu maksimal</a:t>
                      </a:r>
                      <a:r>
                        <a:rPr lang="it-IT" sz="16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Sertifikat 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Konsultan Pajak untuk diajukan Izin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Praktik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id-ID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Permohonan 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Izin Praktik harus diajukan </a:t>
                      </a:r>
                      <a:r>
                        <a:rPr lang="id-ID" sz="1600" b="1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paling lambat 2 tahun 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sejak tanggal diterbitkannya </a:t>
                      </a:r>
                      <a:r>
                        <a:rPr lang="fi-FI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Sertifikat Konsultan Pajak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  <a:tr h="199996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Izin Praktik </a:t>
                      </a:r>
                      <a:r>
                        <a:rPr lang="it-IT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dapat diberikan langsung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 tingkat B atau C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nl-NL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Izin </a:t>
                      </a:r>
                      <a:r>
                        <a:rPr lang="fi-FI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Praktik diberikan </a:t>
                      </a:r>
                      <a:r>
                        <a:rPr lang="fi-FI" sz="1600" b="1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berjenjang </a:t>
                      </a:r>
                      <a:r>
                        <a:rPr lang="id-ID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mulai </a:t>
                      </a:r>
                      <a:r>
                        <a:rPr lang="fi-FI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dari Izin Praktik tingkat A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endParaRPr lang="en-US" sz="1600" dirty="0" smtClean="0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id-ID" sz="1600" b="1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kecuali</a:t>
                      </a:r>
                      <a:r>
                        <a:rPr lang="id-ID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bagi pensiunan pegawai </a:t>
                      </a:r>
                      <a:r>
                        <a:rPr lang="en-US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DJP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Izin Praktik diberikan sesuai dengan hasil kegiatan penyetaraan tingkat sertifikasi </a:t>
                      </a:r>
                      <a:r>
                        <a:rPr lang="en-US" sz="1600" dirty="0" err="1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oleh</a:t>
                      </a:r>
                      <a:r>
                        <a:rPr lang="en-US" sz="1600" dirty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PPSKP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Izin Praktik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4529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90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/>
                </a:tc>
              </a:tr>
              <a:tr h="195696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en-US" sz="1600" dirty="0" err="1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syarat</a:t>
                      </a:r>
                      <a:r>
                        <a:rPr lang="en-US" sz="1600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peningkatan</a:t>
                      </a:r>
                      <a:r>
                        <a:rPr lang="en-US" sz="1600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id-ID" sz="1600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zin </a:t>
                      </a:r>
                      <a:r>
                        <a:rPr lang="en-US" sz="1600" dirty="0" err="1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praktik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(tidak</a:t>
                      </a:r>
                      <a:r>
                        <a:rPr lang="it-IT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diatur)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it-IT" sz="1600" baseline="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syarat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peningkatan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id-ID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zin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praktik</a:t>
                      </a: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nl-NL" sz="1600" dirty="0" smtClean="0">
                        <a:solidFill>
                          <a:srgbClr val="0D0D0D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nl-NL" sz="1600" b="1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telah </a:t>
                      </a:r>
                      <a:r>
                        <a:rPr lang="nl-NL" sz="1600" b="1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berpraktik sebagai Konsultan Pajak paling singkat 12 bulan </a:t>
                      </a:r>
                      <a:r>
                        <a:rPr lang="nl-NL" sz="1600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terhitung sejak tanggal Izin Praktik </a:t>
                      </a:r>
                      <a:r>
                        <a:rPr lang="nl-NL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terakhir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214314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Kepada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pemohon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Izin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Praktik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Pajak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diberikan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n-US" sz="1600" b="1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Surat</a:t>
                      </a:r>
                      <a:r>
                        <a:rPr lang="en-US" sz="1600" b="1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Izin</a:t>
                      </a:r>
                      <a:r>
                        <a:rPr lang="en-US" sz="1600" b="1" dirty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Praktik</a:t>
                      </a:r>
                      <a:endParaRPr lang="en-US" sz="1600" b="1" dirty="0" smtClean="0">
                        <a:solidFill>
                          <a:srgbClr val="0D0D0D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endParaRPr lang="en-US" sz="1600" dirty="0" smtClean="0">
                        <a:solidFill>
                          <a:srgbClr val="0D0D0D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Kartu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Tanda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Pengenal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masa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berlaku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600" b="1" dirty="0" err="1" smtClean="0">
                          <a:solidFill>
                            <a:srgbClr val="0D0D0D"/>
                          </a:solidFill>
                          <a:latin typeface="Arial"/>
                          <a:ea typeface="Calibri"/>
                          <a:cs typeface="Times New Roman"/>
                        </a:rPr>
                        <a:t>tahun</a:t>
                      </a:r>
                      <a:endParaRPr lang="en-US" sz="1600" b="1" dirty="0" smtClean="0">
                        <a:solidFill>
                          <a:srgbClr val="0D0D0D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Kepada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pemohon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diberikan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Izin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Praktik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Konsultan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Pajak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diberikan</a:t>
                      </a:r>
                      <a:r>
                        <a:rPr lang="en-US" sz="1600" dirty="0" smtClean="0">
                          <a:solidFill>
                            <a:srgbClr val="0D0D0D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2000"/>
                        </a:spcAft>
                        <a:buFont typeface="+mj-lt"/>
                        <a:buAutoNum type="alphaLcPeriod"/>
                      </a:pPr>
                      <a:r>
                        <a:rPr lang="nl-NL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salinan Keputusan </a:t>
                      </a:r>
                      <a:r>
                        <a:rPr lang="nl-NL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mengenai Izin Praktik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eriod"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Kartu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Izin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Praktik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masa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berlaku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tahun</a:t>
                      </a:r>
                      <a:endParaRPr lang="en-US" sz="1600" b="1" dirty="0" smtClean="0">
                        <a:solidFill>
                          <a:srgbClr val="0D0D0D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Izin Praktik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17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90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21" marB="45721"/>
                </a:tc>
              </a:tr>
              <a:tr h="131403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dirty="0" smtClean="0">
                          <a:latin typeface="+mn-lt"/>
                        </a:rPr>
                        <a:t>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Izin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Praktik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dicabut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hal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Pajak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mencapai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usia</a:t>
                      </a:r>
                      <a:r>
                        <a:rPr lang="en-US" sz="180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70 </a:t>
                      </a:r>
                      <a:r>
                        <a:rPr lang="en-US" sz="1800" b="1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batasan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usia</a:t>
                      </a:r>
                      <a:r>
                        <a:rPr lang="en-US" sz="1800" b="1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1800" baseline="0" dirty="0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D0D0D"/>
                          </a:solidFill>
                          <a:latin typeface="+mn-lt"/>
                          <a:ea typeface="Calibri"/>
                          <a:cs typeface="Times New Roman"/>
                        </a:rPr>
                        <a:t>Pajak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8547100" y="6572250"/>
            <a:ext cx="596900" cy="33178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5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Kewajiban Konsultan Pajak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229600" cy="349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714776"/>
                <a:gridCol w="3900486"/>
              </a:tblGrid>
              <a:tr h="429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138556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en-US" sz="1600" b="0" dirty="0" err="1" smtClean="0">
                          <a:latin typeface="+mn-lt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diatur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mengenai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penyampaian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Laporan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Tahunan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Pajak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bentuk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i="1" baseline="0" dirty="0" smtClean="0">
                          <a:latin typeface="+mn-lt"/>
                          <a:ea typeface="Calibri"/>
                          <a:cs typeface="Times New Roman"/>
                        </a:rPr>
                        <a:t>softcopy</a:t>
                      </a:r>
                      <a:endParaRPr lang="en-US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n-lt"/>
                          <a:ea typeface="Calibri"/>
                          <a:cs typeface="Times New Roman"/>
                        </a:rPr>
                        <a:t>Penyampaian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n-lt"/>
                          <a:ea typeface="Calibri"/>
                          <a:cs typeface="Times New Roman"/>
                        </a:rPr>
                        <a:t>Laporan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n-lt"/>
                          <a:ea typeface="Calibri"/>
                          <a:cs typeface="Times New Roman"/>
                        </a:rPr>
                        <a:t>Tahunan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n-lt"/>
                          <a:ea typeface="Calibri"/>
                          <a:cs typeface="Times New Roman"/>
                        </a:rPr>
                        <a:t>menggunakan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Times New Roman"/>
                        </a:rPr>
                        <a:t> media </a:t>
                      </a:r>
                      <a:r>
                        <a:rPr lang="en-US" sz="16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hardcopy </a:t>
                      </a:r>
                      <a:r>
                        <a:rPr lang="en-US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softcopy</a:t>
                      </a:r>
                      <a:endParaRPr lang="en-US" sz="1600" b="1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168262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penyegaran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perpajakan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setahun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sekali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Berkelanjutan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(PPL)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memenuhi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Satuan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PPL (SK PPL)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04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fld id="{3723626B-72C0-462B-8D01-8CAE51784325}" type="slidenum">
              <a:rPr lang="en-US" smtClean="0"/>
              <a:pPr algn="ctr" eaLnBrk="1" hangingPunct="1"/>
              <a:t>24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4438"/>
            <a:ext cx="8839200" cy="52863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d-ID" sz="2000" kern="1200" dirty="0" smtClean="0"/>
              <a:t>Jumlah S</a:t>
            </a:r>
            <a:r>
              <a:rPr lang="en-US" sz="2000" kern="1200" dirty="0" err="1" smtClean="0"/>
              <a:t>atuan</a:t>
            </a:r>
            <a:r>
              <a:rPr lang="en-US" sz="2000" kern="1200" dirty="0" smtClean="0"/>
              <a:t> </a:t>
            </a:r>
            <a:r>
              <a:rPr lang="id-ID" sz="2000" kern="1200" dirty="0" smtClean="0"/>
              <a:t>K</a:t>
            </a:r>
            <a:r>
              <a:rPr lang="en-US" sz="2000" kern="1200" dirty="0" err="1" smtClean="0"/>
              <a:t>redit</a:t>
            </a:r>
            <a:r>
              <a:rPr lang="id-ID" sz="2000" kern="1200" dirty="0" smtClean="0"/>
              <a:t> PPL yang wajib dipenuhi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Konsultan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Pajak</a:t>
            </a:r>
            <a:r>
              <a:rPr lang="en-US" sz="2000" kern="1200" dirty="0" smtClean="0"/>
              <a:t> </a:t>
            </a:r>
            <a:r>
              <a:rPr lang="id-ID" sz="2000" kern="1200" dirty="0" smtClean="0"/>
              <a:t>setiap tahun:</a:t>
            </a:r>
            <a:endParaRPr lang="en-US" sz="2000" kern="1200" dirty="0" smtClean="0"/>
          </a:p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kern="1200" dirty="0" smtClean="0"/>
          </a:p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kern="1200" dirty="0" smtClean="0"/>
          </a:p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kern="1200" dirty="0" smtClean="0"/>
          </a:p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kern="1200" dirty="0" smtClean="0"/>
          </a:p>
          <a:p>
            <a:pPr marL="682625" indent="31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000" kern="1200" dirty="0" smtClean="0"/>
          </a:p>
          <a:p>
            <a:pPr marL="102870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id-ID" sz="2000" kern="1200" dirty="0" smtClean="0"/>
          </a:p>
          <a:p>
            <a:pPr marL="1028700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1400" kern="1200" dirty="0" err="1" smtClean="0"/>
              <a:t>Ket</a:t>
            </a:r>
            <a:r>
              <a:rPr lang="en-US" sz="1400" kern="1200" dirty="0" smtClean="0"/>
              <a:t>:</a:t>
            </a:r>
          </a:p>
          <a:p>
            <a:pPr marL="1036638" eaLnBrk="1" hangingPunct="1"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/>
            </a:pPr>
            <a:r>
              <a:rPr lang="en-US" sz="1400" kern="1200" dirty="0" smtClean="0"/>
              <a:t>PPL </a:t>
            </a:r>
            <a:r>
              <a:rPr lang="en-US" sz="1400" kern="1200" dirty="0" err="1" smtClean="0"/>
              <a:t>Terstruktur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misalnya</a:t>
            </a:r>
            <a:r>
              <a:rPr lang="en-US" sz="1400" kern="1200" dirty="0" smtClean="0"/>
              <a:t> seminar</a:t>
            </a:r>
            <a:r>
              <a:rPr lang="id-ID" sz="1400" kern="1200" dirty="0" smtClean="0"/>
              <a:t>, </a:t>
            </a:r>
            <a:r>
              <a:rPr lang="en-US" sz="1400" kern="1200" dirty="0" err="1" smtClean="0"/>
              <a:t>lokakarya</a:t>
            </a:r>
            <a:r>
              <a:rPr lang="id-ID" sz="1400" kern="1200" dirty="0" smtClean="0"/>
              <a:t>, diskusi panel,</a:t>
            </a:r>
            <a:r>
              <a:rPr lang="en-US" sz="1400" kern="1200" dirty="0" smtClean="0"/>
              <a:t> </a:t>
            </a:r>
            <a:r>
              <a:rPr lang="id-ID" sz="1400" kern="1200" dirty="0" smtClean="0"/>
              <a:t>pelatihan, kursus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dalam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bidang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perpajakan</a:t>
            </a:r>
            <a:endParaRPr lang="en-US" sz="1400" kern="1200" dirty="0" smtClean="0"/>
          </a:p>
          <a:p>
            <a:pPr marL="1036638" eaLnBrk="1" hangingPunct="1">
              <a:spcAft>
                <a:spcPts val="600"/>
              </a:spcAft>
              <a:buClr>
                <a:schemeClr val="tx1"/>
              </a:buClr>
              <a:buFont typeface="+mj-lt"/>
              <a:buAutoNum type="alphaLcPeriod"/>
              <a:defRPr/>
            </a:pPr>
            <a:r>
              <a:rPr lang="en-US" sz="1400" kern="1200" dirty="0" smtClean="0"/>
              <a:t>PPL </a:t>
            </a:r>
            <a:r>
              <a:rPr lang="en-US" sz="1400" kern="1200" dirty="0" err="1" smtClean="0"/>
              <a:t>Tidak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Terstruktur</a:t>
            </a:r>
            <a:r>
              <a:rPr lang="en-US" sz="1400" kern="1200" dirty="0" smtClean="0"/>
              <a:t>, </a:t>
            </a:r>
            <a:r>
              <a:rPr lang="en-US" sz="1400" kern="1200" dirty="0" err="1" smtClean="0"/>
              <a:t>yaitu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partisipasi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dalam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kegiatan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berorganisasi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Asosiasi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Konsultan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Pajak</a:t>
            </a:r>
            <a:endParaRPr lang="en-US" sz="1400" kern="1200" dirty="0" smtClean="0"/>
          </a:p>
          <a:p>
            <a:pPr marL="1092200" indent="-406400" eaLnBrk="1" hangingPunct="1"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  <a:defRPr/>
            </a:pPr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50" y="2214563"/>
          <a:ext cx="7572374" cy="20622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00063"/>
                <a:gridCol w="2071687"/>
                <a:gridCol w="1643062"/>
                <a:gridCol w="2071687"/>
                <a:gridCol w="1285875"/>
              </a:tblGrid>
              <a:tr h="370783"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No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Konsultan</a:t>
                      </a:r>
                      <a:r>
                        <a:rPr lang="id-ID" sz="1600" baseline="0" dirty="0" smtClean="0"/>
                        <a:t> Pajak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PPL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Jumlah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</a:tr>
              <a:tr h="5790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Terstruktur (80%)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Tidak terstruktur (20%)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16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B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</a:tr>
              <a:tr h="37078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C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48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</a:t>
                      </a:r>
                      <a:endParaRPr lang="id-ID" sz="1600" dirty="0"/>
                    </a:p>
                  </a:txBody>
                  <a:tcPr marL="91439" marR="91439" marT="45713" marB="45713"/>
                </a:tc>
              </a:tr>
            </a:tbl>
          </a:graphicData>
        </a:graphic>
      </p:graphicFrame>
      <p:sp>
        <p:nvSpPr>
          <p:cNvPr id="205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Kewajiban Konsultan Pajak</a:t>
            </a:r>
          </a:p>
        </p:txBody>
      </p:sp>
      <p:sp>
        <p:nvSpPr>
          <p:cNvPr id="10" name="Right Arrow 9">
            <a:hlinkClick r:id="rId2" action="ppaction://hlinksldjump"/>
          </p:cNvPr>
          <p:cNvSpPr/>
          <p:nvPr/>
        </p:nvSpPr>
        <p:spPr>
          <a:xfrm>
            <a:off x="8547100" y="6572250"/>
            <a:ext cx="596900" cy="33178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9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smtClean="0"/>
          </a:p>
          <a:p>
            <a:pPr marL="0" indent="0" algn="ctr">
              <a:buFont typeface="Wingdings" pitchFamily="2" charset="2"/>
              <a:buNone/>
            </a:pPr>
            <a:endParaRPr lang="en-US" smtClean="0"/>
          </a:p>
          <a:p>
            <a:pPr marL="0" indent="0" algn="ctr">
              <a:buFont typeface="Wingdings" pitchFamily="2" charset="2"/>
              <a:buNone/>
            </a:pPr>
            <a:endParaRPr lang="en-US" smtClean="0"/>
          </a:p>
          <a:p>
            <a:pPr marL="0" indent="0" algn="ctr">
              <a:buFont typeface="Wingdings" pitchFamily="2" charset="2"/>
              <a:buNone/>
            </a:pPr>
            <a:r>
              <a:rPr lang="en-US" smtClean="0"/>
              <a:t>Teguran Tertulis, Pembekuan dan Pencabutan Izin Praktik</a:t>
            </a:r>
          </a:p>
        </p:txBody>
      </p:sp>
    </p:spTree>
    <p:extLst>
      <p:ext uri="{BB962C8B-B14F-4D97-AF65-F5344CB8AC3E}">
        <p14:creationId xmlns:p14="http://schemas.microsoft.com/office/powerpoint/2010/main" val="42563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/>
              <a:t>Teguran Tertulis, Pembekuan dan Pencabutan Izin Praktik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6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1600" b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1000125"/>
          <a:ext cx="7572375" cy="547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8"/>
                <a:gridCol w="6971847"/>
              </a:tblGrid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KMK 485 </a:t>
                      </a:r>
                      <a:r>
                        <a:rPr lang="en-US" sz="1800" dirty="0" err="1" smtClean="0"/>
                        <a:t>tahun</a:t>
                      </a:r>
                      <a:r>
                        <a:rPr lang="en-US" sz="1800" dirty="0" smtClean="0"/>
                        <a:t> 2003</a:t>
                      </a:r>
                    </a:p>
                  </a:txBody>
                  <a:tcPr marL="91439" marR="91439" marT="45725" marB="45725"/>
                </a:tc>
              </a:tr>
              <a:tr h="27012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500" dirty="0" smtClean="0">
                          <a:latin typeface="+mn-lt"/>
                        </a:rPr>
                        <a:t>1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None/>
                      </a:pP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Konsultan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Pajak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yang:</a:t>
                      </a:r>
                    </a:p>
                    <a:p>
                      <a:pPr marL="347663" indent="-347663">
                        <a:spcAft>
                          <a:spcPts val="600"/>
                        </a:spcAft>
                        <a:buFont typeface="+mj-lt"/>
                        <a:buAutoNum type="alphaLcPeriod"/>
                      </a:pPr>
                      <a:r>
                        <a:rPr lang="id-ID" sz="1500" b="0" dirty="0" smtClean="0">
                          <a:latin typeface="+mn-lt"/>
                          <a:cs typeface="Arial" pitchFamily="34" charset="0"/>
                        </a:rPr>
                        <a:t>tidak tertib melaksanakan kewajiban perpajakan;</a:t>
                      </a:r>
                      <a:endParaRPr lang="en-US" sz="15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7663" indent="-347663">
                        <a:spcAft>
                          <a:spcPts val="600"/>
                        </a:spcAft>
                        <a:buFont typeface="+mj-lt"/>
                        <a:buAutoNum type="alphaLcPeriod"/>
                      </a:pPr>
                      <a:r>
                        <a:rPr lang="id-ID" sz="1500" b="0" dirty="0" smtClean="0">
                          <a:latin typeface="+mn-lt"/>
                          <a:cs typeface="Arial" pitchFamily="34" charset="0"/>
                        </a:rPr>
                        <a:t>tidak mematuhi peraturan tata tertib yang ditetapkan oleh Direktorat Jendera Pajak;</a:t>
                      </a:r>
                      <a:endParaRPr lang="en-US" sz="15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7663" indent="-347663">
                        <a:spcAft>
                          <a:spcPts val="600"/>
                        </a:spcAft>
                        <a:buFont typeface="+mj-lt"/>
                        <a:buAutoNum type="alphaLcPeriod"/>
                      </a:pPr>
                      <a:r>
                        <a:rPr lang="id-ID" sz="1500" b="0" dirty="0" smtClean="0">
                          <a:latin typeface="+mn-lt"/>
                          <a:cs typeface="Arial" pitchFamily="34" charset="0"/>
                        </a:rPr>
                        <a:t>melanggar 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AD/ART</a:t>
                      </a:r>
                      <a:r>
                        <a:rPr lang="id-ID" sz="1500" b="0" dirty="0" smtClean="0">
                          <a:latin typeface="+mn-lt"/>
                          <a:cs typeface="Arial" pitchFamily="34" charset="0"/>
                        </a:rPr>
                        <a:t>dan atau Kode Etik 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IKPI</a:t>
                      </a:r>
                      <a:r>
                        <a:rPr lang="id-ID" sz="1500" b="0" dirty="0" smtClean="0">
                          <a:latin typeface="+mn-lt"/>
                          <a:cs typeface="Arial" pitchFamily="34" charset="0"/>
                        </a:rPr>
                        <a:t>;</a:t>
                      </a:r>
                      <a:endParaRPr lang="en-US" sz="15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347663" indent="-347663">
                        <a:spcAft>
                          <a:spcPts val="600"/>
                        </a:spcAft>
                        <a:buFont typeface="+mj-lt"/>
                        <a:buAutoNum type="alphaLcPeriod"/>
                      </a:pP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tidak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menyampaikan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Laporan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Tahunan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;</a:t>
                      </a:r>
                    </a:p>
                    <a:p>
                      <a:pPr marL="347663" indent="-347663">
                        <a:spcAft>
                          <a:spcPts val="600"/>
                        </a:spcAft>
                        <a:buFont typeface="+mj-lt"/>
                        <a:buAutoNum type="alphaLcPeriod"/>
                      </a:pP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menyampaikan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Laporan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tahunan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Nihil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selama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3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tahun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0" dirty="0" err="1" smtClean="0">
                          <a:latin typeface="+mn-lt"/>
                          <a:cs typeface="Arial" pitchFamily="34" charset="0"/>
                        </a:rPr>
                        <a:t>berturut-turut</a:t>
                      </a:r>
                      <a:r>
                        <a:rPr lang="en-US" sz="1500" b="0" dirty="0" smtClean="0">
                          <a:latin typeface="+mn-lt"/>
                          <a:cs typeface="Arial" pitchFamily="34" charset="0"/>
                        </a:rPr>
                        <a:t>;</a:t>
                      </a:r>
                    </a:p>
                    <a:p>
                      <a:pPr>
                        <a:buNone/>
                      </a:pPr>
                      <a:r>
                        <a:rPr lang="en-US" sz="1500" b="1" dirty="0" err="1" smtClean="0">
                          <a:latin typeface="+mn-lt"/>
                          <a:cs typeface="Arial" pitchFamily="34" charset="0"/>
                        </a:rPr>
                        <a:t>dikenakan</a:t>
                      </a:r>
                      <a:r>
                        <a:rPr lang="en-US" sz="1500" b="1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latin typeface="+mn-lt"/>
                          <a:cs typeface="Arial" pitchFamily="34" charset="0"/>
                        </a:rPr>
                        <a:t>Teguran</a:t>
                      </a:r>
                      <a:r>
                        <a:rPr lang="en-US" sz="1500" b="1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 smtClean="0">
                          <a:latin typeface="+mn-lt"/>
                          <a:cs typeface="Arial" pitchFamily="34" charset="0"/>
                        </a:rPr>
                        <a:t>Tertulis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25" marB="45725"/>
                </a:tc>
              </a:tr>
              <a:tr h="7144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dibekukan</a:t>
                      </a: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jangka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Teguran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Tertulis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diindahkan</a:t>
                      </a:r>
                      <a:endParaRPr lang="en-US" sz="1500" b="1" dirty="0"/>
                    </a:p>
                  </a:txBody>
                  <a:tcPr marL="91439" marR="91439" marT="45725" marB="45725"/>
                </a:tc>
              </a:tr>
              <a:tr h="16918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dicabut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jangka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waktu3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Pembekuan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diindahkan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merugikan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Dipidana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penjara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putusan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kekuatan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tetap</a:t>
                      </a:r>
                      <a:endParaRPr lang="en-US" sz="1500" b="1" dirty="0" smtClean="0"/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929562" cy="714375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Teguran, Pembekuan, dan Pencabutan Izin Praktik PMK 111 tahun 2014</a:t>
            </a:r>
            <a:endParaRPr lang="en-US" sz="2000" u="sng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000125"/>
          <a:ext cx="8839200" cy="441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600200"/>
                <a:gridCol w="1524000"/>
                <a:gridCol w="1219200"/>
                <a:gridCol w="838200"/>
                <a:gridCol w="1295400"/>
                <a:gridCol w="1219200"/>
                <a:gridCol w="838200"/>
              </a:tblGrid>
              <a:tr h="2286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/>
                        <a:t>No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Teguran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Tertulis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Pembekuan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Pencabutan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1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mematuhi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Kode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Etik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dan</a:t>
                      </a:r>
                      <a:r>
                        <a:rPr lang="en-US" sz="1400" u="none" strike="noStrike" dirty="0"/>
                        <a:t>/</a:t>
                      </a:r>
                      <a:r>
                        <a:rPr lang="en-US" sz="1400" u="none" strike="noStrike" dirty="0" err="1"/>
                        <a:t>atau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Standar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Profesi</a:t>
                      </a:r>
                      <a:r>
                        <a:rPr lang="en-US" sz="1400" u="none" strike="noStrike" dirty="0"/>
                        <a:t>  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t</a:t>
                      </a:r>
                      <a:r>
                        <a:rPr lang="en-US" sz="1400" u="none" strike="noStrike" dirty="0" err="1" smtClean="0"/>
                        <a:t>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mengindahkan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Teguran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Tertulis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2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marL="63500" indent="0" algn="l" rtl="0" fontAlgn="ctr"/>
                      <a:r>
                        <a:rPr lang="en-US" sz="1400" u="none" strike="noStrike" dirty="0" smtClean="0"/>
                        <a:t>3x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err="1" smtClean="0"/>
                        <a:t>dalam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terakhir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mengindahkan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Pembekuan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Izin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marL="63500" indent="0" algn="l" rtl="0" fontAlgn="ctr"/>
                      <a:r>
                        <a:rPr lang="en-US" sz="1400" u="none" strike="noStrike" dirty="0" smtClean="0"/>
                        <a:t>4x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err="1" smtClean="0"/>
                        <a:t>dalam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terakhir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2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Memberikan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jasa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konsultasi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tidak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sesuai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dengan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tingkat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keahliannya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t</a:t>
                      </a:r>
                      <a:r>
                        <a:rPr lang="en-US" sz="1400" u="none" strike="noStrike" dirty="0" err="1" smtClean="0"/>
                        <a:t>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Teguran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Tertulis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2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Pembekuan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Izin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3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memenuhi</a:t>
                      </a:r>
                      <a:r>
                        <a:rPr lang="en-US" sz="1400" u="none" strike="noStrike" dirty="0"/>
                        <a:t> SK PPL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t</a:t>
                      </a:r>
                      <a:r>
                        <a:rPr lang="en-US" sz="1400" u="none" strike="noStrike" dirty="0" err="1" smtClean="0"/>
                        <a:t>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Teguran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Tertulis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2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Pembekuan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Izin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4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melaporkan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secara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benar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Laporan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Tahunan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Konsultan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Pajak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u="none" strike="noStrike" dirty="0" smtClean="0"/>
                    </a:p>
                    <a:p>
                      <a:pPr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t</a:t>
                      </a:r>
                      <a:r>
                        <a:rPr lang="en-US" sz="1400" u="none" strike="noStrike" dirty="0" err="1" smtClean="0"/>
                        <a:t>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Teguran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Tertulis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2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mengindahkan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Pembekuan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Izin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ACCBD80-5487-40FB-B4DF-BE5D6B11355B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95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38225" y="357188"/>
            <a:ext cx="7748588" cy="563562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Teguran, Pembekuan, dan Pencabutan Izin Praktik PMK 111 tahun 2014</a:t>
            </a:r>
            <a:endParaRPr lang="en-US" sz="2000" u="sng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839200" cy="384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514600"/>
                <a:gridCol w="2743200"/>
                <a:gridCol w="3200400"/>
              </a:tblGrid>
              <a:tr h="40109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/>
                        <a:t>No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Teguran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Tertulis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Pembekuan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Pencabutan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939073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5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melakukan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kegiatan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Konsultan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Pajak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selama</a:t>
                      </a:r>
                      <a:r>
                        <a:rPr lang="en-US" sz="1400" u="none" strike="noStrike" dirty="0"/>
                        <a:t> 2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u="none" strike="noStrike" dirty="0" smtClean="0"/>
                    </a:p>
                    <a:p>
                      <a:pPr marL="63500" indent="0"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4 </a:t>
                      </a:r>
                      <a:r>
                        <a:rPr lang="en-US" sz="1400" u="none" strike="noStrike" dirty="0" err="1"/>
                        <a:t>tahun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berturut-turut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1152412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6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Konsultan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Pajak</a:t>
                      </a:r>
                      <a:r>
                        <a:rPr lang="en-US" sz="1400" u="none" strike="noStrike" dirty="0"/>
                        <a:t>/ </a:t>
                      </a:r>
                      <a:r>
                        <a:rPr lang="en-US" sz="1400" u="none" strike="noStrike" dirty="0" err="1"/>
                        <a:t>Wajib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Pajak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ditetapkan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sebagai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tersangka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dalam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tindak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pidana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di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bidang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baseline="0" dirty="0" err="1" smtClean="0"/>
                        <a:t>perpajakan</a:t>
                      </a:r>
                      <a:endParaRPr lang="en-US" sz="1400" u="none" strike="noStrike" dirty="0" smtClean="0"/>
                    </a:p>
                    <a:p>
                      <a:pPr marL="63500" indent="0" algn="l" rtl="0" fontAlgn="t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n-NO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Konsultan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Pajak</a:t>
                      </a:r>
                      <a:r>
                        <a:rPr lang="en-US" sz="1400" u="none" strike="noStrike" dirty="0" smtClean="0"/>
                        <a:t>/ </a:t>
                      </a:r>
                      <a:r>
                        <a:rPr lang="en-US" sz="1400" u="none" strike="noStrike" dirty="0" err="1" smtClean="0"/>
                        <a:t>Wajib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Pajak</a:t>
                      </a:r>
                      <a:r>
                        <a:rPr lang="en-US" sz="1400" u="none" strike="noStrike" dirty="0" smtClean="0"/>
                        <a:t> d</a:t>
                      </a:r>
                      <a:r>
                        <a:rPr lang="nn-NO" sz="1400" u="none" strike="noStrike" dirty="0" smtClean="0"/>
                        <a:t>inyatakan </a:t>
                      </a:r>
                      <a:r>
                        <a:rPr lang="nn-NO" sz="1400" u="none" strike="noStrike" dirty="0"/>
                        <a:t>bersalah melakukan tindak pidana di bidang perpajakan</a:t>
                      </a:r>
                      <a:endParaRPr lang="nn-NO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299056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7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 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Memindahtangankan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praktik</a:t>
                      </a:r>
                      <a:endParaRPr lang="en-US" sz="14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512395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8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 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500" u="none" strike="noStrike" dirty="0" smtClean="0"/>
                    </a:p>
                    <a:p>
                      <a:pPr marL="63500" indent="0" algn="l" fontAlgn="b"/>
                      <a:r>
                        <a:rPr lang="fi-FI" sz="1400" u="none" strike="noStrike" dirty="0" smtClean="0"/>
                        <a:t>Memberikan </a:t>
                      </a:r>
                      <a:r>
                        <a:rPr lang="fi-FI" sz="1400" u="none" strike="noStrike" dirty="0"/>
                        <a:t>jasa konsultasi pada </a:t>
                      </a:r>
                      <a:r>
                        <a:rPr lang="fi-FI" sz="1400" u="none" strike="noStrike" dirty="0" smtClean="0"/>
                        <a:t>masa </a:t>
                      </a:r>
                      <a:r>
                        <a:rPr lang="fi-FI" sz="1400" u="none" strike="noStrike" dirty="0"/>
                        <a:t>pembekuan </a:t>
                      </a:r>
                      <a:r>
                        <a:rPr lang="fi-FI" sz="1400" u="none" strike="noStrike" dirty="0" smtClean="0"/>
                        <a:t>izin</a:t>
                      </a:r>
                      <a:endParaRPr lang="fi-FI" sz="14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536136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9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 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500" u="none" strike="noStrike" dirty="0" smtClean="0"/>
                    </a:p>
                    <a:p>
                      <a:pPr marL="63500" indent="0" algn="l" fontAlgn="b"/>
                      <a:r>
                        <a:rPr lang="fi-FI" sz="1400" u="none" strike="noStrike" dirty="0" smtClean="0"/>
                        <a:t>Memberikan </a:t>
                      </a:r>
                      <a:r>
                        <a:rPr lang="fi-FI" sz="1400" u="none" strike="noStrike" dirty="0"/>
                        <a:t>jasa konsultasi tidak sesuai </a:t>
                      </a:r>
                      <a:r>
                        <a:rPr lang="fi-FI" sz="1400" u="none" strike="noStrike" dirty="0" smtClean="0"/>
                        <a:t>UU</a:t>
                      </a:r>
                      <a:endParaRPr lang="fi-FI" sz="14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  <p:sp>
        <p:nvSpPr>
          <p:cNvPr id="246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22AB1E1-819D-4B9C-B23C-F05CE71CDD43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49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839200" cy="266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514600"/>
                <a:gridCol w="2743200"/>
                <a:gridCol w="3200400"/>
              </a:tblGrid>
              <a:tr h="40953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/>
                        <a:t>No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Teguran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Tertulis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Pembekuan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 err="1"/>
                        <a:t>Pencabutan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endParaRPr lang="en-US" sz="14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7666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u="none" strike="noStrike" dirty="0" smtClean="0"/>
                        <a:t> </a:t>
                      </a:r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10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menyampaikan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permohonan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perpanjangan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Kartu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Izin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Praktik</a:t>
                      </a:r>
                      <a:endParaRPr lang="en-US" sz="14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mengindahkan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Teguran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Tertulis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500" u="none" strike="noStrike" dirty="0" smtClean="0"/>
                    </a:p>
                    <a:p>
                      <a:pPr marL="63500" indent="0" algn="l" rtl="0" fontAlgn="t"/>
                      <a:r>
                        <a:rPr lang="en-US" sz="1400" u="none" strike="noStrike" dirty="0" smtClean="0"/>
                        <a:t>3 </a:t>
                      </a:r>
                      <a:r>
                        <a:rPr lang="en-US" sz="1400" u="none" strike="noStrike" dirty="0" err="1" smtClean="0"/>
                        <a:t>bulan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 smtClean="0"/>
                        <a:t>tidak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mengindahkan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Pembekuan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Izin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dirty="0" smtClean="0"/>
                        <a:t>*)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</a:tr>
              <a:tr h="7666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u="none" strike="noStrike" dirty="0" smtClean="0"/>
                        <a:t> </a:t>
                      </a:r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11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 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500" u="none" strike="noStrike" dirty="0" smtClean="0"/>
                    </a:p>
                    <a:p>
                      <a:pPr marL="63500" indent="0" algn="l" fontAlgn="b"/>
                      <a:r>
                        <a:rPr lang="fi-FI" sz="1400" u="none" strike="noStrike" dirty="0" smtClean="0"/>
                        <a:t>Mengundurkan </a:t>
                      </a:r>
                      <a:r>
                        <a:rPr lang="fi-FI" sz="1400" u="none" strike="noStrike" dirty="0"/>
                        <a:t>diri selaku Konsultan </a:t>
                      </a:r>
                      <a:r>
                        <a:rPr lang="fi-FI" sz="1400" u="none" strike="noStrike" dirty="0" smtClean="0"/>
                        <a:t>Pajak </a:t>
                      </a:r>
                      <a:r>
                        <a:rPr lang="en-US" sz="1400" dirty="0" smtClean="0"/>
                        <a:t>*)</a:t>
                      </a:r>
                      <a:endParaRPr lang="fi-FI" sz="1400" u="none" strike="noStrike" dirty="0" smtClean="0"/>
                    </a:p>
                    <a:p>
                      <a:pPr marL="63500" indent="0" algn="l" fontAlgn="b"/>
                      <a:endParaRPr lang="fi-FI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725759">
                <a:tc>
                  <a:txBody>
                    <a:bodyPr/>
                    <a:lstStyle/>
                    <a:p>
                      <a:pPr algn="ctr" rtl="0" fontAlgn="t"/>
                      <a:endParaRPr lang="en-US" sz="500" u="none" strike="noStrike" dirty="0" smtClean="0"/>
                    </a:p>
                    <a:p>
                      <a:pPr algn="ctr" rtl="0" fontAlgn="t"/>
                      <a:r>
                        <a:rPr lang="en-US" sz="1400" u="none" strike="noStrike" dirty="0" smtClean="0"/>
                        <a:t>12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u="none" strike="noStrike" dirty="0" smtClean="0"/>
                        <a:t> -</a:t>
                      </a:r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u="none" strike="noStrike" dirty="0" smtClean="0"/>
                    </a:p>
                    <a:p>
                      <a:pPr marL="63500" indent="0" algn="l" fontAlgn="b"/>
                      <a:r>
                        <a:rPr lang="en-US" sz="1400" u="none" strike="noStrike" dirty="0" err="1" smtClean="0"/>
                        <a:t>Bekerja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u="none" strike="noStrike" dirty="0" err="1"/>
                        <a:t>pada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/>
                        <a:t>instansi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en-US" sz="1400" u="none" strike="noStrike" dirty="0" err="1" smtClean="0"/>
                        <a:t>pemerintah</a:t>
                      </a:r>
                      <a:r>
                        <a:rPr lang="en-US" sz="1400" u="none" strike="noStrike" dirty="0" smtClean="0"/>
                        <a:t> </a:t>
                      </a:r>
                      <a:r>
                        <a:rPr lang="en-US" sz="1400" dirty="0" smtClean="0"/>
                        <a:t>*)</a:t>
                      </a:r>
                      <a:endParaRPr lang="en-US" sz="1400" u="none" strike="noStrike" dirty="0" smtClean="0"/>
                    </a:p>
                    <a:p>
                      <a:pPr marL="63500" indent="0" algn="l" fontAlgn="b"/>
                      <a:endParaRPr lang="en-US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  <p:sp>
        <p:nvSpPr>
          <p:cNvPr id="25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4F8F5C-1B3E-4E8D-BFB1-B685602FC57C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5630" name="TextBox 6"/>
          <p:cNvSpPr txBox="1">
            <a:spLocks noChangeArrowheads="1"/>
          </p:cNvSpPr>
          <p:nvPr/>
        </p:nvSpPr>
        <p:spPr bwMode="auto">
          <a:xfrm>
            <a:off x="428625" y="4786313"/>
            <a:ext cx="5029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1500"/>
              <a:t>*)   Dapat mengajukan kembali permohonan Izin Praktik dimulai dari Izin Praktik tingkat A dengan memperhatikan usia Sertifikat Konsultan Pajak</a:t>
            </a: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8547100" y="6526213"/>
            <a:ext cx="596900" cy="33178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632" name="Title 1"/>
          <p:cNvSpPr>
            <a:spLocks noGrp="1"/>
          </p:cNvSpPr>
          <p:nvPr>
            <p:ph type="title"/>
          </p:nvPr>
        </p:nvSpPr>
        <p:spPr>
          <a:xfrm>
            <a:off x="1038225" y="357188"/>
            <a:ext cx="7748588" cy="563562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Teguran, Pembekuan, dan Pencabutan Izin Praktik PMK 111 tahun 2014</a:t>
            </a:r>
            <a:endParaRPr lang="en-US" sz="2000" u="sng" smtClean="0"/>
          </a:p>
        </p:txBody>
      </p:sp>
    </p:spTree>
    <p:extLst>
      <p:ext uri="{BB962C8B-B14F-4D97-AF65-F5344CB8AC3E}">
        <p14:creationId xmlns:p14="http://schemas.microsoft.com/office/powerpoint/2010/main" val="24513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323528" y="836712"/>
            <a:ext cx="8568952" cy="5616624"/>
          </a:xfrm>
          <a:prstGeom prst="flowChartPredefinedProcess">
            <a:avLst/>
          </a:prstGeom>
          <a:solidFill>
            <a:srgbClr val="0099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/>
              <a:t>Syarat-syarat  Surat Gugatan </a:t>
            </a:r>
            <a:r>
              <a:rPr lang="id-ID" dirty="0" smtClean="0"/>
              <a:t>:</a:t>
            </a:r>
          </a:p>
          <a:p>
            <a:pPr marL="342900" indent="-342900">
              <a:buAutoNum type="arabicPeriod"/>
            </a:pPr>
            <a:r>
              <a:rPr lang="id-ID" dirty="0" smtClean="0"/>
              <a:t>Gugatan diajukan secara tertulis dalam bahasa Indonesia</a:t>
            </a:r>
          </a:p>
          <a:p>
            <a:pPr marL="342900" indent="-342900">
              <a:buAutoNum type="arabicPeriod"/>
            </a:pPr>
            <a:r>
              <a:rPr lang="id-ID" dirty="0" smtClean="0"/>
              <a:t>Jangka waktu untuk mengajukan gugatan  terhadap pelaksanaan penagihan pajak adalah 14 hari sejak tanggal pelaksanaan penagihan</a:t>
            </a:r>
          </a:p>
          <a:p>
            <a:pPr marL="342900" indent="-342900">
              <a:buAutoNum type="arabicPeriod"/>
            </a:pPr>
            <a:r>
              <a:rPr lang="id-ID" dirty="0" smtClean="0"/>
              <a:t>Gugatan selain hal tersebut diatas  no.2 adalah 30 hari sejak tanggal diterima  Keputusan yang digugat</a:t>
            </a:r>
          </a:p>
          <a:p>
            <a:pPr marL="342900" indent="-342900">
              <a:buAutoNum type="arabicPeriod"/>
            </a:pPr>
            <a:r>
              <a:rPr lang="id-ID" dirty="0" smtClean="0"/>
              <a:t>Jangka waktu no. 2 dan 3 tidak mengikat, jika jangka waktu tersebut tidak dapat dipenuhi karena keadaan diluar kekuasaannya,</a:t>
            </a:r>
          </a:p>
          <a:p>
            <a:pPr marL="342900" indent="-342900">
              <a:buAutoNum type="arabicPeriod"/>
            </a:pPr>
            <a:r>
              <a:rPr lang="id-ID" dirty="0" smtClean="0"/>
              <a:t>Perpanjangan jangka waktu  tsb no. 4 adalah 14 hari terhitung sejak berakhirnya keadaan diluar kekuasaan penggugat</a:t>
            </a:r>
          </a:p>
          <a:p>
            <a:pPr marL="342900" indent="-342900">
              <a:buAutoNum type="arabicPeriod"/>
            </a:pPr>
            <a:r>
              <a:rPr lang="id-ID" dirty="0" smtClean="0"/>
              <a:t>Terhadap 1 (satu) pelaksanaan penagihan atau 1 (satu) keputusan diajukan satu surat Gugatan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332656"/>
            <a:ext cx="4608512" cy="576064"/>
          </a:xfrm>
          <a:prstGeom prst="roundRect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Persyaratan surat Gugatan</a:t>
            </a:r>
            <a:endParaRPr lang="id-ID" sz="2400" b="1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/>
              <a:t>Ketentuan Peralihan RPMK Konsultan Pajak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6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1600" b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1000125"/>
          <a:ext cx="7572375" cy="388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8"/>
                <a:gridCol w="6971847"/>
              </a:tblGrid>
              <a:tr h="370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 smtClean="0"/>
                    </a:p>
                  </a:txBody>
                  <a:tcPr marL="91439" marR="91439" marT="45716" marB="45716"/>
                </a:tc>
              </a:tr>
              <a:tr h="70066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 smtClean="0">
                          <a:latin typeface="+mn-lt"/>
                        </a:rPr>
                        <a:t>1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buNone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USKP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ditiadakan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ditetapkannya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PPSKP.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39" marR="91439" marT="45716" marB="45716"/>
                </a:tc>
              </a:tr>
              <a:tr h="171436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USKP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KMK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485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PMK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masih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memenuhi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USKP,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mengajukan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penyetaraan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kredit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diperoleh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PPSKP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melanjutkan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keikutsertaan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USKP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memperhatikan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batas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mengulang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KMK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485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dirty="0"/>
                    </a:p>
                  </a:txBody>
                  <a:tcPr marL="91439" marR="91439" marT="45716" marB="45716"/>
                </a:tc>
              </a:tr>
              <a:tr h="10971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diterbitkan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PMK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lambat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sejak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berlakunya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PMK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1" dirty="0" smtClean="0"/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6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smtClean="0"/>
              <a:t>Ketentuan Peralihan RPMK Konsultan Pajak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6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1600" b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1000125"/>
          <a:ext cx="7572375" cy="408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8"/>
                <a:gridCol w="6971847"/>
              </a:tblGrid>
              <a:tr h="370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PMK</a:t>
                      </a:r>
                      <a:r>
                        <a:rPr lang="en-US" sz="1800" baseline="0" dirty="0" smtClean="0"/>
                        <a:t> 111 </a:t>
                      </a:r>
                      <a:r>
                        <a:rPr lang="en-US" sz="1800" baseline="0" dirty="0" err="1" smtClean="0"/>
                        <a:t>tahun</a:t>
                      </a:r>
                      <a:r>
                        <a:rPr lang="en-US" sz="1800" baseline="0" dirty="0" smtClean="0"/>
                        <a:t> 2014</a:t>
                      </a:r>
                      <a:endParaRPr lang="en-US" sz="1800" dirty="0" smtClean="0"/>
                    </a:p>
                  </a:txBody>
                  <a:tcPr marL="91439" marR="91439" marT="45727" marB="45727"/>
                </a:tc>
              </a:tr>
              <a:tr h="12860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dirty="0" smtClean="0"/>
                        <a:t>4</a:t>
                      </a:r>
                      <a:endParaRPr lang="en-US" sz="17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ulang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menyampaikan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fotokopi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keanggotaan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Asosiasi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Direktur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Jenderal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lambat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tanggal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diterbitkannya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700" b="1" dirty="0" smtClean="0"/>
                    </a:p>
                  </a:txBody>
                  <a:tcPr marL="91439" marR="91439" marT="45727" marB="45727"/>
                </a:tc>
              </a:tr>
              <a:tr h="164331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dirty="0" smtClean="0"/>
                        <a:t>5</a:t>
                      </a:r>
                      <a:endParaRPr lang="en-US" sz="17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ulang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menyampaikan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fotokopi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keanggotaan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Asosiasi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Izin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id-ID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nya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dicabut</a:t>
                      </a:r>
                      <a:endParaRPr lang="en-US" sz="1700" b="1" dirty="0" smtClean="0"/>
                    </a:p>
                  </a:txBody>
                  <a:tcPr marL="91439" marR="91439" marT="45727" marB="45727"/>
                </a:tc>
              </a:tr>
              <a:tr h="7859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700" dirty="0" smtClean="0"/>
                        <a:t>6</a:t>
                      </a:r>
                      <a:endParaRPr lang="en-US" sz="17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Pendaftaran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Asosiasi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dimulai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sejak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berlakunya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PMK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700" b="1" dirty="0" smtClean="0"/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8547100" y="6572250"/>
            <a:ext cx="596900" cy="33178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7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39752" y="260648"/>
            <a:ext cx="3888432" cy="576064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Peninjauan Kembali</a:t>
            </a:r>
            <a:endParaRPr lang="id-ID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5112568" cy="2952328"/>
          </a:xfrm>
          <a:prstGeom prst="rect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Putusan Pengadilan Pajak berupa :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Menolak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Mengabulkan sebagian atau seluruhnya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Menambah pajak yang harus dibayar</a:t>
            </a:r>
          </a:p>
          <a:p>
            <a:pPr marL="342900" indent="-342900">
              <a:buAutoNum type="alphaLcPeriod"/>
            </a:pPr>
            <a:r>
              <a:rPr lang="id-ID" dirty="0" smtClean="0"/>
              <a:t>Tidak dapat diterima</a:t>
            </a:r>
          </a:p>
          <a:p>
            <a:pPr marL="342900" indent="-342900">
              <a:buAutoNum type="alphaLcPeriod"/>
            </a:pPr>
            <a:r>
              <a:rPr lang="id-ID" dirty="0" smtClean="0"/>
              <a:t>Membetulkan kesalahan tulis dan/atau kesalahan hitung  dan/atau</a:t>
            </a:r>
          </a:p>
          <a:p>
            <a:pPr marL="342900" indent="-342900">
              <a:buAutoNum type="alphaLcPeriod"/>
            </a:pPr>
            <a:r>
              <a:rPr lang="id-ID" dirty="0" smtClean="0"/>
              <a:t>membatalkan</a:t>
            </a:r>
          </a:p>
          <a:p>
            <a:pPr marL="342900" indent="-342900">
              <a:buAutoNum type="alphaLcPeriod"/>
            </a:pPr>
            <a:endParaRPr lang="id-ID" dirty="0" smtClean="0"/>
          </a:p>
        </p:txBody>
      </p:sp>
      <p:sp>
        <p:nvSpPr>
          <p:cNvPr id="4" name="Down Arrow 3"/>
          <p:cNvSpPr/>
          <p:nvPr/>
        </p:nvSpPr>
        <p:spPr>
          <a:xfrm>
            <a:off x="2555776" y="465313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980952" y="5229200"/>
            <a:ext cx="359104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Tidak dapat dijukan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Gugatan, Banding atau Kasasi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652120" y="2780928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444208" y="2420888"/>
            <a:ext cx="2376264" cy="1202432"/>
          </a:xfrm>
          <a:prstGeom prst="rect">
            <a:avLst/>
          </a:prstGeom>
          <a:solidFill>
            <a:srgbClr val="D01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Peninjauan Kembali ke Mahkamah Agung</a:t>
            </a:r>
            <a:endParaRPr lang="id-ID" dirty="0"/>
          </a:p>
        </p:txBody>
      </p:sp>
      <p:sp>
        <p:nvSpPr>
          <p:cNvPr id="8" name="Down Arrow 7"/>
          <p:cNvSpPr/>
          <p:nvPr/>
        </p:nvSpPr>
        <p:spPr>
          <a:xfrm>
            <a:off x="7452320" y="386104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6012160" y="4365104"/>
            <a:ext cx="3050835" cy="203132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PK diputus MA dalam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jangka waktu 6 bulan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sejak permohonan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PK diterima MA, dalam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Pemeriksaan acara biasa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atau 1 bulan dalam acara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cepat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5649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8100392" y="37890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45811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47664" y="188640"/>
            <a:ext cx="60486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/>
              <a:t>Persyaratan Peninjauan  Kembali</a:t>
            </a:r>
            <a:endParaRPr lang="id-ID" sz="2000" b="1" dirty="0"/>
          </a:p>
        </p:txBody>
      </p:sp>
      <p:sp>
        <p:nvSpPr>
          <p:cNvPr id="3" name="Flowchart: Process 2"/>
          <p:cNvSpPr/>
          <p:nvPr/>
        </p:nvSpPr>
        <p:spPr>
          <a:xfrm>
            <a:off x="395536" y="1340768"/>
            <a:ext cx="8496944" cy="5328592"/>
          </a:xfrm>
          <a:prstGeom prst="flowChartProcess">
            <a:avLst/>
          </a:prstGeom>
          <a:solidFill>
            <a:srgbClr val="0070C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Peninjauan Kembali hanya dapat diajukan dengan alasan-alasan berikut :</a:t>
            </a:r>
          </a:p>
          <a:p>
            <a:pPr marL="342900" indent="-342900">
              <a:buAutoNum type="arabicPeriod"/>
            </a:pPr>
            <a:r>
              <a:rPr lang="id-ID" dirty="0" smtClean="0"/>
              <a:t>Putusan Pengadilan pajak didasarkan pada suatu kebohongan atau tipu muslihat pihak lawan yang diketahui setelah pekara diputus atau didasarkan bukti yang kemudian oleh hakim pidana dinyatakan palsu,</a:t>
            </a:r>
          </a:p>
          <a:p>
            <a:pPr marL="342900" indent="-342900">
              <a:buAutoNum type="arabicPeriod"/>
            </a:pPr>
            <a:r>
              <a:rPr lang="id-ID" dirty="0" smtClean="0"/>
              <a:t>Terdapat bukti tertulis baru yang penting dan bersifat menentukan yang apabila diketahui pada tahap persidangan di Pengadilan Pajak akan menghasilkan putusan yang berbeda</a:t>
            </a:r>
          </a:p>
          <a:p>
            <a:pPr marL="342900" indent="-342900">
              <a:buAutoNum type="arabicPeriod"/>
            </a:pPr>
            <a:r>
              <a:rPr lang="id-ID" dirty="0" smtClean="0"/>
              <a:t>Telah dikabulkan suatu hal yang tidak dituntut atau lebih dari itu yang dituntut, kecuali yang diputus berdasarkan pasal 80 ayat 1 huruf  b dan c UU Pengadilan Pajak, yaitu (a) mengabulkan sebagian atau seluruhnya  atau (b) menambah pajak yang harus dibayar,</a:t>
            </a:r>
          </a:p>
          <a:p>
            <a:pPr marL="342900" indent="-342900">
              <a:buAutoNum type="arabicPeriod"/>
            </a:pPr>
            <a:r>
              <a:rPr lang="id-ID" dirty="0" smtClean="0"/>
              <a:t>Mengenai suatu bagian dari tuntutan yang belum diputus tanpa dipertimbangkan sebab-sebabnya, </a:t>
            </a:r>
          </a:p>
          <a:p>
            <a:pPr marL="342900" indent="-342900">
              <a:buAutoNum type="arabicPeriod"/>
            </a:pPr>
            <a:r>
              <a:rPr lang="id-ID" dirty="0" smtClean="0"/>
              <a:t>Terdapat suatu putusan yang nyata- nyata tidak sesuai dengan ketentuan peraturan perundang-undangan yang berlaku </a:t>
            </a:r>
          </a:p>
          <a:p>
            <a:pPr marL="342900" indent="-342900">
              <a:buAutoNum type="arabicPeriod"/>
            </a:pPr>
            <a:endParaRPr lang="id-ID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79712" y="260648"/>
            <a:ext cx="5256584" cy="792088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Jangka waktu alasan PK</a:t>
            </a:r>
            <a:endParaRPr lang="id-ID" sz="2000" b="1" dirty="0"/>
          </a:p>
        </p:txBody>
      </p:sp>
      <p:sp>
        <p:nvSpPr>
          <p:cNvPr id="3" name="Flowchart: Internal Storage 2"/>
          <p:cNvSpPr/>
          <p:nvPr/>
        </p:nvSpPr>
        <p:spPr>
          <a:xfrm>
            <a:off x="395536" y="1340768"/>
            <a:ext cx="8424936" cy="5040560"/>
          </a:xfrm>
          <a:prstGeom prst="flowChartInternalStorage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Pengajuan Permohonan PK berdasarkan alasan adanya Kebohongan atau tipu muslihat  adalah paling lambat 3(tiga)  bulan sejak putusan Hakim pengadilan pidana yang telah berkekuatan hukum tetap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Pengajuan PK berdasarkan alasan terdapat bukti baru yang penting dan menentukan adalah  paling lambat 3 (tiga) bulan sejak ditemukan bukti baru dimana hari dan tanggal ditemukannya harus dinyatakan dibawah sumpah dan disahkan pejabat yang berwenang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Pengajuan permohonan PK berdasarkan alasan lainnya   adalah paling lambat 3 (tiga) bulan sejak  sejak putusan dikirim.  </a:t>
            </a:r>
            <a:endParaRPr lang="id-ID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214282" y="4143380"/>
            <a:ext cx="8715436" cy="1643074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600" dirty="0" err="1" smtClean="0"/>
              <a:t>Peraturan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Nomor</a:t>
            </a:r>
            <a:r>
              <a:rPr lang="en-US" sz="2600" dirty="0" smtClean="0"/>
              <a:t> 111/PMK.03/2014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Konsultan</a:t>
            </a:r>
            <a:r>
              <a:rPr lang="en-US" sz="2600" dirty="0" smtClean="0"/>
              <a:t> </a:t>
            </a:r>
            <a:r>
              <a:rPr lang="en-US" sz="2600" dirty="0" err="1" smtClean="0"/>
              <a:t>Pajak</a:t>
            </a:r>
            <a:r>
              <a:rPr lang="en-US" sz="2600" i="1" dirty="0" smtClean="0"/>
              <a:t/>
            </a:r>
            <a:br>
              <a:rPr lang="en-US" sz="2600" i="1" dirty="0" smtClean="0"/>
            </a:br>
            <a:endParaRPr lang="en-US" sz="2600" dirty="0"/>
          </a:p>
        </p:txBody>
      </p:sp>
      <p:pic>
        <p:nvPicPr>
          <p:cNvPr id="3077" name="Picture 12" descr="Depkeu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88" y="1428750"/>
            <a:ext cx="7715250" cy="178593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Undang-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id-ID" dirty="0">
                <a:solidFill>
                  <a:schemeClr val="tx1"/>
                </a:solidFill>
              </a:rPr>
              <a:t>ndang Nomor 6 Tahun 1983 tentang Ketentuan Umum dan Tatacara Perpajakan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b="0" smtClean="0"/>
              <a:t>Dasar Hukum</a:t>
            </a:r>
            <a:endParaRPr lang="en-US" sz="3200" b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000125" y="3786188"/>
            <a:ext cx="7715250" cy="178593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Peraturan Menteri Keuangan Nomor 22/PMK.03/2008 tentang Persyaratan serta Pelaksanaan Hak dan Kewajiban Seorang Kuasa</a:t>
            </a:r>
          </a:p>
        </p:txBody>
      </p:sp>
    </p:spTree>
    <p:extLst>
      <p:ext uri="{BB962C8B-B14F-4D97-AF65-F5344CB8AC3E}">
        <p14:creationId xmlns:p14="http://schemas.microsoft.com/office/powerpoint/2010/main" val="28575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0" smtClean="0"/>
              <a:t>Tujuan</a:t>
            </a:r>
            <a:endParaRPr lang="en-US" b="0" smtClean="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749550" y="1981200"/>
            <a:ext cx="60960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749550" y="4687888"/>
            <a:ext cx="60960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673350" y="27432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2643188" y="3929063"/>
            <a:ext cx="68580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7" name="Group 8"/>
          <p:cNvGrpSpPr>
            <a:grpSpLocks/>
          </p:cNvGrpSpPr>
          <p:nvPr/>
        </p:nvGrpSpPr>
        <p:grpSpPr bwMode="auto">
          <a:xfrm>
            <a:off x="285750" y="2000250"/>
            <a:ext cx="2514600" cy="2662238"/>
            <a:chOff x="192" y="1538"/>
            <a:chExt cx="1584" cy="1677"/>
          </a:xfrm>
        </p:grpSpPr>
        <p:sp>
          <p:nvSpPr>
            <p:cNvPr id="5140" name="Line 9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0"/>
            <p:cNvSpPr>
              <a:spLocks noChangeShapeType="1"/>
            </p:cNvSpPr>
            <p:nvPr/>
          </p:nvSpPr>
          <p:spPr bwMode="auto">
            <a:xfrm>
              <a:off x="1434" y="3023"/>
              <a:ext cx="288" cy="192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gray">
            <a:xfrm>
              <a:off x="192" y="1631"/>
              <a:ext cx="164" cy="28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 sz="1500">
                <a:latin typeface="Arial" charset="0"/>
                <a:cs typeface="Arial" charset="0"/>
              </a:endParaRPr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gray">
            <a:xfrm>
              <a:off x="303" y="1740"/>
              <a:ext cx="1461" cy="28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1500">
                <a:latin typeface="Arial" charset="0"/>
                <a:cs typeface="Arial" charset="0"/>
              </a:endParaRPr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gray">
            <a:xfrm>
              <a:off x="315" y="1728"/>
              <a:ext cx="1461" cy="28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sz="1500">
                <a:latin typeface="Arial" charset="0"/>
                <a:cs typeface="Arial" charset="0"/>
              </a:endParaRPr>
            </a:p>
          </p:txBody>
        </p:sp>
        <p:sp>
          <p:nvSpPr>
            <p:cNvPr id="5145" name="Oval 14"/>
            <p:cNvSpPr>
              <a:spLocks noChangeArrowheads="1"/>
            </p:cNvSpPr>
            <p:nvPr/>
          </p:nvSpPr>
          <p:spPr bwMode="gray">
            <a:xfrm>
              <a:off x="375" y="1814"/>
              <a:ext cx="1317" cy="2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 sz="1500"/>
            </a:p>
          </p:txBody>
        </p:sp>
        <p:sp>
          <p:nvSpPr>
            <p:cNvPr id="5146" name="Oval 1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n-US" sz="1500"/>
            </a:p>
          </p:txBody>
        </p:sp>
        <p:sp>
          <p:nvSpPr>
            <p:cNvPr id="5147" name="Oval 1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n-US" sz="1500"/>
            </a:p>
          </p:txBody>
        </p:sp>
        <p:sp>
          <p:nvSpPr>
            <p:cNvPr id="5148" name="Oval 1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n-US" sz="1500"/>
            </a:p>
          </p:txBody>
        </p:sp>
        <p:sp>
          <p:nvSpPr>
            <p:cNvPr id="5149" name="Oval 18"/>
            <p:cNvSpPr>
              <a:spLocks noChangeArrowheads="1"/>
            </p:cNvSpPr>
            <p:nvPr/>
          </p:nvSpPr>
          <p:spPr bwMode="gray">
            <a:xfrm>
              <a:off x="495" y="1887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en-US" sz="1500"/>
            </a:p>
          </p:txBody>
        </p:sp>
        <p:pic>
          <p:nvPicPr>
            <p:cNvPr id="32787" name="Picture 19" descr="mark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04" y="2045"/>
              <a:ext cx="1011" cy="94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128" name="AutoShape 20"/>
          <p:cNvSpPr>
            <a:spLocks noChangeArrowheads="1"/>
          </p:cNvSpPr>
          <p:nvPr/>
        </p:nvSpPr>
        <p:spPr bwMode="gray">
          <a:xfrm>
            <a:off x="3352800" y="1752600"/>
            <a:ext cx="5291138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643313" y="1857375"/>
            <a:ext cx="4721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id-ID" sz="16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Meningkatkan kualitas asosiasi konsultan pajak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30" name="AutoShape 22"/>
          <p:cNvSpPr>
            <a:spLocks noChangeArrowheads="1"/>
          </p:cNvSpPr>
          <p:nvPr/>
        </p:nvSpPr>
        <p:spPr bwMode="gray">
          <a:xfrm>
            <a:off x="3352800" y="2500313"/>
            <a:ext cx="5291138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3643313" y="2517775"/>
            <a:ext cx="5475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id-ID" sz="16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Meningkatkan kualitas konsultan pajak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32" name="Oval 26"/>
          <p:cNvSpPr>
            <a:spLocks noChangeArrowheads="1"/>
          </p:cNvSpPr>
          <p:nvPr/>
        </p:nvSpPr>
        <p:spPr bwMode="gray">
          <a:xfrm>
            <a:off x="3263900" y="187007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9B491B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5133" name="Oval 27"/>
          <p:cNvSpPr>
            <a:spLocks noChangeArrowheads="1"/>
          </p:cNvSpPr>
          <p:nvPr/>
        </p:nvSpPr>
        <p:spPr bwMode="gray">
          <a:xfrm>
            <a:off x="3276600" y="263525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5134" name="AutoShape 29"/>
          <p:cNvSpPr>
            <a:spLocks noChangeArrowheads="1"/>
          </p:cNvSpPr>
          <p:nvPr/>
        </p:nvSpPr>
        <p:spPr bwMode="gray">
          <a:xfrm>
            <a:off x="3352800" y="3643313"/>
            <a:ext cx="5291138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3571875" y="3667125"/>
            <a:ext cx="538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155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id-ID" sz="155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3</a:t>
            </a:r>
            <a:r>
              <a:rPr lang="en-US" sz="155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. M</a:t>
            </a:r>
            <a:r>
              <a:rPr lang="id-ID" sz="155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eningkatkan pengawasan terhadap konsultan pajak</a:t>
            </a:r>
            <a:endParaRPr lang="en-US" sz="155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36" name="Oval 31"/>
          <p:cNvSpPr>
            <a:spLocks noChangeArrowheads="1"/>
          </p:cNvSpPr>
          <p:nvPr/>
        </p:nvSpPr>
        <p:spPr bwMode="gray">
          <a:xfrm>
            <a:off x="3263900" y="3781425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9B491B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5137" name="AutoShape 32"/>
          <p:cNvSpPr>
            <a:spLocks noChangeArrowheads="1"/>
          </p:cNvSpPr>
          <p:nvPr/>
        </p:nvSpPr>
        <p:spPr bwMode="gray">
          <a:xfrm>
            <a:off x="3352800" y="4500563"/>
            <a:ext cx="5291138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3643313" y="4521200"/>
            <a:ext cx="4643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id-ID" sz="16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4. Menghindari </a:t>
            </a:r>
            <a:r>
              <a:rPr lang="id-ID" sz="160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conflict of interest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39" name="Oval 34"/>
          <p:cNvSpPr>
            <a:spLocks noChangeArrowheads="1"/>
          </p:cNvSpPr>
          <p:nvPr/>
        </p:nvSpPr>
        <p:spPr bwMode="gray">
          <a:xfrm>
            <a:off x="3276600" y="4633913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6116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2195</Words>
  <Application>Microsoft Office PowerPoint</Application>
  <PresentationFormat>On-screen Show (4:3)</PresentationFormat>
  <Paragraphs>455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Peraturan Menteri Keuangan  Nomor 111/PMK.03/2014 tentang Konsultan Pajak </vt:lpstr>
      <vt:lpstr>Dasar Hukum</vt:lpstr>
      <vt:lpstr>Tujuan</vt:lpstr>
      <vt:lpstr>Pokok Perubahan </vt:lpstr>
      <vt:lpstr>Asosiasi Konsultan Pajak</vt:lpstr>
      <vt:lpstr>Asosiasi Konsultan Pajak</vt:lpstr>
      <vt:lpstr>Sertifikasi Konsultan Pajak</vt:lpstr>
      <vt:lpstr>Sertifikasi Konsultan Pajak</vt:lpstr>
      <vt:lpstr>Sertifikasi Konsultan Pajak</vt:lpstr>
      <vt:lpstr>Sertifikasi Konsultan Pajak</vt:lpstr>
      <vt:lpstr>Sertifikasi Konsultan Pajak</vt:lpstr>
      <vt:lpstr>Sertifikasi Konsultan Pajak</vt:lpstr>
      <vt:lpstr>PowerPoint Presentation</vt:lpstr>
      <vt:lpstr>Izin Praktik Konsultan Pajak</vt:lpstr>
      <vt:lpstr>Izin Praktik Konsultan Pajak</vt:lpstr>
      <vt:lpstr>Izin Praktik Konsultan Pajak</vt:lpstr>
      <vt:lpstr>Kewajiban Konsultan Pajak</vt:lpstr>
      <vt:lpstr>Kewajiban Konsultan Pajak</vt:lpstr>
      <vt:lpstr>PowerPoint Presentation</vt:lpstr>
      <vt:lpstr>Teguran Tertulis, Pembekuan dan Pencabutan Izin Praktik</vt:lpstr>
      <vt:lpstr>Teguran, Pembekuan, dan Pencabutan Izin Praktik PMK 111 tahun 2014</vt:lpstr>
      <vt:lpstr>Teguran, Pembekuan, dan Pencabutan Izin Praktik PMK 111 tahun 2014</vt:lpstr>
      <vt:lpstr>Teguran, Pembekuan, dan Pencabutan Izin Praktik PMK 111 tahun 2014</vt:lpstr>
      <vt:lpstr>Ketentuan Peralihan RPMK Konsultan Pajak</vt:lpstr>
      <vt:lpstr>Ketentuan Peralihan RPMK Konsultan Pajak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</cp:revision>
  <dcterms:created xsi:type="dcterms:W3CDTF">2013-02-24T08:20:41Z</dcterms:created>
  <dcterms:modified xsi:type="dcterms:W3CDTF">2018-08-29T22:11:45Z</dcterms:modified>
</cp:coreProperties>
</file>