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6EC7-7493-4373-A5F4-2B312C2FD500}" type="datetimeFigureOut">
              <a:rPr lang="id-ID" smtClean="0"/>
              <a:t>03/09/2017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2BB5-E5F1-4C04-96B2-86F4E9ADE72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 INDONESIA</a:t>
            </a:r>
            <a:endParaRPr lang="id-ID" sz="3200" dirty="0"/>
          </a:p>
        </p:txBody>
      </p:sp>
      <p:pic>
        <p:nvPicPr>
          <p:cNvPr id="6" name="Picture 6" descr="http://t0.gstatic.com/images?q=tbn:ANd9GcTVnGXmxqnU-mv4eQX1u5-_FStvFZs04gtC9PrM_Ds2Ih_798joqw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48268" y="2034301"/>
            <a:ext cx="1964945" cy="189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t3.gstatic.com/images?q=tbn:ANd9GcSSJlvljzLbh77t1lZDX8lXxa_BwWfGhDya7JWxu2cAPG5M_uo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5909" y="2792397"/>
            <a:ext cx="1029665" cy="158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t3.gstatic.com/images?q=tbn:ANd9GcSHFkh35P8yVEmFgvDQa2SSFeVKi35RJtlGqRsSzo6ouKKp4BrJQHPREp8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8955" y="1553051"/>
            <a:ext cx="840893" cy="107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6912" y="1553051"/>
            <a:ext cx="1853398" cy="34426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algn="ctr">
              <a:defRPr/>
            </a:pPr>
            <a:r>
              <a:rPr lang="en-US" sz="1300" dirty="0">
                <a:solidFill>
                  <a:schemeClr val="tx1"/>
                </a:solidFill>
              </a:rPr>
              <a:t>RAJA</a:t>
            </a: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KEKUASAAN TUNGGAL</a:t>
            </a:r>
          </a:p>
        </p:txBody>
      </p:sp>
      <p:pic>
        <p:nvPicPr>
          <p:cNvPr id="10" name="Picture 16" descr="http://t1.gstatic.com/images?q=tbn:ANd9GcRHi0GR-yjfniN4XtffkIGw8otk57cmYriwOzmcCNAyBgyJ_VC3u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8427" y="3343217"/>
            <a:ext cx="1235598" cy="123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2512669" y="2103871"/>
            <a:ext cx="1029666" cy="274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08427" y="1621903"/>
            <a:ext cx="1235598" cy="20655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UPETI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18603" y="2792397"/>
            <a:ext cx="755088" cy="68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31331" y="1415346"/>
            <a:ext cx="1853398" cy="2754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Pembiayaan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5" name="Picture 18" descr="http://t2.gstatic.com/images?q=tbn:ANd9GcRp0PGCRS2dEx7SfGk05H3gLkD18rox2_x_tqGFztC6eKXBIDfFgDftGIGE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74553" y="1759609"/>
            <a:ext cx="918118" cy="106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5807599" y="2654691"/>
            <a:ext cx="755088" cy="68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ound Diagonal Corner Rectangle 16"/>
          <p:cNvSpPr/>
          <p:nvPr/>
        </p:nvSpPr>
        <p:spPr>
          <a:xfrm>
            <a:off x="827584" y="4725144"/>
            <a:ext cx="7139013" cy="1583608"/>
          </a:xfrm>
          <a:prstGeom prst="round2Diag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Raja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bertugas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memelihara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keamanan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kesejahteraan</a:t>
            </a:r>
            <a:r>
              <a:rPr lang="id-ID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Pemberian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Upeti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bentuk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natura,padi,ternak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dll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Upeti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rutin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 &gt;&gt; “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ajeg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Kerajaan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membutuhkan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biaya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utk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mempertahankan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  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kekuasaannya</a:t>
            </a: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Tata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pemungutan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di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atur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&amp;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sangat</a:t>
            </a:r>
            <a:r>
              <a:rPr lang="en-US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Black" pitchFamily="34" charset="0"/>
              </a:rPr>
              <a:t>sederhana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980728"/>
            <a:ext cx="5472608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Arial Black" pitchFamily="34" charset="0"/>
              </a:rPr>
              <a:t>1.Jaman </a:t>
            </a:r>
            <a:r>
              <a:rPr lang="en-US" sz="2400" dirty="0" err="1">
                <a:solidFill>
                  <a:schemeClr val="tx1"/>
                </a:solidFill>
                <a:latin typeface="Arial Black" pitchFamily="34" charset="0"/>
              </a:rPr>
              <a:t>Kerajaan</a:t>
            </a:r>
            <a:endParaRPr lang="en-US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9" name="Picture 20" descr="http://t1.gstatic.com/images?q=tbn:ANd9GcR95ElhUzGBeAoYlvJWA8nOcqpdd4jxVJwpPTyaMwYaJbT32v-uDJhKa_tp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08426" y="1965449"/>
            <a:ext cx="1235598" cy="123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PUNGUTAN SELAIN 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568" y="1916832"/>
            <a:ext cx="7992888" cy="41549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Retribusi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  Retribusi berbeda dengn pajak, retribusi pada umumnya memiliki kontraprestasi langsung, karena pembayaran retribusi semata-mata ditujukan untuk mendapatkan pestasi tertentu dari pemerintah. Mis. Iuran IMB, Karcis terminal, iuran kebersihan</a:t>
            </a:r>
          </a:p>
          <a:p>
            <a:pPr marL="342900" indent="-342900"/>
            <a:endParaRPr lang="id-ID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id-ID" b="1" dirty="0" smtClean="0">
                <a:solidFill>
                  <a:schemeClr val="bg1"/>
                </a:solidFill>
              </a:rPr>
              <a:t>2.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Unsur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melekat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pengertian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retibusi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</a:p>
          <a:p>
            <a:pPr marL="609600" indent="-609600">
              <a:spcBef>
                <a:spcPts val="600"/>
              </a:spcBef>
              <a:buFontTx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Pemungutan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retribusi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berdasarkan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undang-undang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609600" indent="-609600">
              <a:spcBef>
                <a:spcPts val="600"/>
              </a:spcBef>
              <a:buFontTx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Sifat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pemungutannya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dipaksakan</a:t>
            </a:r>
            <a:endParaRPr lang="en-US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>
              <a:spcBef>
                <a:spcPts val="600"/>
              </a:spcBef>
              <a:buFontTx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Pemungutannya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dilakukan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negara</a:t>
            </a:r>
            <a:endParaRPr lang="en-US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>
              <a:spcBef>
                <a:spcPts val="600"/>
              </a:spcBef>
              <a:buFontTx/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pengeluaran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bagi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umum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>
              <a:spcBef>
                <a:spcPts val="600"/>
              </a:spcBef>
              <a:buFontTx/>
              <a:buAutoNum type="arabicPeriod"/>
            </a:pPr>
            <a:r>
              <a:rPr lang="en-US" b="1" dirty="0" err="1" smtClean="0">
                <a:solidFill>
                  <a:schemeClr val="bg1"/>
                </a:solidFill>
                <a:latin typeface="Arial Narrow" pitchFamily="34" charset="0"/>
              </a:rPr>
              <a:t>Kontraprestasi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langsung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dirasakan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pembayar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retribusi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indent="-342900"/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KEADILAN DALAM MEMUNGGUT 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44825"/>
            <a:ext cx="8424936" cy="1754326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Keadilan pemungutan </a:t>
            </a:r>
            <a:r>
              <a:rPr lang="id-ID" dirty="0" smtClean="0"/>
              <a:t>pajak menurut </a:t>
            </a:r>
            <a:r>
              <a:rPr lang="id-ID" dirty="0" smtClean="0"/>
              <a:t>Ricahrd A. </a:t>
            </a:r>
            <a:r>
              <a:rPr lang="id-ID" dirty="0" smtClean="0"/>
              <a:t>Musgrave  </a:t>
            </a:r>
            <a:r>
              <a:rPr lang="id-ID" dirty="0" smtClean="0"/>
              <a:t>dan Peggy B. </a:t>
            </a:r>
            <a:r>
              <a:rPr lang="id-ID" dirty="0" smtClean="0"/>
              <a:t>Musgrave :</a:t>
            </a:r>
          </a:p>
          <a:p>
            <a:pPr marL="342900" indent="-342900">
              <a:buAutoNum type="arabicPeriod"/>
            </a:pPr>
            <a:r>
              <a:rPr lang="id-ID" b="1" dirty="0" smtClean="0"/>
              <a:t>Benefit principle</a:t>
            </a:r>
          </a:p>
          <a:p>
            <a:pPr marL="342900" indent="-342900"/>
            <a:r>
              <a:rPr lang="id-ID" dirty="0" smtClean="0"/>
              <a:t>	Dalam sistem perpajakan yg adil, setiap WP harus membayar sejalan  manfaat yg dinikmatinya dari  pemerintah </a:t>
            </a:r>
          </a:p>
          <a:p>
            <a:r>
              <a:rPr lang="id-ID" b="1" dirty="0" smtClean="0"/>
              <a:t>2.   Ability principle</a:t>
            </a:r>
          </a:p>
          <a:p>
            <a:r>
              <a:rPr lang="id-ID" dirty="0" smtClean="0"/>
              <a:t>       Pajak sebaiknya dibebankan  kepada WP berdasarkan kemampuan membayar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789040"/>
            <a:ext cx="8424936" cy="1754326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 smtClean="0"/>
              <a:t>Keadilan horizontal dan keadilan vertikal </a:t>
            </a:r>
            <a:r>
              <a:rPr lang="id-ID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Keadilan Horizontal adalah bila beban pajaknya sama untuk semua wajib pajak yang memperoleh penghasilan yang sama dengan jumlah tanggungan yg sama tanpa membedakan jenis penghasilan atau sumber penghasilan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Keadilan vertikal adalah bila orang dalam keadaan ekonomis yang sama dikenakan pajak yang sama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SYARAT KEADILAN HORIZONTAL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44824"/>
            <a:ext cx="8568952" cy="646331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AutoNum type="alphaLcPeriod"/>
            </a:pPr>
            <a:r>
              <a:rPr lang="id-ID" dirty="0" smtClean="0">
                <a:solidFill>
                  <a:schemeClr val="bg1"/>
                </a:solidFill>
              </a:rPr>
              <a:t>Definisi penghasilan : semua tambahan </a:t>
            </a:r>
            <a:r>
              <a:rPr lang="id-ID" dirty="0" smtClean="0">
                <a:solidFill>
                  <a:schemeClr val="bg1"/>
                </a:solidFill>
              </a:rPr>
              <a:t>kemampuan </a:t>
            </a:r>
            <a:r>
              <a:rPr lang="id-ID" dirty="0" smtClean="0">
                <a:solidFill>
                  <a:schemeClr val="bg1"/>
                </a:solidFill>
              </a:rPr>
              <a:t>ekonomis termasuk dalam definisi penghasilan.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564904"/>
            <a:ext cx="8568952" cy="646331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2"/>
            </a:pPr>
            <a:r>
              <a:rPr lang="id-ID" dirty="0" smtClean="0">
                <a:solidFill>
                  <a:schemeClr val="bg1"/>
                </a:solidFill>
              </a:rPr>
              <a:t>Globality </a:t>
            </a:r>
            <a:r>
              <a:rPr lang="id-ID" dirty="0" smtClean="0">
                <a:solidFill>
                  <a:schemeClr val="bg1"/>
                </a:solidFill>
              </a:rPr>
              <a:t>: seluruh tambahan kemampuan </a:t>
            </a:r>
            <a:r>
              <a:rPr lang="id-ID" dirty="0" smtClean="0">
                <a:solidFill>
                  <a:schemeClr val="bg1"/>
                </a:solidFill>
              </a:rPr>
              <a:t>ekonomis  </a:t>
            </a:r>
            <a:r>
              <a:rPr lang="id-ID" dirty="0" smtClean="0">
                <a:solidFill>
                  <a:schemeClr val="bg1"/>
                </a:solidFill>
              </a:rPr>
              <a:t>merupakan ukuran kemampuan membayar, </a:t>
            </a:r>
            <a:r>
              <a:rPr lang="id-ID" dirty="0" smtClean="0">
                <a:solidFill>
                  <a:schemeClr val="bg1"/>
                </a:solidFill>
              </a:rPr>
              <a:t>oleh </a:t>
            </a:r>
            <a:r>
              <a:rPr lang="id-ID" dirty="0" smtClean="0">
                <a:solidFill>
                  <a:schemeClr val="bg1"/>
                </a:solidFill>
              </a:rPr>
              <a:t>karena itu penghasilan dijumlahkan sebagai </a:t>
            </a:r>
            <a:r>
              <a:rPr lang="id-ID" dirty="0" smtClean="0">
                <a:solidFill>
                  <a:schemeClr val="bg1"/>
                </a:solidFill>
              </a:rPr>
              <a:t>satu </a:t>
            </a:r>
            <a:r>
              <a:rPr lang="id-ID" dirty="0" smtClean="0">
                <a:solidFill>
                  <a:schemeClr val="bg1"/>
                </a:solidFill>
              </a:rPr>
              <a:t>obyek pajak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284984"/>
            <a:ext cx="856895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3"/>
            </a:pPr>
            <a:r>
              <a:rPr lang="id-ID" dirty="0" smtClean="0"/>
              <a:t>Net </a:t>
            </a:r>
            <a:r>
              <a:rPr lang="id-ID" dirty="0" smtClean="0"/>
              <a:t>Income, ability to pay : yaitu jumlah netto </a:t>
            </a:r>
            <a:r>
              <a:rPr lang="id-ID" dirty="0" smtClean="0"/>
              <a:t>setelahdikurangi </a:t>
            </a:r>
            <a:r>
              <a:rPr lang="id-ID" dirty="0" smtClean="0"/>
              <a:t>dengan semua biaya, termasuk </a:t>
            </a:r>
            <a:r>
              <a:rPr lang="id-ID" dirty="0" smtClean="0"/>
              <a:t>biaya mendapatkan</a:t>
            </a:r>
            <a:r>
              <a:rPr lang="id-ID" dirty="0" smtClean="0"/>
              <a:t>, menagih dan memelihara  penghasilan 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4077072"/>
            <a:ext cx="8568952" cy="646331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4"/>
            </a:pPr>
            <a:r>
              <a:rPr lang="id-ID" dirty="0" smtClean="0">
                <a:solidFill>
                  <a:schemeClr val="bg1"/>
                </a:solidFill>
              </a:rPr>
              <a:t>Personal </a:t>
            </a:r>
            <a:r>
              <a:rPr lang="id-ID" dirty="0" smtClean="0">
                <a:solidFill>
                  <a:schemeClr val="bg1"/>
                </a:solidFill>
              </a:rPr>
              <a:t>Exemption : pengurangan diberikan </a:t>
            </a:r>
            <a:r>
              <a:rPr lang="id-ID" dirty="0" smtClean="0">
                <a:solidFill>
                  <a:schemeClr val="bg1"/>
                </a:solidFill>
              </a:rPr>
              <a:t>kepada  </a:t>
            </a:r>
            <a:r>
              <a:rPr lang="id-ID" dirty="0" smtClean="0">
                <a:solidFill>
                  <a:schemeClr val="bg1"/>
                </a:solidFill>
              </a:rPr>
              <a:t>wajib pajak orang pribadi berupa penghasilan tidak 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kena pajak.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869160"/>
            <a:ext cx="8586693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5"/>
            </a:pPr>
            <a:r>
              <a:rPr lang="id-ID" dirty="0" smtClean="0">
                <a:solidFill>
                  <a:schemeClr val="bg1"/>
                </a:solidFill>
              </a:rPr>
              <a:t>Equal </a:t>
            </a:r>
            <a:r>
              <a:rPr lang="id-ID" dirty="0" smtClean="0">
                <a:solidFill>
                  <a:schemeClr val="bg1"/>
                </a:solidFill>
              </a:rPr>
              <a:t>Treatment for the equals : pengenaan </a:t>
            </a:r>
            <a:r>
              <a:rPr lang="id-ID" dirty="0" smtClean="0">
                <a:solidFill>
                  <a:schemeClr val="bg1"/>
                </a:solidFill>
              </a:rPr>
              <a:t>pajak </a:t>
            </a:r>
            <a:r>
              <a:rPr lang="id-ID" dirty="0" smtClean="0">
                <a:solidFill>
                  <a:schemeClr val="bg1"/>
                </a:solidFill>
              </a:rPr>
              <a:t>dengan perlakuan yang sama diartikan bahwa 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seluruh penghasilan dikenakan pajak dengan tarif 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yang sama tanpa membedakan jenis atau </a:t>
            </a:r>
            <a:r>
              <a:rPr lang="id-ID" dirty="0" smtClean="0">
                <a:solidFill>
                  <a:schemeClr val="bg1"/>
                </a:solidFill>
              </a:rPr>
              <a:t>sumber  </a:t>
            </a:r>
            <a:r>
              <a:rPr lang="id-ID" dirty="0" smtClean="0">
                <a:solidFill>
                  <a:schemeClr val="bg1"/>
                </a:solidFill>
              </a:rPr>
              <a:t>penghasilan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SYARAT KEADILAN VERTIKAL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844824"/>
            <a:ext cx="8568952" cy="1200329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id-ID" b="1" dirty="0" smtClean="0">
                <a:solidFill>
                  <a:schemeClr val="bg1"/>
                </a:solidFill>
              </a:rPr>
              <a:t>Unequal Treatment for the equals,: </a:t>
            </a:r>
          </a:p>
          <a:p>
            <a:pPr marL="342900" indent="-342900" algn="just"/>
            <a:r>
              <a:rPr lang="id-ID" b="1" dirty="0" smtClean="0">
                <a:solidFill>
                  <a:schemeClr val="bg1"/>
                </a:solidFill>
              </a:rPr>
              <a:t>	</a:t>
            </a:r>
            <a:r>
              <a:rPr lang="id-ID" dirty="0" smtClean="0">
                <a:solidFill>
                  <a:schemeClr val="bg1"/>
                </a:solidFill>
              </a:rPr>
              <a:t>besarnya  tarif dibedakan oleh seluruh penghasilan  atau jumlah seluruh penghasilan atau  tambahan kemampuan ekonomis (bukan  perbedaan jenis atau sumber Penghasilan).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356992"/>
            <a:ext cx="8568952" cy="92333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LcPeriod" startAt="2"/>
            </a:pPr>
            <a:r>
              <a:rPr lang="id-ID" b="1" dirty="0" smtClean="0">
                <a:solidFill>
                  <a:schemeClr val="bg1"/>
                </a:solidFill>
              </a:rPr>
              <a:t>Progression : </a:t>
            </a:r>
          </a:p>
          <a:p>
            <a:pPr marL="342900" indent="-342900" algn="just"/>
            <a:r>
              <a:rPr lang="id-ID" b="1" dirty="0">
                <a:solidFill>
                  <a:schemeClr val="bg1"/>
                </a:solidFill>
              </a:rPr>
              <a:t>	</a:t>
            </a:r>
            <a:r>
              <a:rPr lang="id-ID" dirty="0" smtClean="0">
                <a:solidFill>
                  <a:schemeClr val="bg1"/>
                </a:solidFill>
              </a:rPr>
              <a:t>Wajib pajak yang penghasilannya besar harus membayar pajak yang besar  dengan tarif besar.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Konsep – konsep Pajak</a:t>
            </a:r>
            <a:endParaRPr lang="id-ID" dirty="0" smtClean="0"/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Alasan Pemungutan  </a:t>
            </a:r>
            <a:r>
              <a:rPr lang="id-ID" dirty="0" smtClean="0"/>
              <a:t>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Asas-asas dalam Pemungutan Pajak</a:t>
            </a:r>
            <a:endParaRPr lang="id-ID" dirty="0" smtClean="0"/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Kedudukan Hukum </a:t>
            </a:r>
            <a:r>
              <a:rPr lang="id-ID" dirty="0" smtClean="0"/>
              <a:t>Pajak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Jenis Pungutan lain selain pajak</a:t>
            </a: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 INDONESIA</a:t>
            </a:r>
            <a:endParaRPr lang="id-ID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395536" y="1412776"/>
            <a:ext cx="8424936" cy="302433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rtlCol="0" anchor="ctr"/>
          <a:lstStyle/>
          <a:p>
            <a:pPr algn="just"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VOC (1602-1811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d-ID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449263" algn="just">
              <a:buAutoNum type="arabicPeriod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Penyerahan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Wajib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</a:t>
            </a:r>
            <a:endParaRPr lang="id-ID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449263" algn="just">
              <a:buFontTx/>
              <a:buAutoNum type="arabicPeriod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jatuh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Prancis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1795,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diubah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namanya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Bataaf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diperintah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Louis Napoleon.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Daendels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paksa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id-ID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44926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contingenten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stelsel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pajak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dibayar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menyerahkan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9263" indent="-44926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verplichte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leverentie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menjual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9263" indent="-449263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preanger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stelsel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dibebankan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Priangan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menanam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kopi.</a:t>
            </a:r>
          </a:p>
          <a:p>
            <a:pPr marL="342900" indent="-342900" algn="just">
              <a:defRPr/>
            </a:pP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528" y="908720"/>
            <a:ext cx="720080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2.Jaman 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Kolonial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2" name="Picture 2" descr="http://t2.gstatic.com/images?q=tbn:ANd9GcQ834qFQhWfGBQaq3nRxk38w5LG-0V-w0eVWYYAydZi03rOcyl6nBwBiM1e2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2995" y="620688"/>
            <a:ext cx="2291005" cy="1377051"/>
          </a:xfrm>
          <a:prstGeom prst="rect">
            <a:avLst/>
          </a:prstGeom>
          <a:noFill/>
        </p:spPr>
      </p:pic>
      <p:sp>
        <p:nvSpPr>
          <p:cNvPr id="25" name="Rounded Rectangle 24"/>
          <p:cNvSpPr/>
          <p:nvPr/>
        </p:nvSpPr>
        <p:spPr>
          <a:xfrm>
            <a:off x="395536" y="4509120"/>
            <a:ext cx="8424936" cy="1503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rtlCol="0" anchor="ctr"/>
          <a:lstStyle/>
          <a:p>
            <a:pPr algn="just"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(1811–1816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d-ID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600" dirty="0" err="1">
                <a:solidFill>
                  <a:schemeClr val="tx1"/>
                </a:solidFill>
              </a:rPr>
              <a:t>Menghapus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segala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kebijakan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Daendels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contingenten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pajak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penyerahan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diganti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sewa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landrente</a:t>
            </a:r>
            <a:r>
              <a:rPr lang="en-US" sz="1600" dirty="0">
                <a:solidFill>
                  <a:schemeClr val="tx1"/>
                </a:solidFill>
              </a:rPr>
              <a:t>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 startAt="2"/>
              <a:defRPr/>
            </a:pPr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dianggap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milik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negara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maka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petani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membayar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pajak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sebagai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sewa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defRPr/>
            </a:pP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 INDONESIA</a:t>
            </a:r>
            <a:endParaRPr lang="id-ID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395536" y="1412776"/>
            <a:ext cx="8424936" cy="381642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rtlCol="0" anchor="ctr"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kolonial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belanda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449263" algn="just">
              <a:buAutoNum type="arabicPeriod"/>
              <a:defRPr/>
            </a:pP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Johanes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Van Den Bosch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culturstelsel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caltivitaion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system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tanam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id-ID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588">
              <a:defRPr/>
            </a:pPr>
            <a:r>
              <a:rPr lang="en-US" sz="1600" dirty="0" err="1">
                <a:solidFill>
                  <a:schemeClr val="tx1"/>
                </a:solidFill>
              </a:rPr>
              <a:t>berorientasi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kepentingan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imperialis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antaranya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Jatah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ekspor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melebihi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seperlima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garapan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apalagi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subur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Rakyat </a:t>
            </a:r>
            <a:r>
              <a:rPr lang="en-US" sz="1600" dirty="0" err="1">
                <a:solidFill>
                  <a:schemeClr val="tx1"/>
                </a:solidFill>
              </a:rPr>
              <a:t>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banyak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mencurahkan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perhatian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tenaga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waktunya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ekspor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sehingga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banyak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sempat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mengerjakan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sawah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ladang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sendiri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Rakyat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memiliki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bekerja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melebihi</a:t>
            </a:r>
            <a:r>
              <a:rPr lang="en-US" sz="1600" dirty="0">
                <a:solidFill>
                  <a:schemeClr val="tx1"/>
                </a:solidFill>
              </a:rPr>
              <a:t> 1/5 </a:t>
            </a:r>
            <a:r>
              <a:rPr lang="en-US" sz="1600" dirty="0" err="1">
                <a:solidFill>
                  <a:schemeClr val="tx1"/>
                </a:solidFill>
              </a:rPr>
              <a:t>tahun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Waktu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pelaksanaan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ternyata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melebihi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waktu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padi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tiga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bulan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en-US" sz="1600" dirty="0" err="1">
                <a:solidFill>
                  <a:schemeClr val="tx1"/>
                </a:solidFill>
              </a:rPr>
              <a:t>sebab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tanaman-tanaman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perkebunan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memerlukan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perawatan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terus-menerus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Setiap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kelebihan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hasil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panen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jumlah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pajak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harus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dibayarkan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kembali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rakyat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ternyata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dikembalikan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rakyat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Kegagalan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panen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tanaman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wajib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tanggung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jawab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rakyat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petani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528" y="908720"/>
            <a:ext cx="720080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2.Jaman 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Kolonial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2" name="Picture 2" descr="http://t2.gstatic.com/images?q=tbn:ANd9GcQ834qFQhWfGBQaq3nRxk38w5LG-0V-w0eVWYYAydZi03rOcyl6nBwBiM1e2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92547" y="548680"/>
            <a:ext cx="1751453" cy="1052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14924" y="2239006"/>
            <a:ext cx="8168677" cy="42000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82479" tIns="41239" rIns="82479" bIns="41239" rtlCol="0">
            <a:normAutofit lnSpcReduction="10000"/>
          </a:bodyPr>
          <a:lstStyle/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Undang-undang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Radio (U.U. No 12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Tahun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1947).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Undang-undang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Pembangunan (U.U. No 14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Tahun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1947).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Undang-undang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Darurat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Peredaran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(U.U. No. 12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Tahun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1952).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Peralihan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1944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1994 No. 17)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kemudian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menjadi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Pendapatan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1944.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Upah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1934 No. 611).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Rumah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Tangga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1908 No. 13)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Kendaraan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Bermotor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1934 No. 718).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Bea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Balik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Nama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1924 No. 291).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Potong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1936 No 671)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Aturan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Bea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Materai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1921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1921 No. 498)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Successie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1901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1901 No 471)</a:t>
            </a:r>
          </a:p>
          <a:p>
            <a:pPr marL="412394" marR="0" lvl="0" indent="-412394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Ordonansi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Pajak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Kekayaan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1932 (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Stbl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. 1932 No 405)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683568" y="1825891"/>
            <a:ext cx="7619523" cy="481968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UU </a:t>
            </a:r>
            <a:r>
              <a:rPr lang="en-US" sz="1600" dirty="0" err="1" smtClean="0">
                <a:solidFill>
                  <a:schemeClr val="tx1"/>
                </a:solidFill>
                <a:latin typeface="Arial Rounded MT Bold" pitchFamily="34" charset="0"/>
              </a:rPr>
              <a:t>yg</a:t>
            </a: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berlaku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sejak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 Rounded MT Bold" pitchFamily="34" charset="0"/>
              </a:rPr>
              <a:t>jaman</a:t>
            </a: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Belanda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masih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 Rounded MT Bold" pitchFamily="34" charset="0"/>
              </a:rPr>
              <a:t>diberlakukan</a:t>
            </a:r>
            <a:r>
              <a:rPr lang="en-US" sz="16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Rounded MT Bold" pitchFamily="34" charset="0"/>
              </a:rPr>
              <a:t> ADALAH : </a:t>
            </a:r>
            <a:endParaRPr lang="en-US" sz="1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22" name="Picture 2" descr="http://t2.gstatic.com/images?q=tbn:ANd9GcQ834qFQhWfGBQaq3nRxk38w5LG-0V-w0eVWYYAydZi03rOcyl6nBwBiM1e2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81049" y="4924256"/>
            <a:ext cx="2291005" cy="1377051"/>
          </a:xfrm>
          <a:prstGeom prst="rect">
            <a:avLst/>
          </a:prstGeom>
          <a:noFill/>
        </p:spPr>
      </p:pic>
      <p:sp>
        <p:nvSpPr>
          <p:cNvPr id="23" name="Rounded Rectangle 22"/>
          <p:cNvSpPr/>
          <p:nvPr/>
        </p:nvSpPr>
        <p:spPr>
          <a:xfrm>
            <a:off x="395536" y="1340768"/>
            <a:ext cx="7619523" cy="3442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rtlCol="0" anchor="ctr"/>
          <a:lstStyle/>
          <a:p>
            <a:pPr algn="ctr">
              <a:defRPr/>
            </a:pPr>
            <a:r>
              <a:rPr lang="en-US" sz="1400" dirty="0" smtClean="0">
                <a:solidFill>
                  <a:srgbClr val="280FC1"/>
                </a:solidFill>
                <a:latin typeface="Arial Rounded MT Bold" pitchFamily="34" charset="0"/>
              </a:rPr>
              <a:t>DASAR HUKUM :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Pasal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 II (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Aturan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Peralihan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) UUD 1945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jo.UU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 No 4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Tahun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 1952</a:t>
            </a:r>
            <a:endParaRPr lang="en-US" sz="1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528" y="908720"/>
            <a:ext cx="720080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79" tIns="41239" rIns="82479" bIns="41239" anchor="ctr"/>
          <a:lstStyle/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latin typeface="Arial Black" pitchFamily="34" charset="0"/>
              </a:rPr>
              <a:t>2.Jaman  </a:t>
            </a:r>
            <a:r>
              <a:rPr lang="en-US" sz="1600" dirty="0" err="1" smtClean="0">
                <a:solidFill>
                  <a:schemeClr val="tx1"/>
                </a:solidFill>
                <a:latin typeface="Arial Black" pitchFamily="34" charset="0"/>
              </a:rPr>
              <a:t>Kemerdekaan</a:t>
            </a:r>
            <a:endParaRPr lang="en-US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764704"/>
            <a:ext cx="8208912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spcBef>
                <a:spcPts val="600"/>
              </a:spcBef>
              <a:buNone/>
            </a:pPr>
            <a:r>
              <a:rPr lang="en-US" sz="2400" b="1" dirty="0" smtClean="0"/>
              <a:t>A</a:t>
            </a:r>
            <a:r>
              <a:rPr lang="id-ID" sz="2400" b="1" dirty="0"/>
              <a:t>s</a:t>
            </a:r>
            <a:r>
              <a:rPr lang="en-US" sz="2400" b="1" dirty="0" smtClean="0"/>
              <a:t>as </a:t>
            </a:r>
            <a:r>
              <a:rPr lang="en-US" sz="2400" b="1" dirty="0" err="1" smtClean="0"/>
              <a:t>Menurut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Falsafah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endParaRPr lang="id-ID" sz="2400" b="1" dirty="0" smtClean="0"/>
          </a:p>
          <a:p>
            <a:pPr marL="609600" indent="-609600" algn="ctr">
              <a:spcBef>
                <a:spcPts val="600"/>
              </a:spcBef>
              <a:buNone/>
            </a:pPr>
            <a:r>
              <a:rPr lang="id-ID" sz="2400" b="1" dirty="0" smtClean="0"/>
              <a:t>PEMBENARAN PEMUNGUTAN PAJAK</a:t>
            </a:r>
            <a:endParaRPr lang="en-US" sz="24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5536" y="1556792"/>
            <a:ext cx="8496944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id-ID" b="1" dirty="0" smtClean="0"/>
              <a:t>TEORI KEPENTINGAN</a:t>
            </a:r>
            <a:endParaRPr lang="id-ID" b="1" dirty="0" smtClean="0"/>
          </a:p>
          <a:p>
            <a:pPr algn="ctr"/>
            <a:r>
              <a:rPr lang="en-US" dirty="0" smtClean="0"/>
              <a:t>Negara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dipungut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492896"/>
            <a:ext cx="8496944" cy="10895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b="1" dirty="0" smtClean="0"/>
              <a:t>TEORI PERLINDUNGAN ( ASURANSI )</a:t>
            </a: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premi</a:t>
            </a:r>
            <a:r>
              <a:rPr lang="en-US" dirty="0" smtClean="0"/>
              <a:t>.</a:t>
            </a:r>
          </a:p>
          <a:p>
            <a:pPr algn="ctr">
              <a:lnSpc>
                <a:spcPct val="90000"/>
              </a:lnSpc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seakan</a:t>
            </a:r>
            <a:r>
              <a:rPr lang="en-US" dirty="0" smtClean="0"/>
              <a:t> </a:t>
            </a:r>
            <a:r>
              <a:rPr lang="en-US" dirty="0" err="1" smtClean="0"/>
              <a:t>mempertanggungjawabkan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5536" y="3645024"/>
            <a:ext cx="8496944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id-ID" b="1" dirty="0" smtClean="0"/>
              <a:t>TEORI GAYA PIKUL</a:t>
            </a:r>
            <a:endParaRPr lang="id-ID" b="1" dirty="0"/>
          </a:p>
          <a:p>
            <a:pPr algn="ctr"/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adil</a:t>
            </a:r>
            <a:r>
              <a:rPr lang="en-US" dirty="0" smtClean="0"/>
              <a:t>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pikul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(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)</a:t>
            </a:r>
            <a:r>
              <a:rPr lang="id-ID" dirty="0" smtClean="0"/>
              <a:t> dan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(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95536" y="4604935"/>
            <a:ext cx="8496944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d-ID" b="1" dirty="0" smtClean="0"/>
              <a:t>TEORI DAYA BELI</a:t>
            </a:r>
            <a:endParaRPr lang="id-ID" b="1" dirty="0" smtClean="0"/>
          </a:p>
          <a:p>
            <a:pPr algn="ctr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 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5536" y="5541039"/>
            <a:ext cx="849694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id-ID" b="1" dirty="0" smtClean="0"/>
              <a:t>TEORI BHAKTI NEGARA</a:t>
            </a:r>
          </a:p>
          <a:p>
            <a:pPr algn="ctr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id-ID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 </a:t>
            </a:r>
            <a:r>
              <a:rPr lang="id-ID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=</a:t>
            </a:r>
            <a:r>
              <a:rPr lang="en-US" dirty="0" err="1" smtClean="0"/>
              <a:t>ulubekti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kesetiaan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raja. Raja=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Dewa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764704"/>
            <a:ext cx="8208912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Asas Pemungutan Pajak ( Adam Smith )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An </a:t>
            </a:r>
            <a:r>
              <a:rPr lang="en-US" sz="2000" dirty="0" err="1" smtClean="0">
                <a:solidFill>
                  <a:schemeClr val="bg1"/>
                </a:solidFill>
              </a:rPr>
              <a:t>Inquiri</a:t>
            </a:r>
            <a:r>
              <a:rPr lang="en-US" sz="2000" dirty="0" smtClean="0">
                <a:solidFill>
                  <a:schemeClr val="bg1"/>
                </a:solidFill>
              </a:rPr>
              <a:t> into the  nature and cause of the wealth of nations</a:t>
            </a:r>
            <a:endParaRPr lang="id-ID" sz="24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9512" y="1700808"/>
            <a:ext cx="4000528" cy="1928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EQUALITY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merata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vertikal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horisontal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932040" y="1988840"/>
            <a:ext cx="3857620" cy="171451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CONVINIENCE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menyulitkan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 as you earn, </a:t>
            </a:r>
            <a:r>
              <a:rPr kumimoji="0" lang="en-US" sz="2400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ex:withholding</a:t>
            </a:r>
            <a:r>
              <a:rPr kumimoji="0" lang="en-US" sz="240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system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79512" y="3933056"/>
            <a:ext cx="4286280" cy="171451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CERTAINTY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sewenang-wenang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berdasarkan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undang-undang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dilaksanakan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52120" y="4077072"/>
            <a:ext cx="2929022" cy="1428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ECONOMY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efisien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2400" i="1" kern="0" dirty="0" err="1" smtClean="0">
                <a:solidFill>
                  <a:srgbClr val="FF0000"/>
                </a:solidFill>
              </a:rPr>
              <a:t>ex:self</a:t>
            </a:r>
            <a:r>
              <a:rPr lang="en-US" sz="2400" i="1" kern="0" dirty="0" smtClean="0">
                <a:solidFill>
                  <a:srgbClr val="FF0000"/>
                </a:solidFill>
              </a:rPr>
              <a:t> </a:t>
            </a:r>
            <a:r>
              <a:rPr lang="en-US" sz="2400" i="1" kern="0" dirty="0" err="1" smtClean="0">
                <a:solidFill>
                  <a:srgbClr val="FF0000"/>
                </a:solidFill>
              </a:rPr>
              <a:t>assesment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467544" y="764704"/>
            <a:ext cx="8208912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Asas Pemungutan Pajak</a:t>
            </a:r>
            <a:endParaRPr lang="id-ID" sz="2400" b="1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7544" y="1628800"/>
            <a:ext cx="8424936" cy="4032448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id-ID" sz="2400" b="1" dirty="0" smtClean="0"/>
              <a:t>Asas Keadilan</a:t>
            </a:r>
          </a:p>
          <a:p>
            <a:pPr marL="449263"/>
            <a:r>
              <a:rPr lang="id-ID" sz="2000" dirty="0" smtClean="0"/>
              <a:t>P</a:t>
            </a:r>
            <a:r>
              <a:rPr lang="id-ID" sz="2000" dirty="0" smtClean="0"/>
              <a:t>emungutan pajak harus adil dan merata  serta berdasarkan hukum, yaitu dikenakan   kepada orang yg sebanding dengan    kemampuannya  (ability to Pay) dan sesuai  dengan manfaat yg diterimanya</a:t>
            </a:r>
            <a:r>
              <a:rPr lang="id-ID" sz="2400" dirty="0" smtClean="0"/>
              <a:t>.</a:t>
            </a:r>
          </a:p>
          <a:p>
            <a:r>
              <a:rPr lang="id-ID" sz="2400" b="1" dirty="0" smtClean="0"/>
              <a:t>2.  Asas Ekonomis</a:t>
            </a:r>
          </a:p>
          <a:p>
            <a:pPr lvl="1"/>
            <a:r>
              <a:rPr lang="id-ID" sz="2000" dirty="0" smtClean="0"/>
              <a:t>Pungutan pajak harus dapat menjaga keseimbangan  kehidupan ekonomi, jangan sampai pemungutan  pajak terhadap seseorang, orang tersebut jatuh  miskin, pemunutan pajak tidak boleh mengganggu kelancaran produksi, perdagangan dan industri</a:t>
            </a:r>
          </a:p>
          <a:p>
            <a:r>
              <a:rPr lang="id-ID" sz="2400" b="1" dirty="0" smtClean="0"/>
              <a:t>3.   Asas Financial</a:t>
            </a:r>
          </a:p>
          <a:p>
            <a:pPr marL="449263"/>
            <a:r>
              <a:rPr lang="id-ID" sz="2000" dirty="0" smtClean="0"/>
              <a:t>Artinya fungsi pajak sebagai penerimaan negara , maka biaya pemungutan tidak boleh lebih besar  penerimaan pajak itu sendiri </a:t>
            </a:r>
          </a:p>
          <a:p>
            <a:pPr lvl="1"/>
            <a:endParaRPr lang="id-ID" sz="2000" dirty="0"/>
          </a:p>
          <a:p>
            <a:pPr lvl="1"/>
            <a:endParaRPr lang="id-ID" sz="2000" dirty="0" smtClean="0"/>
          </a:p>
          <a:p>
            <a:pPr marL="342900" indent="-342900"/>
            <a:endParaRPr lang="id-ID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JENIS-JENIS 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PEMUGUTAN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4342" y="2357430"/>
            <a:ext cx="2428891" cy="9897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PAJAK PUSAT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37" y="4857753"/>
            <a:ext cx="2133247" cy="99119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PAJAK DAERAH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381994" y="1714488"/>
            <a:ext cx="4572032" cy="226814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86630" tIns="43315" rIns="86630" bIns="43315" anchor="ctr"/>
          <a:lstStyle/>
          <a:p>
            <a:pPr marL="156416" indent="-156416">
              <a:buFontTx/>
              <a:buChar char="•"/>
            </a:pPr>
            <a:r>
              <a:rPr lang="en-US" sz="2400" dirty="0" err="1" smtClean="0">
                <a:latin typeface="Arial Narrow" pitchFamily="34" charset="0"/>
              </a:rPr>
              <a:t>Pajak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Penghasilan</a:t>
            </a:r>
            <a:endParaRPr lang="en-US" sz="2400" dirty="0" smtClean="0">
              <a:latin typeface="Arial Narrow" pitchFamily="34" charset="0"/>
            </a:endParaRPr>
          </a:p>
          <a:p>
            <a:pPr marL="156416" indent="-156416">
              <a:buFontTx/>
              <a:buChar char="•"/>
            </a:pPr>
            <a:r>
              <a:rPr lang="en-US" sz="2400" dirty="0" err="1" smtClean="0">
                <a:latin typeface="Arial Narrow" pitchFamily="34" charset="0"/>
              </a:rPr>
              <a:t>Pajak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Pertambahan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Nilai</a:t>
            </a:r>
            <a:r>
              <a:rPr lang="en-US" sz="2400" dirty="0" smtClean="0">
                <a:latin typeface="Arial Narrow" pitchFamily="34" charset="0"/>
              </a:rPr>
              <a:t> &amp; </a:t>
            </a:r>
            <a:r>
              <a:rPr lang="en-US" sz="2400" dirty="0" err="1" smtClean="0">
                <a:latin typeface="Arial Narrow" pitchFamily="34" charset="0"/>
              </a:rPr>
              <a:t>PPn</a:t>
            </a:r>
            <a:r>
              <a:rPr lang="en-US" sz="2400" dirty="0" smtClean="0">
                <a:latin typeface="Arial Narrow" pitchFamily="34" charset="0"/>
              </a:rPr>
              <a:t> BM</a:t>
            </a:r>
          </a:p>
          <a:p>
            <a:pPr marL="156416" indent="-156416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Bea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Meterai</a:t>
            </a:r>
            <a:endParaRPr lang="en-US" sz="24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56416" indent="-156416">
              <a:buFontTx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Pajak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Bumi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Bangunan</a:t>
            </a:r>
            <a:endParaRPr lang="en-US" sz="24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56416" indent="-156416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Bea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Perolehan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Hak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atas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Tanah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Bangunan</a:t>
            </a:r>
            <a:endParaRPr lang="en-US" sz="24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96175" y="4400850"/>
            <a:ext cx="1928827" cy="98970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Arial Narrow" pitchFamily="34" charset="0"/>
              </a:rPr>
              <a:t>PAJAK </a:t>
            </a:r>
          </a:p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Arial Narrow" pitchFamily="34" charset="0"/>
              </a:rPr>
              <a:t>PROPINSI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596176" y="5715016"/>
            <a:ext cx="192882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PAJAK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KABUPATEN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096506" y="4400850"/>
            <a:ext cx="2838491" cy="98970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C0099"/>
                </a:solidFill>
                <a:latin typeface="Arial Narrow" pitchFamily="34" charset="0"/>
              </a:rPr>
              <a:t>Bea </a:t>
            </a:r>
            <a:r>
              <a:rPr lang="en-US" sz="2400" dirty="0" err="1" smtClean="0">
                <a:solidFill>
                  <a:srgbClr val="CC0099"/>
                </a:solidFill>
                <a:latin typeface="Arial Narrow" pitchFamily="34" charset="0"/>
              </a:rPr>
              <a:t>Balik</a:t>
            </a:r>
            <a:r>
              <a:rPr lang="en-US" sz="2400" dirty="0" smtClean="0">
                <a:solidFill>
                  <a:srgbClr val="CC0099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Arial Narrow" pitchFamily="34" charset="0"/>
              </a:rPr>
              <a:t>Nama</a:t>
            </a:r>
            <a:r>
              <a:rPr lang="en-US" sz="2400" dirty="0" smtClean="0">
                <a:solidFill>
                  <a:srgbClr val="CC0099"/>
                </a:solidFill>
                <a:latin typeface="Arial Narrow" pitchFamily="34" charset="0"/>
              </a:rPr>
              <a:t>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CC0099"/>
                </a:solidFill>
                <a:latin typeface="Arial Narrow" pitchFamily="34" charset="0"/>
              </a:rPr>
              <a:t>Pajak</a:t>
            </a:r>
            <a:r>
              <a:rPr lang="en-US" sz="2400" dirty="0" smtClean="0">
                <a:solidFill>
                  <a:srgbClr val="CC0099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CC0099"/>
                </a:solidFill>
                <a:latin typeface="Arial Narrow" pitchFamily="34" charset="0"/>
              </a:rPr>
              <a:t>Kendaraan</a:t>
            </a:r>
            <a:endParaRPr lang="en-US" sz="2400" dirty="0" smtClean="0">
              <a:solidFill>
                <a:srgbClr val="CC0099"/>
              </a:solidFill>
              <a:latin typeface="Arial Narrow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67944" y="5572140"/>
            <a:ext cx="2976056" cy="12858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6630" tIns="43315" rIns="86630" bIns="43315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Pajak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Hotel &amp;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Restoran</a:t>
            </a:r>
            <a:endParaRPr lang="en-US" sz="24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Pajak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Hiburan</a:t>
            </a:r>
            <a:endParaRPr lang="en-US" sz="24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Pajak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Radio</a:t>
            </a:r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 flipV="1">
            <a:off x="2953233" y="2848560"/>
            <a:ext cx="1428761" cy="37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2762682" y="4895704"/>
            <a:ext cx="833493" cy="57224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1"/>
          </p:cNvCxnSpPr>
          <p:nvPr/>
        </p:nvCxnSpPr>
        <p:spPr>
          <a:xfrm>
            <a:off x="2738920" y="5500702"/>
            <a:ext cx="857256" cy="7143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2" idx="1"/>
          </p:cNvCxnSpPr>
          <p:nvPr/>
        </p:nvCxnSpPr>
        <p:spPr>
          <a:xfrm>
            <a:off x="5525002" y="4895704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3" idx="1"/>
          </p:cNvCxnSpPr>
          <p:nvPr/>
        </p:nvCxnSpPr>
        <p:spPr>
          <a:xfrm flipV="1">
            <a:off x="5525002" y="6215070"/>
            <a:ext cx="642942" cy="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d-ID" sz="3200" dirty="0" smtClean="0"/>
              <a:t>Pertemuan </a:t>
            </a:r>
            <a:r>
              <a:rPr lang="id-ID" sz="3200" dirty="0" smtClean="0"/>
              <a:t>2 </a:t>
            </a:r>
            <a:r>
              <a:rPr lang="id-ID" sz="3200" dirty="0" smtClean="0"/>
              <a:t>: </a:t>
            </a:r>
            <a:r>
              <a:rPr lang="id-ID" sz="3200" dirty="0" smtClean="0"/>
              <a:t>KONSEP HUKUM PAJAK</a:t>
            </a:r>
            <a:endParaRPr lang="id-ID" sz="3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836712"/>
            <a:ext cx="6768752" cy="72008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PUNGUTAN SELAIN PAJAK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7544" y="1844824"/>
            <a:ext cx="8280920" cy="40934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id-ID" sz="3200" b="1" dirty="0" smtClean="0">
                <a:solidFill>
                  <a:schemeClr val="bg1"/>
                </a:solidFill>
              </a:rPr>
              <a:t>Sumbangan</a:t>
            </a:r>
            <a:endParaRPr lang="id-ID" dirty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endParaRPr lang="id-ID" sz="3200" b="1" dirty="0">
              <a:solidFill>
                <a:schemeClr val="bg1"/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Sumbangan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diartikan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kepentingan</a:t>
            </a:r>
            <a:r>
              <a:rPr lang="en-US" sz="2400" dirty="0" smtClean="0">
                <a:solidFill>
                  <a:schemeClr val="bg1"/>
                </a:solidFill>
              </a:rPr>
              <a:t> pengeluaran2 yang </a:t>
            </a:r>
            <a:r>
              <a:rPr lang="en-US" sz="2400" dirty="0" err="1" smtClean="0">
                <a:solidFill>
                  <a:schemeClr val="bg1"/>
                </a:solidFill>
              </a:rPr>
              <a:t>dikelola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oleh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pemerintah,tetapi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dilaulan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oleh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kepentingan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sekelompok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masyarakat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tertentu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memerlukan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pungutannyaberdasarkan</a:t>
            </a:r>
            <a:r>
              <a:rPr lang="en-US" sz="2400" dirty="0" smtClean="0">
                <a:solidFill>
                  <a:schemeClr val="bg1"/>
                </a:solidFill>
              </a:rPr>
              <a:t> UU </a:t>
            </a:r>
            <a:r>
              <a:rPr lang="en-US" sz="2400" dirty="0" err="1" smtClean="0">
                <a:solidFill>
                  <a:schemeClr val="bg1"/>
                </a:solidFill>
              </a:rPr>
              <a:t>serta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unsur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pelaksanaannya</a:t>
            </a:r>
            <a:r>
              <a:rPr lang="en-US" sz="2400" dirty="0" smtClean="0">
                <a:solidFill>
                  <a:schemeClr val="bg1"/>
                </a:solidFill>
              </a:rPr>
              <a:t> pun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Sumbangan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pungutannya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berdasarkan</a:t>
            </a:r>
            <a:r>
              <a:rPr lang="en-US" sz="2400" dirty="0" smtClean="0">
                <a:solidFill>
                  <a:schemeClr val="bg1"/>
                </a:solidFill>
              </a:rPr>
              <a:t> UU </a:t>
            </a:r>
            <a:r>
              <a:rPr lang="en-US" sz="2400" dirty="0" err="1" smtClean="0">
                <a:solidFill>
                  <a:schemeClr val="bg1"/>
                </a:solidFill>
              </a:rPr>
              <a:t>tetapi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lebih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bersifat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gotong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royong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endParaRPr lang="id-ID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1159</Words>
  <Application>Microsoft Office PowerPoint</Application>
  <PresentationFormat>On-screen Show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Pertemuan 2 : KONSEP HUKUM PAJAK INDONESIA</vt:lpstr>
      <vt:lpstr>Pertemuan 2 : KONSEP HUKUM PAJAK INDONESIA</vt:lpstr>
      <vt:lpstr>Pertemuan 2 : KONSEP HUKUM PAJAK INDONESIA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  <vt:lpstr>Pertemuan 2 : KONSEP HUKUM PAJAK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: HUKUM PAJAK</dc:title>
  <dc:creator>owner</dc:creator>
  <cp:lastModifiedBy>owner</cp:lastModifiedBy>
  <cp:revision>19</cp:revision>
  <dcterms:created xsi:type="dcterms:W3CDTF">2017-09-03T01:32:38Z</dcterms:created>
  <dcterms:modified xsi:type="dcterms:W3CDTF">2017-09-03T05:25:58Z</dcterms:modified>
</cp:coreProperties>
</file>