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8" r:id="rId11"/>
    <p:sldId id="277" r:id="rId12"/>
    <p:sldId id="279" r:id="rId13"/>
    <p:sldId id="280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t>03/09/2017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t>03/09/2017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t>03/09/2017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t>03/09/2017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t>03/09/2017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t>03/09/2017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t>03/09/2017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t>03/09/2017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t>03/09/2017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t>03/09/2017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t>03/09/2017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66EC7-7493-4373-A5F4-2B312C2FD500}" type="datetimeFigureOut">
              <a:rPr lang="id-ID" smtClean="0"/>
              <a:t>03/09/2017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2BB5-E5F1-4C04-96B2-86F4E9ADE72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6512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d-ID" sz="3200" dirty="0" smtClean="0"/>
              <a:t>Pertemuan </a:t>
            </a:r>
            <a:r>
              <a:rPr lang="id-ID" sz="3200" dirty="0" smtClean="0"/>
              <a:t>3 </a:t>
            </a:r>
            <a:r>
              <a:rPr lang="id-ID" sz="3200" dirty="0" smtClean="0"/>
              <a:t>: </a:t>
            </a:r>
            <a:r>
              <a:rPr lang="id-ID" sz="3200" dirty="0" smtClean="0"/>
              <a:t>PEMBAGIAN  PAJAK </a:t>
            </a:r>
            <a:endParaRPr lang="id-ID" sz="3200" dirty="0"/>
          </a:p>
        </p:txBody>
      </p:sp>
      <p:sp>
        <p:nvSpPr>
          <p:cNvPr id="39" name="Rounded Rectangle 38"/>
          <p:cNvSpPr/>
          <p:nvPr/>
        </p:nvSpPr>
        <p:spPr>
          <a:xfrm>
            <a:off x="179512" y="3450704"/>
            <a:ext cx="2016224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Pembagian pajak</a:t>
            </a:r>
            <a:endParaRPr lang="id-ID" dirty="0"/>
          </a:p>
        </p:txBody>
      </p:sp>
      <p:sp>
        <p:nvSpPr>
          <p:cNvPr id="40" name="Rounded Rectangle 39"/>
          <p:cNvSpPr/>
          <p:nvPr/>
        </p:nvSpPr>
        <p:spPr>
          <a:xfrm>
            <a:off x="2627784" y="1340768"/>
            <a:ext cx="2016224" cy="792088"/>
          </a:xfrm>
          <a:prstGeom prst="roundRect">
            <a:avLst>
              <a:gd name="adj" fmla="val 3442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Menurut Golongan </a:t>
            </a:r>
            <a:endParaRPr lang="id-ID" dirty="0"/>
          </a:p>
        </p:txBody>
      </p:sp>
      <p:sp>
        <p:nvSpPr>
          <p:cNvPr id="41" name="Rounded Rectangle 40"/>
          <p:cNvSpPr/>
          <p:nvPr/>
        </p:nvSpPr>
        <p:spPr>
          <a:xfrm>
            <a:off x="2627784" y="3356992"/>
            <a:ext cx="2016224" cy="914400"/>
          </a:xfrm>
          <a:prstGeom prst="roundRect">
            <a:avLst>
              <a:gd name="adj" fmla="val 4435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Menurut Sifatnya</a:t>
            </a:r>
            <a:endParaRPr lang="id-ID" dirty="0"/>
          </a:p>
        </p:txBody>
      </p:sp>
      <p:sp>
        <p:nvSpPr>
          <p:cNvPr id="42" name="Rounded Rectangle 41"/>
          <p:cNvSpPr/>
          <p:nvPr/>
        </p:nvSpPr>
        <p:spPr>
          <a:xfrm>
            <a:off x="2483768" y="5589240"/>
            <a:ext cx="2016224" cy="914400"/>
          </a:xfrm>
          <a:prstGeom prst="roundRect">
            <a:avLst>
              <a:gd name="adj" fmla="val 33590"/>
            </a:avLst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Menurut Pemungutnya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76056" y="692696"/>
            <a:ext cx="35125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buAutoNum type="alphaLcPeriod"/>
            </a:pPr>
            <a:r>
              <a:rPr lang="id-ID" sz="1200" b="1" dirty="0" smtClean="0"/>
              <a:t>Pajak Langsung, </a:t>
            </a:r>
            <a:r>
              <a:rPr lang="id-ID" sz="1200" dirty="0" smtClean="0"/>
              <a:t>yaitu pajak yang </a:t>
            </a:r>
          </a:p>
          <a:p>
            <a:pPr marL="228600" indent="-228600"/>
            <a:r>
              <a:rPr lang="id-ID" sz="1200" dirty="0" smtClean="0"/>
              <a:t>     pembebanannya tidak dapat dilimpahkan</a:t>
            </a:r>
          </a:p>
          <a:p>
            <a:pPr marL="228600" indent="-228600"/>
            <a:r>
              <a:rPr lang="id-ID" sz="1200" dirty="0" smtClean="0"/>
              <a:t>     kepada pihak lain</a:t>
            </a:r>
            <a:endParaRPr lang="id-ID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5076056" y="1844824"/>
            <a:ext cx="3494867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sz="1200" dirty="0" smtClean="0"/>
              <a:t>b</a:t>
            </a:r>
            <a:r>
              <a:rPr lang="id-ID" sz="1200" b="1" dirty="0" smtClean="0"/>
              <a:t>. Pajak tidak langsung, </a:t>
            </a:r>
            <a:r>
              <a:rPr lang="id-ID" sz="1200" dirty="0" smtClean="0"/>
              <a:t>yaitu pajak yang</a:t>
            </a:r>
          </a:p>
          <a:p>
            <a:r>
              <a:rPr lang="id-ID" sz="1200" dirty="0" smtClean="0"/>
              <a:t>    pembenannya dapat dilimpahkan kepada </a:t>
            </a:r>
          </a:p>
          <a:p>
            <a:r>
              <a:rPr lang="id-ID" sz="1200" dirty="0" smtClean="0"/>
              <a:t>    pihak lainnya</a:t>
            </a:r>
            <a:endParaRPr lang="id-ID" sz="1200" dirty="0"/>
          </a:p>
        </p:txBody>
      </p:sp>
      <p:cxnSp>
        <p:nvCxnSpPr>
          <p:cNvPr id="45" name="Straight Arrow Connector 44"/>
          <p:cNvCxnSpPr>
            <a:stCxn id="39" idx="3"/>
          </p:cNvCxnSpPr>
          <p:nvPr/>
        </p:nvCxnSpPr>
        <p:spPr>
          <a:xfrm flipV="1">
            <a:off x="2195736" y="2132856"/>
            <a:ext cx="648072" cy="1775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9" idx="3"/>
          </p:cNvCxnSpPr>
          <p:nvPr/>
        </p:nvCxnSpPr>
        <p:spPr>
          <a:xfrm>
            <a:off x="2195736" y="3907904"/>
            <a:ext cx="720080" cy="1681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2195736" y="393305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932040" y="2996952"/>
            <a:ext cx="3715120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buAutoNum type="alphaLcPeriod"/>
            </a:pPr>
            <a:r>
              <a:rPr lang="id-ID" sz="1200" b="1" dirty="0" smtClean="0"/>
              <a:t>Pajak Subyektif, </a:t>
            </a:r>
            <a:r>
              <a:rPr lang="id-ID" sz="1200" dirty="0" smtClean="0"/>
              <a:t>yaitu pajak yang didasarkan </a:t>
            </a:r>
          </a:p>
          <a:p>
            <a:pPr marL="228600" indent="-228600"/>
            <a:r>
              <a:rPr lang="id-ID" sz="1200" dirty="0" smtClean="0"/>
              <a:t>     pada subyeknya selanjutnya dicari </a:t>
            </a:r>
            <a:r>
              <a:rPr lang="id-ID" sz="1200" dirty="0" smtClean="0"/>
              <a:t>  </a:t>
            </a:r>
            <a:r>
              <a:rPr lang="id-ID" sz="1200" dirty="0" smtClean="0"/>
              <a:t>syarat obyeknya, </a:t>
            </a:r>
            <a:endParaRPr lang="id-ID" sz="1200" dirty="0" smtClean="0"/>
          </a:p>
          <a:p>
            <a:pPr marL="228600" indent="-228600"/>
            <a:r>
              <a:rPr lang="id-ID" sz="1200" dirty="0" smtClean="0"/>
              <a:t>     dalam </a:t>
            </a:r>
            <a:r>
              <a:rPr lang="id-ID" sz="1200" dirty="0" smtClean="0"/>
              <a:t>arti memperhatikan </a:t>
            </a:r>
            <a:r>
              <a:rPr lang="id-ID" sz="1200" dirty="0" smtClean="0"/>
              <a:t>  </a:t>
            </a:r>
            <a:r>
              <a:rPr lang="id-ID" sz="1200" dirty="0" smtClean="0"/>
              <a:t>keadaan diri WP mis. PPh</a:t>
            </a:r>
            <a:endParaRPr lang="id-ID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5076056" y="4365104"/>
            <a:ext cx="3869970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sz="1200" dirty="0" smtClean="0"/>
              <a:t>b. </a:t>
            </a:r>
            <a:r>
              <a:rPr lang="id-ID" sz="1200" b="1" dirty="0" smtClean="0"/>
              <a:t>Pajak Obyektif, </a:t>
            </a:r>
            <a:r>
              <a:rPr lang="id-ID" sz="1200" dirty="0" smtClean="0"/>
              <a:t>yaitu  pajak yang didasarkan</a:t>
            </a:r>
          </a:p>
          <a:p>
            <a:r>
              <a:rPr lang="id-ID" sz="1200" dirty="0" smtClean="0"/>
              <a:t>pada obyeknya, tanpa memperhatikan keadaan  </a:t>
            </a:r>
          </a:p>
          <a:p>
            <a:r>
              <a:rPr lang="id-ID" sz="1200" dirty="0" smtClean="0"/>
              <a:t>diri WP mis. PPN dan PPn BM</a:t>
            </a:r>
            <a:endParaRPr lang="id-ID" sz="1200" dirty="0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4644008" y="980728"/>
            <a:ext cx="360040" cy="6849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0" idx="3"/>
            <a:endCxn id="44" idx="1"/>
          </p:cNvCxnSpPr>
          <p:nvPr/>
        </p:nvCxnSpPr>
        <p:spPr>
          <a:xfrm>
            <a:off x="4644008" y="1736812"/>
            <a:ext cx="432048" cy="4311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1" idx="3"/>
            <a:endCxn id="48" idx="1"/>
          </p:cNvCxnSpPr>
          <p:nvPr/>
        </p:nvCxnSpPr>
        <p:spPr>
          <a:xfrm flipV="1">
            <a:off x="4644008" y="3320118"/>
            <a:ext cx="288032" cy="494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644008" y="4149080"/>
            <a:ext cx="36004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32040" y="5445224"/>
            <a:ext cx="4004622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buAutoNum type="alphaLcPeriod"/>
            </a:pPr>
            <a:r>
              <a:rPr lang="id-ID" sz="1200" b="1" dirty="0" smtClean="0"/>
              <a:t>Pajak Pusat, </a:t>
            </a:r>
            <a:r>
              <a:rPr lang="id-ID" sz="1200" dirty="0" smtClean="0"/>
              <a:t>yaitu pajak yang dipungut oleh </a:t>
            </a:r>
          </a:p>
          <a:p>
            <a:pPr marL="228600" indent="-228600"/>
            <a:r>
              <a:rPr lang="id-ID" sz="1200" dirty="0" smtClean="0"/>
              <a:t>     pemerintah pusat, mis. PPn, PPnBM, Bea Meterai</a:t>
            </a:r>
            <a:endParaRPr lang="id-ID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5076056" y="6165304"/>
            <a:ext cx="3389069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sz="1200" b="1" dirty="0" smtClean="0"/>
              <a:t>b. Pajak Daerah </a:t>
            </a:r>
            <a:r>
              <a:rPr lang="id-ID" sz="1200" dirty="0" smtClean="0"/>
              <a:t>yaitu pajak yang dipungut </a:t>
            </a:r>
          </a:p>
          <a:p>
            <a:r>
              <a:rPr lang="id-ID" sz="1200" dirty="0" smtClean="0"/>
              <a:t>    oleh Pemerintah Daerah mis. Pajak Hotel</a:t>
            </a:r>
            <a:endParaRPr lang="id-ID" sz="1200" dirty="0"/>
          </a:p>
        </p:txBody>
      </p:sp>
      <p:cxnSp>
        <p:nvCxnSpPr>
          <p:cNvPr id="56" name="Straight Arrow Connector 55"/>
          <p:cNvCxnSpPr>
            <a:stCxn id="42" idx="3"/>
            <a:endCxn id="54" idx="1"/>
          </p:cNvCxnSpPr>
          <p:nvPr/>
        </p:nvCxnSpPr>
        <p:spPr>
          <a:xfrm flipV="1">
            <a:off x="4499992" y="5676057"/>
            <a:ext cx="432048" cy="3703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55" idx="1"/>
          </p:cNvCxnSpPr>
          <p:nvPr/>
        </p:nvCxnSpPr>
        <p:spPr>
          <a:xfrm>
            <a:off x="4572000" y="6093296"/>
            <a:ext cx="504056" cy="3028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d-ID" sz="3200" dirty="0" smtClean="0"/>
              <a:t>Pertemuan 3 : PEMBAGIAN PAJAK </a:t>
            </a:r>
            <a:endParaRPr lang="id-ID" sz="3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991196"/>
            <a:ext cx="9144000" cy="586680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D60A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D60A2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437996" y="1218903"/>
            <a:ext cx="4268009" cy="456902"/>
          </a:xfrm>
          <a:prstGeom prst="rect">
            <a:avLst/>
          </a:prstGeom>
          <a:solidFill>
            <a:srgbClr val="F5FB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pPr algn="ctr" eaLnBrk="0" hangingPunct="0"/>
            <a:r>
              <a:rPr lang="en-US" sz="2000" b="1" dirty="0" err="1">
                <a:solidFill>
                  <a:srgbClr val="F30D70"/>
                </a:solidFill>
              </a:rPr>
              <a:t>Pengenaan</a:t>
            </a:r>
            <a:r>
              <a:rPr lang="en-US" sz="2000" b="1" dirty="0">
                <a:solidFill>
                  <a:srgbClr val="F30D70"/>
                </a:solidFill>
              </a:rPr>
              <a:t> </a:t>
            </a:r>
            <a:r>
              <a:rPr lang="en-US" sz="2000" b="1" dirty="0" err="1">
                <a:solidFill>
                  <a:srgbClr val="F30D70"/>
                </a:solidFill>
              </a:rPr>
              <a:t>pajak</a:t>
            </a:r>
            <a:r>
              <a:rPr lang="en-US" sz="2000" b="1" dirty="0">
                <a:solidFill>
                  <a:srgbClr val="F30D70"/>
                </a:solidFill>
              </a:rPr>
              <a:t> </a:t>
            </a:r>
            <a:r>
              <a:rPr lang="en-US" sz="2000" b="1" dirty="0" err="1">
                <a:solidFill>
                  <a:srgbClr val="F30D70"/>
                </a:solidFill>
              </a:rPr>
              <a:t>di</a:t>
            </a:r>
            <a:r>
              <a:rPr lang="en-US" sz="2000" b="1" dirty="0">
                <a:solidFill>
                  <a:srgbClr val="F30D70"/>
                </a:solidFill>
              </a:rPr>
              <a:t> Indonesia</a:t>
            </a: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153133" y="1829098"/>
            <a:ext cx="2971686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pPr algn="ctr" eaLnBrk="0" hangingPunct="0"/>
            <a:r>
              <a:rPr lang="en-US" sz="1700" b="1" dirty="0">
                <a:solidFill>
                  <a:srgbClr val="0000FF"/>
                </a:solidFill>
              </a:rPr>
              <a:t>Negara</a:t>
            </a: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5943372" y="1829098"/>
            <a:ext cx="2971686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pPr algn="ctr" eaLnBrk="0" hangingPunct="0"/>
            <a:r>
              <a:rPr lang="en-US" sz="1700" b="1" dirty="0">
                <a:solidFill>
                  <a:srgbClr val="0000FF"/>
                </a:solidFill>
              </a:rPr>
              <a:t>Daerah</a:t>
            </a: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124819" y="1980903"/>
            <a:ext cx="2818553" cy="0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4572758" y="1675805"/>
            <a:ext cx="0" cy="305098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533691" y="2134195"/>
            <a:ext cx="0" cy="4191000"/>
          </a:xfrm>
          <a:prstGeom prst="line">
            <a:avLst/>
          </a:prstGeom>
          <a:noFill/>
          <a:ln w="38100">
            <a:solidFill>
              <a:srgbClr val="FFFDD1"/>
            </a:solidFill>
            <a:round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914249" y="2437805"/>
            <a:ext cx="3658509" cy="762000"/>
          </a:xfrm>
          <a:prstGeom prst="rect">
            <a:avLst/>
          </a:prstGeom>
          <a:solidFill>
            <a:srgbClr val="FAC2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pPr algn="ctr" eaLnBrk="0" hangingPunct="0"/>
            <a:r>
              <a:rPr lang="en-US" b="1" dirty="0">
                <a:latin typeface="Arial Narrow" pitchFamily="34" charset="0"/>
              </a:rPr>
              <a:t>PPH : UU. No. 7 Th. </a:t>
            </a:r>
            <a:r>
              <a:rPr lang="en-US" b="1" dirty="0" smtClean="0">
                <a:latin typeface="Arial Narrow" pitchFamily="34" charset="0"/>
              </a:rPr>
              <a:t>1983</a:t>
            </a:r>
            <a:endParaRPr lang="en-US" b="1" dirty="0">
              <a:latin typeface="Arial Narrow" pitchFamily="34" charset="0"/>
            </a:endParaRPr>
          </a:p>
          <a:p>
            <a:pPr algn="ctr" eaLnBrk="0" hangingPunct="0"/>
            <a:r>
              <a:rPr lang="en-US" b="1" dirty="0" err="1">
                <a:latin typeface="Arial Narrow" pitchFamily="34" charset="0"/>
              </a:rPr>
              <a:t>diubah</a:t>
            </a:r>
            <a:r>
              <a:rPr lang="en-US" b="1" dirty="0">
                <a:latin typeface="Arial Narrow" pitchFamily="34" charset="0"/>
              </a:rPr>
              <a:t> UU. No. </a:t>
            </a:r>
            <a:r>
              <a:rPr lang="en-US" b="1" dirty="0" smtClean="0">
                <a:latin typeface="Arial Narrow" pitchFamily="34" charset="0"/>
              </a:rPr>
              <a:t>36Th 2008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914249" y="3277195"/>
            <a:ext cx="3658509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pPr algn="ctr" eaLnBrk="0" hangingPunct="0"/>
            <a:r>
              <a:rPr lang="en-US" sz="1600" b="1" dirty="0">
                <a:solidFill>
                  <a:srgbClr val="5003FD"/>
                </a:solidFill>
                <a:latin typeface="Arial Narrow" pitchFamily="34" charset="0"/>
              </a:rPr>
              <a:t>PPN </a:t>
            </a:r>
            <a:r>
              <a:rPr lang="en-US" sz="1600" b="1" dirty="0" err="1">
                <a:solidFill>
                  <a:srgbClr val="5003FD"/>
                </a:solidFill>
                <a:latin typeface="Arial Narrow" pitchFamily="34" charset="0"/>
              </a:rPr>
              <a:t>dan</a:t>
            </a:r>
            <a:r>
              <a:rPr lang="en-US" sz="1600" b="1" dirty="0">
                <a:solidFill>
                  <a:srgbClr val="5003FD"/>
                </a:solidFill>
                <a:latin typeface="Arial Narrow" pitchFamily="34" charset="0"/>
              </a:rPr>
              <a:t> </a:t>
            </a:r>
            <a:r>
              <a:rPr lang="en-US" sz="1600" b="1" dirty="0" err="1">
                <a:solidFill>
                  <a:srgbClr val="5003FD"/>
                </a:solidFill>
                <a:latin typeface="Arial Narrow" pitchFamily="34" charset="0"/>
              </a:rPr>
              <a:t>PPnBM</a:t>
            </a:r>
            <a:r>
              <a:rPr lang="en-US" sz="1600" b="1" dirty="0">
                <a:solidFill>
                  <a:srgbClr val="5003FD"/>
                </a:solidFill>
                <a:latin typeface="Arial Narrow" pitchFamily="34" charset="0"/>
              </a:rPr>
              <a:t>: UU. No. 8 Th. 1983</a:t>
            </a:r>
          </a:p>
          <a:p>
            <a:pPr algn="ctr" eaLnBrk="0" hangingPunct="0"/>
            <a:r>
              <a:rPr lang="en-US" sz="1600" b="1" dirty="0" err="1">
                <a:solidFill>
                  <a:srgbClr val="5003FD"/>
                </a:solidFill>
                <a:latin typeface="Arial Narrow" pitchFamily="34" charset="0"/>
              </a:rPr>
              <a:t>diubah</a:t>
            </a:r>
            <a:r>
              <a:rPr lang="en-US" sz="1600" b="1" dirty="0">
                <a:solidFill>
                  <a:srgbClr val="5003FD"/>
                </a:solidFill>
                <a:latin typeface="Arial Narrow" pitchFamily="34" charset="0"/>
              </a:rPr>
              <a:t> UU. No. </a:t>
            </a:r>
            <a:r>
              <a:rPr lang="en-US" sz="1600" b="1" dirty="0" smtClean="0">
                <a:solidFill>
                  <a:srgbClr val="5003FD"/>
                </a:solidFill>
                <a:latin typeface="Arial Narrow" pitchFamily="34" charset="0"/>
              </a:rPr>
              <a:t>42 Th</a:t>
            </a:r>
            <a:r>
              <a:rPr lang="en-US" sz="1600" b="1" dirty="0">
                <a:solidFill>
                  <a:srgbClr val="5003FD"/>
                </a:solidFill>
                <a:latin typeface="Arial Narrow" pitchFamily="34" charset="0"/>
              </a:rPr>
              <a:t>. </a:t>
            </a:r>
            <a:r>
              <a:rPr lang="en-US" sz="1600" b="1" dirty="0" smtClean="0">
                <a:solidFill>
                  <a:srgbClr val="5003FD"/>
                </a:solidFill>
                <a:latin typeface="Arial Narrow" pitchFamily="34" charset="0"/>
              </a:rPr>
              <a:t>2009</a:t>
            </a:r>
            <a:endParaRPr lang="en-US" sz="1600" b="1" dirty="0">
              <a:solidFill>
                <a:srgbClr val="5003FD"/>
              </a:solidFill>
              <a:latin typeface="Arial Narrow" pitchFamily="34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914249" y="4115098"/>
            <a:ext cx="3658509" cy="762000"/>
          </a:xfrm>
          <a:prstGeom prst="rect">
            <a:avLst/>
          </a:prstGeom>
          <a:solidFill>
            <a:srgbClr val="FAC2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pPr algn="ctr" eaLnBrk="0" hangingPunct="0"/>
            <a:r>
              <a:rPr lang="en-US" b="1" dirty="0">
                <a:latin typeface="Arial Narrow" pitchFamily="34" charset="0"/>
              </a:rPr>
              <a:t>Bea </a:t>
            </a:r>
            <a:r>
              <a:rPr lang="en-US" b="1" dirty="0" err="1">
                <a:latin typeface="Arial Narrow" pitchFamily="34" charset="0"/>
              </a:rPr>
              <a:t>Meterai</a:t>
            </a:r>
            <a:r>
              <a:rPr lang="en-US" b="1" dirty="0">
                <a:latin typeface="Arial Narrow" pitchFamily="34" charset="0"/>
              </a:rPr>
              <a:t>: UU. No. 13 Th. 1985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914249" y="4953000"/>
            <a:ext cx="3658509" cy="8379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pPr algn="ctr" eaLnBrk="0" hangingPunct="0"/>
            <a:r>
              <a:rPr lang="en-US" b="1" dirty="0">
                <a:solidFill>
                  <a:srgbClr val="5003FD"/>
                </a:solidFill>
                <a:latin typeface="Arial Narrow" pitchFamily="34" charset="0"/>
              </a:rPr>
              <a:t>PBB: UU. No. 12 Th. 1985</a:t>
            </a:r>
          </a:p>
          <a:p>
            <a:pPr algn="ctr" eaLnBrk="0" hangingPunct="0"/>
            <a:r>
              <a:rPr lang="en-US" b="1" dirty="0" err="1">
                <a:solidFill>
                  <a:srgbClr val="5003FD"/>
                </a:solidFill>
                <a:latin typeface="Arial Narrow" pitchFamily="34" charset="0"/>
              </a:rPr>
              <a:t>diubah</a:t>
            </a:r>
            <a:r>
              <a:rPr lang="en-US" b="1" dirty="0">
                <a:solidFill>
                  <a:srgbClr val="5003FD"/>
                </a:solidFill>
                <a:latin typeface="Arial Narrow" pitchFamily="34" charset="0"/>
              </a:rPr>
              <a:t> UU. No. 12 </a:t>
            </a:r>
            <a:r>
              <a:rPr lang="en-US" b="1" dirty="0" err="1">
                <a:solidFill>
                  <a:srgbClr val="5003FD"/>
                </a:solidFill>
                <a:latin typeface="Arial Narrow" pitchFamily="34" charset="0"/>
              </a:rPr>
              <a:t>Th</a:t>
            </a:r>
            <a:r>
              <a:rPr lang="en-US" b="1" dirty="0">
                <a:solidFill>
                  <a:srgbClr val="5003FD"/>
                </a:solidFill>
                <a:latin typeface="Arial Narrow" pitchFamily="34" charset="0"/>
              </a:rPr>
              <a:t> 1994 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914249" y="5866805"/>
            <a:ext cx="3658509" cy="762000"/>
          </a:xfrm>
          <a:prstGeom prst="rect">
            <a:avLst/>
          </a:prstGeom>
          <a:solidFill>
            <a:srgbClr val="FAC2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pPr algn="ctr" eaLnBrk="0" hangingPunct="0"/>
            <a:r>
              <a:rPr lang="en-US" b="1" dirty="0">
                <a:latin typeface="Arial Narrow" pitchFamily="34" charset="0"/>
              </a:rPr>
              <a:t>BPHTB: UU. No. 21 Th. 1997</a:t>
            </a:r>
          </a:p>
          <a:p>
            <a:pPr algn="ctr" eaLnBrk="0" hangingPunct="0"/>
            <a:r>
              <a:rPr lang="en-US" b="1" dirty="0" err="1">
                <a:latin typeface="Arial Narrow" pitchFamily="34" charset="0"/>
              </a:rPr>
              <a:t>diubah</a:t>
            </a:r>
            <a:r>
              <a:rPr lang="en-US" b="1" dirty="0">
                <a:latin typeface="Arial Narrow" pitchFamily="34" charset="0"/>
              </a:rPr>
              <a:t> UU. No. 20 Th. 2000</a:t>
            </a: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533691" y="2742903"/>
            <a:ext cx="380558" cy="0"/>
          </a:xfrm>
          <a:prstGeom prst="line">
            <a:avLst/>
          </a:prstGeom>
          <a:noFill/>
          <a:ln w="38100">
            <a:solidFill>
              <a:srgbClr val="FFFDD1"/>
            </a:solidFill>
            <a:round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533691" y="5258098"/>
            <a:ext cx="380558" cy="0"/>
          </a:xfrm>
          <a:prstGeom prst="line">
            <a:avLst/>
          </a:prstGeom>
          <a:noFill/>
          <a:ln w="38100">
            <a:solidFill>
              <a:srgbClr val="FFFDD1"/>
            </a:solidFill>
            <a:round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533691" y="4496098"/>
            <a:ext cx="380558" cy="0"/>
          </a:xfrm>
          <a:prstGeom prst="line">
            <a:avLst/>
          </a:prstGeom>
          <a:noFill/>
          <a:ln w="38100">
            <a:solidFill>
              <a:srgbClr val="FFFDD1"/>
            </a:solidFill>
            <a:round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990057" y="3199805"/>
            <a:ext cx="38207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533691" y="3580805"/>
            <a:ext cx="380558" cy="0"/>
          </a:xfrm>
          <a:prstGeom prst="line">
            <a:avLst/>
          </a:prstGeom>
          <a:noFill/>
          <a:ln w="38100">
            <a:solidFill>
              <a:srgbClr val="FFFDD1"/>
            </a:solidFill>
            <a:round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533691" y="6325195"/>
            <a:ext cx="380558" cy="0"/>
          </a:xfrm>
          <a:prstGeom prst="line">
            <a:avLst/>
          </a:prstGeom>
          <a:noFill/>
          <a:ln w="38100">
            <a:solidFill>
              <a:srgbClr val="FFFDD1"/>
            </a:solidFill>
            <a:round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029125" y="2437805"/>
            <a:ext cx="4039067" cy="83939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pPr algn="ctr" eaLnBrk="0" hangingPunct="0"/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Dasar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hukum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Pajak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Daerah &amp;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Retribusi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:</a:t>
            </a:r>
          </a:p>
          <a:p>
            <a:pPr algn="ctr" eaLnBrk="0" hangingPunct="0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UU No. 18 Th. 1997</a:t>
            </a:r>
          </a:p>
          <a:p>
            <a:pPr algn="ctr" eaLnBrk="0" hangingPunct="0"/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diubah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UU. No. 34 Th. 2000</a:t>
            </a:r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>
            <a:off x="7315503" y="2210098"/>
            <a:ext cx="0" cy="22770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lIns="86630" tIns="43315" rIns="86630" bIns="43315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d-ID" sz="3200" dirty="0" smtClean="0"/>
              <a:t>Pertemuan 3 : PEMBAGIAN PAJAK </a:t>
            </a:r>
            <a:endParaRPr lang="id-ID" sz="32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1520" y="908720"/>
            <a:ext cx="8229600" cy="563563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 PEMUNGUTAN PAJAK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627784" y="1844824"/>
            <a:ext cx="5904656" cy="2808312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</a:rPr>
              <a:t>Sistem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</a:rPr>
              <a:t>pemungutan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 Narrow" pitchFamily="34" charset="0"/>
            </a:endParaRPr>
          </a:p>
          <a:p>
            <a:pPr marL="742950" marR="0" lvl="1" indent="-2857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Arial Narrow" pitchFamily="34" charset="0"/>
              </a:rPr>
              <a:t>Official assessment 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Arial Narrow" pitchFamily="34" charset="0"/>
                <a:sym typeface="Wingdings" pitchFamily="2" charset="2"/>
              </a:rPr>
              <a:t> SKP, PBB</a:t>
            </a:r>
            <a:endParaRPr kumimoji="0" lang="en-US" sz="280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uLnTx/>
              <a:uFillTx/>
              <a:latin typeface="Arial Narrow" pitchFamily="34" charset="0"/>
            </a:endParaRPr>
          </a:p>
          <a:p>
            <a:pPr marL="742950" marR="0" lvl="1" indent="-2857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Arial Narrow" pitchFamily="34" charset="0"/>
              </a:rPr>
              <a:t>Self assessment 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Arial Narrow" pitchFamily="34" charset="0"/>
                <a:sym typeface="Wingdings" pitchFamily="2" charset="2"/>
              </a:rPr>
              <a:t>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Arial Narrow" pitchFamily="34" charset="0"/>
                <a:sym typeface="Wingdings" pitchFamily="2" charset="2"/>
              </a:rPr>
              <a:t>PPh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Arial Narrow" pitchFamily="34" charset="0"/>
                <a:sym typeface="Wingdings" pitchFamily="2" charset="2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Arial Narrow" pitchFamily="34" charset="0"/>
                <a:sym typeface="Wingdings" pitchFamily="2" charset="2"/>
              </a:rPr>
              <a:t>tahunan</a:t>
            </a:r>
            <a:endParaRPr kumimoji="0" lang="en-US" sz="280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uLnTx/>
              <a:uFillTx/>
              <a:latin typeface="Arial Narrow" pitchFamily="34" charset="0"/>
            </a:endParaRPr>
          </a:p>
          <a:p>
            <a:pPr marL="742950" marR="0" lvl="1" indent="-2857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Arial Narrow" pitchFamily="34" charset="0"/>
              </a:rPr>
              <a:t>Withholding system 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Arial Narrow" pitchFamily="34" charset="0"/>
                <a:sym typeface="Wingdings" pitchFamily="2" charset="2"/>
              </a:rPr>
              <a:t>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Arial Narrow" pitchFamily="34" charset="0"/>
                <a:sym typeface="Wingdings" pitchFamily="2" charset="2"/>
              </a:rPr>
              <a:t>PPh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Arial Narrow" pitchFamily="34" charset="0"/>
                <a:sym typeface="Wingdings" pitchFamily="2" charset="2"/>
              </a:rPr>
              <a:t> 21, 23,</a:t>
            </a:r>
            <a:endParaRPr kumimoji="0" lang="en-US" sz="280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uLnTx/>
              <a:uFillTx/>
              <a:latin typeface="Arial Narrow" pitchFamily="34" charset="0"/>
            </a:endParaRPr>
          </a:p>
          <a:p>
            <a:pPr marL="742950" marR="0" lvl="1" indent="-2857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uLnTx/>
              <a:uFillTx/>
              <a:latin typeface="Arial Narrow" pitchFamily="34" charset="0"/>
            </a:endParaRPr>
          </a:p>
        </p:txBody>
      </p:sp>
      <p:pic>
        <p:nvPicPr>
          <p:cNvPr id="9" name="Picture 2" descr="C:\Documents and Settings\dwi martani\Desktop\desktop ibu\PSAK BARU\gambar ekonomi\1bag_of_mone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484784"/>
            <a:ext cx="2267744" cy="3444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d-ID" sz="3200" dirty="0" smtClean="0"/>
              <a:t>Pertemuan 3 : PEMBAGIAN PAJAK </a:t>
            </a:r>
            <a:endParaRPr lang="id-ID" sz="32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7584" y="980728"/>
            <a:ext cx="7542927" cy="64807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YURISDIKSI PEMUNGUTAN PAJAK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6" descr="pe01460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508104" y="1484784"/>
            <a:ext cx="2985886" cy="3643317"/>
          </a:xfrm>
          <a:prstGeom prst="rect">
            <a:avLst/>
          </a:prstGeom>
          <a:noFill/>
          <a:ln/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528" y="2132856"/>
            <a:ext cx="4857784" cy="2500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</a:rPr>
              <a:t>Azas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</a:rPr>
              <a:t>pemungutan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</a:rPr>
              <a:t>pajak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 Narrow" pitchFamily="34" charset="0"/>
            </a:endParaRPr>
          </a:p>
          <a:p>
            <a:pPr marL="742950" marR="0" lvl="1" indent="-2857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Arial Narrow" pitchFamily="34" charset="0"/>
              </a:rPr>
              <a:t>Domisili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Arial Narrow" pitchFamily="34" charset="0"/>
              </a:rPr>
              <a:t> /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Arial Narrow" pitchFamily="34" charset="0"/>
              </a:rPr>
              <a:t>tempat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Arial Narrow" pitchFamily="34" charset="0"/>
              </a:rPr>
              <a:t>tinggal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uLnTx/>
              <a:uFillTx/>
              <a:latin typeface="Arial Narrow" pitchFamily="34" charset="0"/>
            </a:endParaRPr>
          </a:p>
          <a:p>
            <a:pPr marL="742950" marR="0" lvl="1" indent="-2857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Arial Narrow" pitchFamily="34" charset="0"/>
              </a:rPr>
              <a:t>Sumber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uLnTx/>
              <a:uFillTx/>
              <a:latin typeface="Arial Narrow" pitchFamily="34" charset="0"/>
            </a:endParaRPr>
          </a:p>
          <a:p>
            <a:pPr marL="742950" marR="0" lvl="1" indent="-2857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3200" kern="0" dirty="0" err="1" smtClean="0">
                <a:solidFill>
                  <a:schemeClr val="accent5">
                    <a:lumMod val="25000"/>
                  </a:schemeClr>
                </a:solidFill>
                <a:latin typeface="Arial Narrow" pitchFamily="34" charset="0"/>
              </a:rPr>
              <a:t>K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Arial Narrow" pitchFamily="34" charset="0"/>
              </a:rPr>
              <a:t>ebangsaan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uLnTx/>
              <a:uFillTx/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d-ID" sz="3200" dirty="0" smtClean="0"/>
              <a:t>Pertemuan 3 : PEMBAGIAN PAJAK 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00808"/>
            <a:ext cx="8352928" cy="20313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id-ID" dirty="0" smtClean="0"/>
              <a:t>Diharapkan mahasiswa lebih memahami mengenai :</a:t>
            </a:r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JENIS – JENIS  PAJAK</a:t>
            </a:r>
            <a:endParaRPr lang="id-ID" dirty="0" smtClean="0"/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MEKANISME PEMBAGIAN PAJAK</a:t>
            </a:r>
            <a:endParaRPr lang="id-ID" dirty="0" smtClean="0"/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PEMBAGIAN HUKUM PAJAK</a:t>
            </a:r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PENGGENAAN PAJAK</a:t>
            </a:r>
            <a:endParaRPr lang="id-ID" dirty="0" smtClean="0"/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CARA PEMUNGUTAN PAJAK</a:t>
            </a:r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SISTEM PEMUNGUTAN PAJAK</a:t>
            </a:r>
            <a:endParaRPr lang="id-ID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PEMAHAMAN MAHASISWA </a:t>
            </a:r>
            <a:endParaRPr lang="id-ID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d-ID" sz="3200" dirty="0" smtClean="0"/>
              <a:t>Pertemuan 3 : PEMBAGIAN PAJAK 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2708920"/>
            <a:ext cx="3888432" cy="258532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id-ID" dirty="0" smtClean="0"/>
              <a:t>PPh (pajak Penghasilan)</a:t>
            </a:r>
          </a:p>
          <a:p>
            <a:pPr marL="342900" indent="-342900">
              <a:buAutoNum type="alphaLcPeriod"/>
            </a:pPr>
            <a:r>
              <a:rPr lang="id-ID" dirty="0" smtClean="0"/>
              <a:t>PPnBM (Pajak Penjualan atas Barang Mewah)</a:t>
            </a:r>
          </a:p>
          <a:p>
            <a:pPr marL="342900" indent="-342900">
              <a:buAutoNum type="alphaLcPeriod"/>
            </a:pPr>
            <a:r>
              <a:rPr lang="id-ID" dirty="0" smtClean="0"/>
              <a:t>BPHTB (Bea Perolehan Hak atas Tanah dan Bangunan)</a:t>
            </a:r>
          </a:p>
          <a:p>
            <a:pPr marL="342900" indent="-342900">
              <a:buAutoNum type="alphaLcPeriod"/>
            </a:pPr>
            <a:r>
              <a:rPr lang="id-ID" dirty="0" smtClean="0"/>
              <a:t>PBB (pajak Bumi dan Bangunan)</a:t>
            </a:r>
          </a:p>
          <a:p>
            <a:pPr marL="342900" indent="-342900">
              <a:buAutoNum type="alphaLcPeriod"/>
            </a:pPr>
            <a:r>
              <a:rPr lang="id-ID" dirty="0" smtClean="0"/>
              <a:t>Bea Meterai</a:t>
            </a:r>
          </a:p>
          <a:p>
            <a:pPr marL="342900" indent="-342900">
              <a:buAutoNum type="alphaLcPeriod"/>
            </a:pPr>
            <a:r>
              <a:rPr lang="id-ID" dirty="0" smtClean="0"/>
              <a:t>Pajak Daerah dan Retribusi Daerah</a:t>
            </a:r>
          </a:p>
          <a:p>
            <a:pPr marL="342900" indent="-342900"/>
            <a:endParaRPr lang="id-ID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JENIS PAJAK MENIURUT GOLONGAN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2708920"/>
            <a:ext cx="396044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id-ID" dirty="0" smtClean="0"/>
              <a:t>Bea Masuk</a:t>
            </a:r>
          </a:p>
          <a:p>
            <a:pPr marL="342900" indent="-342900">
              <a:buAutoNum type="alphaLcPeriod"/>
            </a:pPr>
            <a:r>
              <a:rPr lang="id-ID" dirty="0" smtClean="0"/>
              <a:t>Cukai</a:t>
            </a:r>
          </a:p>
          <a:p>
            <a:pPr marL="342900" indent="-342900">
              <a:buAutoNum type="alphaLcPeriod"/>
            </a:pPr>
            <a:r>
              <a:rPr lang="id-ID" dirty="0" smtClean="0"/>
              <a:t>Bea Keluar</a:t>
            </a:r>
          </a:p>
          <a:p>
            <a:pPr marL="342900" indent="-342900">
              <a:buAutoNum type="alphaLcPeriod"/>
            </a:pPr>
            <a:r>
              <a:rPr lang="id-ID" dirty="0" smtClean="0"/>
              <a:t>PPN (Pajak pertambahan Nilai).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23528" y="2132856"/>
            <a:ext cx="381642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LANGSUNG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644008" y="2132856"/>
            <a:ext cx="381642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TIDAK LANGSUNG</a:t>
            </a:r>
            <a:endParaRPr lang="id-ID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d-ID" sz="3200" dirty="0" smtClean="0"/>
              <a:t>Pertemuan 3 : PEMBAGIAN PAJAK </a:t>
            </a:r>
            <a:endParaRPr lang="id-ID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908720"/>
            <a:ext cx="8342348" cy="36933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/>
              <a:t>Struktur pajak di Indonesia dan pembagian pajak menurut pemungutnya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3787204"/>
            <a:ext cx="1050288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sz="1200" dirty="0" smtClean="0"/>
              <a:t>Pembagian </a:t>
            </a:r>
          </a:p>
          <a:p>
            <a:pPr algn="ctr"/>
            <a:r>
              <a:rPr lang="id-ID" sz="1200" dirty="0" smtClean="0"/>
              <a:t>pajak</a:t>
            </a:r>
            <a:endParaRPr lang="id-ID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547664" y="2664693"/>
            <a:ext cx="1037463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sz="1200" dirty="0" smtClean="0"/>
              <a:t>Pajak pusat</a:t>
            </a:r>
            <a:endParaRPr lang="id-ID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987824" y="2160637"/>
            <a:ext cx="1080745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sz="1200" dirty="0" smtClean="0"/>
              <a:t>Ditjen pajak</a:t>
            </a:r>
            <a:endParaRPr lang="id-ID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059832" y="3168749"/>
            <a:ext cx="979755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sz="1200" dirty="0" smtClean="0"/>
              <a:t>Ditjen Bea</a:t>
            </a:r>
          </a:p>
          <a:p>
            <a:r>
              <a:rPr lang="id-ID" sz="1200" dirty="0" smtClean="0"/>
              <a:t> dan Cukai</a:t>
            </a:r>
            <a:endParaRPr lang="id-ID" sz="12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259632" y="2952725"/>
            <a:ext cx="43204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3"/>
          </p:cNvCxnSpPr>
          <p:nvPr/>
        </p:nvCxnSpPr>
        <p:spPr>
          <a:xfrm flipV="1">
            <a:off x="2585127" y="2448669"/>
            <a:ext cx="474705" cy="354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3"/>
            <a:endCxn id="11" idx="1"/>
          </p:cNvCxnSpPr>
          <p:nvPr/>
        </p:nvCxnSpPr>
        <p:spPr>
          <a:xfrm>
            <a:off x="2585127" y="2803193"/>
            <a:ext cx="474705" cy="5963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46912" y="5123998"/>
            <a:ext cx="115288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sz="1200" dirty="0" smtClean="0"/>
              <a:t>Pajak Daerah</a:t>
            </a:r>
            <a:endParaRPr lang="id-ID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275856" y="4464893"/>
            <a:ext cx="101983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sz="1200" dirty="0" smtClean="0"/>
              <a:t>Pemda TK I</a:t>
            </a:r>
            <a:endParaRPr lang="id-ID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3203848" y="5833045"/>
            <a:ext cx="1401346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sz="1200" dirty="0" smtClean="0"/>
              <a:t>Pemda </a:t>
            </a:r>
          </a:p>
          <a:p>
            <a:r>
              <a:rPr lang="id-ID" sz="1200" dirty="0" smtClean="0"/>
              <a:t>Kabupaten/Kota</a:t>
            </a:r>
            <a:endParaRPr lang="id-ID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0" y="1608380"/>
            <a:ext cx="2481641" cy="10156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id-ID" sz="1200" dirty="0" smtClean="0"/>
              <a:t>Pajak Penghasilan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PPn BM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PPN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Pajak Bumi dan Banguanan (PBB)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Bea Meterai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331640" y="4320877"/>
            <a:ext cx="28803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5" idx="3"/>
            <a:endCxn id="16" idx="1"/>
          </p:cNvCxnSpPr>
          <p:nvPr/>
        </p:nvCxnSpPr>
        <p:spPr>
          <a:xfrm flipV="1">
            <a:off x="2699792" y="4603393"/>
            <a:ext cx="576064" cy="6591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3"/>
            <a:endCxn id="17" idx="1"/>
          </p:cNvCxnSpPr>
          <p:nvPr/>
        </p:nvCxnSpPr>
        <p:spPr>
          <a:xfrm>
            <a:off x="2699792" y="5262498"/>
            <a:ext cx="504056" cy="801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735976" y="3024733"/>
            <a:ext cx="1204176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id-ID" sz="1200" dirty="0" smtClean="0"/>
              <a:t>Bea Masuk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Cukai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Bea Keluar</a:t>
            </a:r>
            <a:endParaRPr lang="id-ID" sz="1200" dirty="0"/>
          </a:p>
        </p:txBody>
      </p:sp>
      <p:cxnSp>
        <p:nvCxnSpPr>
          <p:cNvPr id="23" name="Straight Arrow Connector 22"/>
          <p:cNvCxnSpPr>
            <a:stCxn id="10" idx="3"/>
          </p:cNvCxnSpPr>
          <p:nvPr/>
        </p:nvCxnSpPr>
        <p:spPr>
          <a:xfrm>
            <a:off x="4068569" y="2299137"/>
            <a:ext cx="503431" cy="55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995936" y="3384773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860032" y="3861048"/>
            <a:ext cx="3596754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id-ID" sz="1200" dirty="0" smtClean="0"/>
              <a:t>Pajak </a:t>
            </a:r>
            <a:r>
              <a:rPr lang="id-ID" sz="1200" dirty="0" smtClean="0"/>
              <a:t>kendaraan bermotordan kendaraan diatas </a:t>
            </a:r>
            <a:r>
              <a:rPr lang="id-ID" sz="1200" dirty="0" smtClean="0"/>
              <a:t>air</a:t>
            </a:r>
          </a:p>
          <a:p>
            <a:pPr marL="228600" indent="-228600">
              <a:buFontTx/>
              <a:buAutoNum type="arabicPeriod"/>
            </a:pPr>
            <a:r>
              <a:rPr lang="id-ID" sz="1200" dirty="0" smtClean="0"/>
              <a:t>Bea Perolehan Hak atas Tanah/Bangunan (BPHTB)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Bea </a:t>
            </a:r>
            <a:r>
              <a:rPr lang="id-ID" sz="1200" dirty="0" smtClean="0"/>
              <a:t>balik nama Kendaraan bermotor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Pajak Bahan Bakar KendaraanBermotor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Pajak Pengambilan dan pemanfaatan air bawah</a:t>
            </a:r>
          </a:p>
          <a:p>
            <a:pPr marL="228600" indent="-228600"/>
            <a:r>
              <a:rPr lang="id-ID" sz="1200" dirty="0" smtClean="0"/>
              <a:t>     tanah dan permukaan air</a:t>
            </a:r>
          </a:p>
        </p:txBody>
      </p:sp>
      <p:cxnSp>
        <p:nvCxnSpPr>
          <p:cNvPr id="26" name="Straight Arrow Connector 25"/>
          <p:cNvCxnSpPr>
            <a:stCxn id="16" idx="3"/>
          </p:cNvCxnSpPr>
          <p:nvPr/>
        </p:nvCxnSpPr>
        <p:spPr>
          <a:xfrm>
            <a:off x="4295687" y="4603393"/>
            <a:ext cx="492337" cy="55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64088" y="5301208"/>
            <a:ext cx="3360215" cy="138499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id-ID" sz="1200" dirty="0" smtClean="0"/>
              <a:t>Pajak Hotel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Pajak Restoran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Pajak Hiburan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Pajak Reklame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Pajak Pnerangan Jalan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Pajak Pengambilan Bahan Galian  gol. C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Pajak Parkir</a:t>
            </a:r>
            <a:endParaRPr lang="id-ID" sz="12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644008" y="6049069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d-ID" sz="3200" dirty="0" smtClean="0"/>
              <a:t>Pertemuan 3 : PEMBAGIAN PAJAK </a:t>
            </a:r>
            <a:endParaRPr lang="id-ID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708920"/>
            <a:ext cx="3888432" cy="136960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BERDASARKAN SUBYEK BARU DICARI OBYEKNYA</a:t>
            </a:r>
          </a:p>
          <a:p>
            <a:pPr>
              <a:buFont typeface="Wingdings" pitchFamily="2" charset="2"/>
              <a:buNone/>
            </a:pPr>
            <a:endParaRPr lang="en-US" sz="1100" dirty="0" smtClean="0"/>
          </a:p>
          <a:p>
            <a:pPr>
              <a:buFont typeface="Wingdings" pitchFamily="2" charset="2"/>
              <a:buNone/>
            </a:pPr>
            <a:r>
              <a:rPr lang="id-ID" dirty="0" smtClean="0"/>
              <a:t>Contoh : </a:t>
            </a:r>
            <a:r>
              <a:rPr lang="en-US" dirty="0" smtClean="0"/>
              <a:t>	</a:t>
            </a:r>
            <a:r>
              <a:rPr lang="en-US" dirty="0" err="1" smtClean="0"/>
              <a:t>PPh</a:t>
            </a:r>
            <a:endParaRPr lang="en-US" dirty="0" smtClean="0"/>
          </a:p>
          <a:p>
            <a:pPr marL="342900" indent="-342900"/>
            <a:endParaRPr lang="id-ID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395536" y="980728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JENIS PAJAK MENIURUT SIFATNYA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2708920"/>
            <a:ext cx="3960440" cy="10895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BERDASARKAN OBYEK BARU DICARI SUBYEKNYA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dirty="0" smtClean="0"/>
              <a:t>Contoh </a:t>
            </a:r>
            <a:r>
              <a:rPr lang="en-US" dirty="0" smtClean="0"/>
              <a:t>PPN, </a:t>
            </a:r>
            <a:r>
              <a:rPr lang="en-US" dirty="0" err="1" smtClean="0"/>
              <a:t>PPnBM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23528" y="2132856"/>
            <a:ext cx="381642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SUBJEKTIF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44008" y="2132856"/>
            <a:ext cx="381642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OBJEKTIF</a:t>
            </a:r>
            <a:endParaRPr lang="id-ID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d-ID" sz="3200" dirty="0" smtClean="0"/>
              <a:t>Pertemuan 3 : JENIS PAJAK </a:t>
            </a:r>
            <a:endParaRPr lang="id-ID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908720"/>
            <a:ext cx="7272808" cy="523220"/>
          </a:xfrm>
          <a:prstGeom prst="rect">
            <a:avLst/>
          </a:prstGeom>
          <a:solidFill>
            <a:srgbClr val="FFFF00"/>
          </a:solidFill>
          <a:ln w="762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/>
              <a:t>Pembagian Hukum </a:t>
            </a:r>
            <a:r>
              <a:rPr lang="id-ID" sz="2800" b="1" dirty="0" smtClean="0"/>
              <a:t>Pajak</a:t>
            </a:r>
            <a:endParaRPr lang="id-ID" sz="28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1700808"/>
            <a:ext cx="4476752" cy="3600440"/>
          </a:xfrm>
          <a:prstGeom prst="rect">
            <a:avLst/>
          </a:prstGeom>
          <a:solidFill>
            <a:srgbClr val="CCFFFF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HUKUM PAJAK MATERIAL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mengatur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tentang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obyek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subyek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besar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dikenakan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timbul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hapusnya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utang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hubungan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hukum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antara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pemerintah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WP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UU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PPh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UU PPN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860032" y="1700808"/>
            <a:ext cx="4076700" cy="3714776"/>
          </a:xfrm>
          <a:prstGeom prst="rect">
            <a:avLst/>
          </a:prstGeom>
          <a:solidFill>
            <a:srgbClr val="CCFF99"/>
          </a:solidFill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HUKUM PAJAK FORMAL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mewujudkan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hukum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material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menjadi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kenyataan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UU KUP, UU PPSP,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UU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Pengadilan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d-ID" sz="3200" dirty="0" smtClean="0"/>
              <a:t>Pertemuan 3 : PEMBAGIAN PAJAK </a:t>
            </a:r>
            <a:endParaRPr lang="id-ID" sz="32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051720" y="1965033"/>
            <a:ext cx="1080120" cy="1188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31840" y="1821017"/>
            <a:ext cx="106792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1. Pajak</a:t>
            </a:r>
            <a:endParaRPr lang="id-ID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51720" y="3153165"/>
            <a:ext cx="1008112" cy="7798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31840" y="3718773"/>
            <a:ext cx="1159292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2. Bukan</a:t>
            </a:r>
          </a:p>
          <a:p>
            <a:r>
              <a:rPr lang="id-ID" dirty="0" smtClean="0"/>
              <a:t>    Pajak</a:t>
            </a:r>
            <a:endParaRPr lang="id-ID" dirty="0"/>
          </a:p>
        </p:txBody>
      </p:sp>
      <p:cxnSp>
        <p:nvCxnSpPr>
          <p:cNvPr id="12" name="Straight Arrow Connector 11"/>
          <p:cNvCxnSpPr>
            <a:stCxn id="9" idx="3"/>
          </p:cNvCxnSpPr>
          <p:nvPr/>
        </p:nvCxnSpPr>
        <p:spPr>
          <a:xfrm flipV="1">
            <a:off x="4199761" y="1460977"/>
            <a:ext cx="444247" cy="544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44008" y="1244953"/>
            <a:ext cx="151676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Ditjen Pajak</a:t>
            </a:r>
            <a:endParaRPr lang="id-ID" dirty="0"/>
          </a:p>
        </p:txBody>
      </p:sp>
      <p:cxnSp>
        <p:nvCxnSpPr>
          <p:cNvPr id="14" name="Straight Arrow Connector 13"/>
          <p:cNvCxnSpPr>
            <a:stCxn id="9" idx="3"/>
          </p:cNvCxnSpPr>
          <p:nvPr/>
        </p:nvCxnSpPr>
        <p:spPr>
          <a:xfrm>
            <a:off x="4199761" y="2005683"/>
            <a:ext cx="516255" cy="3913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16016" y="2253065"/>
            <a:ext cx="1281120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Ditjen </a:t>
            </a:r>
          </a:p>
          <a:p>
            <a:r>
              <a:rPr lang="id-ID" dirty="0" smtClean="0"/>
              <a:t>Bea Cukai</a:t>
            </a:r>
            <a:endParaRPr lang="id-ID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084168" y="1388969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88224" y="836712"/>
            <a:ext cx="2555776" cy="923330"/>
          </a:xfrm>
          <a:prstGeom prst="rect">
            <a:avLst/>
          </a:prstGeom>
          <a:solidFill>
            <a:srgbClr val="FF99FF"/>
          </a:solidFill>
          <a:ln w="76200">
            <a:solidFill>
              <a:srgbClr val="FF9999"/>
            </a:solidFill>
          </a:ln>
        </p:spPr>
        <p:txBody>
          <a:bodyPr wrap="square" rtlCol="0">
            <a:spAutoFit/>
          </a:bodyPr>
          <a:lstStyle/>
          <a:p>
            <a:r>
              <a:rPr lang="id-ID" dirty="0" smtClean="0"/>
              <a:t>Dalam </a:t>
            </a:r>
            <a:r>
              <a:rPr lang="id-ID" dirty="0" smtClean="0"/>
              <a:t>Undang-Undang pajak memakai </a:t>
            </a:r>
            <a:r>
              <a:rPr lang="id-ID" dirty="0" smtClean="0"/>
              <a:t>istilah</a:t>
            </a:r>
          </a:p>
          <a:p>
            <a:r>
              <a:rPr lang="id-ID" dirty="0" smtClean="0"/>
              <a:t> pajak</a:t>
            </a:r>
            <a:endParaRPr lang="id-ID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012160" y="2541097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72201" y="2060848"/>
            <a:ext cx="2771800" cy="923330"/>
          </a:xfrm>
          <a:prstGeom prst="rect">
            <a:avLst/>
          </a:prstGeom>
          <a:solidFill>
            <a:srgbClr val="FF66FF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id-ID" dirty="0" smtClean="0"/>
              <a:t>Dalam </a:t>
            </a:r>
            <a:r>
              <a:rPr lang="id-ID" dirty="0" smtClean="0"/>
              <a:t>Undang-Undang Kepabeanan </a:t>
            </a:r>
            <a:r>
              <a:rPr lang="id-ID" dirty="0" smtClean="0"/>
              <a:t>memakai </a:t>
            </a:r>
            <a:r>
              <a:rPr lang="id-ID" dirty="0" smtClean="0"/>
              <a:t>istilah </a:t>
            </a:r>
            <a:r>
              <a:rPr lang="id-ID" dirty="0" smtClean="0"/>
              <a:t>pungutan negara </a:t>
            </a:r>
            <a:endParaRPr lang="id-ID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355976" y="3861048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436096" y="3501008"/>
            <a:ext cx="2428870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Penerimaan Negara </a:t>
            </a:r>
          </a:p>
          <a:p>
            <a:r>
              <a:rPr lang="id-ID" dirty="0" smtClean="0"/>
              <a:t>Bukan Pajak (PNBP)</a:t>
            </a:r>
            <a:endParaRPr lang="id-ID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444208" y="414908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04048" y="4581128"/>
            <a:ext cx="3236784" cy="1200329"/>
          </a:xfrm>
          <a:prstGeom prst="rect">
            <a:avLst/>
          </a:prstGeom>
          <a:solidFill>
            <a:srgbClr val="FF66FF"/>
          </a:solidFill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id-ID" dirty="0" smtClean="0"/>
              <a:t>Keuntungan BUMN</a:t>
            </a:r>
          </a:p>
          <a:p>
            <a:pPr>
              <a:buFontTx/>
              <a:buChar char="-"/>
            </a:pPr>
            <a:r>
              <a:rPr lang="id-ID" dirty="0" smtClean="0"/>
              <a:t>Biaya pelayanan jasa Pem.</a:t>
            </a:r>
          </a:p>
          <a:p>
            <a:pPr>
              <a:buFontTx/>
              <a:buChar char="-"/>
            </a:pPr>
            <a:r>
              <a:rPr lang="id-ID" dirty="0" smtClean="0"/>
              <a:t>Biaya administrasi</a:t>
            </a:r>
          </a:p>
          <a:p>
            <a:pPr>
              <a:buFontTx/>
              <a:buChar char="-"/>
            </a:pPr>
            <a:r>
              <a:rPr lang="id-ID" dirty="0" smtClean="0"/>
              <a:t>Biaya pengadilan</a:t>
            </a:r>
            <a:endParaRPr lang="id-ID" dirty="0"/>
          </a:p>
        </p:txBody>
      </p:sp>
      <p:sp>
        <p:nvSpPr>
          <p:cNvPr id="32" name="Right Arrow Callout 31"/>
          <p:cNvSpPr/>
          <p:nvPr/>
        </p:nvSpPr>
        <p:spPr>
          <a:xfrm>
            <a:off x="251520" y="2564904"/>
            <a:ext cx="2808312" cy="1152128"/>
          </a:xfrm>
          <a:prstGeom prst="right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PENERIMAAN NEGARA</a:t>
            </a:r>
            <a:endParaRPr lang="id-ID" dirty="0"/>
          </a:p>
        </p:txBody>
      </p:sp>
      <p:pic>
        <p:nvPicPr>
          <p:cNvPr id="33" name="Picture 2" descr="C:\Documents and Settings\dwi martani\Desktop\desktop ibu\PSAK BARU\gambar ekonomi\1bag_of_mone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276872"/>
            <a:ext cx="912691" cy="13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d-ID" sz="3200" dirty="0" smtClean="0"/>
              <a:t>Pertemuan 3 : PEMBAGIAN PAJAK </a:t>
            </a:r>
            <a:endParaRPr lang="id-ID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980728"/>
            <a:ext cx="734481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chemeClr val="bg1"/>
                </a:solidFill>
              </a:rPr>
              <a:t>Cara Pemungutan Pajak</a:t>
            </a:r>
            <a:endParaRPr lang="id-ID" sz="3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1628800"/>
            <a:ext cx="8424936" cy="1323439"/>
          </a:xfrm>
          <a:prstGeom prst="rect">
            <a:avLst/>
          </a:prstGeom>
          <a:solidFill>
            <a:srgbClr val="FF66FF"/>
          </a:solidFill>
        </p:spPr>
        <p:txBody>
          <a:bodyPr wrap="square" rtlCol="0">
            <a:spAutoFit/>
          </a:bodyPr>
          <a:lstStyle/>
          <a:p>
            <a:pPr marL="449263" indent="-449263">
              <a:buAutoNum type="arabicPeriod"/>
            </a:pPr>
            <a:r>
              <a:rPr lang="id-ID" sz="1600" b="1" dirty="0" smtClean="0"/>
              <a:t>Stelsel Nyata (Riil Stelsel)</a:t>
            </a:r>
          </a:p>
          <a:p>
            <a:pPr marL="449263"/>
            <a:r>
              <a:rPr lang="id-ID" sz="1600" dirty="0" smtClean="0"/>
              <a:t>Yaitu pengenaan pajak didasarkan pada obyek </a:t>
            </a:r>
            <a:r>
              <a:rPr lang="id-ID" sz="1600" dirty="0" smtClean="0"/>
              <a:t> (</a:t>
            </a:r>
            <a:r>
              <a:rPr lang="id-ID" sz="1600" dirty="0" smtClean="0"/>
              <a:t>penghasilan) yang nyata, sehingga pemungutannya </a:t>
            </a:r>
            <a:r>
              <a:rPr lang="id-ID" sz="1600" dirty="0" smtClean="0"/>
              <a:t>baru  </a:t>
            </a:r>
            <a:r>
              <a:rPr lang="id-ID" sz="1600" dirty="0" smtClean="0"/>
              <a:t>dapat dilakukan pada akhir tahun, setelah </a:t>
            </a:r>
            <a:r>
              <a:rPr lang="id-ID" sz="1600" dirty="0" smtClean="0"/>
              <a:t>penghasilan  </a:t>
            </a:r>
            <a:r>
              <a:rPr lang="id-ID" sz="1600" dirty="0" smtClean="0"/>
              <a:t>yang sesungguhnya dapat diketahui. Kelebihan </a:t>
            </a:r>
            <a:r>
              <a:rPr lang="id-ID" sz="1600" dirty="0" smtClean="0"/>
              <a:t>stelsel  </a:t>
            </a:r>
            <a:r>
              <a:rPr lang="id-ID" sz="1600" dirty="0" smtClean="0"/>
              <a:t>ini adalah lebih realistis, kelemahannya adalah pajak </a:t>
            </a:r>
            <a:r>
              <a:rPr lang="id-ID" sz="1600" dirty="0" smtClean="0"/>
              <a:t> baru </a:t>
            </a:r>
            <a:r>
              <a:rPr lang="id-ID" sz="1600" dirty="0" smtClean="0"/>
              <a:t>dapat dikenakan pada akhir .</a:t>
            </a:r>
            <a:endParaRPr lang="id-ID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3052698"/>
            <a:ext cx="8424936" cy="1600438"/>
          </a:xfrm>
          <a:prstGeom prst="rect">
            <a:avLst/>
          </a:prstGeom>
          <a:solidFill>
            <a:srgbClr val="6666FF"/>
          </a:solidFill>
        </p:spPr>
        <p:txBody>
          <a:bodyPr wrap="square" rtlCol="0">
            <a:spAutoFit/>
          </a:bodyPr>
          <a:lstStyle/>
          <a:p>
            <a:pPr marL="449263" indent="-449263"/>
            <a:r>
              <a:rPr lang="id-ID" b="1" dirty="0" smtClean="0"/>
              <a:t>2</a:t>
            </a:r>
            <a:r>
              <a:rPr lang="id-ID" sz="1600" b="1" dirty="0" smtClean="0"/>
              <a:t>. </a:t>
            </a:r>
            <a:r>
              <a:rPr lang="id-ID" sz="1600" b="1" dirty="0" smtClean="0"/>
              <a:t>	Stelsel </a:t>
            </a:r>
            <a:r>
              <a:rPr lang="id-ID" sz="1600" b="1" dirty="0" smtClean="0"/>
              <a:t>Anggapan (Fictif stelsel)</a:t>
            </a:r>
          </a:p>
          <a:p>
            <a:pPr marL="449263" indent="-449263"/>
            <a:r>
              <a:rPr lang="id-ID" sz="1600" dirty="0" smtClean="0"/>
              <a:t>	Yaitu </a:t>
            </a:r>
            <a:r>
              <a:rPr lang="id-ID" sz="1600" dirty="0" smtClean="0"/>
              <a:t>pengenaan pajak didasarkan pada suatu </a:t>
            </a:r>
            <a:r>
              <a:rPr lang="id-ID" sz="1600" dirty="0" smtClean="0"/>
              <a:t>anggpan yang </a:t>
            </a:r>
            <a:r>
              <a:rPr lang="id-ID" sz="1600" dirty="0" smtClean="0"/>
              <a:t>diatur oleh </a:t>
            </a:r>
            <a:r>
              <a:rPr lang="id-ID" sz="1600" dirty="0" smtClean="0"/>
              <a:t> Undang-undang</a:t>
            </a:r>
            <a:r>
              <a:rPr lang="id-ID" sz="1600" dirty="0" smtClean="0"/>
              <a:t>, misalnya </a:t>
            </a:r>
            <a:r>
              <a:rPr lang="id-ID" sz="1600" dirty="0" smtClean="0"/>
              <a:t>penghasilan suatu </a:t>
            </a:r>
            <a:r>
              <a:rPr lang="id-ID" sz="1600" dirty="0" smtClean="0"/>
              <a:t>tahun dianggap sama dengan tahun sebelumnya, </a:t>
            </a:r>
            <a:r>
              <a:rPr lang="id-ID" sz="1600" dirty="0" smtClean="0"/>
              <a:t>sehingga </a:t>
            </a:r>
            <a:r>
              <a:rPr lang="id-ID" sz="1600" dirty="0" smtClean="0"/>
              <a:t>pada awal tahun pajak telah dapat ditetapkan </a:t>
            </a:r>
            <a:r>
              <a:rPr lang="id-ID" sz="1600" dirty="0" smtClean="0"/>
              <a:t> besarnya </a:t>
            </a:r>
            <a:r>
              <a:rPr lang="id-ID" sz="1600" dirty="0" smtClean="0"/>
              <a:t>pajak yang terutang untuk tahun depan. </a:t>
            </a:r>
            <a:r>
              <a:rPr lang="id-ID" sz="1600" dirty="0" smtClean="0"/>
              <a:t>Kelebihan </a:t>
            </a:r>
            <a:r>
              <a:rPr lang="id-ID" sz="1600" dirty="0" smtClean="0"/>
              <a:t>stelsel ini adalah pajak dapat dibayar selama </a:t>
            </a:r>
            <a:r>
              <a:rPr lang="id-ID" sz="1600" dirty="0" smtClean="0"/>
              <a:t>tahun </a:t>
            </a:r>
            <a:r>
              <a:rPr lang="id-ID" sz="1600" dirty="0" smtClean="0"/>
              <a:t>berjalan tanpa harus menunggu pada akhir tahun, </a:t>
            </a:r>
            <a:r>
              <a:rPr lang="id-ID" sz="1600" dirty="0" smtClean="0"/>
              <a:t> kelemahannya </a:t>
            </a:r>
            <a:r>
              <a:rPr lang="id-ID" sz="1600" dirty="0" smtClean="0"/>
              <a:t>pajak yg tidak berdasarkan keadaan sebenarnya  </a:t>
            </a:r>
            <a:endParaRPr lang="id-ID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4697849"/>
            <a:ext cx="8496944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sz="1600" b="1" dirty="0" smtClean="0"/>
              <a:t>3. </a:t>
            </a:r>
            <a:r>
              <a:rPr lang="id-ID" sz="1600" b="1" dirty="0" smtClean="0"/>
              <a:t>      Stelsel </a:t>
            </a:r>
            <a:r>
              <a:rPr lang="id-ID" sz="1600" b="1" dirty="0" smtClean="0"/>
              <a:t>Campuran</a:t>
            </a:r>
          </a:p>
          <a:p>
            <a:pPr lvl="1"/>
            <a:r>
              <a:rPr lang="id-ID" sz="1600" dirty="0" smtClean="0"/>
              <a:t>Yaitu stelsel ini merupakan kombinasi antara stelsel </a:t>
            </a:r>
            <a:r>
              <a:rPr lang="id-ID" sz="1600" dirty="0" smtClean="0"/>
              <a:t>nyata dengan </a:t>
            </a:r>
            <a:r>
              <a:rPr lang="id-ID" sz="1600" dirty="0" smtClean="0"/>
              <a:t>stelsel anggapan, dimana pada awal tahun </a:t>
            </a:r>
            <a:r>
              <a:rPr lang="id-ID" sz="1600" dirty="0" smtClean="0"/>
              <a:t> besarnya </a:t>
            </a:r>
            <a:r>
              <a:rPr lang="id-ID" sz="1600" dirty="0" smtClean="0"/>
              <a:t>pajak dihitung berdasarkan suatu anggpan, </a:t>
            </a:r>
            <a:r>
              <a:rPr lang="id-ID" sz="1600" dirty="0" smtClean="0"/>
              <a:t>kemudian </a:t>
            </a:r>
            <a:r>
              <a:rPr lang="id-ID" sz="1600" dirty="0" smtClean="0"/>
              <a:t>pada akhir tahun besarnya pajak disesuaikan dengan </a:t>
            </a:r>
            <a:r>
              <a:rPr lang="id-ID" sz="1600" dirty="0" smtClean="0"/>
              <a:t>keadaan </a:t>
            </a:r>
            <a:r>
              <a:rPr lang="id-ID" sz="1600" dirty="0" smtClean="0"/>
              <a:t>sebenarnya. Bila besarnya pajak menurut </a:t>
            </a:r>
            <a:r>
              <a:rPr lang="id-ID" sz="1600" dirty="0" smtClean="0"/>
              <a:t>kenyataanlebih </a:t>
            </a:r>
            <a:r>
              <a:rPr lang="id-ID" sz="1600" dirty="0" smtClean="0"/>
              <a:t>besar dari anggapan, WP wajib lunasi kekurangannya </a:t>
            </a:r>
            <a:r>
              <a:rPr lang="id-ID" sz="1600" dirty="0" smtClean="0"/>
              <a:t> demikian </a:t>
            </a:r>
            <a:r>
              <a:rPr lang="id-ID" sz="1600" dirty="0" smtClean="0"/>
              <a:t>sebaliknya </a:t>
            </a:r>
            <a:endParaRPr lang="id-ID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d-ID" sz="3200" dirty="0" smtClean="0"/>
              <a:t>Pertemuan 3 : PEMBAGIAN PAJAK </a:t>
            </a:r>
            <a:endParaRPr lang="id-ID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1161056" y="809328"/>
            <a:ext cx="6840760" cy="576064"/>
          </a:xfrm>
          <a:prstGeom prst="roundRect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Jenis Pajak Yang Dikelola oleh DitJen Bea dan Cukai</a:t>
            </a:r>
            <a:endParaRPr lang="id-ID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1484784"/>
            <a:ext cx="8307488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b="1" dirty="0" smtClean="0"/>
              <a:t>Bea masuk</a:t>
            </a:r>
          </a:p>
          <a:p>
            <a:pPr marL="342900" indent="17463"/>
            <a:r>
              <a:rPr lang="id-ID" dirty="0" smtClean="0"/>
              <a:t>Adalah pungutan negara yang dikenakan terhadap barang yang </a:t>
            </a:r>
            <a:r>
              <a:rPr lang="id-ID" dirty="0" smtClean="0"/>
              <a:t>diimpor berdasarkan </a:t>
            </a:r>
            <a:r>
              <a:rPr lang="id-ID" dirty="0" smtClean="0"/>
              <a:t>Undang –Undang no.10 tahun 1995 sebagaimana yang telah</a:t>
            </a:r>
          </a:p>
          <a:p>
            <a:pPr marL="342900" indent="17463"/>
            <a:r>
              <a:rPr lang="id-ID" dirty="0" smtClean="0"/>
              <a:t>diubah dengan Undang-Undang no.17 tahun 2006 tentang Kepabeanan.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2708920"/>
            <a:ext cx="8280920" cy="1477328"/>
          </a:xfrm>
          <a:prstGeom prst="rect">
            <a:avLst/>
          </a:prstGeom>
          <a:solidFill>
            <a:srgbClr val="009900"/>
          </a:solidFill>
        </p:spPr>
        <p:txBody>
          <a:bodyPr wrap="square" rtlCol="0">
            <a:spAutoFit/>
          </a:bodyPr>
          <a:lstStyle/>
          <a:p>
            <a:r>
              <a:rPr lang="id-ID" b="1" dirty="0" smtClean="0"/>
              <a:t>2. </a:t>
            </a:r>
            <a:r>
              <a:rPr lang="id-ID" b="1" dirty="0" smtClean="0"/>
              <a:t>   Cukai </a:t>
            </a:r>
            <a:endParaRPr lang="id-ID" b="1" dirty="0" smtClean="0"/>
          </a:p>
          <a:p>
            <a:pPr marL="360363"/>
            <a:r>
              <a:rPr lang="id-ID" dirty="0" smtClean="0"/>
              <a:t>Adalah pungutan negara yang dikenakan terhadap barang-barang </a:t>
            </a:r>
            <a:r>
              <a:rPr lang="id-ID" dirty="0" smtClean="0"/>
              <a:t>tertentu </a:t>
            </a:r>
            <a:r>
              <a:rPr lang="id-ID" dirty="0" smtClean="0"/>
              <a:t>yang mempunyai </a:t>
            </a:r>
            <a:r>
              <a:rPr lang="id-ID" b="1" dirty="0" smtClean="0"/>
              <a:t>sifat atau karakteristik yang ditetapkan </a:t>
            </a:r>
            <a:r>
              <a:rPr lang="id-ID" dirty="0" smtClean="0"/>
              <a:t>dalam</a:t>
            </a:r>
          </a:p>
          <a:p>
            <a:pPr marL="360363"/>
            <a:r>
              <a:rPr lang="id-ID" dirty="0" smtClean="0"/>
              <a:t>Undang-Undang no 11 tahun 1995 sebagaimana yang telah </a:t>
            </a:r>
            <a:r>
              <a:rPr lang="id-ID" dirty="0" smtClean="0"/>
              <a:t>diubah dengan </a:t>
            </a:r>
            <a:r>
              <a:rPr lang="id-ID" dirty="0" smtClean="0"/>
              <a:t>Undang-Undang no.39 tahun 2007 tentang Cukai.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4221088"/>
            <a:ext cx="8208912" cy="147732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d-ID" b="1" dirty="0" smtClean="0"/>
              <a:t>3.    Bea </a:t>
            </a:r>
            <a:r>
              <a:rPr lang="id-ID" b="1" dirty="0" smtClean="0"/>
              <a:t>Keluar </a:t>
            </a:r>
          </a:p>
          <a:p>
            <a:pPr marL="360363" indent="-360363"/>
            <a:r>
              <a:rPr lang="id-ID" dirty="0" smtClean="0"/>
              <a:t>	adalah </a:t>
            </a:r>
            <a:r>
              <a:rPr lang="id-ID" dirty="0" smtClean="0"/>
              <a:t>pungutan negara yang dikenakan terhadap barang ekspor </a:t>
            </a:r>
            <a:r>
              <a:rPr lang="id-ID" dirty="0" smtClean="0"/>
              <a:t> berdasarkan </a:t>
            </a:r>
            <a:r>
              <a:rPr lang="id-ID" dirty="0" smtClean="0"/>
              <a:t>Undang-Undang  no.10 tahun 1995 sebagaimana yang  </a:t>
            </a:r>
            <a:r>
              <a:rPr lang="id-ID" dirty="0" smtClean="0"/>
              <a:t>telah diubah </a:t>
            </a:r>
            <a:r>
              <a:rPr lang="id-ID" dirty="0" smtClean="0"/>
              <a:t>dengan Undang-Undang no.17 tahun 2006 tentang Kepabeanan </a:t>
            </a:r>
            <a:r>
              <a:rPr lang="id-ID" dirty="0" smtClean="0"/>
              <a:t>jo.PP </a:t>
            </a:r>
            <a:r>
              <a:rPr lang="id-ID" dirty="0" smtClean="0"/>
              <a:t>nomor 55 tahun 2008 tentang pengenaan Bea Keluar terhadap </a:t>
            </a:r>
            <a:r>
              <a:rPr lang="id-ID" dirty="0" smtClean="0"/>
              <a:t>barang ekspor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d-ID" sz="3200" dirty="0" smtClean="0"/>
              <a:t>Pertemuan 3 : PEMBAGIAN PAJAK </a:t>
            </a:r>
            <a:endParaRPr lang="id-ID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683568" y="836712"/>
            <a:ext cx="7272808" cy="576064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chemeClr val="tx1"/>
                </a:solidFill>
              </a:rPr>
              <a:t>Jenis Pajak Yang dikelola Oleh Ditjen Pajak</a:t>
            </a:r>
            <a:endParaRPr lang="id-ID" sz="20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3284984"/>
            <a:ext cx="310213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1. PPh (Pajak Penghasilan)</a:t>
            </a:r>
            <a:endParaRPr lang="id-ID" dirty="0"/>
          </a:p>
        </p:txBody>
      </p:sp>
      <p:cxnSp>
        <p:nvCxnSpPr>
          <p:cNvPr id="9" name="Straight Arrow Connector 8"/>
          <p:cNvCxnSpPr>
            <a:stCxn id="8" idx="3"/>
          </p:cNvCxnSpPr>
          <p:nvPr/>
        </p:nvCxnSpPr>
        <p:spPr>
          <a:xfrm flipV="1">
            <a:off x="4001723" y="1628800"/>
            <a:ext cx="1074333" cy="1840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20072" y="1484784"/>
            <a:ext cx="2473754" cy="369332"/>
          </a:xfrm>
          <a:prstGeom prst="rect">
            <a:avLst/>
          </a:prstGeom>
          <a:solidFill>
            <a:srgbClr val="66FF66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a. PPh Orang Pribadi</a:t>
            </a:r>
            <a:endParaRPr lang="id-ID" dirty="0"/>
          </a:p>
        </p:txBody>
      </p:sp>
      <p:cxnSp>
        <p:nvCxnSpPr>
          <p:cNvPr id="11" name="Straight Arrow Connector 10"/>
          <p:cNvCxnSpPr>
            <a:stCxn id="8" idx="3"/>
          </p:cNvCxnSpPr>
          <p:nvPr/>
        </p:nvCxnSpPr>
        <p:spPr>
          <a:xfrm flipV="1">
            <a:off x="4001723" y="2348880"/>
            <a:ext cx="1002325" cy="11207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92080" y="2132856"/>
            <a:ext cx="2036135" cy="369332"/>
          </a:xfrm>
          <a:prstGeom prst="rect">
            <a:avLst/>
          </a:prstGeom>
          <a:solidFill>
            <a:srgbClr val="66FF66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b. PPh Pasal 4(2)</a:t>
            </a:r>
            <a:endParaRPr lang="id-ID" dirty="0"/>
          </a:p>
        </p:txBody>
      </p:sp>
      <p:cxnSp>
        <p:nvCxnSpPr>
          <p:cNvPr id="13" name="Straight Arrow Connector 12"/>
          <p:cNvCxnSpPr>
            <a:stCxn id="8" idx="3"/>
          </p:cNvCxnSpPr>
          <p:nvPr/>
        </p:nvCxnSpPr>
        <p:spPr>
          <a:xfrm flipV="1">
            <a:off x="4001723" y="2924944"/>
            <a:ext cx="1002325" cy="544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92080" y="2636912"/>
            <a:ext cx="1858201" cy="369332"/>
          </a:xfrm>
          <a:prstGeom prst="rect">
            <a:avLst/>
          </a:prstGeom>
          <a:solidFill>
            <a:srgbClr val="66FF66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c. PPh Pasal 15</a:t>
            </a:r>
            <a:endParaRPr lang="id-ID" dirty="0"/>
          </a:p>
        </p:txBody>
      </p:sp>
      <p:cxnSp>
        <p:nvCxnSpPr>
          <p:cNvPr id="15" name="Straight Arrow Connector 14"/>
          <p:cNvCxnSpPr>
            <a:stCxn id="8" idx="3"/>
          </p:cNvCxnSpPr>
          <p:nvPr/>
        </p:nvCxnSpPr>
        <p:spPr>
          <a:xfrm flipV="1">
            <a:off x="4001723" y="3429000"/>
            <a:ext cx="1218349" cy="40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20072" y="3212976"/>
            <a:ext cx="1903085" cy="369332"/>
          </a:xfrm>
          <a:prstGeom prst="rect">
            <a:avLst/>
          </a:prstGeom>
          <a:solidFill>
            <a:srgbClr val="66FF66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d. PPh pasal 21</a:t>
            </a:r>
            <a:endParaRPr lang="id-ID" dirty="0"/>
          </a:p>
        </p:txBody>
      </p:sp>
      <p:cxnSp>
        <p:nvCxnSpPr>
          <p:cNvPr id="17" name="Straight Arrow Connector 16"/>
          <p:cNvCxnSpPr>
            <a:stCxn id="8" idx="3"/>
          </p:cNvCxnSpPr>
          <p:nvPr/>
        </p:nvCxnSpPr>
        <p:spPr>
          <a:xfrm>
            <a:off x="4001723" y="3469650"/>
            <a:ext cx="1146341" cy="607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20072" y="3933056"/>
            <a:ext cx="1885453" cy="369332"/>
          </a:xfrm>
          <a:prstGeom prst="rect">
            <a:avLst/>
          </a:prstGeom>
          <a:solidFill>
            <a:srgbClr val="66FF66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e. PPh pasal 22</a:t>
            </a:r>
            <a:endParaRPr lang="id-ID" dirty="0"/>
          </a:p>
        </p:txBody>
      </p:sp>
      <p:cxnSp>
        <p:nvCxnSpPr>
          <p:cNvPr id="19" name="Straight Arrow Connector 18"/>
          <p:cNvCxnSpPr>
            <a:stCxn id="8" idx="3"/>
          </p:cNvCxnSpPr>
          <p:nvPr/>
        </p:nvCxnSpPr>
        <p:spPr>
          <a:xfrm>
            <a:off x="4001723" y="3469650"/>
            <a:ext cx="1290357" cy="13275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92080" y="4653136"/>
            <a:ext cx="1944216" cy="369332"/>
          </a:xfrm>
          <a:prstGeom prst="rect">
            <a:avLst/>
          </a:prstGeom>
          <a:solidFill>
            <a:srgbClr val="66FF66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f. PPh pasal 23</a:t>
            </a:r>
          </a:p>
        </p:txBody>
      </p:sp>
      <p:cxnSp>
        <p:nvCxnSpPr>
          <p:cNvPr id="21" name="Straight Arrow Connector 20"/>
          <p:cNvCxnSpPr>
            <a:stCxn id="8" idx="3"/>
          </p:cNvCxnSpPr>
          <p:nvPr/>
        </p:nvCxnSpPr>
        <p:spPr>
          <a:xfrm>
            <a:off x="4001723" y="3469650"/>
            <a:ext cx="1218349" cy="19035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292080" y="5229200"/>
            <a:ext cx="1901483" cy="369332"/>
          </a:xfrm>
          <a:prstGeom prst="rect">
            <a:avLst/>
          </a:prstGeom>
          <a:solidFill>
            <a:srgbClr val="66FF66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g. PPh pasal 26</a:t>
            </a:r>
            <a:endParaRPr lang="id-ID" dirty="0"/>
          </a:p>
        </p:txBody>
      </p:sp>
      <p:sp>
        <p:nvSpPr>
          <p:cNvPr id="23" name="TextBox 22"/>
          <p:cNvSpPr txBox="1"/>
          <p:nvPr/>
        </p:nvSpPr>
        <p:spPr>
          <a:xfrm>
            <a:off x="899592" y="4221088"/>
            <a:ext cx="1208985" cy="369332"/>
          </a:xfrm>
          <a:prstGeom prst="rect">
            <a:avLst/>
          </a:prstGeom>
          <a:solidFill>
            <a:srgbClr val="FF0066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3. PPnBM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99592" y="3789040"/>
            <a:ext cx="904415" cy="369332"/>
          </a:xfrm>
          <a:prstGeom prst="rect">
            <a:avLst/>
          </a:prstGeom>
          <a:solidFill>
            <a:srgbClr val="6666FF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2. PPN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3574" y="4643844"/>
            <a:ext cx="872355" cy="369332"/>
          </a:xfrm>
          <a:prstGeom prst="rect">
            <a:avLst/>
          </a:prstGeom>
          <a:solidFill>
            <a:srgbClr val="FF66FF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4. PBB</a:t>
            </a:r>
            <a:endParaRPr lang="id-ID" dirty="0"/>
          </a:p>
        </p:txBody>
      </p:sp>
      <p:sp>
        <p:nvSpPr>
          <p:cNvPr id="26" name="TextBox 25"/>
          <p:cNvSpPr txBox="1"/>
          <p:nvPr/>
        </p:nvSpPr>
        <p:spPr>
          <a:xfrm>
            <a:off x="854542" y="5085184"/>
            <a:ext cx="1773242" cy="36933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5. Bea Meterai</a:t>
            </a:r>
            <a:endParaRPr lang="id-ID" dirty="0">
              <a:solidFill>
                <a:schemeClr val="bg1"/>
              </a:solidFill>
            </a:endParaRPr>
          </a:p>
        </p:txBody>
      </p:sp>
      <p:cxnSp>
        <p:nvCxnSpPr>
          <p:cNvPr id="28" name="Straight Arrow Connector 27"/>
          <p:cNvCxnSpPr>
            <a:stCxn id="8" idx="3"/>
          </p:cNvCxnSpPr>
          <p:nvPr/>
        </p:nvCxnSpPr>
        <p:spPr>
          <a:xfrm>
            <a:off x="4001723" y="3469650"/>
            <a:ext cx="1290357" cy="26956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92080" y="5949280"/>
            <a:ext cx="1625766" cy="369332"/>
          </a:xfrm>
          <a:prstGeom prst="rect">
            <a:avLst/>
          </a:prstGeom>
          <a:solidFill>
            <a:srgbClr val="66FF66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h. PPh Badan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854</Words>
  <Application>Microsoft Office PowerPoint</Application>
  <PresentationFormat>On-screen Show (4:3)</PresentationFormat>
  <Paragraphs>179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Pertemuan 3 : PEMBAGIAN  PAJAK </vt:lpstr>
      <vt:lpstr>Pertemuan 3 : PEMBAGIAN PAJAK </vt:lpstr>
      <vt:lpstr>Pertemuan 3 : PEMBAGIAN PAJAK </vt:lpstr>
      <vt:lpstr>Pertemuan 3 : PEMBAGIAN PAJAK </vt:lpstr>
      <vt:lpstr>Pertemuan 3 : JENIS PAJAK </vt:lpstr>
      <vt:lpstr>Pertemuan 3 : PEMBAGIAN PAJAK </vt:lpstr>
      <vt:lpstr>Pertemuan 3 : PEMBAGIAN PAJAK </vt:lpstr>
      <vt:lpstr>Pertemuan 3 : PEMBAGIAN PAJAK </vt:lpstr>
      <vt:lpstr>Pertemuan 3 : PEMBAGIAN PAJAK </vt:lpstr>
      <vt:lpstr>Pertemuan 3 : PEMBAGIAN PAJAK </vt:lpstr>
      <vt:lpstr>Pertemuan 3 : PEMBAGIAN PAJAK </vt:lpstr>
      <vt:lpstr>Pertemuan 3 : PEMBAGIAN PAJAK </vt:lpstr>
      <vt:lpstr>Pertemuan 3 : PEMBAGIAN PAJAK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2 : HUKUM PAJAK</dc:title>
  <dc:creator>owner</dc:creator>
  <cp:lastModifiedBy>owner</cp:lastModifiedBy>
  <cp:revision>31</cp:revision>
  <dcterms:created xsi:type="dcterms:W3CDTF">2017-09-03T01:32:38Z</dcterms:created>
  <dcterms:modified xsi:type="dcterms:W3CDTF">2017-09-03T06:18:57Z</dcterms:modified>
</cp:coreProperties>
</file>