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82" r:id="rId4"/>
    <p:sldId id="280" r:id="rId5"/>
    <p:sldId id="284" r:id="rId6"/>
    <p:sldId id="283" r:id="rId7"/>
    <p:sldId id="285" r:id="rId8"/>
    <p:sldId id="286" r:id="rId9"/>
    <p:sldId id="290" r:id="rId10"/>
    <p:sldId id="287" r:id="rId11"/>
    <p:sldId id="289" r:id="rId12"/>
    <p:sldId id="288" r:id="rId13"/>
    <p:sldId id="291"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F166EC7-7493-4373-A5F4-2B312C2FD500}" type="datetimeFigureOut">
              <a:rPr lang="id-ID" smtClean="0"/>
              <a:pPr/>
              <a:t>04/09/2017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F166EC7-7493-4373-A5F4-2B312C2FD500}" type="datetimeFigureOut">
              <a:rPr lang="id-ID" smtClean="0"/>
              <a:pPr/>
              <a:t>04/09/2017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F166EC7-7493-4373-A5F4-2B312C2FD500}" type="datetimeFigureOut">
              <a:rPr lang="id-ID" smtClean="0"/>
              <a:pPr/>
              <a:t>04/09/2017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F166EC7-7493-4373-A5F4-2B312C2FD500}" type="datetimeFigureOut">
              <a:rPr lang="id-ID" smtClean="0"/>
              <a:pPr/>
              <a:t>04/09/2017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166EC7-7493-4373-A5F4-2B312C2FD500}" type="datetimeFigureOut">
              <a:rPr lang="id-ID" smtClean="0"/>
              <a:pPr/>
              <a:t>04/09/2017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F166EC7-7493-4373-A5F4-2B312C2FD500}" type="datetimeFigureOut">
              <a:rPr lang="id-ID" smtClean="0"/>
              <a:pPr/>
              <a:t>04/09/2017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F166EC7-7493-4373-A5F4-2B312C2FD500}" type="datetimeFigureOut">
              <a:rPr lang="id-ID" smtClean="0"/>
              <a:pPr/>
              <a:t>04/09/2017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F166EC7-7493-4373-A5F4-2B312C2FD500}" type="datetimeFigureOut">
              <a:rPr lang="id-ID" smtClean="0"/>
              <a:pPr/>
              <a:t>04/09/2017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66EC7-7493-4373-A5F4-2B312C2FD500}" type="datetimeFigureOut">
              <a:rPr lang="id-ID" smtClean="0"/>
              <a:pPr/>
              <a:t>04/09/2017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66EC7-7493-4373-A5F4-2B312C2FD500}" type="datetimeFigureOut">
              <a:rPr lang="id-ID" smtClean="0"/>
              <a:pPr/>
              <a:t>04/09/2017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66EC7-7493-4373-A5F4-2B312C2FD500}" type="datetimeFigureOut">
              <a:rPr lang="id-ID" smtClean="0"/>
              <a:pPr/>
              <a:t>04/09/2017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66EC7-7493-4373-A5F4-2B312C2FD500}" type="datetimeFigureOut">
              <a:rPr lang="id-ID" smtClean="0"/>
              <a:pPr/>
              <a:t>04/09/2017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E52BB5-E5F1-4C04-96B2-86F4E9ADE72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3" name="Title 1"/>
          <p:cNvSpPr txBox="1">
            <a:spLocks/>
          </p:cNvSpPr>
          <p:nvPr/>
        </p:nvSpPr>
        <p:spPr>
          <a:xfrm>
            <a:off x="0" y="0"/>
            <a:ext cx="9144000" cy="764704"/>
          </a:xfrm>
          <a:prstGeom prst="rect">
            <a:avLst/>
          </a:prstGeom>
          <a:noFill/>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d-ID" sz="3200" b="0" i="0" u="none" strike="noStrike" kern="1200" cap="none" spc="0" normalizeH="0" baseline="0" noProof="0" dirty="0" smtClean="0">
                <a:ln>
                  <a:noFill/>
                </a:ln>
                <a:solidFill>
                  <a:schemeClr val="dk1"/>
                </a:solidFill>
                <a:effectLst/>
                <a:uLnTx/>
                <a:uFillTx/>
                <a:latin typeface="+mn-lt"/>
                <a:ea typeface="+mn-ea"/>
                <a:cs typeface="+mn-cs"/>
              </a:rPr>
              <a:t>Pertemuan 4 : SUBJEK</a:t>
            </a:r>
            <a:r>
              <a:rPr kumimoji="0" lang="id-ID" sz="3200" b="0" i="0" u="none" strike="noStrike" kern="1200" cap="none" spc="0" normalizeH="0" noProof="0" dirty="0" smtClean="0">
                <a:ln>
                  <a:noFill/>
                </a:ln>
                <a:solidFill>
                  <a:schemeClr val="dk1"/>
                </a:solidFill>
                <a:effectLst/>
                <a:uLnTx/>
                <a:uFillTx/>
                <a:latin typeface="+mn-lt"/>
                <a:ea typeface="+mn-ea"/>
                <a:cs typeface="+mn-cs"/>
              </a:rPr>
              <a:t> DAN OBJEK PAJAK</a:t>
            </a:r>
            <a:endParaRPr kumimoji="0" lang="id-ID"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24" name="Rectangle 23"/>
          <p:cNvSpPr/>
          <p:nvPr/>
        </p:nvSpPr>
        <p:spPr>
          <a:xfrm>
            <a:off x="323528" y="1628800"/>
            <a:ext cx="8208912" cy="1200329"/>
          </a:xfrm>
          <a:prstGeom prst="rect">
            <a:avLst/>
          </a:prstGeom>
          <a:solidFill>
            <a:srgbClr val="FFFF00"/>
          </a:solidFill>
          <a:ln>
            <a:solidFill>
              <a:schemeClr val="tx1"/>
            </a:solidFill>
          </a:ln>
        </p:spPr>
        <p:txBody>
          <a:bodyPr wrap="square">
            <a:spAutoFit/>
          </a:bodyPr>
          <a:lstStyle/>
          <a:p>
            <a:r>
              <a:rPr lang="id-ID" dirty="0" smtClean="0"/>
              <a:t>Waluyo &amp; Wirawan:</a:t>
            </a:r>
          </a:p>
          <a:p>
            <a:pPr algn="just"/>
            <a:r>
              <a:rPr lang="id-ID" dirty="0" smtClean="0"/>
              <a:t>Subjek Pajak diartikan sebagai orang yang dituju oleh Undang-Undang untuk dikenakan pajak. Pajak Penghasilan dikenakan terhadap subjek pajak berkenaan dengan penghasilan yang diterima atau diperolehnya dalam tahun pajak”</a:t>
            </a:r>
            <a:endParaRPr lang="id-ID" dirty="0"/>
          </a:p>
        </p:txBody>
      </p:sp>
      <p:sp>
        <p:nvSpPr>
          <p:cNvPr id="25" name="Rectangle 24"/>
          <p:cNvSpPr/>
          <p:nvPr/>
        </p:nvSpPr>
        <p:spPr>
          <a:xfrm>
            <a:off x="323528" y="2924944"/>
            <a:ext cx="8136904" cy="1200329"/>
          </a:xfrm>
          <a:prstGeom prst="rect">
            <a:avLst/>
          </a:prstGeom>
          <a:solidFill>
            <a:srgbClr val="92D050"/>
          </a:solidFill>
          <a:ln>
            <a:solidFill>
              <a:schemeClr val="tx1"/>
            </a:solidFill>
          </a:ln>
        </p:spPr>
        <p:txBody>
          <a:bodyPr wrap="square">
            <a:spAutoFit/>
          </a:bodyPr>
          <a:lstStyle/>
          <a:p>
            <a:pPr algn="just"/>
            <a:r>
              <a:rPr lang="en-US" dirty="0" err="1" smtClean="0"/>
              <a:t>Orang</a:t>
            </a:r>
            <a:r>
              <a:rPr lang="en-US" dirty="0" smtClean="0"/>
              <a:t>  </a:t>
            </a:r>
            <a:r>
              <a:rPr lang="en-US" dirty="0" err="1" smtClean="0"/>
              <a:t>atau</a:t>
            </a:r>
            <a:r>
              <a:rPr lang="en-US" dirty="0" smtClean="0"/>
              <a:t>  </a:t>
            </a:r>
            <a:r>
              <a:rPr lang="en-US" dirty="0" err="1" smtClean="0"/>
              <a:t>Badan</a:t>
            </a:r>
            <a:r>
              <a:rPr lang="en-US" dirty="0" smtClean="0"/>
              <a:t> yang </a:t>
            </a:r>
            <a:r>
              <a:rPr lang="en-US" dirty="0" err="1" smtClean="0"/>
              <a:t>melakukan</a:t>
            </a:r>
            <a:r>
              <a:rPr lang="en-US" dirty="0" smtClean="0"/>
              <a:t> </a:t>
            </a:r>
            <a:r>
              <a:rPr lang="en-US" dirty="0" err="1" smtClean="0"/>
              <a:t>kegiatan</a:t>
            </a:r>
            <a:r>
              <a:rPr lang="en-US" dirty="0" smtClean="0"/>
              <a:t> </a:t>
            </a:r>
            <a:r>
              <a:rPr lang="en-US" dirty="0" err="1" smtClean="0"/>
              <a:t>usaha</a:t>
            </a:r>
            <a:r>
              <a:rPr lang="en-US" dirty="0" smtClean="0"/>
              <a:t> </a:t>
            </a:r>
            <a:r>
              <a:rPr lang="en-US" dirty="0" err="1" smtClean="0"/>
              <a:t>dan</a:t>
            </a:r>
            <a:r>
              <a:rPr lang="en-US" dirty="0" smtClean="0"/>
              <a:t> </a:t>
            </a:r>
            <a:r>
              <a:rPr lang="en-US" dirty="0" err="1" smtClean="0"/>
              <a:t>atau</a:t>
            </a:r>
            <a:r>
              <a:rPr lang="en-US" dirty="0" smtClean="0"/>
              <a:t> yang </a:t>
            </a:r>
            <a:r>
              <a:rPr lang="en-US" dirty="0" err="1" smtClean="0"/>
              <a:t>melakukan</a:t>
            </a:r>
            <a:r>
              <a:rPr lang="en-US" dirty="0" smtClean="0"/>
              <a:t> </a:t>
            </a:r>
            <a:r>
              <a:rPr lang="en-US" dirty="0" err="1" smtClean="0"/>
              <a:t>tindakkan</a:t>
            </a:r>
            <a:r>
              <a:rPr lang="en-US" dirty="0" smtClean="0"/>
              <a:t> </a:t>
            </a:r>
            <a:r>
              <a:rPr lang="en-US" dirty="0" err="1" smtClean="0"/>
              <a:t>hukum</a:t>
            </a:r>
            <a:r>
              <a:rPr lang="en-US" dirty="0" smtClean="0"/>
              <a:t> </a:t>
            </a:r>
            <a:r>
              <a:rPr lang="en-US" dirty="0" err="1" smtClean="0"/>
              <a:t>terhadap</a:t>
            </a:r>
            <a:r>
              <a:rPr lang="en-US" dirty="0" smtClean="0"/>
              <a:t> </a:t>
            </a:r>
            <a:r>
              <a:rPr lang="en-US" dirty="0" err="1" smtClean="0"/>
              <a:t>pihak</a:t>
            </a:r>
            <a:r>
              <a:rPr lang="en-US" dirty="0" smtClean="0"/>
              <a:t> lain </a:t>
            </a:r>
            <a:r>
              <a:rPr lang="en-US" dirty="0" err="1" smtClean="0"/>
              <a:t>dan</a:t>
            </a:r>
            <a:r>
              <a:rPr lang="en-US" dirty="0" smtClean="0"/>
              <a:t> </a:t>
            </a:r>
            <a:r>
              <a:rPr lang="en-US" dirty="0" err="1" smtClean="0"/>
              <a:t>atau</a:t>
            </a:r>
            <a:r>
              <a:rPr lang="en-US" dirty="0" smtClean="0"/>
              <a:t> yang </a:t>
            </a:r>
            <a:r>
              <a:rPr lang="en-US" dirty="0" err="1" smtClean="0"/>
              <a:t>mempunyai</a:t>
            </a:r>
            <a:r>
              <a:rPr lang="en-US" dirty="0" smtClean="0"/>
              <a:t> </a:t>
            </a:r>
            <a:r>
              <a:rPr lang="en-US" dirty="0" err="1" smtClean="0"/>
              <a:t>harta</a:t>
            </a:r>
            <a:r>
              <a:rPr lang="en-US" dirty="0" smtClean="0"/>
              <a:t> </a:t>
            </a:r>
            <a:r>
              <a:rPr lang="en-US" dirty="0" err="1" smtClean="0"/>
              <a:t>kekayaan</a:t>
            </a:r>
            <a:r>
              <a:rPr lang="en-US" dirty="0" smtClean="0"/>
              <a:t> </a:t>
            </a:r>
            <a:r>
              <a:rPr lang="en-US" dirty="0" err="1" smtClean="0"/>
              <a:t>dan</a:t>
            </a:r>
            <a:r>
              <a:rPr lang="en-US" dirty="0" smtClean="0"/>
              <a:t> </a:t>
            </a:r>
            <a:r>
              <a:rPr lang="en-US" dirty="0" err="1" smtClean="0"/>
              <a:t>penghasilan</a:t>
            </a:r>
            <a:r>
              <a:rPr lang="en-US" dirty="0" smtClean="0"/>
              <a:t> yang </a:t>
            </a:r>
            <a:r>
              <a:rPr lang="en-US" dirty="0" err="1" smtClean="0"/>
              <a:t>menurut</a:t>
            </a:r>
            <a:r>
              <a:rPr lang="en-US" dirty="0" smtClean="0"/>
              <a:t> </a:t>
            </a:r>
            <a:r>
              <a:rPr lang="en-US" dirty="0" err="1" smtClean="0"/>
              <a:t>undang-undang</a:t>
            </a:r>
            <a:r>
              <a:rPr lang="en-US" dirty="0" smtClean="0"/>
              <a:t> </a:t>
            </a:r>
            <a:r>
              <a:rPr lang="en-US" dirty="0" err="1" smtClean="0"/>
              <a:t>peraturan</a:t>
            </a:r>
            <a:r>
              <a:rPr lang="en-US" dirty="0" smtClean="0"/>
              <a:t> </a:t>
            </a:r>
            <a:r>
              <a:rPr lang="en-US" dirty="0" err="1" smtClean="0"/>
              <a:t>perpajakan</a:t>
            </a:r>
            <a:r>
              <a:rPr lang="en-US" dirty="0" smtClean="0"/>
              <a:t> </a:t>
            </a:r>
            <a:r>
              <a:rPr lang="en-US" dirty="0" err="1" smtClean="0"/>
              <a:t>berkewajiban</a:t>
            </a:r>
            <a:r>
              <a:rPr lang="en-US" dirty="0" smtClean="0"/>
              <a:t>  </a:t>
            </a:r>
            <a:r>
              <a:rPr lang="en-US" dirty="0" err="1" smtClean="0"/>
              <a:t>melaksanakan</a:t>
            </a:r>
            <a:r>
              <a:rPr lang="en-US" dirty="0" smtClean="0"/>
              <a:t> </a:t>
            </a:r>
            <a:r>
              <a:rPr lang="en-US" dirty="0" err="1" smtClean="0"/>
              <a:t>kewajiban</a:t>
            </a:r>
            <a:r>
              <a:rPr lang="en-US" dirty="0" smtClean="0"/>
              <a:t> </a:t>
            </a:r>
            <a:r>
              <a:rPr lang="en-US" dirty="0" err="1" smtClean="0"/>
              <a:t>formil</a:t>
            </a:r>
            <a:r>
              <a:rPr lang="en-US" dirty="0" smtClean="0"/>
              <a:t>  </a:t>
            </a:r>
            <a:r>
              <a:rPr lang="en-US" dirty="0" err="1" smtClean="0"/>
              <a:t>dan</a:t>
            </a:r>
            <a:r>
              <a:rPr lang="en-US" dirty="0" smtClean="0"/>
              <a:t> </a:t>
            </a:r>
            <a:r>
              <a:rPr lang="en-US" dirty="0" err="1" smtClean="0"/>
              <a:t>materil</a:t>
            </a:r>
            <a:r>
              <a:rPr lang="en-US" dirty="0" smtClean="0"/>
              <a:t>  </a:t>
            </a:r>
            <a:r>
              <a:rPr lang="en-US" dirty="0" err="1" smtClean="0"/>
              <a:t>perpajakan</a:t>
            </a:r>
            <a:endParaRPr lang="id-ID" dirty="0"/>
          </a:p>
        </p:txBody>
      </p:sp>
      <p:sp>
        <p:nvSpPr>
          <p:cNvPr id="26" name="Rectangle 25"/>
          <p:cNvSpPr/>
          <p:nvPr/>
        </p:nvSpPr>
        <p:spPr>
          <a:xfrm>
            <a:off x="395536" y="4221088"/>
            <a:ext cx="7992888" cy="646331"/>
          </a:xfrm>
          <a:prstGeom prst="rect">
            <a:avLst/>
          </a:prstGeom>
          <a:solidFill>
            <a:srgbClr val="FFC000"/>
          </a:solidFill>
          <a:ln>
            <a:solidFill>
              <a:schemeClr val="tx1"/>
            </a:solidFill>
          </a:ln>
        </p:spPr>
        <p:txBody>
          <a:bodyPr wrap="square">
            <a:spAutoFit/>
          </a:bodyPr>
          <a:lstStyle/>
          <a:p>
            <a:r>
              <a:rPr lang="en-US" dirty="0" err="1" smtClean="0">
                <a:sym typeface="Wingdings" pitchFamily="2" charset="2"/>
              </a:rPr>
              <a:t>Subjek</a:t>
            </a:r>
            <a:r>
              <a:rPr lang="en-US" dirty="0" smtClean="0">
                <a:sym typeface="Wingdings" pitchFamily="2" charset="2"/>
              </a:rPr>
              <a:t> </a:t>
            </a:r>
            <a:r>
              <a:rPr lang="en-US" dirty="0" err="1" smtClean="0">
                <a:sym typeface="Wingdings" pitchFamily="2" charset="2"/>
              </a:rPr>
              <a:t>pajak</a:t>
            </a:r>
            <a:r>
              <a:rPr lang="en-US" dirty="0" smtClean="0">
                <a:sym typeface="Wingdings" pitchFamily="2" charset="2"/>
              </a:rPr>
              <a:t> </a:t>
            </a:r>
            <a:r>
              <a:rPr lang="en-US" dirty="0" err="1" smtClean="0">
                <a:sym typeface="Wingdings" pitchFamily="2" charset="2"/>
              </a:rPr>
              <a:t>adalah</a:t>
            </a:r>
            <a:r>
              <a:rPr lang="en-US" dirty="0" smtClean="0">
                <a:sym typeface="Wingdings" pitchFamily="2" charset="2"/>
              </a:rPr>
              <a:t> </a:t>
            </a:r>
            <a:r>
              <a:rPr lang="en-US" dirty="0" err="1" smtClean="0">
                <a:sym typeface="Wingdings" pitchFamily="2" charset="2"/>
              </a:rPr>
              <a:t>orang</a:t>
            </a:r>
            <a:r>
              <a:rPr lang="en-US" dirty="0" smtClean="0">
                <a:sym typeface="Wingdings" pitchFamily="2" charset="2"/>
              </a:rPr>
              <a:t> </a:t>
            </a:r>
            <a:r>
              <a:rPr lang="en-US" dirty="0" err="1" smtClean="0">
                <a:sym typeface="Wingdings" pitchFamily="2" charset="2"/>
              </a:rPr>
              <a:t>atau</a:t>
            </a:r>
            <a:r>
              <a:rPr lang="en-US" dirty="0" smtClean="0">
                <a:sym typeface="Wingdings" pitchFamily="2" charset="2"/>
              </a:rPr>
              <a:t> </a:t>
            </a:r>
            <a:r>
              <a:rPr lang="en-US" dirty="0" err="1" smtClean="0">
                <a:sym typeface="Wingdings" pitchFamily="2" charset="2"/>
              </a:rPr>
              <a:t>badan</a:t>
            </a:r>
            <a:r>
              <a:rPr lang="en-US" dirty="0" smtClean="0">
                <a:sym typeface="Wingdings" pitchFamily="2" charset="2"/>
              </a:rPr>
              <a:t> yang </a:t>
            </a:r>
            <a:r>
              <a:rPr lang="en-US" dirty="0" err="1" smtClean="0">
                <a:sym typeface="Wingdings" pitchFamily="2" charset="2"/>
              </a:rPr>
              <a:t>memenuhi</a:t>
            </a:r>
            <a:r>
              <a:rPr lang="en-US" dirty="0" smtClean="0">
                <a:sym typeface="Wingdings" pitchFamily="2" charset="2"/>
              </a:rPr>
              <a:t>  </a:t>
            </a:r>
            <a:r>
              <a:rPr lang="en-US" dirty="0" err="1" smtClean="0">
                <a:sym typeface="Wingdings" pitchFamily="2" charset="2"/>
              </a:rPr>
              <a:t>syarat-syarat</a:t>
            </a:r>
            <a:r>
              <a:rPr lang="en-US" dirty="0" smtClean="0">
                <a:sym typeface="Wingdings" pitchFamily="2" charset="2"/>
              </a:rPr>
              <a:t> </a:t>
            </a:r>
            <a:r>
              <a:rPr lang="en-US" dirty="0" err="1" smtClean="0">
                <a:sym typeface="Wingdings" pitchFamily="2" charset="2"/>
              </a:rPr>
              <a:t>subjektif</a:t>
            </a:r>
            <a:r>
              <a:rPr lang="en-US" dirty="0" smtClean="0">
                <a:sym typeface="Wingdings" pitchFamily="2" charset="2"/>
              </a:rPr>
              <a:t>  ( </a:t>
            </a:r>
            <a:r>
              <a:rPr lang="en-US" dirty="0" err="1" smtClean="0">
                <a:sym typeface="Wingdings" pitchFamily="2" charset="2"/>
              </a:rPr>
              <a:t>bertempat</a:t>
            </a:r>
            <a:r>
              <a:rPr lang="en-US" dirty="0" smtClean="0">
                <a:sym typeface="Wingdings" pitchFamily="2" charset="2"/>
              </a:rPr>
              <a:t> </a:t>
            </a:r>
            <a:r>
              <a:rPr lang="en-US" dirty="0" err="1" smtClean="0">
                <a:sym typeface="Wingdings" pitchFamily="2" charset="2"/>
              </a:rPr>
              <a:t>tinggal</a:t>
            </a:r>
            <a:r>
              <a:rPr lang="en-US" dirty="0" smtClean="0">
                <a:sym typeface="Wingdings" pitchFamily="2" charset="2"/>
              </a:rPr>
              <a:t> </a:t>
            </a:r>
            <a:r>
              <a:rPr lang="en-US" dirty="0" err="1" smtClean="0">
                <a:sym typeface="Wingdings" pitchFamily="2" charset="2"/>
              </a:rPr>
              <a:t>atau</a:t>
            </a:r>
            <a:r>
              <a:rPr lang="en-US" dirty="0" smtClean="0">
                <a:sym typeface="Wingdings" pitchFamily="2" charset="2"/>
              </a:rPr>
              <a:t> </a:t>
            </a:r>
            <a:r>
              <a:rPr lang="en-US" dirty="0" err="1" smtClean="0">
                <a:sym typeface="Wingdings" pitchFamily="2" charset="2"/>
              </a:rPr>
              <a:t>berkedudukan</a:t>
            </a:r>
            <a:r>
              <a:rPr lang="en-US" dirty="0" smtClean="0">
                <a:sym typeface="Wingdings" pitchFamily="2" charset="2"/>
              </a:rPr>
              <a:t> </a:t>
            </a:r>
            <a:r>
              <a:rPr lang="en-US" dirty="0" err="1" smtClean="0">
                <a:sym typeface="Wingdings" pitchFamily="2" charset="2"/>
              </a:rPr>
              <a:t>di</a:t>
            </a:r>
            <a:r>
              <a:rPr lang="en-US" dirty="0" smtClean="0">
                <a:sym typeface="Wingdings" pitchFamily="2" charset="2"/>
              </a:rPr>
              <a:t> Indonesia ).</a:t>
            </a:r>
            <a:endParaRPr lang="id-ID" dirty="0"/>
          </a:p>
        </p:txBody>
      </p:sp>
      <p:sp>
        <p:nvSpPr>
          <p:cNvPr id="27" name="Rounded Rectangle 2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solidFill>
              </a:rPr>
              <a:t>SUBJEK PAJAK </a:t>
            </a:r>
            <a:endParaRPr lang="id-ID" sz="2800" b="1" dirty="0">
              <a:solidFill>
                <a:schemeClr val="tx1"/>
              </a:solidFill>
            </a:endParaRPr>
          </a:p>
        </p:txBody>
      </p:sp>
      <p:sp>
        <p:nvSpPr>
          <p:cNvPr id="28" name="Rounded Rectangle 27"/>
          <p:cNvSpPr/>
          <p:nvPr/>
        </p:nvSpPr>
        <p:spPr>
          <a:xfrm>
            <a:off x="1979712" y="5445224"/>
            <a:ext cx="4212976" cy="57606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WAJIB PAJAK</a:t>
            </a:r>
            <a:endParaRPr lang="id-ID" b="1" dirty="0">
              <a:solidFill>
                <a:schemeClr val="tx1"/>
              </a:solidFill>
            </a:endParaRPr>
          </a:p>
        </p:txBody>
      </p:sp>
      <p:sp>
        <p:nvSpPr>
          <p:cNvPr id="29" name="Down Arrow 28"/>
          <p:cNvSpPr/>
          <p:nvPr/>
        </p:nvSpPr>
        <p:spPr>
          <a:xfrm>
            <a:off x="3347864" y="4941168"/>
            <a:ext cx="136815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lgn="l">
              <a:defRPr/>
            </a:pPr>
            <a:r>
              <a:rPr lang="id-ID" sz="3200" dirty="0" smtClean="0"/>
              <a:t>Pertemuan 4 : SUBJEK DAN OBJEK PAJAK</a:t>
            </a:r>
            <a:endParaRPr lang="id-ID" sz="3200" dirty="0"/>
          </a:p>
        </p:txBody>
      </p:sp>
      <p:sp>
        <p:nvSpPr>
          <p:cNvPr id="6" name="TextBox 5"/>
          <p:cNvSpPr txBox="1"/>
          <p:nvPr/>
        </p:nvSpPr>
        <p:spPr>
          <a:xfrm>
            <a:off x="323528" y="1700808"/>
            <a:ext cx="8352928" cy="3804118"/>
          </a:xfrm>
          <a:prstGeom prst="rect">
            <a:avLst/>
          </a:prstGeom>
          <a:solidFill>
            <a:schemeClr val="accent3">
              <a:lumMod val="60000"/>
              <a:lumOff val="40000"/>
            </a:schemeClr>
          </a:solidFill>
          <a:ln w="76200">
            <a:solidFill>
              <a:schemeClr val="tx1"/>
            </a:solidFill>
          </a:ln>
        </p:spPr>
        <p:txBody>
          <a:bodyPr wrap="square" rtlCol="0">
            <a:spAutoFit/>
          </a:bodyPr>
          <a:lstStyle/>
          <a:p>
            <a:r>
              <a:rPr lang="en-US" dirty="0" err="1" smtClean="0"/>
              <a:t>Adalah</a:t>
            </a:r>
            <a:r>
              <a:rPr lang="en-US" dirty="0" smtClean="0"/>
              <a:t> </a:t>
            </a:r>
            <a:r>
              <a:rPr lang="en-US" dirty="0" err="1" smtClean="0"/>
              <a:t>segala</a:t>
            </a:r>
            <a:r>
              <a:rPr lang="en-US" dirty="0" smtClean="0"/>
              <a:t> </a:t>
            </a:r>
            <a:r>
              <a:rPr lang="en-US" dirty="0" err="1" smtClean="0"/>
              <a:t>sesuatu</a:t>
            </a:r>
            <a:r>
              <a:rPr lang="en-US" dirty="0" smtClean="0"/>
              <a:t> yang </a:t>
            </a:r>
            <a:r>
              <a:rPr lang="en-US" dirty="0" err="1" smtClean="0"/>
              <a:t>dapat</a:t>
            </a:r>
            <a:r>
              <a:rPr lang="en-US" dirty="0" smtClean="0"/>
              <a:t> </a:t>
            </a:r>
            <a:r>
              <a:rPr lang="en-US" dirty="0" err="1" smtClean="0"/>
              <a:t>dijadikan</a:t>
            </a:r>
            <a:r>
              <a:rPr lang="en-US" dirty="0" smtClean="0"/>
              <a:t> </a:t>
            </a:r>
            <a:r>
              <a:rPr lang="en-US" dirty="0" err="1" smtClean="0"/>
              <a:t>sasaran</a:t>
            </a:r>
            <a:r>
              <a:rPr lang="en-US" dirty="0" smtClean="0"/>
              <a:t> </a:t>
            </a:r>
            <a:r>
              <a:rPr lang="en-US" dirty="0" err="1" smtClean="0"/>
              <a:t>pajak</a:t>
            </a:r>
            <a:r>
              <a:rPr lang="en-US" dirty="0" smtClean="0"/>
              <a:t> </a:t>
            </a:r>
            <a:r>
              <a:rPr lang="en-US" dirty="0" err="1" smtClean="0"/>
              <a:t>atau</a:t>
            </a:r>
            <a:r>
              <a:rPr lang="en-US" dirty="0" smtClean="0"/>
              <a:t> </a:t>
            </a:r>
            <a:r>
              <a:rPr lang="en-US" dirty="0" err="1" smtClean="0"/>
              <a:t>dapat</a:t>
            </a:r>
            <a:r>
              <a:rPr lang="en-US" dirty="0" smtClean="0"/>
              <a:t> </a:t>
            </a:r>
            <a:r>
              <a:rPr lang="en-US" dirty="0" err="1" smtClean="0"/>
              <a:t>dikenakan</a:t>
            </a:r>
            <a:r>
              <a:rPr lang="en-US" dirty="0" smtClean="0"/>
              <a:t> </a:t>
            </a:r>
            <a:r>
              <a:rPr lang="en-US" dirty="0" err="1" smtClean="0"/>
              <a:t>pajak</a:t>
            </a:r>
            <a:r>
              <a:rPr lang="en-US" dirty="0" smtClean="0"/>
              <a:t> </a:t>
            </a:r>
            <a:r>
              <a:rPr lang="en-US" dirty="0" err="1" smtClean="0"/>
              <a:t>baik</a:t>
            </a:r>
            <a:r>
              <a:rPr lang="en-US" dirty="0" smtClean="0"/>
              <a:t> </a:t>
            </a:r>
            <a:r>
              <a:rPr lang="en-US" dirty="0" err="1" smtClean="0"/>
              <a:t>berupa</a:t>
            </a:r>
            <a:r>
              <a:rPr lang="en-US" dirty="0" smtClean="0"/>
              <a:t> </a:t>
            </a:r>
            <a:r>
              <a:rPr lang="en-US" u="sng" dirty="0" err="1" smtClean="0"/>
              <a:t>keadaan</a:t>
            </a:r>
            <a:r>
              <a:rPr lang="en-US" u="sng" dirty="0" smtClean="0"/>
              <a:t>, </a:t>
            </a:r>
            <a:r>
              <a:rPr lang="en-US" u="sng" dirty="0" err="1" smtClean="0"/>
              <a:t>perbuatan</a:t>
            </a:r>
            <a:r>
              <a:rPr lang="en-US" u="sng" dirty="0" smtClean="0"/>
              <a:t> </a:t>
            </a:r>
            <a:r>
              <a:rPr lang="en-US" u="sng" dirty="0" err="1" smtClean="0"/>
              <a:t>maupun</a:t>
            </a:r>
            <a:r>
              <a:rPr lang="en-US" u="sng" dirty="0" smtClean="0"/>
              <a:t> </a:t>
            </a:r>
            <a:r>
              <a:rPr lang="en-US" u="sng" dirty="0" err="1" smtClean="0"/>
              <a:t>peristiwa</a:t>
            </a:r>
            <a:r>
              <a:rPr lang="en-US" u="sng" dirty="0" smtClean="0"/>
              <a:t>. </a:t>
            </a:r>
          </a:p>
          <a:p>
            <a:endParaRPr lang="en-US" dirty="0" smtClean="0"/>
          </a:p>
          <a:p>
            <a:r>
              <a:rPr lang="en-US" dirty="0" smtClean="0"/>
              <a:t>(</a:t>
            </a:r>
            <a:r>
              <a:rPr lang="en-US" dirty="0" err="1" smtClean="0"/>
              <a:t>Dalam</a:t>
            </a:r>
            <a:r>
              <a:rPr lang="en-US" dirty="0" smtClean="0"/>
              <a:t> </a:t>
            </a:r>
            <a:r>
              <a:rPr lang="en-US" dirty="0" err="1" smtClean="0"/>
              <a:t>bahasa</a:t>
            </a:r>
            <a:r>
              <a:rPr lang="en-US" dirty="0" smtClean="0"/>
              <a:t> </a:t>
            </a:r>
            <a:r>
              <a:rPr lang="en-US" dirty="0" err="1" smtClean="0"/>
              <a:t>Jerman</a:t>
            </a:r>
            <a:r>
              <a:rPr lang="en-US" dirty="0" smtClean="0"/>
              <a:t> </a:t>
            </a:r>
            <a:r>
              <a:rPr lang="en-US" dirty="0" err="1" smtClean="0"/>
              <a:t>disebut</a:t>
            </a:r>
            <a:r>
              <a:rPr lang="en-US" dirty="0" smtClean="0"/>
              <a:t> </a:t>
            </a:r>
            <a:r>
              <a:rPr lang="en-US" dirty="0" err="1" smtClean="0"/>
              <a:t>Taatbestand</a:t>
            </a:r>
            <a:r>
              <a:rPr lang="en-US" dirty="0" smtClean="0"/>
              <a:t>).</a:t>
            </a:r>
            <a:endParaRPr lang="id-ID" dirty="0" smtClean="0"/>
          </a:p>
          <a:p>
            <a:endParaRPr lang="id-ID" dirty="0" smtClean="0"/>
          </a:p>
          <a:p>
            <a:endParaRPr lang="id-ID" dirty="0" smtClean="0"/>
          </a:p>
          <a:p>
            <a:pPr marL="533400" indent="-533400">
              <a:lnSpc>
                <a:spcPct val="80000"/>
              </a:lnSpc>
            </a:pPr>
            <a:r>
              <a:rPr lang="en-US" dirty="0" err="1" smtClean="0"/>
              <a:t>Contoh</a:t>
            </a:r>
            <a:r>
              <a:rPr lang="en-US" dirty="0" smtClean="0"/>
              <a:t> :</a:t>
            </a:r>
          </a:p>
          <a:p>
            <a:pPr marL="533400" indent="-533400">
              <a:lnSpc>
                <a:spcPct val="80000"/>
              </a:lnSpc>
            </a:pPr>
            <a:r>
              <a:rPr lang="en-US" dirty="0" err="1" smtClean="0"/>
              <a:t>Keadaan</a:t>
            </a:r>
            <a:r>
              <a:rPr lang="en-US" dirty="0" smtClean="0"/>
              <a:t> : </a:t>
            </a:r>
            <a:r>
              <a:rPr lang="en-US" dirty="0" err="1" smtClean="0"/>
              <a:t>kekayaan</a:t>
            </a:r>
            <a:r>
              <a:rPr lang="en-US" dirty="0" smtClean="0"/>
              <a:t> </a:t>
            </a:r>
            <a:r>
              <a:rPr lang="en-US" dirty="0" err="1" smtClean="0"/>
              <a:t>seseorang</a:t>
            </a:r>
            <a:r>
              <a:rPr lang="en-US" dirty="0" smtClean="0"/>
              <a:t> </a:t>
            </a:r>
            <a:r>
              <a:rPr lang="en-US" dirty="0" err="1" smtClean="0"/>
              <a:t>pada</a:t>
            </a:r>
            <a:r>
              <a:rPr lang="en-US" dirty="0" smtClean="0"/>
              <a:t> </a:t>
            </a:r>
            <a:r>
              <a:rPr lang="en-US" dirty="0" err="1" smtClean="0"/>
              <a:t>saat</a:t>
            </a:r>
            <a:r>
              <a:rPr lang="en-US" dirty="0" smtClean="0"/>
              <a:t> </a:t>
            </a:r>
            <a:r>
              <a:rPr lang="id-ID" dirty="0" smtClean="0"/>
              <a:t> </a:t>
            </a:r>
            <a:r>
              <a:rPr lang="en-US" dirty="0" err="1" smtClean="0"/>
              <a:t>tertentu</a:t>
            </a:r>
            <a:r>
              <a:rPr lang="en-US" dirty="0" smtClean="0"/>
              <a:t>, </a:t>
            </a:r>
            <a:r>
              <a:rPr lang="en-US" dirty="0" err="1" smtClean="0"/>
              <a:t>memiliki</a:t>
            </a:r>
            <a:r>
              <a:rPr lang="en-US" dirty="0" smtClean="0"/>
              <a:t> </a:t>
            </a:r>
            <a:r>
              <a:rPr lang="en-US" dirty="0" err="1" smtClean="0"/>
              <a:t>kendaraan</a:t>
            </a:r>
            <a:r>
              <a:rPr lang="en-US" dirty="0" smtClean="0"/>
              <a:t>,   </a:t>
            </a:r>
            <a:r>
              <a:rPr lang="en-US" dirty="0" err="1" smtClean="0"/>
              <a:t>tanah</a:t>
            </a:r>
            <a:r>
              <a:rPr lang="en-US" dirty="0" smtClean="0"/>
              <a:t>, </a:t>
            </a:r>
            <a:r>
              <a:rPr lang="en-US" dirty="0" err="1" smtClean="0"/>
              <a:t>rumah</a:t>
            </a:r>
            <a:r>
              <a:rPr lang="en-US" dirty="0" smtClean="0"/>
              <a:t>.</a:t>
            </a:r>
          </a:p>
          <a:p>
            <a:pPr marL="533400" indent="-533400">
              <a:lnSpc>
                <a:spcPct val="80000"/>
              </a:lnSpc>
            </a:pPr>
            <a:endParaRPr lang="en-US" dirty="0" smtClean="0"/>
          </a:p>
          <a:p>
            <a:pPr marL="533400" indent="-533400">
              <a:lnSpc>
                <a:spcPct val="80000"/>
              </a:lnSpc>
            </a:pPr>
            <a:r>
              <a:rPr lang="en-US" dirty="0" err="1" smtClean="0"/>
              <a:t>Perbuatan</a:t>
            </a:r>
            <a:r>
              <a:rPr lang="en-US" dirty="0" smtClean="0"/>
              <a:t> :  </a:t>
            </a:r>
            <a:r>
              <a:rPr lang="en-US" dirty="0" err="1" smtClean="0"/>
              <a:t>melakukan</a:t>
            </a:r>
            <a:r>
              <a:rPr lang="en-US" dirty="0" smtClean="0"/>
              <a:t> </a:t>
            </a:r>
            <a:r>
              <a:rPr lang="en-US" dirty="0" err="1" smtClean="0"/>
              <a:t>penyerahan</a:t>
            </a:r>
            <a:r>
              <a:rPr lang="en-US" dirty="0" smtClean="0"/>
              <a:t> </a:t>
            </a:r>
            <a:r>
              <a:rPr lang="en-US" dirty="0" err="1" smtClean="0"/>
              <a:t>barang</a:t>
            </a:r>
            <a:r>
              <a:rPr lang="en-US" dirty="0" smtClean="0"/>
              <a:t>  </a:t>
            </a:r>
            <a:r>
              <a:rPr lang="en-US" dirty="0" err="1" smtClean="0"/>
              <a:t>karena</a:t>
            </a:r>
            <a:r>
              <a:rPr lang="en-US" dirty="0" smtClean="0"/>
              <a:t> </a:t>
            </a:r>
            <a:r>
              <a:rPr lang="en-US" dirty="0" err="1" smtClean="0"/>
              <a:t>jual</a:t>
            </a:r>
            <a:r>
              <a:rPr lang="en-US" dirty="0" smtClean="0"/>
              <a:t> </a:t>
            </a:r>
            <a:r>
              <a:rPr lang="en-US" dirty="0" err="1" smtClean="0"/>
              <a:t>beli</a:t>
            </a:r>
            <a:r>
              <a:rPr lang="en-US" dirty="0" smtClean="0"/>
              <a:t>, </a:t>
            </a:r>
            <a:r>
              <a:rPr lang="en-US" dirty="0" err="1" smtClean="0"/>
              <a:t>perjanjian</a:t>
            </a:r>
            <a:r>
              <a:rPr lang="en-US" dirty="0" smtClean="0"/>
              <a:t>, </a:t>
            </a:r>
            <a:r>
              <a:rPr lang="en-US" dirty="0" err="1" smtClean="0"/>
              <a:t>dll</a:t>
            </a:r>
            <a:r>
              <a:rPr lang="en-US" dirty="0" smtClean="0"/>
              <a:t>.</a:t>
            </a:r>
          </a:p>
          <a:p>
            <a:pPr marL="533400" indent="-533400">
              <a:lnSpc>
                <a:spcPct val="80000"/>
              </a:lnSpc>
            </a:pPr>
            <a:endParaRPr lang="en-US" dirty="0" smtClean="0"/>
          </a:p>
          <a:p>
            <a:pPr marL="533400" indent="-533400">
              <a:lnSpc>
                <a:spcPct val="80000"/>
              </a:lnSpc>
            </a:pPr>
            <a:r>
              <a:rPr lang="en-US" dirty="0" err="1" smtClean="0"/>
              <a:t>Peristiwa</a:t>
            </a:r>
            <a:r>
              <a:rPr lang="en-US" dirty="0" smtClean="0"/>
              <a:t> : </a:t>
            </a:r>
            <a:r>
              <a:rPr lang="en-US" dirty="0" err="1" smtClean="0"/>
              <a:t>segala</a:t>
            </a:r>
            <a:r>
              <a:rPr lang="en-US" dirty="0" smtClean="0"/>
              <a:t> </a:t>
            </a:r>
            <a:r>
              <a:rPr lang="en-US" dirty="0" err="1" smtClean="0"/>
              <a:t>sesuatu</a:t>
            </a:r>
            <a:r>
              <a:rPr lang="en-US" dirty="0" smtClean="0"/>
              <a:t> yang </a:t>
            </a:r>
            <a:r>
              <a:rPr lang="en-US" dirty="0" err="1" smtClean="0"/>
              <a:t>terjadi</a:t>
            </a:r>
            <a:r>
              <a:rPr lang="en-US" dirty="0" smtClean="0"/>
              <a:t> </a:t>
            </a:r>
            <a:r>
              <a:rPr lang="en-US" dirty="0" err="1" smtClean="0"/>
              <a:t>diluar</a:t>
            </a:r>
            <a:r>
              <a:rPr lang="en-US" dirty="0" smtClean="0"/>
              <a:t>  </a:t>
            </a:r>
            <a:r>
              <a:rPr lang="en-US" dirty="0" err="1" smtClean="0"/>
              <a:t>perkiraan</a:t>
            </a:r>
            <a:r>
              <a:rPr lang="en-US" dirty="0" smtClean="0"/>
              <a:t> </a:t>
            </a:r>
            <a:r>
              <a:rPr lang="en-US" dirty="0" err="1" smtClean="0"/>
              <a:t>manusia</a:t>
            </a:r>
            <a:r>
              <a:rPr lang="en-US" dirty="0" smtClean="0"/>
              <a:t>, </a:t>
            </a:r>
            <a:r>
              <a:rPr lang="en-US" dirty="0" err="1" smtClean="0"/>
              <a:t>keuntungan</a:t>
            </a:r>
            <a:r>
              <a:rPr lang="en-US" dirty="0" smtClean="0"/>
              <a:t> </a:t>
            </a:r>
          </a:p>
          <a:p>
            <a:pPr marL="533400" indent="-533400">
              <a:lnSpc>
                <a:spcPct val="80000"/>
              </a:lnSpc>
            </a:pPr>
            <a:r>
              <a:rPr lang="en-US" dirty="0" smtClean="0"/>
              <a:t>                 </a:t>
            </a:r>
            <a:r>
              <a:rPr lang="en-US" dirty="0" err="1" smtClean="0"/>
              <a:t>secara</a:t>
            </a:r>
            <a:r>
              <a:rPr lang="en-US" dirty="0" smtClean="0"/>
              <a:t> </a:t>
            </a:r>
            <a:r>
              <a:rPr lang="en-US" dirty="0" err="1" smtClean="0"/>
              <a:t>mendadak</a:t>
            </a:r>
            <a:r>
              <a:rPr lang="en-US" dirty="0" smtClean="0"/>
              <a:t>, </a:t>
            </a:r>
            <a:r>
              <a:rPr lang="en-US" dirty="0" err="1" smtClean="0"/>
              <a:t>mendapat</a:t>
            </a:r>
            <a:r>
              <a:rPr lang="en-US" dirty="0" smtClean="0"/>
              <a:t> </a:t>
            </a:r>
            <a:r>
              <a:rPr lang="en-US" dirty="0" err="1" smtClean="0"/>
              <a:t>anugrah</a:t>
            </a:r>
            <a:r>
              <a:rPr lang="en-US" dirty="0" smtClean="0"/>
              <a:t>  </a:t>
            </a:r>
            <a:r>
              <a:rPr lang="en-US" dirty="0" err="1" smtClean="0"/>
              <a:t>atau</a:t>
            </a:r>
            <a:r>
              <a:rPr lang="en-US" dirty="0" smtClean="0"/>
              <a:t> </a:t>
            </a:r>
            <a:r>
              <a:rPr lang="en-US" dirty="0" err="1" smtClean="0"/>
              <a:t>penghargaan</a:t>
            </a:r>
            <a:r>
              <a:rPr lang="en-US" dirty="0" smtClean="0"/>
              <a:t> yang </a:t>
            </a:r>
            <a:r>
              <a:rPr lang="en-US" dirty="0" err="1" smtClean="0"/>
              <a:t>dapat</a:t>
            </a:r>
            <a:r>
              <a:rPr lang="en-US" dirty="0" smtClean="0"/>
              <a:t> </a:t>
            </a:r>
            <a:r>
              <a:rPr lang="en-US" dirty="0" err="1" smtClean="0"/>
              <a:t>dinilai</a:t>
            </a:r>
            <a:r>
              <a:rPr lang="en-US" dirty="0" smtClean="0"/>
              <a:t> </a:t>
            </a:r>
          </a:p>
          <a:p>
            <a:pPr marL="533400" indent="-533400">
              <a:lnSpc>
                <a:spcPct val="80000"/>
              </a:lnSpc>
            </a:pPr>
            <a:r>
              <a:rPr lang="en-US" dirty="0" smtClean="0"/>
              <a:t>                 </a:t>
            </a:r>
            <a:r>
              <a:rPr lang="en-US" dirty="0" err="1" smtClean="0"/>
              <a:t>dengan</a:t>
            </a:r>
            <a:r>
              <a:rPr lang="en-US" dirty="0" smtClean="0"/>
              <a:t> </a:t>
            </a:r>
            <a:r>
              <a:rPr lang="en-US" dirty="0" err="1" smtClean="0"/>
              <a:t>uang</a:t>
            </a:r>
            <a:r>
              <a:rPr lang="en-US" dirty="0" smtClean="0"/>
              <a:t>.</a:t>
            </a:r>
          </a:p>
          <a:p>
            <a:endParaRPr lang="en-US" dirty="0" smtClean="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OBJEK PAJAK</a:t>
            </a:r>
            <a:endParaRPr lang="id-ID" b="1"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lgn="l">
              <a:defRPr/>
            </a:pPr>
            <a:r>
              <a:rPr lang="id-ID" sz="3200" dirty="0" smtClean="0"/>
              <a:t>Pertemuan 4 : SUBJEK DAN OBJEK PAJAK</a:t>
            </a:r>
            <a:endParaRPr lang="id-ID" sz="3200" dirty="0"/>
          </a:p>
        </p:txBody>
      </p:sp>
      <p:sp>
        <p:nvSpPr>
          <p:cNvPr id="5" name="Rectangle 2"/>
          <p:cNvSpPr txBox="1">
            <a:spLocks noChangeArrowheads="1"/>
          </p:cNvSpPr>
          <p:nvPr/>
        </p:nvSpPr>
        <p:spPr>
          <a:xfrm>
            <a:off x="827584" y="908720"/>
            <a:ext cx="7793037" cy="623887"/>
          </a:xfrm>
          <a:prstGeom prst="rect">
            <a:avLst/>
          </a:prstGeom>
          <a:solidFill>
            <a:srgbClr val="FFFF00"/>
          </a:solidFill>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normalizeH="0" baseline="0" noProof="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uLnTx/>
                <a:uFillTx/>
                <a:latin typeface="+mj-lt"/>
                <a:ea typeface="+mj-ea"/>
                <a:cs typeface="+mj-cs"/>
              </a:rPr>
              <a:t>3</a:t>
            </a:r>
            <a:r>
              <a:rPr kumimoji="0" lang="en-US" sz="40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000" b="0" i="0" u="none" strike="noStrike" kern="1200" cap="none" spc="0" normalizeH="0" baseline="0" noProof="0" dirty="0" err="1" smtClean="0">
                <a:ln>
                  <a:noFill/>
                </a:ln>
                <a:solidFill>
                  <a:schemeClr val="tx1"/>
                </a:solidFill>
                <a:effectLst/>
                <a:uLnTx/>
                <a:uFillTx/>
                <a:latin typeface="+mj-lt"/>
                <a:ea typeface="+mj-ea"/>
                <a:cs typeface="+mj-cs"/>
              </a:rPr>
              <a:t>kelompok</a:t>
            </a:r>
            <a:r>
              <a:rPr kumimoji="0" lang="en-US" sz="40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000" b="0" i="0" u="none" strike="noStrike" kern="1200" cap="none" spc="0" normalizeH="0" baseline="0" noProof="0" dirty="0" err="1" smtClean="0">
                <a:ln>
                  <a:noFill/>
                </a:ln>
                <a:solidFill>
                  <a:schemeClr val="tx1"/>
                </a:solidFill>
                <a:effectLst/>
                <a:uLnTx/>
                <a:uFillTx/>
                <a:latin typeface="+mj-lt"/>
                <a:ea typeface="+mj-ea"/>
                <a:cs typeface="+mj-cs"/>
              </a:rPr>
              <a:t>objek</a:t>
            </a:r>
            <a:r>
              <a:rPr kumimoji="0" lang="en-US" sz="40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000" b="0" i="0" u="none" strike="noStrike" kern="1200" cap="none" spc="0" normalizeH="0" baseline="0" noProof="0" dirty="0" err="1" smtClean="0">
                <a:ln>
                  <a:noFill/>
                </a:ln>
                <a:solidFill>
                  <a:schemeClr val="tx1"/>
                </a:solidFill>
                <a:effectLst/>
                <a:uLnTx/>
                <a:uFillTx/>
                <a:latin typeface="+mj-lt"/>
                <a:ea typeface="+mj-ea"/>
                <a:cs typeface="+mj-cs"/>
              </a:rPr>
              <a:t>pajak</a:t>
            </a:r>
            <a:r>
              <a:rPr kumimoji="0" lang="en-US" sz="40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8" name="Rectangle 3"/>
          <p:cNvSpPr txBox="1">
            <a:spLocks noChangeArrowheads="1"/>
          </p:cNvSpPr>
          <p:nvPr/>
        </p:nvSpPr>
        <p:spPr>
          <a:xfrm>
            <a:off x="179512" y="1628800"/>
            <a:ext cx="8784976" cy="4196680"/>
          </a:xfrm>
          <a:prstGeom prst="rect">
            <a:avLst/>
          </a:prstGeom>
          <a:solidFill>
            <a:srgbClr val="92D050"/>
          </a:solidFill>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effectLst/>
                <a:uLnTx/>
                <a:uFillTx/>
                <a:latin typeface="+mn-lt"/>
                <a:ea typeface="+mn-ea"/>
                <a:cs typeface="+mn-cs"/>
              </a:rPr>
              <a:t>1. </a:t>
            </a:r>
            <a:r>
              <a:rPr kumimoji="0" lang="en-US" sz="2800" b="0" i="0" u="none" strike="noStrike" kern="1200" cap="none" spc="0" normalizeH="0" baseline="0" noProof="0" dirty="0" err="1" smtClean="0">
                <a:ln>
                  <a:noFill/>
                </a:ln>
                <a:effectLst/>
                <a:uLnTx/>
                <a:uFillTx/>
                <a:latin typeface="+mn-lt"/>
                <a:ea typeface="+mn-ea"/>
                <a:cs typeface="+mn-cs"/>
              </a:rPr>
              <a:t>Objek</a:t>
            </a:r>
            <a:r>
              <a:rPr kumimoji="0" lang="en-US" sz="2800" b="0" i="0" u="none" strike="noStrike" kern="1200" cap="none" spc="0" normalizeH="0" baseline="0" noProof="0" dirty="0" smtClean="0">
                <a:ln>
                  <a:noFill/>
                </a:ln>
                <a:effectLst/>
                <a:uLnTx/>
                <a:uFillTx/>
                <a:latin typeface="+mn-lt"/>
                <a:ea typeface="+mn-ea"/>
                <a:cs typeface="+mn-cs"/>
              </a:rPr>
              <a:t>  </a:t>
            </a:r>
            <a:r>
              <a:rPr kumimoji="0" lang="en-US" sz="2800" b="0" i="0" u="none" strike="noStrike" kern="1200" cap="none" spc="0" normalizeH="0" baseline="0" noProof="0" dirty="0" err="1" smtClean="0">
                <a:ln>
                  <a:noFill/>
                </a:ln>
                <a:effectLst/>
                <a:uLnTx/>
                <a:uFillTx/>
                <a:latin typeface="+mn-lt"/>
                <a:ea typeface="+mn-ea"/>
                <a:cs typeface="+mn-cs"/>
              </a:rPr>
              <a:t>Pajak</a:t>
            </a:r>
            <a:r>
              <a:rPr kumimoji="0" lang="en-US" sz="2800" b="0" i="0" u="none" strike="noStrike" kern="1200" cap="none" spc="0" normalizeH="0" baseline="0" noProof="0" dirty="0" smtClean="0">
                <a:ln>
                  <a:noFill/>
                </a:ln>
                <a:effectLst/>
                <a:uLnTx/>
                <a:uFillTx/>
                <a:latin typeface="+mn-lt"/>
                <a:ea typeface="+mn-ea"/>
                <a:cs typeface="+mn-cs"/>
              </a:rPr>
              <a:t>  </a:t>
            </a:r>
            <a:r>
              <a:rPr kumimoji="0" lang="en-US" sz="2800" b="0" i="0" u="none" strike="noStrike" kern="1200" cap="none" spc="0" normalizeH="0" baseline="0" noProof="0" dirty="0" err="1" smtClean="0">
                <a:ln>
                  <a:noFill/>
                </a:ln>
                <a:effectLst/>
                <a:uLnTx/>
                <a:uFillTx/>
                <a:latin typeface="+mn-lt"/>
                <a:ea typeface="+mn-ea"/>
                <a:cs typeface="+mn-cs"/>
              </a:rPr>
              <a:t>berupa</a:t>
            </a:r>
            <a:r>
              <a:rPr kumimoji="0" lang="en-US" sz="2800" b="0" i="0" u="none" strike="noStrike" kern="1200" cap="none" spc="0" normalizeH="0" baseline="0" noProof="0" dirty="0" smtClean="0">
                <a:ln>
                  <a:noFill/>
                </a:ln>
                <a:effectLst/>
                <a:uLnTx/>
                <a:uFillTx/>
                <a:latin typeface="+mn-lt"/>
                <a:ea typeface="+mn-ea"/>
                <a:cs typeface="+mn-cs"/>
              </a:rPr>
              <a:t>  </a:t>
            </a:r>
            <a:r>
              <a:rPr kumimoji="0" lang="en-US" sz="2800" b="0" i="0" u="none" strike="noStrike" kern="1200" cap="none" spc="0" normalizeH="0" baseline="0" noProof="0" dirty="0" err="1" smtClean="0">
                <a:ln>
                  <a:noFill/>
                </a:ln>
                <a:effectLst/>
                <a:uLnTx/>
                <a:uFillTx/>
                <a:latin typeface="+mn-lt"/>
                <a:ea typeface="+mn-ea"/>
                <a:cs typeface="+mn-cs"/>
              </a:rPr>
              <a:t>Kekayaan</a:t>
            </a:r>
            <a:r>
              <a:rPr kumimoji="0" lang="en-US" sz="2800" b="0" i="0" u="none" strike="noStrike" kern="1200" cap="none" spc="0" normalizeH="0" baseline="0" noProof="0" dirty="0" smtClean="0">
                <a:ln>
                  <a:noFill/>
                </a:ln>
                <a:effectLst/>
                <a:uLnTx/>
                <a:uFillTx/>
                <a:latin typeface="+mn-lt"/>
                <a:ea typeface="+mn-ea"/>
                <a:cs typeface="+mn-cs"/>
              </a:rPr>
              <a:t>,</a:t>
            </a:r>
          </a:p>
          <a:p>
            <a:pPr marL="0" marR="0" lvl="0" indent="0"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2800" b="0" i="0" u="none" strike="noStrike" kern="1200" cap="none" spc="0" normalizeH="0" baseline="0" noProof="0" dirty="0" smtClean="0">
                <a:ln>
                  <a:noFill/>
                </a:ln>
                <a:effectLst/>
                <a:uLnTx/>
                <a:uFillTx/>
                <a:latin typeface="+mn-lt"/>
                <a:ea typeface="+mn-ea"/>
                <a:cs typeface="+mn-cs"/>
              </a:rPr>
              <a:t>      </a:t>
            </a:r>
            <a:r>
              <a:rPr kumimoji="0" lang="en-US" sz="2800" b="0" i="0" u="none" strike="noStrike" kern="1200" cap="none" spc="0" normalizeH="0" baseline="0" noProof="0" dirty="0" err="1" smtClean="0">
                <a:ln>
                  <a:noFill/>
                </a:ln>
                <a:effectLst/>
                <a:uLnTx/>
                <a:uFillTx/>
                <a:latin typeface="+mn-lt"/>
                <a:ea typeface="+mn-ea"/>
                <a:cs typeface="+mn-cs"/>
              </a:rPr>
              <a:t>contoh</a:t>
            </a:r>
            <a:r>
              <a:rPr kumimoji="0" lang="en-US" sz="2800" b="0" i="0" u="none" strike="noStrike" kern="1200" cap="none" spc="0" normalizeH="0" baseline="0" noProof="0" dirty="0" smtClean="0">
                <a:ln>
                  <a:noFill/>
                </a:ln>
                <a:effectLst/>
                <a:uLnTx/>
                <a:uFillTx/>
                <a:latin typeface="+mn-lt"/>
                <a:ea typeface="+mn-ea"/>
                <a:cs typeface="+mn-cs"/>
              </a:rPr>
              <a:t> : </a:t>
            </a:r>
            <a:r>
              <a:rPr kumimoji="0" lang="en-US" sz="2800" b="0" i="0" u="none" strike="noStrike" kern="1200" cap="none" spc="0" normalizeH="0" baseline="0" noProof="0" dirty="0" err="1" smtClean="0">
                <a:ln>
                  <a:noFill/>
                </a:ln>
                <a:effectLst/>
                <a:uLnTx/>
                <a:uFillTx/>
                <a:latin typeface="+mn-lt"/>
                <a:ea typeface="+mn-ea"/>
                <a:cs typeface="+mn-cs"/>
              </a:rPr>
              <a:t>Pajak</a:t>
            </a:r>
            <a:r>
              <a:rPr kumimoji="0" lang="en-US" sz="2800" b="0" i="0" u="none" strike="noStrike" kern="1200" cap="none" spc="0" normalizeH="0" baseline="0" noProof="0" dirty="0" smtClean="0">
                <a:ln>
                  <a:noFill/>
                </a:ln>
                <a:effectLst/>
                <a:uLnTx/>
                <a:uFillTx/>
                <a:latin typeface="+mn-lt"/>
                <a:ea typeface="+mn-ea"/>
                <a:cs typeface="+mn-cs"/>
              </a:rPr>
              <a:t> </a:t>
            </a:r>
            <a:r>
              <a:rPr kumimoji="0" lang="en-US" sz="2800" b="0" i="0" u="none" strike="noStrike" kern="1200" cap="none" spc="0" normalizeH="0" baseline="0" noProof="0" dirty="0" err="1" smtClean="0">
                <a:ln>
                  <a:noFill/>
                </a:ln>
                <a:effectLst/>
                <a:uLnTx/>
                <a:uFillTx/>
                <a:latin typeface="+mn-lt"/>
                <a:ea typeface="+mn-ea"/>
                <a:cs typeface="+mn-cs"/>
              </a:rPr>
              <a:t>Bumi</a:t>
            </a:r>
            <a:r>
              <a:rPr kumimoji="0" lang="en-US" sz="2800" b="0" i="0" u="none" strike="noStrike" kern="1200" cap="none" spc="0" normalizeH="0" baseline="0" noProof="0" dirty="0" smtClean="0">
                <a:ln>
                  <a:noFill/>
                </a:ln>
                <a:effectLst/>
                <a:uLnTx/>
                <a:uFillTx/>
                <a:latin typeface="+mn-lt"/>
                <a:ea typeface="+mn-ea"/>
                <a:cs typeface="+mn-cs"/>
              </a:rPr>
              <a:t> </a:t>
            </a:r>
            <a:r>
              <a:rPr kumimoji="0" lang="en-US" sz="2800" b="0" i="0" u="none" strike="noStrike" kern="1200" cap="none" spc="0" normalizeH="0" baseline="0" noProof="0" dirty="0" err="1" smtClean="0">
                <a:ln>
                  <a:noFill/>
                </a:ln>
                <a:effectLst/>
                <a:uLnTx/>
                <a:uFillTx/>
                <a:latin typeface="+mn-lt"/>
                <a:ea typeface="+mn-ea"/>
                <a:cs typeface="+mn-cs"/>
              </a:rPr>
              <a:t>dan</a:t>
            </a:r>
            <a:r>
              <a:rPr kumimoji="0" lang="en-US" sz="2800" b="0" i="0" u="none" strike="noStrike" kern="1200" cap="none" spc="0" normalizeH="0" baseline="0" noProof="0" dirty="0" smtClean="0">
                <a:ln>
                  <a:noFill/>
                </a:ln>
                <a:effectLst/>
                <a:uLnTx/>
                <a:uFillTx/>
                <a:latin typeface="+mn-lt"/>
                <a:ea typeface="+mn-ea"/>
                <a:cs typeface="+mn-cs"/>
              </a:rPr>
              <a:t> </a:t>
            </a:r>
            <a:r>
              <a:rPr kumimoji="0" lang="en-US" sz="2800" b="0" i="0" u="none" strike="noStrike" kern="1200" cap="none" spc="0" normalizeH="0" baseline="0" noProof="0" dirty="0" err="1" smtClean="0">
                <a:ln>
                  <a:noFill/>
                </a:ln>
                <a:effectLst/>
                <a:uLnTx/>
                <a:uFillTx/>
                <a:latin typeface="+mn-lt"/>
                <a:ea typeface="+mn-ea"/>
                <a:cs typeface="+mn-cs"/>
              </a:rPr>
              <a:t>Bangunan</a:t>
            </a:r>
            <a:r>
              <a:rPr kumimoji="0" lang="en-US" sz="2800" b="0" i="0" u="none" strike="noStrike" kern="1200" cap="none" spc="0" normalizeH="0" baseline="0" noProof="0" dirty="0" smtClean="0">
                <a:ln>
                  <a:noFill/>
                </a:ln>
                <a:effectLst/>
                <a:uLnTx/>
                <a:uFillTx/>
                <a:latin typeface="+mn-lt"/>
                <a:ea typeface="+mn-ea"/>
                <a:cs typeface="+mn-cs"/>
              </a:rPr>
              <a:t>.</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effectLst/>
                <a:uLnTx/>
                <a:uFillTx/>
                <a:latin typeface="+mn-lt"/>
                <a:ea typeface="+mn-ea"/>
                <a:cs typeface="+mn-cs"/>
              </a:rPr>
              <a:t>2. </a:t>
            </a:r>
            <a:r>
              <a:rPr kumimoji="0" lang="en-US" sz="2800" b="0" i="0" u="none" strike="noStrike" kern="1200" cap="none" spc="0" normalizeH="0" baseline="0" noProof="0" dirty="0" err="1" smtClean="0">
                <a:ln>
                  <a:noFill/>
                </a:ln>
                <a:effectLst/>
                <a:uLnTx/>
                <a:uFillTx/>
                <a:latin typeface="+mn-lt"/>
                <a:ea typeface="+mn-ea"/>
                <a:cs typeface="+mn-cs"/>
              </a:rPr>
              <a:t>Objek</a:t>
            </a:r>
            <a:r>
              <a:rPr kumimoji="0" lang="en-US" sz="2800" b="0" i="0" u="none" strike="noStrike" kern="1200" cap="none" spc="0" normalizeH="0" baseline="0" noProof="0" dirty="0" smtClean="0">
                <a:ln>
                  <a:noFill/>
                </a:ln>
                <a:effectLst/>
                <a:uLnTx/>
                <a:uFillTx/>
                <a:latin typeface="+mn-lt"/>
                <a:ea typeface="+mn-ea"/>
                <a:cs typeface="+mn-cs"/>
              </a:rPr>
              <a:t> </a:t>
            </a:r>
            <a:r>
              <a:rPr kumimoji="0" lang="en-US" sz="2800" b="0" i="0" u="none" strike="noStrike" kern="1200" cap="none" spc="0" normalizeH="0" baseline="0" noProof="0" dirty="0" err="1" smtClean="0">
                <a:ln>
                  <a:noFill/>
                </a:ln>
                <a:effectLst/>
                <a:uLnTx/>
                <a:uFillTx/>
                <a:latin typeface="+mn-lt"/>
                <a:ea typeface="+mn-ea"/>
                <a:cs typeface="+mn-cs"/>
              </a:rPr>
              <a:t>Pajak</a:t>
            </a:r>
            <a:r>
              <a:rPr kumimoji="0" lang="en-US" sz="2800" b="0" i="0" u="none" strike="noStrike" kern="1200" cap="none" spc="0" normalizeH="0" baseline="0" noProof="0" dirty="0" smtClean="0">
                <a:ln>
                  <a:noFill/>
                </a:ln>
                <a:effectLst/>
                <a:uLnTx/>
                <a:uFillTx/>
                <a:latin typeface="+mn-lt"/>
                <a:ea typeface="+mn-ea"/>
                <a:cs typeface="+mn-cs"/>
              </a:rPr>
              <a:t> </a:t>
            </a:r>
            <a:r>
              <a:rPr kumimoji="0" lang="en-US" sz="2800" b="0" i="0" u="none" strike="noStrike" kern="1200" cap="none" spc="0" normalizeH="0" baseline="0" noProof="0" dirty="0" err="1" smtClean="0">
                <a:ln>
                  <a:noFill/>
                </a:ln>
                <a:effectLst/>
                <a:uLnTx/>
                <a:uFillTx/>
                <a:latin typeface="+mn-lt"/>
                <a:ea typeface="+mn-ea"/>
                <a:cs typeface="+mn-cs"/>
              </a:rPr>
              <a:t>berupa</a:t>
            </a:r>
            <a:r>
              <a:rPr kumimoji="0" lang="en-US" sz="2800" b="0" i="0" u="none" strike="noStrike" kern="1200" cap="none" spc="0" normalizeH="0" baseline="0" noProof="0" dirty="0" smtClean="0">
                <a:ln>
                  <a:noFill/>
                </a:ln>
                <a:effectLst/>
                <a:uLnTx/>
                <a:uFillTx/>
                <a:latin typeface="+mn-lt"/>
                <a:ea typeface="+mn-ea"/>
                <a:cs typeface="+mn-cs"/>
              </a:rPr>
              <a:t> </a:t>
            </a:r>
            <a:r>
              <a:rPr kumimoji="0" lang="en-US" sz="2800" b="0" i="0" u="none" strike="noStrike" kern="1200" cap="none" spc="0" normalizeH="0" baseline="0" noProof="0" dirty="0" err="1" smtClean="0">
                <a:ln>
                  <a:noFill/>
                </a:ln>
                <a:effectLst/>
                <a:uLnTx/>
                <a:uFillTx/>
                <a:latin typeface="+mn-lt"/>
                <a:ea typeface="+mn-ea"/>
                <a:cs typeface="+mn-cs"/>
              </a:rPr>
              <a:t>Penghasilan</a:t>
            </a:r>
            <a:r>
              <a:rPr kumimoji="0" lang="en-US" sz="2800" b="0" i="0" u="none" strike="noStrike" kern="1200" cap="none" spc="0" normalizeH="0" baseline="0" noProof="0" dirty="0" smtClean="0">
                <a:ln>
                  <a:noFill/>
                </a:ln>
                <a:effectLst/>
                <a:uLnTx/>
                <a:uFillTx/>
                <a:latin typeface="+mn-lt"/>
                <a:ea typeface="+mn-ea"/>
                <a:cs typeface="+mn-cs"/>
              </a:rPr>
              <a:t>,</a:t>
            </a:r>
          </a:p>
          <a:p>
            <a:pPr marL="0" marR="0" lvl="0" indent="0"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2800" b="0" i="0" u="none" strike="noStrike" kern="1200" cap="none" spc="0" normalizeH="0" baseline="0" noProof="0" dirty="0" smtClean="0">
                <a:ln>
                  <a:noFill/>
                </a:ln>
                <a:effectLst/>
                <a:uLnTx/>
                <a:uFillTx/>
                <a:latin typeface="+mn-lt"/>
                <a:ea typeface="+mn-ea"/>
                <a:cs typeface="+mn-cs"/>
              </a:rPr>
              <a:t>       </a:t>
            </a:r>
            <a:r>
              <a:rPr kumimoji="0" lang="en-US" sz="2800" b="0" i="0" u="none" strike="noStrike" kern="1200" cap="none" spc="0" normalizeH="0" baseline="0" noProof="0" dirty="0" err="1" smtClean="0">
                <a:ln>
                  <a:noFill/>
                </a:ln>
                <a:effectLst/>
                <a:uLnTx/>
                <a:uFillTx/>
                <a:latin typeface="+mn-lt"/>
                <a:ea typeface="+mn-ea"/>
                <a:cs typeface="+mn-cs"/>
              </a:rPr>
              <a:t>contoh</a:t>
            </a:r>
            <a:r>
              <a:rPr kumimoji="0" lang="en-US" sz="2800" b="0" i="0" u="none" strike="noStrike" kern="1200" cap="none" spc="0" normalizeH="0" baseline="0" noProof="0" dirty="0" smtClean="0">
                <a:ln>
                  <a:noFill/>
                </a:ln>
                <a:effectLst/>
                <a:uLnTx/>
                <a:uFillTx/>
                <a:latin typeface="+mn-lt"/>
                <a:ea typeface="+mn-ea"/>
                <a:cs typeface="+mn-cs"/>
              </a:rPr>
              <a:t> : </a:t>
            </a:r>
            <a:r>
              <a:rPr kumimoji="0" lang="en-US" sz="2800" b="0" i="0" u="none" strike="noStrike" kern="1200" cap="none" spc="0" normalizeH="0" baseline="0" noProof="0" dirty="0" err="1" smtClean="0">
                <a:ln>
                  <a:noFill/>
                </a:ln>
                <a:effectLst/>
                <a:uLnTx/>
                <a:uFillTx/>
                <a:latin typeface="+mn-lt"/>
                <a:ea typeface="+mn-ea"/>
                <a:cs typeface="+mn-cs"/>
              </a:rPr>
              <a:t>Pajak</a:t>
            </a:r>
            <a:r>
              <a:rPr kumimoji="0" lang="en-US" sz="2800" b="0" i="0" u="none" strike="noStrike" kern="1200" cap="none" spc="0" normalizeH="0" baseline="0" noProof="0" dirty="0" smtClean="0">
                <a:ln>
                  <a:noFill/>
                </a:ln>
                <a:effectLst/>
                <a:uLnTx/>
                <a:uFillTx/>
                <a:latin typeface="+mn-lt"/>
                <a:ea typeface="+mn-ea"/>
                <a:cs typeface="+mn-cs"/>
              </a:rPr>
              <a:t>  </a:t>
            </a:r>
            <a:r>
              <a:rPr kumimoji="0" lang="en-US" sz="2800" b="0" i="0" u="none" strike="noStrike" kern="1200" cap="none" spc="0" normalizeH="0" baseline="0" noProof="0" dirty="0" err="1" smtClean="0">
                <a:ln>
                  <a:noFill/>
                </a:ln>
                <a:effectLst/>
                <a:uLnTx/>
                <a:uFillTx/>
                <a:latin typeface="+mn-lt"/>
                <a:ea typeface="+mn-ea"/>
                <a:cs typeface="+mn-cs"/>
              </a:rPr>
              <a:t>Penghasilan</a:t>
            </a:r>
            <a:r>
              <a:rPr kumimoji="0" lang="en-US" sz="2800" b="0" i="0" u="none" strike="noStrike" kern="1200" cap="none" spc="0" normalizeH="0" baseline="0" noProof="0" dirty="0" smtClean="0">
                <a:ln>
                  <a:noFill/>
                </a:ln>
                <a:effectLst/>
                <a:uLnTx/>
                <a:uFillTx/>
                <a:latin typeface="+mn-lt"/>
                <a:ea typeface="+mn-ea"/>
                <a:cs typeface="+mn-cs"/>
              </a:rPr>
              <a:t>.</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effectLst/>
                <a:uLnTx/>
                <a:uFillTx/>
                <a:latin typeface="+mn-lt"/>
                <a:ea typeface="+mn-ea"/>
                <a:cs typeface="+mn-cs"/>
              </a:rPr>
              <a:t>3. </a:t>
            </a:r>
            <a:r>
              <a:rPr kumimoji="0" lang="en-US" sz="2800" b="0" i="0" u="none" strike="noStrike" kern="1200" cap="none" spc="0" normalizeH="0" baseline="0" noProof="0" dirty="0" err="1" smtClean="0">
                <a:ln>
                  <a:noFill/>
                </a:ln>
                <a:effectLst/>
                <a:uLnTx/>
                <a:uFillTx/>
                <a:latin typeface="+mn-lt"/>
                <a:ea typeface="+mn-ea"/>
                <a:cs typeface="+mn-cs"/>
              </a:rPr>
              <a:t>Objek</a:t>
            </a:r>
            <a:r>
              <a:rPr kumimoji="0" lang="en-US" sz="2800" b="0" i="0" u="none" strike="noStrike" kern="1200" cap="none" spc="0" normalizeH="0" baseline="0" noProof="0" dirty="0" smtClean="0">
                <a:ln>
                  <a:noFill/>
                </a:ln>
                <a:effectLst/>
                <a:uLnTx/>
                <a:uFillTx/>
                <a:latin typeface="+mn-lt"/>
                <a:ea typeface="+mn-ea"/>
                <a:cs typeface="+mn-cs"/>
              </a:rPr>
              <a:t> </a:t>
            </a:r>
            <a:r>
              <a:rPr kumimoji="0" lang="en-US" sz="2800" b="0" i="0" u="none" strike="noStrike" kern="1200" cap="none" spc="0" normalizeH="0" baseline="0" noProof="0" dirty="0" err="1" smtClean="0">
                <a:ln>
                  <a:noFill/>
                </a:ln>
                <a:effectLst/>
                <a:uLnTx/>
                <a:uFillTx/>
                <a:latin typeface="+mn-lt"/>
                <a:ea typeface="+mn-ea"/>
                <a:cs typeface="+mn-cs"/>
              </a:rPr>
              <a:t>Pajak</a:t>
            </a:r>
            <a:r>
              <a:rPr kumimoji="0" lang="en-US" sz="2800" b="0" i="0" u="none" strike="noStrike" kern="1200" cap="none" spc="0" normalizeH="0" baseline="0" noProof="0" dirty="0" smtClean="0">
                <a:ln>
                  <a:noFill/>
                </a:ln>
                <a:effectLst/>
                <a:uLnTx/>
                <a:uFillTx/>
                <a:latin typeface="+mn-lt"/>
                <a:ea typeface="+mn-ea"/>
                <a:cs typeface="+mn-cs"/>
              </a:rPr>
              <a:t> </a:t>
            </a:r>
            <a:r>
              <a:rPr kumimoji="0" lang="en-US" sz="2800" b="0" i="0" u="none" strike="noStrike" kern="1200" cap="none" spc="0" normalizeH="0" baseline="0" noProof="0" dirty="0" err="1" smtClean="0">
                <a:ln>
                  <a:noFill/>
                </a:ln>
                <a:effectLst/>
                <a:uLnTx/>
                <a:uFillTx/>
                <a:latin typeface="+mn-lt"/>
                <a:ea typeface="+mn-ea"/>
                <a:cs typeface="+mn-cs"/>
              </a:rPr>
              <a:t>berupa</a:t>
            </a:r>
            <a:r>
              <a:rPr kumimoji="0" lang="en-US" sz="2800" b="0" i="0" u="none" strike="noStrike" kern="1200" cap="none" spc="0" normalizeH="0" baseline="0" noProof="0" dirty="0" smtClean="0">
                <a:ln>
                  <a:noFill/>
                </a:ln>
                <a:effectLst/>
                <a:uLnTx/>
                <a:uFillTx/>
                <a:latin typeface="+mn-lt"/>
                <a:ea typeface="+mn-ea"/>
                <a:cs typeface="+mn-cs"/>
              </a:rPr>
              <a:t> </a:t>
            </a:r>
            <a:r>
              <a:rPr kumimoji="0" lang="en-US" sz="2800" b="0" i="0" u="none" strike="noStrike" kern="1200" cap="none" spc="0" normalizeH="0" baseline="0" noProof="0" dirty="0" err="1" smtClean="0">
                <a:ln>
                  <a:noFill/>
                </a:ln>
                <a:effectLst/>
                <a:uLnTx/>
                <a:uFillTx/>
                <a:latin typeface="+mn-lt"/>
                <a:ea typeface="+mn-ea"/>
                <a:cs typeface="+mn-cs"/>
              </a:rPr>
              <a:t>Kegiatan</a:t>
            </a:r>
            <a:r>
              <a:rPr kumimoji="0" lang="en-US" sz="2800" b="0" i="0" u="none" strike="noStrike" kern="1200" cap="none" spc="0" normalizeH="0" baseline="0" noProof="0" dirty="0" smtClean="0">
                <a:ln>
                  <a:noFill/>
                </a:ln>
                <a:effectLst/>
                <a:uLnTx/>
                <a:uFillTx/>
                <a:latin typeface="+mn-lt"/>
                <a:ea typeface="+mn-ea"/>
                <a:cs typeface="+mn-cs"/>
              </a:rPr>
              <a:t> </a:t>
            </a:r>
            <a:r>
              <a:rPr kumimoji="0" lang="en-US" sz="2800" b="0" i="0" u="none" strike="noStrike" kern="1200" cap="none" spc="0" normalizeH="0" baseline="0" noProof="0" dirty="0" err="1" smtClean="0">
                <a:ln>
                  <a:noFill/>
                </a:ln>
                <a:effectLst/>
                <a:uLnTx/>
                <a:uFillTx/>
                <a:latin typeface="+mn-lt"/>
                <a:ea typeface="+mn-ea"/>
                <a:cs typeface="+mn-cs"/>
              </a:rPr>
              <a:t>dalam</a:t>
            </a:r>
            <a:r>
              <a:rPr kumimoji="0" lang="en-US" sz="2800" b="0" i="0" u="none" strike="noStrike" kern="1200" cap="none" spc="0" normalizeH="0" baseline="0" noProof="0" dirty="0" smtClean="0">
                <a:ln>
                  <a:noFill/>
                </a:ln>
                <a:effectLst/>
                <a:uLnTx/>
                <a:uFillTx/>
                <a:latin typeface="+mn-lt"/>
                <a:ea typeface="+mn-ea"/>
                <a:cs typeface="+mn-cs"/>
              </a:rPr>
              <a:t>  </a:t>
            </a:r>
            <a:r>
              <a:rPr kumimoji="0" lang="en-US" sz="2800" b="0" i="0" u="none" strike="noStrike" kern="1200" cap="none" spc="0" normalizeH="0" baseline="0" noProof="0" dirty="0" err="1" smtClean="0">
                <a:ln>
                  <a:noFill/>
                </a:ln>
                <a:effectLst/>
                <a:uLnTx/>
                <a:uFillTx/>
                <a:latin typeface="+mn-lt"/>
                <a:ea typeface="+mn-ea"/>
                <a:cs typeface="+mn-cs"/>
              </a:rPr>
              <a:t>Lalulintas</a:t>
            </a:r>
            <a:r>
              <a:rPr kumimoji="0" lang="en-US" sz="2800" b="0" i="0" u="none" strike="noStrike" kern="1200" cap="none" spc="0" normalizeH="0" baseline="0" noProof="0" dirty="0" smtClean="0">
                <a:ln>
                  <a:noFill/>
                </a:ln>
                <a:effectLst/>
                <a:uLnTx/>
                <a:uFillTx/>
                <a:latin typeface="+mn-lt"/>
                <a:ea typeface="+mn-ea"/>
                <a:cs typeface="+mn-cs"/>
              </a:rPr>
              <a:t> </a:t>
            </a:r>
            <a:r>
              <a:rPr kumimoji="0" lang="en-US" sz="2800" b="0" i="0" u="none" strike="noStrike" kern="1200" cap="none" spc="0" normalizeH="0" baseline="0" noProof="0" dirty="0" err="1" smtClean="0">
                <a:ln>
                  <a:noFill/>
                </a:ln>
                <a:effectLst/>
                <a:uLnTx/>
                <a:uFillTx/>
                <a:latin typeface="+mn-lt"/>
                <a:ea typeface="+mn-ea"/>
                <a:cs typeface="+mn-cs"/>
              </a:rPr>
              <a:t>Hukum</a:t>
            </a:r>
            <a:r>
              <a:rPr kumimoji="0" lang="en-US" sz="2800" b="0" i="0" u="none" strike="noStrike" kern="1200" cap="none" spc="0" normalizeH="0" baseline="0" noProof="0" dirty="0" smtClean="0">
                <a:ln>
                  <a:noFill/>
                </a:ln>
                <a:effectLst/>
                <a:uLnTx/>
                <a:uFillTx/>
                <a:latin typeface="+mn-lt"/>
                <a:ea typeface="+mn-ea"/>
                <a:cs typeface="+mn-cs"/>
              </a:rPr>
              <a:t> ,</a:t>
            </a:r>
          </a:p>
          <a:p>
            <a:pPr marL="0" marR="0" lvl="0" indent="0"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2800" b="0" i="0" u="none" strike="noStrike" kern="1200" cap="none" spc="0" normalizeH="0" baseline="0" noProof="0" dirty="0" smtClean="0">
                <a:ln>
                  <a:noFill/>
                </a:ln>
                <a:effectLst/>
                <a:uLnTx/>
                <a:uFillTx/>
                <a:latin typeface="+mn-lt"/>
                <a:ea typeface="+mn-ea"/>
                <a:cs typeface="+mn-cs"/>
              </a:rPr>
              <a:t>      </a:t>
            </a:r>
            <a:r>
              <a:rPr kumimoji="0" lang="en-US" sz="2800" b="0" i="0" u="none" strike="noStrike" kern="1200" cap="none" spc="0" normalizeH="0" baseline="0" noProof="0" dirty="0" err="1" smtClean="0">
                <a:ln>
                  <a:noFill/>
                </a:ln>
                <a:effectLst/>
                <a:uLnTx/>
                <a:uFillTx/>
                <a:latin typeface="+mn-lt"/>
                <a:ea typeface="+mn-ea"/>
                <a:cs typeface="+mn-cs"/>
              </a:rPr>
              <a:t>contoh</a:t>
            </a:r>
            <a:r>
              <a:rPr kumimoji="0" lang="en-US" sz="2800" b="0" i="0" u="none" strike="noStrike" kern="1200" cap="none" spc="0" normalizeH="0" baseline="0" noProof="0" dirty="0" smtClean="0">
                <a:ln>
                  <a:noFill/>
                </a:ln>
                <a:effectLst/>
                <a:uLnTx/>
                <a:uFillTx/>
                <a:latin typeface="+mn-lt"/>
                <a:ea typeface="+mn-ea"/>
                <a:cs typeface="+mn-cs"/>
              </a:rPr>
              <a:t> : PPN, Bea </a:t>
            </a:r>
            <a:r>
              <a:rPr kumimoji="0" lang="en-US" sz="2800" b="0" i="0" u="none" strike="noStrike" kern="1200" cap="none" spc="0" normalizeH="0" baseline="0" noProof="0" dirty="0" err="1" smtClean="0">
                <a:ln>
                  <a:noFill/>
                </a:ln>
                <a:effectLst/>
                <a:uLnTx/>
                <a:uFillTx/>
                <a:latin typeface="+mn-lt"/>
                <a:ea typeface="+mn-ea"/>
                <a:cs typeface="+mn-cs"/>
              </a:rPr>
              <a:t>Meterai</a:t>
            </a:r>
            <a:r>
              <a:rPr kumimoji="0" lang="en-US" sz="2800" b="0" i="0" u="none" strike="noStrike" kern="1200" cap="none" spc="0" normalizeH="0" baseline="0" noProof="0" dirty="0" smtClean="0">
                <a:ln>
                  <a:noFill/>
                </a:ln>
                <a:effectLst/>
                <a:uLnTx/>
                <a:uFillTx/>
                <a:latin typeface="+mn-lt"/>
                <a:ea typeface="+mn-ea"/>
                <a:cs typeface="+mn-cs"/>
              </a:rPr>
              <a:t>,  BPHTB.</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lgn="l">
              <a:defRPr/>
            </a:pPr>
            <a:r>
              <a:rPr lang="id-ID" sz="3200" dirty="0" smtClean="0"/>
              <a:t>Pertemuan 4 : SUBJEK DAN OBJEK PAJAK</a:t>
            </a:r>
            <a:endParaRPr lang="id-ID" sz="3200" dirty="0"/>
          </a:p>
        </p:txBody>
      </p:sp>
      <p:sp>
        <p:nvSpPr>
          <p:cNvPr id="6" name="TextBox 5"/>
          <p:cNvSpPr txBox="1"/>
          <p:nvPr/>
        </p:nvSpPr>
        <p:spPr>
          <a:xfrm>
            <a:off x="323528" y="1700808"/>
            <a:ext cx="8352928" cy="1231106"/>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r>
              <a:rPr lang="en-US" sz="2000" b="1" dirty="0" err="1" smtClean="0"/>
              <a:t>Objek</a:t>
            </a:r>
            <a:r>
              <a:rPr lang="en-US" sz="2000" b="1" dirty="0" smtClean="0"/>
              <a:t>  </a:t>
            </a:r>
            <a:r>
              <a:rPr lang="en-US" sz="2000" b="1" dirty="0" err="1" smtClean="0"/>
              <a:t>Pajak</a:t>
            </a:r>
            <a:r>
              <a:rPr lang="en-US" sz="2000" b="1" dirty="0" smtClean="0"/>
              <a:t>  </a:t>
            </a:r>
            <a:r>
              <a:rPr lang="en-US" sz="2000" b="1" dirty="0" err="1" smtClean="0"/>
              <a:t>berupa</a:t>
            </a:r>
            <a:r>
              <a:rPr lang="en-US" sz="2000" b="1" dirty="0" smtClean="0"/>
              <a:t> </a:t>
            </a:r>
            <a:r>
              <a:rPr lang="en-US" sz="2000" b="1" dirty="0" err="1" smtClean="0"/>
              <a:t>Kekayaan</a:t>
            </a:r>
            <a:r>
              <a:rPr lang="en-US" dirty="0" smtClean="0"/>
              <a:t> : </a:t>
            </a:r>
            <a:br>
              <a:rPr lang="en-US" dirty="0" smtClean="0"/>
            </a:br>
            <a:r>
              <a:rPr lang="en-US" dirty="0" err="1" smtClean="0"/>
              <a:t>adalah</a:t>
            </a:r>
            <a:r>
              <a:rPr lang="en-US" dirty="0" smtClean="0"/>
              <a:t>  </a:t>
            </a:r>
            <a:r>
              <a:rPr lang="en-US" dirty="0" err="1" smtClean="0"/>
              <a:t>harta</a:t>
            </a:r>
            <a:r>
              <a:rPr lang="en-US" dirty="0" smtClean="0"/>
              <a:t> yang </a:t>
            </a:r>
            <a:r>
              <a:rPr lang="en-US" dirty="0" err="1" smtClean="0"/>
              <a:t>dimiliki</a:t>
            </a:r>
            <a:r>
              <a:rPr lang="en-US" dirty="0" smtClean="0"/>
              <a:t> </a:t>
            </a:r>
            <a:r>
              <a:rPr lang="en-US" dirty="0" err="1" smtClean="0"/>
              <a:t>seseorang</a:t>
            </a:r>
            <a:r>
              <a:rPr lang="en-US" dirty="0" smtClean="0"/>
              <a:t> </a:t>
            </a:r>
            <a:r>
              <a:rPr lang="en-US" dirty="0" err="1" smtClean="0"/>
              <a:t>dapat</a:t>
            </a:r>
            <a:r>
              <a:rPr lang="en-US" dirty="0" smtClean="0"/>
              <a:t> </a:t>
            </a:r>
            <a:r>
              <a:rPr lang="en-US" dirty="0" err="1" smtClean="0"/>
              <a:t>berupa</a:t>
            </a:r>
            <a:r>
              <a:rPr lang="en-US" dirty="0" smtClean="0"/>
              <a:t> </a:t>
            </a:r>
            <a:r>
              <a:rPr lang="en-US" dirty="0" err="1" smtClean="0"/>
              <a:t>harta</a:t>
            </a:r>
            <a:r>
              <a:rPr lang="en-US" dirty="0" smtClean="0"/>
              <a:t> </a:t>
            </a:r>
            <a:r>
              <a:rPr lang="en-US" dirty="0" err="1" smtClean="0"/>
              <a:t>berwujud</a:t>
            </a:r>
            <a:r>
              <a:rPr lang="en-US" dirty="0" smtClean="0"/>
              <a:t>, </a:t>
            </a:r>
            <a:r>
              <a:rPr lang="en-US" dirty="0" err="1" smtClean="0"/>
              <a:t>tak</a:t>
            </a:r>
            <a:r>
              <a:rPr lang="en-US" dirty="0" smtClean="0"/>
              <a:t> </a:t>
            </a:r>
            <a:r>
              <a:rPr lang="en-US" dirty="0" err="1" smtClean="0"/>
              <a:t>berwujud</a:t>
            </a:r>
            <a:r>
              <a:rPr lang="en-US" dirty="0" smtClean="0"/>
              <a:t>, </a:t>
            </a:r>
            <a:r>
              <a:rPr lang="en-US" dirty="0" err="1" smtClean="0"/>
              <a:t>bergerak</a:t>
            </a:r>
            <a:r>
              <a:rPr lang="en-US" dirty="0" smtClean="0"/>
              <a:t> </a:t>
            </a:r>
            <a:r>
              <a:rPr lang="en-US" dirty="0" err="1" smtClean="0"/>
              <a:t>dan</a:t>
            </a:r>
            <a:r>
              <a:rPr lang="en-US" dirty="0" smtClean="0"/>
              <a:t> </a:t>
            </a:r>
            <a:r>
              <a:rPr lang="en-US" dirty="0" err="1" smtClean="0"/>
              <a:t>tak</a:t>
            </a:r>
            <a:r>
              <a:rPr lang="en-US" dirty="0" smtClean="0"/>
              <a:t> </a:t>
            </a:r>
            <a:r>
              <a:rPr lang="en-US" dirty="0" err="1" smtClean="0"/>
              <a:t>gerak</a:t>
            </a:r>
            <a:r>
              <a:rPr lang="en-US" dirty="0" smtClean="0"/>
              <a:t> </a:t>
            </a:r>
            <a:r>
              <a:rPr lang="en-US" dirty="0" err="1" smtClean="0"/>
              <a:t>dengan</a:t>
            </a:r>
            <a:r>
              <a:rPr lang="en-US" dirty="0" smtClean="0"/>
              <a:t> </a:t>
            </a:r>
            <a:r>
              <a:rPr lang="en-US" dirty="0" err="1" smtClean="0"/>
              <a:t>ukuran</a:t>
            </a:r>
            <a:r>
              <a:rPr lang="en-US" dirty="0" smtClean="0"/>
              <a:t> </a:t>
            </a:r>
            <a:r>
              <a:rPr lang="en-US" dirty="0" err="1" smtClean="0"/>
              <a:t>harta</a:t>
            </a:r>
            <a:r>
              <a:rPr lang="en-US" dirty="0" smtClean="0"/>
              <a:t> </a:t>
            </a:r>
            <a:r>
              <a:rPr lang="en-US" dirty="0" err="1" smtClean="0"/>
              <a:t>tersebut</a:t>
            </a:r>
            <a:r>
              <a:rPr lang="en-US" dirty="0" smtClean="0"/>
              <a:t> </a:t>
            </a:r>
            <a:r>
              <a:rPr lang="en-US" dirty="0" err="1" smtClean="0"/>
              <a:t>mempunyai</a:t>
            </a:r>
            <a:r>
              <a:rPr lang="en-US" dirty="0" smtClean="0"/>
              <a:t> </a:t>
            </a:r>
            <a:r>
              <a:rPr lang="en-US" dirty="0" err="1" smtClean="0"/>
              <a:t>nilai</a:t>
            </a:r>
            <a:r>
              <a:rPr lang="en-US" dirty="0" smtClean="0"/>
              <a:t> </a:t>
            </a:r>
            <a:r>
              <a:rPr lang="en-US" dirty="0" err="1" smtClean="0"/>
              <a:t>sosial</a:t>
            </a:r>
            <a:r>
              <a:rPr lang="en-US" dirty="0" smtClean="0"/>
              <a:t> </a:t>
            </a:r>
            <a:r>
              <a:rPr lang="en-US" dirty="0" err="1" smtClean="0"/>
              <a:t>dan</a:t>
            </a:r>
            <a:r>
              <a:rPr lang="en-US" dirty="0" smtClean="0"/>
              <a:t> </a:t>
            </a:r>
            <a:r>
              <a:rPr lang="en-US" dirty="0" err="1" smtClean="0"/>
              <a:t>nilai</a:t>
            </a:r>
            <a:r>
              <a:rPr lang="en-US" dirty="0" smtClean="0"/>
              <a:t> </a:t>
            </a:r>
            <a:r>
              <a:rPr lang="en-US" dirty="0" err="1" smtClean="0"/>
              <a:t>ekonomis</a:t>
            </a:r>
            <a:r>
              <a:rPr lang="en-US" dirty="0" smtClean="0"/>
              <a:t>.</a:t>
            </a:r>
            <a:endParaRPr lang="id-ID" dirty="0" smtClean="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OBJEK PAJAK</a:t>
            </a:r>
            <a:endParaRPr lang="id-ID" b="1" dirty="0">
              <a:solidFill>
                <a:schemeClr val="tx1"/>
              </a:solidFill>
            </a:endParaRPr>
          </a:p>
        </p:txBody>
      </p:sp>
      <p:sp>
        <p:nvSpPr>
          <p:cNvPr id="5" name="Rectangle 4"/>
          <p:cNvSpPr/>
          <p:nvPr/>
        </p:nvSpPr>
        <p:spPr>
          <a:xfrm>
            <a:off x="251520" y="3212976"/>
            <a:ext cx="4032448" cy="2031325"/>
          </a:xfrm>
          <a:prstGeom prst="rect">
            <a:avLst/>
          </a:prstGeom>
          <a:solidFill>
            <a:srgbClr val="FFFF00"/>
          </a:solidFill>
          <a:ln>
            <a:solidFill>
              <a:schemeClr val="tx1"/>
            </a:solidFill>
          </a:ln>
        </p:spPr>
        <p:txBody>
          <a:bodyPr wrap="square">
            <a:spAutoFit/>
          </a:bodyPr>
          <a:lstStyle/>
          <a:p>
            <a:pPr>
              <a:defRPr/>
            </a:pPr>
            <a:r>
              <a:rPr lang="en-US" dirty="0" err="1" smtClean="0"/>
              <a:t>Nilai</a:t>
            </a:r>
            <a:r>
              <a:rPr lang="en-US" dirty="0" smtClean="0"/>
              <a:t>  </a:t>
            </a:r>
            <a:r>
              <a:rPr lang="en-US" dirty="0" err="1" smtClean="0"/>
              <a:t>Sosial</a:t>
            </a:r>
            <a:r>
              <a:rPr lang="en-US" dirty="0" smtClean="0"/>
              <a:t> :</a:t>
            </a:r>
          </a:p>
          <a:p>
            <a:pPr>
              <a:defRPr/>
            </a:pPr>
            <a:r>
              <a:rPr lang="en-US" dirty="0" smtClean="0"/>
              <a:t>   </a:t>
            </a:r>
          </a:p>
          <a:p>
            <a:pPr>
              <a:defRPr/>
            </a:pPr>
            <a:r>
              <a:rPr lang="en-US" dirty="0" err="1" smtClean="0"/>
              <a:t>Kekayaan</a:t>
            </a:r>
            <a:r>
              <a:rPr lang="en-US" dirty="0" smtClean="0"/>
              <a:t> </a:t>
            </a:r>
            <a:r>
              <a:rPr lang="en-US" dirty="0" err="1" smtClean="0"/>
              <a:t>itu</a:t>
            </a:r>
            <a:r>
              <a:rPr lang="en-US" dirty="0" smtClean="0"/>
              <a:t>  </a:t>
            </a:r>
            <a:r>
              <a:rPr lang="en-US" dirty="0" err="1" smtClean="0"/>
              <a:t>mempunyai</a:t>
            </a:r>
            <a:r>
              <a:rPr lang="en-US" dirty="0" smtClean="0"/>
              <a:t> </a:t>
            </a:r>
            <a:r>
              <a:rPr lang="en-US" dirty="0" err="1" smtClean="0"/>
              <a:t>nilai</a:t>
            </a:r>
            <a:r>
              <a:rPr lang="en-US" dirty="0" smtClean="0"/>
              <a:t> </a:t>
            </a:r>
            <a:r>
              <a:rPr lang="en-US" dirty="0" err="1" smtClean="0"/>
              <a:t>dalam</a:t>
            </a:r>
            <a:r>
              <a:rPr lang="en-US" dirty="0" smtClean="0"/>
              <a:t> </a:t>
            </a:r>
            <a:r>
              <a:rPr lang="en-US" dirty="0" err="1" smtClean="0"/>
              <a:t>kehidupan</a:t>
            </a:r>
            <a:r>
              <a:rPr lang="en-US" dirty="0" smtClean="0"/>
              <a:t> </a:t>
            </a:r>
            <a:r>
              <a:rPr lang="en-US" dirty="0" err="1" smtClean="0"/>
              <a:t>masyarakat</a:t>
            </a:r>
            <a:r>
              <a:rPr lang="en-US" dirty="0" smtClean="0"/>
              <a:t>. </a:t>
            </a:r>
            <a:r>
              <a:rPr lang="en-US" dirty="0" err="1" smtClean="0"/>
              <a:t>Harta</a:t>
            </a:r>
            <a:r>
              <a:rPr lang="en-US" dirty="0" smtClean="0"/>
              <a:t> </a:t>
            </a:r>
            <a:r>
              <a:rPr lang="en-US" dirty="0" err="1" smtClean="0"/>
              <a:t>mempunyai</a:t>
            </a:r>
            <a:r>
              <a:rPr lang="en-US" dirty="0" smtClean="0"/>
              <a:t> </a:t>
            </a:r>
            <a:r>
              <a:rPr lang="en-US" dirty="0" err="1" smtClean="0"/>
              <a:t>fungsi</a:t>
            </a:r>
            <a:r>
              <a:rPr lang="en-US" dirty="0" smtClean="0"/>
              <a:t> </a:t>
            </a:r>
            <a:r>
              <a:rPr lang="en-US" dirty="0" err="1" smtClean="0"/>
              <a:t>sosial</a:t>
            </a:r>
            <a:r>
              <a:rPr lang="en-US" dirty="0" smtClean="0"/>
              <a:t> </a:t>
            </a:r>
            <a:r>
              <a:rPr lang="en-US" dirty="0" err="1" smtClean="0"/>
              <a:t>berarti</a:t>
            </a:r>
            <a:r>
              <a:rPr lang="en-US" dirty="0" smtClean="0"/>
              <a:t> </a:t>
            </a:r>
            <a:r>
              <a:rPr lang="en-US" dirty="0" err="1" smtClean="0"/>
              <a:t>harta</a:t>
            </a:r>
            <a:r>
              <a:rPr lang="en-US" dirty="0" smtClean="0"/>
              <a:t> </a:t>
            </a:r>
            <a:r>
              <a:rPr lang="en-US" dirty="0" err="1" smtClean="0"/>
              <a:t>tersebut</a:t>
            </a:r>
            <a:r>
              <a:rPr lang="en-US" dirty="0" smtClean="0"/>
              <a:t> </a:t>
            </a:r>
            <a:r>
              <a:rPr lang="en-US" dirty="0" err="1" smtClean="0"/>
              <a:t>diperlukan</a:t>
            </a:r>
            <a:r>
              <a:rPr lang="en-US" dirty="0" smtClean="0"/>
              <a:t> </a:t>
            </a:r>
            <a:r>
              <a:rPr lang="en-US" dirty="0" err="1" smtClean="0"/>
              <a:t>dalam</a:t>
            </a:r>
            <a:r>
              <a:rPr lang="en-US" dirty="0" smtClean="0"/>
              <a:t> </a:t>
            </a:r>
            <a:r>
              <a:rPr lang="en-US" dirty="0" err="1" smtClean="0"/>
              <a:t>kehidupan</a:t>
            </a:r>
            <a:r>
              <a:rPr lang="en-US" dirty="0" smtClean="0"/>
              <a:t> </a:t>
            </a:r>
            <a:r>
              <a:rPr lang="en-US" dirty="0" err="1" smtClean="0"/>
              <a:t>sosial</a:t>
            </a:r>
            <a:r>
              <a:rPr lang="en-US" dirty="0" smtClean="0"/>
              <a:t>.</a:t>
            </a:r>
          </a:p>
        </p:txBody>
      </p:sp>
      <p:sp>
        <p:nvSpPr>
          <p:cNvPr id="8" name="Rectangle 7"/>
          <p:cNvSpPr/>
          <p:nvPr/>
        </p:nvSpPr>
        <p:spPr>
          <a:xfrm>
            <a:off x="4355976" y="3212976"/>
            <a:ext cx="4572000" cy="1200329"/>
          </a:xfrm>
          <a:prstGeom prst="rect">
            <a:avLst/>
          </a:prstGeom>
          <a:solidFill>
            <a:srgbClr val="FFFF00"/>
          </a:solidFill>
          <a:ln>
            <a:solidFill>
              <a:schemeClr val="tx1"/>
            </a:solidFill>
          </a:ln>
        </p:spPr>
        <p:txBody>
          <a:bodyPr>
            <a:spAutoFit/>
          </a:bodyPr>
          <a:lstStyle/>
          <a:p>
            <a:pPr>
              <a:defRPr/>
            </a:pPr>
            <a:r>
              <a:rPr lang="id-ID" dirty="0" smtClean="0"/>
              <a:t>Nilai Ekonomis :</a:t>
            </a:r>
          </a:p>
          <a:p>
            <a:pPr>
              <a:defRPr/>
            </a:pPr>
            <a:endParaRPr lang="id-ID" dirty="0" smtClean="0"/>
          </a:p>
          <a:p>
            <a:pPr>
              <a:defRPr/>
            </a:pPr>
            <a:r>
              <a:rPr lang="en-US" dirty="0" err="1" smtClean="0"/>
              <a:t>Yaitu</a:t>
            </a:r>
            <a:r>
              <a:rPr lang="en-US" dirty="0" smtClean="0"/>
              <a:t>  </a:t>
            </a:r>
            <a:r>
              <a:rPr lang="en-US" dirty="0" err="1" smtClean="0"/>
              <a:t>harta</a:t>
            </a:r>
            <a:r>
              <a:rPr lang="en-US" dirty="0" smtClean="0"/>
              <a:t>  </a:t>
            </a:r>
            <a:r>
              <a:rPr lang="en-US" dirty="0" err="1" smtClean="0"/>
              <a:t>tersebut</a:t>
            </a:r>
            <a:r>
              <a:rPr lang="en-US" dirty="0" smtClean="0"/>
              <a:t> </a:t>
            </a:r>
            <a:r>
              <a:rPr lang="en-US" dirty="0" err="1" smtClean="0"/>
              <a:t>dapat</a:t>
            </a:r>
            <a:r>
              <a:rPr lang="en-US" dirty="0" smtClean="0"/>
              <a:t>  </a:t>
            </a:r>
            <a:r>
              <a:rPr lang="en-US" dirty="0" err="1" smtClean="0"/>
              <a:t>dinilai</a:t>
            </a:r>
            <a:r>
              <a:rPr lang="en-US" dirty="0" smtClean="0"/>
              <a:t>  </a:t>
            </a:r>
            <a:r>
              <a:rPr lang="en-US" dirty="0" err="1" smtClean="0"/>
              <a:t>dengan</a:t>
            </a:r>
            <a:r>
              <a:rPr lang="en-US" dirty="0" smtClean="0"/>
              <a:t> </a:t>
            </a:r>
            <a:r>
              <a:rPr lang="en-US" dirty="0" err="1" smtClean="0"/>
              <a:t>uang</a:t>
            </a:r>
            <a:r>
              <a:rPr lang="en-US" dirty="0"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lgn="l">
              <a:defRPr/>
            </a:pPr>
            <a:r>
              <a:rPr lang="id-ID" sz="3200" dirty="0" smtClean="0"/>
              <a:t>Pertemuan 4 : SUBJEK DAN OBJEK PAJAK</a:t>
            </a:r>
            <a:endParaRPr lang="id-ID" sz="3200" dirty="0"/>
          </a:p>
        </p:txBody>
      </p:sp>
      <p:sp>
        <p:nvSpPr>
          <p:cNvPr id="6" name="TextBox 5"/>
          <p:cNvSpPr txBox="1"/>
          <p:nvPr/>
        </p:nvSpPr>
        <p:spPr>
          <a:xfrm>
            <a:off x="323528" y="1700808"/>
            <a:ext cx="8352928" cy="1754326"/>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r>
              <a:rPr lang="id-ID" dirty="0" smtClean="0"/>
              <a:t>Diharapkan mahasiswa lebih memahami mengenai :</a:t>
            </a:r>
          </a:p>
          <a:p>
            <a:pPr marL="342900" indent="-342900">
              <a:buFontTx/>
              <a:buAutoNum type="arabicPeriod"/>
            </a:pPr>
            <a:r>
              <a:rPr lang="id-ID" dirty="0" smtClean="0"/>
              <a:t>SUBJEK PAJAK</a:t>
            </a:r>
          </a:p>
          <a:p>
            <a:pPr marL="342900" indent="-342900">
              <a:buFontTx/>
              <a:buAutoNum type="arabicPeriod"/>
            </a:pPr>
            <a:r>
              <a:rPr lang="id-ID" dirty="0" smtClean="0"/>
              <a:t>KELOMPOK SUBJEK PAJAK</a:t>
            </a:r>
          </a:p>
          <a:p>
            <a:pPr marL="342900" indent="-342900">
              <a:buFontTx/>
              <a:buAutoNum type="arabicPeriod"/>
            </a:pPr>
            <a:r>
              <a:rPr lang="id-ID" dirty="0" smtClean="0"/>
              <a:t>BERMULANYA dan BERAKHIRNYA SUBJEK PAJAK</a:t>
            </a:r>
          </a:p>
          <a:p>
            <a:pPr marL="342900" indent="-342900">
              <a:buFontTx/>
              <a:buAutoNum type="arabicPeriod"/>
            </a:pPr>
            <a:r>
              <a:rPr lang="id-ID" dirty="0" smtClean="0"/>
              <a:t>SUBJEK PAJAK YANG DIKECUALIKAN</a:t>
            </a:r>
          </a:p>
          <a:p>
            <a:pPr marL="342900" indent="-342900">
              <a:buFontTx/>
              <a:buAutoNum type="arabicPeriod"/>
            </a:pPr>
            <a:r>
              <a:rPr lang="id-ID" smtClean="0"/>
              <a:t>OBJEK PAJAK</a:t>
            </a:r>
            <a:endParaRPr lang="id-ID" dirty="0" smtClean="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PEMAHAMAN MAHASISWA </a:t>
            </a:r>
            <a:endParaRPr lang="id-ID"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3" name="Title 1"/>
          <p:cNvSpPr txBox="1">
            <a:spLocks/>
          </p:cNvSpPr>
          <p:nvPr/>
        </p:nvSpPr>
        <p:spPr>
          <a:xfrm>
            <a:off x="0" y="0"/>
            <a:ext cx="9144000" cy="764704"/>
          </a:xfrm>
          <a:prstGeom prst="rect">
            <a:avLst/>
          </a:prstGeom>
          <a:noFill/>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d-ID" sz="3200" b="0" i="0" u="none" strike="noStrike" kern="1200" cap="none" spc="0" normalizeH="0" baseline="0" noProof="0" dirty="0" smtClean="0">
                <a:ln>
                  <a:noFill/>
                </a:ln>
                <a:solidFill>
                  <a:schemeClr val="dk1"/>
                </a:solidFill>
                <a:effectLst/>
                <a:uLnTx/>
                <a:uFillTx/>
                <a:latin typeface="+mn-lt"/>
                <a:ea typeface="+mn-ea"/>
                <a:cs typeface="+mn-cs"/>
              </a:rPr>
              <a:t>Pertemuan 4 : SUBJEK</a:t>
            </a:r>
            <a:r>
              <a:rPr kumimoji="0" lang="id-ID" sz="3200" b="0" i="0" u="none" strike="noStrike" kern="1200" cap="none" spc="0" normalizeH="0" noProof="0" dirty="0" smtClean="0">
                <a:ln>
                  <a:noFill/>
                </a:ln>
                <a:solidFill>
                  <a:schemeClr val="dk1"/>
                </a:solidFill>
                <a:effectLst/>
                <a:uLnTx/>
                <a:uFillTx/>
                <a:latin typeface="+mn-lt"/>
                <a:ea typeface="+mn-ea"/>
                <a:cs typeface="+mn-cs"/>
              </a:rPr>
              <a:t> DAN OBJEK PAJAK</a:t>
            </a:r>
            <a:endParaRPr kumimoji="0" lang="id-ID"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24" name="Rectangle 23"/>
          <p:cNvSpPr/>
          <p:nvPr/>
        </p:nvSpPr>
        <p:spPr>
          <a:xfrm>
            <a:off x="323528" y="1628800"/>
            <a:ext cx="8424936" cy="2419124"/>
          </a:xfrm>
          <a:prstGeom prst="rect">
            <a:avLst/>
          </a:prstGeom>
          <a:solidFill>
            <a:srgbClr val="FFFF00"/>
          </a:solidFill>
          <a:ln>
            <a:solidFill>
              <a:schemeClr val="tx1"/>
            </a:solidFill>
          </a:ln>
        </p:spPr>
        <p:txBody>
          <a:bodyPr wrap="square">
            <a:spAutoFit/>
          </a:bodyPr>
          <a:lstStyle/>
          <a:p>
            <a:pPr marL="449263" indent="-449263" algn="just">
              <a:lnSpc>
                <a:spcPct val="90000"/>
              </a:lnSpc>
              <a:buFont typeface="Arial" pitchFamily="34" charset="0"/>
              <a:buChar char="•"/>
            </a:pPr>
            <a:r>
              <a:rPr lang="en-US" sz="2400" dirty="0" err="1" smtClean="0"/>
              <a:t>Adalah</a:t>
            </a:r>
            <a:r>
              <a:rPr lang="en-US" sz="2400" dirty="0" smtClean="0"/>
              <a:t> </a:t>
            </a:r>
            <a:r>
              <a:rPr lang="en-US" sz="2400" dirty="0" err="1" smtClean="0"/>
              <a:t>Orang</a:t>
            </a:r>
            <a:r>
              <a:rPr lang="en-US" sz="2400" dirty="0" smtClean="0"/>
              <a:t> </a:t>
            </a:r>
            <a:r>
              <a:rPr lang="en-US" sz="2400" dirty="0" err="1" smtClean="0"/>
              <a:t>Pribadi</a:t>
            </a:r>
            <a:r>
              <a:rPr lang="en-US" sz="2400" dirty="0" smtClean="0"/>
              <a:t> </a:t>
            </a:r>
            <a:r>
              <a:rPr lang="en-US" sz="2400" dirty="0" err="1" smtClean="0"/>
              <a:t>atau</a:t>
            </a:r>
            <a:r>
              <a:rPr lang="en-US" sz="2400" dirty="0" smtClean="0"/>
              <a:t> </a:t>
            </a:r>
            <a:r>
              <a:rPr lang="en-US" sz="2400" dirty="0" err="1" smtClean="0"/>
              <a:t>Badan</a:t>
            </a:r>
            <a:r>
              <a:rPr lang="en-US" sz="2400" dirty="0" smtClean="0"/>
              <a:t> yang </a:t>
            </a:r>
            <a:r>
              <a:rPr lang="en-US" sz="2400" dirty="0" err="1" smtClean="0"/>
              <a:t>menurut</a:t>
            </a:r>
            <a:r>
              <a:rPr lang="en-US" sz="2400" dirty="0" smtClean="0"/>
              <a:t> </a:t>
            </a:r>
            <a:r>
              <a:rPr lang="en-US" sz="2400" dirty="0" err="1" smtClean="0"/>
              <a:t>ketentuan</a:t>
            </a:r>
            <a:r>
              <a:rPr lang="en-US" sz="2400" dirty="0" smtClean="0"/>
              <a:t> </a:t>
            </a:r>
            <a:r>
              <a:rPr lang="en-US" sz="2400" dirty="0" err="1" smtClean="0"/>
              <a:t>peraturan</a:t>
            </a:r>
            <a:r>
              <a:rPr lang="en-US" sz="2400" dirty="0" smtClean="0"/>
              <a:t> </a:t>
            </a:r>
            <a:r>
              <a:rPr lang="en-US" sz="2400" dirty="0" err="1" smtClean="0"/>
              <a:t>perundang-undangan</a:t>
            </a:r>
            <a:r>
              <a:rPr lang="en-US" sz="2400" dirty="0" smtClean="0"/>
              <a:t>  </a:t>
            </a:r>
            <a:r>
              <a:rPr lang="en-US" sz="2400" dirty="0" err="1" smtClean="0"/>
              <a:t>perpajakan</a:t>
            </a:r>
            <a:r>
              <a:rPr lang="en-US" sz="2400" dirty="0" smtClean="0"/>
              <a:t> </a:t>
            </a:r>
            <a:r>
              <a:rPr lang="en-US" sz="2400" dirty="0" err="1" smtClean="0"/>
              <a:t>ditentukan</a:t>
            </a:r>
            <a:r>
              <a:rPr lang="en-US" sz="2400" dirty="0" smtClean="0"/>
              <a:t> </a:t>
            </a:r>
            <a:r>
              <a:rPr lang="en-US" sz="2400" dirty="0" err="1" smtClean="0"/>
              <a:t>untuk</a:t>
            </a:r>
            <a:r>
              <a:rPr lang="en-US" sz="2400" dirty="0" smtClean="0"/>
              <a:t> </a:t>
            </a:r>
            <a:r>
              <a:rPr lang="en-US" sz="2400" dirty="0" err="1" smtClean="0"/>
              <a:t>melakukan</a:t>
            </a:r>
            <a:r>
              <a:rPr lang="en-US" sz="2400" dirty="0" smtClean="0"/>
              <a:t> </a:t>
            </a:r>
            <a:r>
              <a:rPr lang="en-US" sz="2400" dirty="0" err="1" smtClean="0"/>
              <a:t>kewajiban</a:t>
            </a:r>
            <a:r>
              <a:rPr lang="en-US" sz="2400" dirty="0" smtClean="0"/>
              <a:t> </a:t>
            </a:r>
            <a:r>
              <a:rPr lang="en-US" sz="2400" dirty="0" err="1" smtClean="0"/>
              <a:t>perpajakan</a:t>
            </a:r>
            <a:r>
              <a:rPr lang="en-US" sz="2400" dirty="0" smtClean="0"/>
              <a:t> </a:t>
            </a:r>
            <a:r>
              <a:rPr lang="en-US" sz="2400" dirty="0" err="1" smtClean="0"/>
              <a:t>termasuk</a:t>
            </a:r>
            <a:r>
              <a:rPr lang="en-US" sz="2400" dirty="0" smtClean="0"/>
              <a:t> </a:t>
            </a:r>
            <a:r>
              <a:rPr lang="en-US" sz="2400" dirty="0" err="1" smtClean="0"/>
              <a:t>pemungutan</a:t>
            </a:r>
            <a:r>
              <a:rPr lang="en-US" sz="2400" dirty="0" smtClean="0"/>
              <a:t> </a:t>
            </a:r>
            <a:r>
              <a:rPr lang="en-US" sz="2400" dirty="0" err="1" smtClean="0"/>
              <a:t>pajak</a:t>
            </a:r>
            <a:r>
              <a:rPr lang="en-US" sz="2400" dirty="0" smtClean="0"/>
              <a:t> </a:t>
            </a:r>
            <a:r>
              <a:rPr lang="en-US" sz="2400" dirty="0" err="1" smtClean="0"/>
              <a:t>atau</a:t>
            </a:r>
            <a:r>
              <a:rPr lang="en-US" sz="2400" dirty="0" smtClean="0"/>
              <a:t> </a:t>
            </a:r>
            <a:r>
              <a:rPr lang="en-US" sz="2400" dirty="0" err="1" smtClean="0"/>
              <a:t>pemotongan</a:t>
            </a:r>
            <a:r>
              <a:rPr lang="en-US" sz="2400" dirty="0" smtClean="0"/>
              <a:t> </a:t>
            </a:r>
            <a:r>
              <a:rPr lang="en-US" sz="2400" dirty="0" err="1" smtClean="0"/>
              <a:t>pajak</a:t>
            </a:r>
            <a:r>
              <a:rPr lang="en-US" sz="2400" dirty="0" smtClean="0"/>
              <a:t> </a:t>
            </a:r>
            <a:r>
              <a:rPr lang="en-US" sz="2400" dirty="0" err="1" smtClean="0"/>
              <a:t>tertentu</a:t>
            </a:r>
            <a:r>
              <a:rPr lang="en-US" sz="2400" dirty="0" smtClean="0"/>
              <a:t>.</a:t>
            </a:r>
          </a:p>
          <a:p>
            <a:pPr marL="449263" indent="-449263" algn="just">
              <a:lnSpc>
                <a:spcPct val="90000"/>
              </a:lnSpc>
              <a:buFont typeface="Arial" pitchFamily="34" charset="0"/>
              <a:buChar char="•"/>
            </a:pPr>
            <a:r>
              <a:rPr lang="en-US" sz="2400" dirty="0" err="1" smtClean="0">
                <a:sym typeface="Wingdings" pitchFamily="2" charset="2"/>
              </a:rPr>
              <a:t>Wajib</a:t>
            </a:r>
            <a:r>
              <a:rPr lang="en-US" sz="2400" dirty="0" smtClean="0">
                <a:sym typeface="Wingdings" pitchFamily="2" charset="2"/>
              </a:rPr>
              <a:t>  </a:t>
            </a:r>
            <a:r>
              <a:rPr lang="en-US" sz="2400" dirty="0" err="1" smtClean="0">
                <a:sym typeface="Wingdings" pitchFamily="2" charset="2"/>
              </a:rPr>
              <a:t>Pajak</a:t>
            </a:r>
            <a:r>
              <a:rPr lang="en-US" sz="2400" dirty="0" smtClean="0">
                <a:sym typeface="Wingdings" pitchFamily="2" charset="2"/>
              </a:rPr>
              <a:t> </a:t>
            </a:r>
            <a:r>
              <a:rPr lang="en-US" sz="2400" dirty="0" err="1" smtClean="0">
                <a:sym typeface="Wingdings" pitchFamily="2" charset="2"/>
              </a:rPr>
              <a:t>adalah</a:t>
            </a:r>
            <a:r>
              <a:rPr lang="en-US" sz="2400" dirty="0" smtClean="0">
                <a:sym typeface="Wingdings" pitchFamily="2" charset="2"/>
              </a:rPr>
              <a:t> </a:t>
            </a:r>
            <a:r>
              <a:rPr lang="en-US" sz="2400" dirty="0" err="1" smtClean="0">
                <a:sym typeface="Wingdings" pitchFamily="2" charset="2"/>
              </a:rPr>
              <a:t>subjek</a:t>
            </a:r>
            <a:r>
              <a:rPr lang="en-US" sz="2400" dirty="0" smtClean="0">
                <a:sym typeface="Wingdings" pitchFamily="2" charset="2"/>
              </a:rPr>
              <a:t> </a:t>
            </a:r>
            <a:r>
              <a:rPr lang="en-US" sz="2400" dirty="0" err="1" smtClean="0">
                <a:sym typeface="Wingdings" pitchFamily="2" charset="2"/>
              </a:rPr>
              <a:t>pajak</a:t>
            </a:r>
            <a:r>
              <a:rPr lang="en-US" sz="2400" dirty="0" smtClean="0">
                <a:sym typeface="Wingdings" pitchFamily="2" charset="2"/>
              </a:rPr>
              <a:t> yang </a:t>
            </a:r>
            <a:r>
              <a:rPr lang="en-US" sz="2400" dirty="0" err="1" smtClean="0">
                <a:sym typeface="Wingdings" pitchFamily="2" charset="2"/>
              </a:rPr>
              <a:t>memenuhi</a:t>
            </a:r>
            <a:r>
              <a:rPr lang="en-US" sz="2400" dirty="0" smtClean="0">
                <a:sym typeface="Wingdings" pitchFamily="2" charset="2"/>
              </a:rPr>
              <a:t> </a:t>
            </a:r>
            <a:r>
              <a:rPr lang="en-US" sz="2400" dirty="0" err="1" smtClean="0">
                <a:sym typeface="Wingdings" pitchFamily="2" charset="2"/>
              </a:rPr>
              <a:t>syarat-syarat</a:t>
            </a:r>
            <a:r>
              <a:rPr lang="en-US" sz="2400" dirty="0" smtClean="0">
                <a:sym typeface="Wingdings" pitchFamily="2" charset="2"/>
              </a:rPr>
              <a:t>  </a:t>
            </a:r>
            <a:r>
              <a:rPr lang="en-US" sz="2400" dirty="0" err="1" smtClean="0">
                <a:sym typeface="Wingdings" pitchFamily="2" charset="2"/>
              </a:rPr>
              <a:t>subjektif</a:t>
            </a:r>
            <a:r>
              <a:rPr lang="en-US" sz="2400" dirty="0" smtClean="0">
                <a:sym typeface="Wingdings" pitchFamily="2" charset="2"/>
              </a:rPr>
              <a:t> </a:t>
            </a:r>
            <a:r>
              <a:rPr lang="en-US" sz="2400" dirty="0" err="1" smtClean="0">
                <a:sym typeface="Wingdings" pitchFamily="2" charset="2"/>
              </a:rPr>
              <a:t>dan</a:t>
            </a:r>
            <a:r>
              <a:rPr lang="en-US" sz="2400" dirty="0" smtClean="0">
                <a:sym typeface="Wingdings" pitchFamily="2" charset="2"/>
              </a:rPr>
              <a:t> </a:t>
            </a:r>
            <a:r>
              <a:rPr lang="en-US" sz="2400" dirty="0" err="1" smtClean="0">
                <a:sym typeface="Wingdings" pitchFamily="2" charset="2"/>
              </a:rPr>
              <a:t>syarat</a:t>
            </a:r>
            <a:r>
              <a:rPr lang="en-US" sz="2400" dirty="0" smtClean="0">
                <a:sym typeface="Wingdings" pitchFamily="2" charset="2"/>
              </a:rPr>
              <a:t> </a:t>
            </a:r>
            <a:r>
              <a:rPr lang="en-US" sz="2400" dirty="0" err="1" smtClean="0">
                <a:sym typeface="Wingdings" pitchFamily="2" charset="2"/>
              </a:rPr>
              <a:t>objektif</a:t>
            </a:r>
            <a:r>
              <a:rPr lang="en-US" sz="2400" dirty="0" smtClean="0">
                <a:sym typeface="Wingdings" pitchFamily="2" charset="2"/>
              </a:rPr>
              <a:t> ( </a:t>
            </a:r>
            <a:r>
              <a:rPr lang="en-US" sz="2400" dirty="0" err="1" smtClean="0">
                <a:sym typeface="Wingdings" pitchFamily="2" charset="2"/>
              </a:rPr>
              <a:t>menerima</a:t>
            </a:r>
            <a:r>
              <a:rPr lang="en-US" sz="2400" dirty="0" smtClean="0">
                <a:sym typeface="Wingdings" pitchFamily="2" charset="2"/>
              </a:rPr>
              <a:t> </a:t>
            </a:r>
            <a:r>
              <a:rPr lang="en-US" sz="2400" dirty="0" err="1" smtClean="0">
                <a:sym typeface="Wingdings" pitchFamily="2" charset="2"/>
              </a:rPr>
              <a:t>atau</a:t>
            </a:r>
            <a:r>
              <a:rPr lang="en-US" sz="2400" dirty="0" smtClean="0">
                <a:sym typeface="Wingdings" pitchFamily="2" charset="2"/>
              </a:rPr>
              <a:t>  </a:t>
            </a:r>
            <a:r>
              <a:rPr lang="en-US" sz="2400" dirty="0" err="1" smtClean="0">
                <a:sym typeface="Wingdings" pitchFamily="2" charset="2"/>
              </a:rPr>
              <a:t>memperoleh</a:t>
            </a:r>
            <a:r>
              <a:rPr lang="en-US" sz="2400" dirty="0" smtClean="0">
                <a:sym typeface="Wingdings" pitchFamily="2" charset="2"/>
              </a:rPr>
              <a:t> </a:t>
            </a:r>
            <a:r>
              <a:rPr lang="en-US" sz="2400" dirty="0" err="1" smtClean="0">
                <a:sym typeface="Wingdings" pitchFamily="2" charset="2"/>
              </a:rPr>
              <a:t>penghasilan</a:t>
            </a:r>
            <a:r>
              <a:rPr lang="en-US" sz="2400" dirty="0" smtClean="0">
                <a:sym typeface="Wingdings" pitchFamily="2" charset="2"/>
              </a:rPr>
              <a:t> </a:t>
            </a:r>
            <a:r>
              <a:rPr lang="en-US" sz="2400" dirty="0" err="1" smtClean="0">
                <a:sym typeface="Wingdings" pitchFamily="2" charset="2"/>
              </a:rPr>
              <a:t>kena</a:t>
            </a:r>
            <a:r>
              <a:rPr lang="en-US" sz="2400" dirty="0" smtClean="0">
                <a:sym typeface="Wingdings" pitchFamily="2" charset="2"/>
              </a:rPr>
              <a:t>  </a:t>
            </a:r>
            <a:r>
              <a:rPr lang="en-US" sz="2400" dirty="0" err="1" smtClean="0">
                <a:sym typeface="Wingdings" pitchFamily="2" charset="2"/>
              </a:rPr>
              <a:t>pajak</a:t>
            </a:r>
            <a:r>
              <a:rPr lang="en-US" sz="2400" dirty="0" smtClean="0">
                <a:sym typeface="Wingdings" pitchFamily="2" charset="2"/>
              </a:rPr>
              <a:t> )</a:t>
            </a:r>
            <a:endParaRPr lang="id-ID" sz="2400" dirty="0"/>
          </a:p>
        </p:txBody>
      </p:sp>
      <p:sp>
        <p:nvSpPr>
          <p:cNvPr id="27" name="Rounded Rectangle 2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solidFill>
              </a:rPr>
              <a:t>WAJIB  PAJAK </a:t>
            </a:r>
            <a:endParaRPr lang="id-ID" sz="2800"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3" name="Title 1"/>
          <p:cNvSpPr txBox="1">
            <a:spLocks/>
          </p:cNvSpPr>
          <p:nvPr/>
        </p:nvSpPr>
        <p:spPr>
          <a:xfrm>
            <a:off x="0" y="0"/>
            <a:ext cx="9144000" cy="764704"/>
          </a:xfrm>
          <a:prstGeom prst="rect">
            <a:avLst/>
          </a:prstGeom>
          <a:noFill/>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d-ID" sz="3200" b="0" i="0" u="none" strike="noStrike" kern="1200" cap="none" spc="0" normalizeH="0" baseline="0" noProof="0" dirty="0" smtClean="0">
                <a:ln>
                  <a:noFill/>
                </a:ln>
                <a:solidFill>
                  <a:schemeClr val="dk1"/>
                </a:solidFill>
                <a:effectLst/>
                <a:uLnTx/>
                <a:uFillTx/>
                <a:latin typeface="+mn-lt"/>
                <a:ea typeface="+mn-ea"/>
                <a:cs typeface="+mn-cs"/>
              </a:rPr>
              <a:t>Pertemuan 4 : SUBJEK</a:t>
            </a:r>
            <a:r>
              <a:rPr kumimoji="0" lang="id-ID" sz="3200" b="0" i="0" u="none" strike="noStrike" kern="1200" cap="none" spc="0" normalizeH="0" noProof="0" dirty="0" smtClean="0">
                <a:ln>
                  <a:noFill/>
                </a:ln>
                <a:solidFill>
                  <a:schemeClr val="dk1"/>
                </a:solidFill>
                <a:effectLst/>
                <a:uLnTx/>
                <a:uFillTx/>
                <a:latin typeface="+mn-lt"/>
                <a:ea typeface="+mn-ea"/>
                <a:cs typeface="+mn-cs"/>
              </a:rPr>
              <a:t> DAN OBJEK PAJAK</a:t>
            </a:r>
            <a:endParaRPr kumimoji="0" lang="id-ID"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24" name="Rectangle 23"/>
          <p:cNvSpPr/>
          <p:nvPr/>
        </p:nvSpPr>
        <p:spPr>
          <a:xfrm>
            <a:off x="323528" y="1628800"/>
            <a:ext cx="8424936" cy="3010055"/>
          </a:xfrm>
          <a:prstGeom prst="rect">
            <a:avLst/>
          </a:prstGeom>
          <a:solidFill>
            <a:srgbClr val="FFFF00"/>
          </a:solidFill>
          <a:ln>
            <a:solidFill>
              <a:schemeClr val="tx1"/>
            </a:solidFill>
          </a:ln>
        </p:spPr>
        <p:txBody>
          <a:bodyPr wrap="square">
            <a:spAutoFit/>
          </a:bodyPr>
          <a:lstStyle/>
          <a:p>
            <a:r>
              <a:rPr lang="en-US" sz="2400" dirty="0" smtClean="0"/>
              <a:t>A.</a:t>
            </a:r>
            <a:r>
              <a:rPr lang="id-ID" sz="2400" dirty="0" smtClean="0"/>
              <a:t>   </a:t>
            </a:r>
            <a:r>
              <a:rPr lang="en-US" sz="2400" dirty="0" smtClean="0"/>
              <a:t>1.</a:t>
            </a:r>
            <a:r>
              <a:rPr lang="id-ID" sz="2400" dirty="0" smtClean="0"/>
              <a:t> </a:t>
            </a:r>
            <a:r>
              <a:rPr lang="en-US" sz="2400" dirty="0" err="1" smtClean="0"/>
              <a:t>Orang</a:t>
            </a:r>
            <a:r>
              <a:rPr lang="en-US" sz="2400" dirty="0" smtClean="0"/>
              <a:t>  </a:t>
            </a:r>
            <a:r>
              <a:rPr lang="en-US" sz="2400" dirty="0" err="1" smtClean="0"/>
              <a:t>Pribadi</a:t>
            </a:r>
            <a:endParaRPr lang="en-US" sz="2400" dirty="0" smtClean="0"/>
          </a:p>
          <a:p>
            <a:r>
              <a:rPr lang="en-US" sz="2400" dirty="0" smtClean="0"/>
              <a:t>       2. </a:t>
            </a:r>
            <a:r>
              <a:rPr lang="en-US" sz="2400" dirty="0" err="1" smtClean="0"/>
              <a:t>Warisan</a:t>
            </a:r>
            <a:r>
              <a:rPr lang="en-US" sz="2400" dirty="0" smtClean="0"/>
              <a:t> yang </a:t>
            </a:r>
            <a:r>
              <a:rPr lang="en-US" sz="2400" dirty="0" err="1" smtClean="0"/>
              <a:t>belum</a:t>
            </a:r>
            <a:r>
              <a:rPr lang="en-US" sz="2400" dirty="0" smtClean="0"/>
              <a:t> </a:t>
            </a:r>
            <a:r>
              <a:rPr lang="en-US" sz="2400" dirty="0" err="1" smtClean="0"/>
              <a:t>terbagi</a:t>
            </a:r>
            <a:r>
              <a:rPr lang="en-US" sz="2400" dirty="0" smtClean="0"/>
              <a:t> </a:t>
            </a:r>
            <a:r>
              <a:rPr lang="en-US" sz="2400" dirty="0" err="1" smtClean="0"/>
              <a:t>sebagai</a:t>
            </a:r>
            <a:r>
              <a:rPr lang="en-US" sz="2400" dirty="0" smtClean="0"/>
              <a:t>  </a:t>
            </a:r>
            <a:r>
              <a:rPr lang="id-ID" sz="2400" dirty="0" smtClean="0"/>
              <a:t> </a:t>
            </a:r>
          </a:p>
          <a:p>
            <a:r>
              <a:rPr lang="id-ID" sz="2400" dirty="0" smtClean="0"/>
              <a:t>            </a:t>
            </a:r>
            <a:r>
              <a:rPr lang="en-US" sz="2400" dirty="0" err="1" smtClean="0"/>
              <a:t>satu</a:t>
            </a:r>
            <a:r>
              <a:rPr lang="en-US" sz="2400" dirty="0" smtClean="0"/>
              <a:t> </a:t>
            </a:r>
            <a:r>
              <a:rPr lang="en-US" sz="2400" dirty="0" err="1" smtClean="0"/>
              <a:t>kesatuan</a:t>
            </a:r>
            <a:r>
              <a:rPr lang="en-US" sz="2400" dirty="0" smtClean="0"/>
              <a:t> </a:t>
            </a:r>
            <a:r>
              <a:rPr lang="en-US" sz="2400" dirty="0" err="1" smtClean="0"/>
              <a:t>mengganti</a:t>
            </a:r>
            <a:r>
              <a:rPr lang="en-US" sz="2400" dirty="0" smtClean="0"/>
              <a:t> yang </a:t>
            </a:r>
            <a:r>
              <a:rPr lang="en-US" sz="2400" dirty="0" err="1" smtClean="0"/>
              <a:t>berhak</a:t>
            </a:r>
            <a:r>
              <a:rPr lang="en-US" sz="2400" dirty="0" smtClean="0"/>
              <a:t>;</a:t>
            </a:r>
          </a:p>
          <a:p>
            <a:endParaRPr lang="en-US" sz="2400" dirty="0" smtClean="0"/>
          </a:p>
          <a:p>
            <a:r>
              <a:rPr lang="en-US" sz="2400" dirty="0" smtClean="0"/>
              <a:t>B.</a:t>
            </a:r>
            <a:r>
              <a:rPr lang="id-ID" sz="2400" dirty="0" smtClean="0"/>
              <a:t>   </a:t>
            </a:r>
            <a:r>
              <a:rPr lang="en-US" sz="2400" dirty="0" err="1" smtClean="0"/>
              <a:t>Badan</a:t>
            </a:r>
            <a:endParaRPr lang="en-US" sz="2400" dirty="0" smtClean="0"/>
          </a:p>
          <a:p>
            <a:endParaRPr lang="en-US" sz="2400" dirty="0" smtClean="0"/>
          </a:p>
          <a:p>
            <a:r>
              <a:rPr lang="en-US" sz="2400" dirty="0" smtClean="0"/>
              <a:t>C.</a:t>
            </a:r>
            <a:r>
              <a:rPr lang="id-ID" sz="2400" dirty="0" smtClean="0"/>
              <a:t>   </a:t>
            </a:r>
            <a:r>
              <a:rPr lang="en-US" sz="2400" dirty="0" err="1" smtClean="0"/>
              <a:t>Bentuk</a:t>
            </a:r>
            <a:r>
              <a:rPr lang="en-US" sz="2400" dirty="0" smtClean="0"/>
              <a:t>  Usaha  </a:t>
            </a:r>
            <a:r>
              <a:rPr lang="en-US" sz="2400" dirty="0" err="1" smtClean="0"/>
              <a:t>Tetap</a:t>
            </a:r>
            <a:endParaRPr lang="en-US" sz="2400" dirty="0" smtClean="0"/>
          </a:p>
          <a:p>
            <a:pPr marL="449263" indent="-449263" algn="just">
              <a:lnSpc>
                <a:spcPct val="90000"/>
              </a:lnSpc>
              <a:buFont typeface="Arial" pitchFamily="34" charset="0"/>
              <a:buChar char="•"/>
            </a:pPr>
            <a:endParaRPr lang="id-ID" sz="2400" dirty="0"/>
          </a:p>
        </p:txBody>
      </p:sp>
      <p:sp>
        <p:nvSpPr>
          <p:cNvPr id="27" name="Rounded Rectangle 2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solidFill>
              </a:rPr>
              <a:t>SUBJEK  PAJAK </a:t>
            </a:r>
            <a:endParaRPr lang="id-ID" sz="2800"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lgn="l">
              <a:defRPr/>
            </a:pPr>
            <a:r>
              <a:rPr lang="id-ID" sz="3200" dirty="0" smtClean="0"/>
              <a:t>Pertemuan 4 : SUBJEK DAN OBJEK PAJAK</a:t>
            </a:r>
            <a:endParaRPr lang="id-ID" sz="3200" dirty="0"/>
          </a:p>
        </p:txBody>
      </p:sp>
      <p:sp>
        <p:nvSpPr>
          <p:cNvPr id="6" name="TextBox 5"/>
          <p:cNvSpPr txBox="1"/>
          <p:nvPr/>
        </p:nvSpPr>
        <p:spPr>
          <a:xfrm>
            <a:off x="323528" y="1700808"/>
            <a:ext cx="8352928" cy="1477328"/>
          </a:xfrm>
          <a:prstGeom prst="rect">
            <a:avLst/>
          </a:prstGeom>
          <a:solidFill>
            <a:schemeClr val="accent3">
              <a:lumMod val="60000"/>
              <a:lumOff val="40000"/>
            </a:schemeClr>
          </a:solidFill>
          <a:ln w="28575">
            <a:solidFill>
              <a:schemeClr val="tx1"/>
            </a:solidFill>
          </a:ln>
        </p:spPr>
        <p:txBody>
          <a:bodyPr wrap="square" rtlCol="0">
            <a:spAutoFit/>
          </a:bodyPr>
          <a:lstStyle/>
          <a:p>
            <a:pPr marL="342900" indent="-342900">
              <a:buAutoNum type="arabicPeriod"/>
            </a:pPr>
            <a:r>
              <a:rPr lang="id-ID" b="1" dirty="0" smtClean="0"/>
              <a:t>Subyek Pajak Dalam Negeri (SPDN), dengan syarat OP :</a:t>
            </a:r>
          </a:p>
          <a:p>
            <a:pPr marL="800100" lvl="1" indent="-342900">
              <a:buAutoNum type="alphaLcPeriod"/>
            </a:pPr>
            <a:r>
              <a:rPr lang="id-ID" dirty="0" smtClean="0"/>
              <a:t>Bertempat tinggal di Indonesia</a:t>
            </a:r>
          </a:p>
          <a:p>
            <a:pPr marL="800100" lvl="1" indent="-342900">
              <a:buAutoNum type="alphaLcPeriod"/>
            </a:pPr>
            <a:r>
              <a:rPr lang="id-ID" dirty="0" smtClean="0"/>
              <a:t>Berada di Indonesia lebih dari 183 hari dalam jangka 12 Bulan atau</a:t>
            </a:r>
          </a:p>
          <a:p>
            <a:pPr marL="800100" lvl="1" indent="-342900"/>
            <a:r>
              <a:rPr lang="id-ID" dirty="0" smtClean="0"/>
              <a:t>c.  Dalam suatu tahun pajak berada di Indonesia dan</a:t>
            </a:r>
          </a:p>
          <a:p>
            <a:pPr marL="800100" lvl="1" indent="-342900"/>
            <a:r>
              <a:rPr lang="id-ID" dirty="0" smtClean="0"/>
              <a:t>    mempunyai niat untuk bertempat tinggal di Indonesia</a:t>
            </a:r>
            <a:endParaRPr lang="id-ID" dirty="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SUBJEK PAJAK MENURUT STATUS ORANG PRIBADI</a:t>
            </a:r>
            <a:endParaRPr lang="id-ID" b="1" dirty="0">
              <a:solidFill>
                <a:schemeClr val="tx1"/>
              </a:solidFill>
            </a:endParaRPr>
          </a:p>
        </p:txBody>
      </p:sp>
      <p:sp>
        <p:nvSpPr>
          <p:cNvPr id="5" name="TextBox 4"/>
          <p:cNvSpPr txBox="1"/>
          <p:nvPr/>
        </p:nvSpPr>
        <p:spPr>
          <a:xfrm>
            <a:off x="323528" y="3429000"/>
            <a:ext cx="8352928" cy="2031325"/>
          </a:xfrm>
          <a:prstGeom prst="rect">
            <a:avLst/>
          </a:prstGeom>
          <a:solidFill>
            <a:srgbClr val="00B0F0"/>
          </a:solidFill>
          <a:ln w="28575">
            <a:solidFill>
              <a:schemeClr val="tx1"/>
            </a:solidFill>
          </a:ln>
        </p:spPr>
        <p:txBody>
          <a:bodyPr wrap="square" rtlCol="0">
            <a:spAutoFit/>
          </a:bodyPr>
          <a:lstStyle/>
          <a:p>
            <a:r>
              <a:rPr lang="id-ID" b="1" dirty="0" smtClean="0"/>
              <a:t>2. Subyek pajak Luar Negeri ,dengan syarat OP :</a:t>
            </a:r>
          </a:p>
          <a:p>
            <a:pPr marL="800100" lvl="1" indent="-342900">
              <a:buAutoNum type="alphaLcPeriod"/>
            </a:pPr>
            <a:r>
              <a:rPr lang="id-ID" dirty="0" smtClean="0"/>
              <a:t>Tidak bertempat di Indonesia</a:t>
            </a:r>
          </a:p>
          <a:p>
            <a:pPr marL="800100" lvl="1" indent="-342900">
              <a:buAutoNum type="alphaLcPeriod"/>
            </a:pPr>
            <a:r>
              <a:rPr lang="id-ID" dirty="0" smtClean="0"/>
              <a:t>Berada di Indonesia tidak lebih dari 183 hari dalam jangka waktu 12 bulan</a:t>
            </a:r>
          </a:p>
          <a:p>
            <a:pPr marL="800100" lvl="1" indent="-342900">
              <a:buAutoNum type="alphaLcPeriod"/>
            </a:pPr>
            <a:r>
              <a:rPr lang="id-ID" dirty="0" smtClean="0"/>
              <a:t>Menjalankan usaha atau melakukan kegiatan melalui Badan Usaha Tetap (BUT) di Indonesia</a:t>
            </a:r>
          </a:p>
          <a:p>
            <a:pPr marL="800100" lvl="1" indent="-342900"/>
            <a:r>
              <a:rPr lang="id-ID" dirty="0" smtClean="0"/>
              <a:t>d.    Dapat menerima atau memperoleh penghasilan dari Indonesia bukan dari menjalankan usaha atau melakukan kegiatan melalui BUTdi Indonesia.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algn="l"/>
            <a:r>
              <a:rPr lang="id-ID" sz="3200" dirty="0" smtClean="0"/>
              <a:t>Pertemuan 4 : SUBJEK DAN OBJEK PAJAK</a:t>
            </a:r>
            <a:endParaRPr lang="id-ID" sz="3200" dirty="0"/>
          </a:p>
        </p:txBody>
      </p:sp>
      <p:sp>
        <p:nvSpPr>
          <p:cNvPr id="6" name="TextBox 5"/>
          <p:cNvSpPr txBox="1"/>
          <p:nvPr/>
        </p:nvSpPr>
        <p:spPr>
          <a:xfrm>
            <a:off x="323528" y="1700808"/>
            <a:ext cx="8352928" cy="646331"/>
          </a:xfrm>
          <a:prstGeom prst="rect">
            <a:avLst/>
          </a:prstGeom>
          <a:solidFill>
            <a:schemeClr val="accent3">
              <a:lumMod val="60000"/>
              <a:lumOff val="40000"/>
            </a:schemeClr>
          </a:solidFill>
          <a:ln w="28575">
            <a:solidFill>
              <a:schemeClr val="tx1"/>
            </a:solidFill>
          </a:ln>
        </p:spPr>
        <p:txBody>
          <a:bodyPr wrap="square" rtlCol="0">
            <a:spAutoFit/>
          </a:bodyPr>
          <a:lstStyle/>
          <a:p>
            <a:pPr marL="342900" indent="-342900">
              <a:buAutoNum type="arabicPeriod"/>
            </a:pPr>
            <a:r>
              <a:rPr lang="id-ID" b="1" dirty="0" smtClean="0"/>
              <a:t>Subyek Pajak Dalam Negeri (SPDN):</a:t>
            </a:r>
          </a:p>
          <a:p>
            <a:pPr marL="800100" lvl="1" indent="-342900"/>
            <a:r>
              <a:rPr lang="en-US" dirty="0" err="1" smtClean="0"/>
              <a:t>Badan</a:t>
            </a:r>
            <a:r>
              <a:rPr lang="en-US" dirty="0" smtClean="0"/>
              <a:t> yang </a:t>
            </a:r>
            <a:r>
              <a:rPr lang="en-US" dirty="0" err="1" smtClean="0"/>
              <a:t>didirikan</a:t>
            </a:r>
            <a:r>
              <a:rPr lang="en-US" dirty="0" smtClean="0"/>
              <a:t> </a:t>
            </a:r>
            <a:r>
              <a:rPr lang="en-US" dirty="0" err="1" smtClean="0"/>
              <a:t>atau</a:t>
            </a:r>
            <a:r>
              <a:rPr lang="en-US" dirty="0" smtClean="0"/>
              <a:t> </a:t>
            </a:r>
            <a:r>
              <a:rPr lang="en-US" dirty="0" err="1" smtClean="0"/>
              <a:t>bertempat</a:t>
            </a:r>
            <a:r>
              <a:rPr lang="en-US" dirty="0" smtClean="0"/>
              <a:t> </a:t>
            </a:r>
            <a:r>
              <a:rPr lang="en-US" dirty="0" err="1" smtClean="0"/>
              <a:t>kedudukan</a:t>
            </a:r>
            <a:r>
              <a:rPr lang="en-US" dirty="0" smtClean="0"/>
              <a:t> </a:t>
            </a:r>
            <a:r>
              <a:rPr lang="en-US" dirty="0" err="1" smtClean="0"/>
              <a:t>di</a:t>
            </a:r>
            <a:r>
              <a:rPr lang="en-US" dirty="0" smtClean="0"/>
              <a:t>  Indonesia</a:t>
            </a:r>
            <a:endParaRPr lang="id-ID" dirty="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SUBJEK PAJAK MENURUT STATUS BADAN</a:t>
            </a:r>
            <a:endParaRPr lang="id-ID" b="1" dirty="0">
              <a:solidFill>
                <a:schemeClr val="tx1"/>
              </a:solidFill>
            </a:endParaRPr>
          </a:p>
        </p:txBody>
      </p:sp>
      <p:sp>
        <p:nvSpPr>
          <p:cNvPr id="5" name="TextBox 4"/>
          <p:cNvSpPr txBox="1"/>
          <p:nvPr/>
        </p:nvSpPr>
        <p:spPr>
          <a:xfrm>
            <a:off x="323528" y="2564904"/>
            <a:ext cx="8352928" cy="923330"/>
          </a:xfrm>
          <a:prstGeom prst="rect">
            <a:avLst/>
          </a:prstGeom>
          <a:solidFill>
            <a:srgbClr val="00B0F0"/>
          </a:solidFill>
          <a:ln w="28575">
            <a:solidFill>
              <a:schemeClr val="tx1"/>
            </a:solidFill>
          </a:ln>
        </p:spPr>
        <p:txBody>
          <a:bodyPr wrap="square" rtlCol="0">
            <a:spAutoFit/>
          </a:bodyPr>
          <a:lstStyle/>
          <a:p>
            <a:r>
              <a:rPr lang="id-ID" b="1" dirty="0" smtClean="0"/>
              <a:t>2. Subyek pajak Luar Negeri :</a:t>
            </a:r>
          </a:p>
          <a:p>
            <a:pPr marL="449263" lvl="1" indent="7938"/>
            <a:r>
              <a:rPr lang="en-US" dirty="0" err="1" smtClean="0"/>
              <a:t>badan</a:t>
            </a:r>
            <a:r>
              <a:rPr lang="en-US" dirty="0" smtClean="0"/>
              <a:t> yang </a:t>
            </a:r>
            <a:r>
              <a:rPr lang="en-US" dirty="0" err="1" smtClean="0"/>
              <a:t>tidak</a:t>
            </a:r>
            <a:r>
              <a:rPr lang="en-US" dirty="0" smtClean="0"/>
              <a:t> </a:t>
            </a:r>
            <a:r>
              <a:rPr lang="en-US" dirty="0" err="1" smtClean="0"/>
              <a:t>didirikan</a:t>
            </a:r>
            <a:r>
              <a:rPr lang="en-US" dirty="0" smtClean="0"/>
              <a:t>  </a:t>
            </a:r>
            <a:r>
              <a:rPr lang="en-US" dirty="0" err="1" smtClean="0"/>
              <a:t>dan</a:t>
            </a:r>
            <a:r>
              <a:rPr lang="en-US" dirty="0" smtClean="0"/>
              <a:t> </a:t>
            </a:r>
            <a:r>
              <a:rPr lang="en-US" dirty="0" err="1" smtClean="0"/>
              <a:t>tidak</a:t>
            </a:r>
            <a:r>
              <a:rPr lang="en-US" dirty="0" smtClean="0"/>
              <a:t> </a:t>
            </a:r>
            <a:r>
              <a:rPr lang="en-US" dirty="0" err="1" smtClean="0"/>
              <a:t>bertempat</a:t>
            </a:r>
            <a:r>
              <a:rPr lang="en-US" dirty="0" smtClean="0"/>
              <a:t> </a:t>
            </a:r>
            <a:r>
              <a:rPr lang="en-US" dirty="0" err="1" smtClean="0"/>
              <a:t>kedudukan</a:t>
            </a:r>
            <a:r>
              <a:rPr lang="en-US" dirty="0" smtClean="0"/>
              <a:t> </a:t>
            </a:r>
            <a:r>
              <a:rPr lang="en-US" dirty="0" err="1" smtClean="0"/>
              <a:t>di</a:t>
            </a:r>
            <a:r>
              <a:rPr lang="en-US" dirty="0" smtClean="0"/>
              <a:t> Indonesia yang</a:t>
            </a:r>
            <a:r>
              <a:rPr lang="id-ID" dirty="0" smtClean="0"/>
              <a:t> </a:t>
            </a:r>
            <a:r>
              <a:rPr lang="en-US" u="sng" dirty="0" err="1" smtClean="0"/>
              <a:t>menjalankan</a:t>
            </a:r>
            <a:r>
              <a:rPr lang="en-US" u="sng" dirty="0" smtClean="0"/>
              <a:t> </a:t>
            </a:r>
            <a:r>
              <a:rPr lang="en-US" u="sng" dirty="0" err="1" smtClean="0"/>
              <a:t>usaha</a:t>
            </a:r>
            <a:r>
              <a:rPr lang="en-US" u="sng" dirty="0" smtClean="0"/>
              <a:t> </a:t>
            </a:r>
            <a:r>
              <a:rPr lang="en-US" u="sng" dirty="0" err="1" smtClean="0"/>
              <a:t>atau</a:t>
            </a:r>
            <a:r>
              <a:rPr lang="en-US" u="sng" dirty="0" smtClean="0"/>
              <a:t> </a:t>
            </a:r>
            <a:r>
              <a:rPr lang="en-US" u="sng" dirty="0" err="1" smtClean="0"/>
              <a:t>melakukan</a:t>
            </a:r>
            <a:r>
              <a:rPr lang="en-US" u="sng" dirty="0" smtClean="0"/>
              <a:t> </a:t>
            </a:r>
            <a:r>
              <a:rPr lang="en-US" u="sng" dirty="0" err="1" smtClean="0"/>
              <a:t>kegiatan</a:t>
            </a:r>
            <a:r>
              <a:rPr lang="en-US" u="sng" dirty="0" smtClean="0"/>
              <a:t> </a:t>
            </a:r>
            <a:r>
              <a:rPr lang="en-US" u="sng" dirty="0" err="1" smtClean="0"/>
              <a:t>melalui</a:t>
            </a:r>
            <a:r>
              <a:rPr lang="en-US" u="sng" dirty="0" smtClean="0"/>
              <a:t> </a:t>
            </a:r>
            <a:r>
              <a:rPr lang="en-US" u="sng" dirty="0" err="1" smtClean="0"/>
              <a:t>bentuk</a:t>
            </a:r>
            <a:r>
              <a:rPr lang="en-US" u="sng" dirty="0" smtClean="0"/>
              <a:t> </a:t>
            </a:r>
            <a:r>
              <a:rPr lang="en-US" u="sng" dirty="0" err="1" smtClean="0"/>
              <a:t>usaha</a:t>
            </a:r>
            <a:r>
              <a:rPr lang="en-US" u="sng" dirty="0" smtClean="0"/>
              <a:t> </a:t>
            </a:r>
            <a:r>
              <a:rPr lang="en-US" u="sng" dirty="0" err="1" smtClean="0"/>
              <a:t>tetap</a:t>
            </a:r>
            <a:endParaRPr lang="id-ID" dirty="0" smtClean="0"/>
          </a:p>
        </p:txBody>
      </p:sp>
      <p:sp>
        <p:nvSpPr>
          <p:cNvPr id="8" name="Rectangle 7"/>
          <p:cNvSpPr/>
          <p:nvPr/>
        </p:nvSpPr>
        <p:spPr>
          <a:xfrm>
            <a:off x="251520" y="4365104"/>
            <a:ext cx="8568952" cy="1200329"/>
          </a:xfrm>
          <a:prstGeom prst="rect">
            <a:avLst/>
          </a:prstGeom>
          <a:solidFill>
            <a:srgbClr val="92D050"/>
          </a:solidFill>
          <a:ln>
            <a:solidFill>
              <a:schemeClr val="tx1"/>
            </a:solidFill>
          </a:ln>
        </p:spPr>
        <p:txBody>
          <a:bodyPr wrap="square">
            <a:spAutoFit/>
          </a:bodyPr>
          <a:lstStyle/>
          <a:p>
            <a:r>
              <a:rPr lang="en-US" dirty="0" err="1" smtClean="0"/>
              <a:t>Adalah</a:t>
            </a:r>
            <a:r>
              <a:rPr lang="en-US" dirty="0" smtClean="0"/>
              <a:t> </a:t>
            </a:r>
            <a:r>
              <a:rPr lang="en-US" dirty="0" err="1" smtClean="0"/>
              <a:t>Bentuk</a:t>
            </a:r>
            <a:r>
              <a:rPr lang="en-US" dirty="0" smtClean="0"/>
              <a:t>  </a:t>
            </a:r>
            <a:r>
              <a:rPr lang="en-US" dirty="0" err="1" smtClean="0"/>
              <a:t>usaha</a:t>
            </a:r>
            <a:r>
              <a:rPr lang="en-US" dirty="0" smtClean="0"/>
              <a:t> yang </a:t>
            </a:r>
            <a:r>
              <a:rPr lang="en-US" dirty="0" err="1" smtClean="0"/>
              <a:t>dipergunakan</a:t>
            </a:r>
            <a:r>
              <a:rPr lang="en-US" dirty="0" smtClean="0"/>
              <a:t> </a:t>
            </a:r>
            <a:r>
              <a:rPr lang="en-US" dirty="0" err="1" smtClean="0"/>
              <a:t>oleh</a:t>
            </a:r>
            <a:r>
              <a:rPr lang="en-US" dirty="0" smtClean="0"/>
              <a:t> </a:t>
            </a:r>
            <a:r>
              <a:rPr lang="en-US" dirty="0" err="1" smtClean="0"/>
              <a:t>orang</a:t>
            </a:r>
            <a:r>
              <a:rPr lang="en-US" dirty="0" smtClean="0"/>
              <a:t> </a:t>
            </a:r>
            <a:r>
              <a:rPr lang="en-US" dirty="0" err="1" smtClean="0"/>
              <a:t>pribadi</a:t>
            </a:r>
            <a:r>
              <a:rPr lang="en-US" dirty="0" smtClean="0"/>
              <a:t> yang </a:t>
            </a:r>
            <a:r>
              <a:rPr lang="en-US" dirty="0" err="1" smtClean="0"/>
              <a:t>tidak</a:t>
            </a:r>
            <a:r>
              <a:rPr lang="en-US" dirty="0" smtClean="0"/>
              <a:t> </a:t>
            </a:r>
            <a:r>
              <a:rPr lang="en-US" dirty="0" err="1" smtClean="0"/>
              <a:t>bertempat</a:t>
            </a:r>
            <a:r>
              <a:rPr lang="en-US" dirty="0" smtClean="0"/>
              <a:t> </a:t>
            </a:r>
            <a:r>
              <a:rPr lang="en-US" dirty="0" err="1" smtClean="0"/>
              <a:t>tinggal</a:t>
            </a:r>
            <a:r>
              <a:rPr lang="en-US" dirty="0" smtClean="0"/>
              <a:t> </a:t>
            </a:r>
            <a:r>
              <a:rPr lang="en-US" dirty="0" err="1" smtClean="0"/>
              <a:t>di</a:t>
            </a:r>
            <a:r>
              <a:rPr lang="en-US" dirty="0" smtClean="0"/>
              <a:t> Indonesia </a:t>
            </a:r>
            <a:r>
              <a:rPr lang="en-US" dirty="0" err="1" smtClean="0"/>
              <a:t>atau</a:t>
            </a:r>
            <a:r>
              <a:rPr lang="en-US" dirty="0" smtClean="0"/>
              <a:t> </a:t>
            </a:r>
            <a:r>
              <a:rPr lang="en-US" dirty="0" err="1" smtClean="0"/>
              <a:t>berada</a:t>
            </a:r>
            <a:r>
              <a:rPr lang="en-US" dirty="0" smtClean="0"/>
              <a:t> </a:t>
            </a:r>
            <a:r>
              <a:rPr lang="en-US" dirty="0" err="1" smtClean="0"/>
              <a:t>di</a:t>
            </a:r>
            <a:r>
              <a:rPr lang="en-US" dirty="0" smtClean="0"/>
              <a:t>  Indonesia </a:t>
            </a:r>
            <a:r>
              <a:rPr lang="en-US" dirty="0" err="1" smtClean="0"/>
              <a:t>tidak</a:t>
            </a:r>
            <a:r>
              <a:rPr lang="en-US" dirty="0" smtClean="0"/>
              <a:t> </a:t>
            </a:r>
            <a:r>
              <a:rPr lang="en-US" dirty="0" err="1" smtClean="0"/>
              <a:t>lebih</a:t>
            </a:r>
            <a:r>
              <a:rPr lang="en-US" dirty="0" smtClean="0"/>
              <a:t> </a:t>
            </a:r>
            <a:r>
              <a:rPr lang="en-US" dirty="0" err="1" smtClean="0"/>
              <a:t>dari</a:t>
            </a:r>
            <a:r>
              <a:rPr lang="en-US" dirty="0" smtClean="0"/>
              <a:t> 183 </a:t>
            </a:r>
            <a:r>
              <a:rPr lang="en-US" dirty="0" err="1" smtClean="0"/>
              <a:t>hari</a:t>
            </a:r>
            <a:r>
              <a:rPr lang="en-US" dirty="0" smtClean="0"/>
              <a:t> </a:t>
            </a:r>
            <a:r>
              <a:rPr lang="en-US" dirty="0" err="1" smtClean="0"/>
              <a:t>dalam</a:t>
            </a:r>
            <a:r>
              <a:rPr lang="en-US" dirty="0" smtClean="0"/>
              <a:t> </a:t>
            </a:r>
            <a:r>
              <a:rPr lang="en-US" dirty="0" err="1" smtClean="0"/>
              <a:t>jangka</a:t>
            </a:r>
            <a:r>
              <a:rPr lang="en-US" dirty="0" smtClean="0"/>
              <a:t> </a:t>
            </a:r>
            <a:r>
              <a:rPr lang="en-US" dirty="0" err="1" smtClean="0"/>
              <a:t>waktu</a:t>
            </a:r>
            <a:r>
              <a:rPr lang="en-US" dirty="0" smtClean="0"/>
              <a:t> 12 </a:t>
            </a:r>
            <a:r>
              <a:rPr lang="en-US" dirty="0" err="1" smtClean="0"/>
              <a:t>bulan</a:t>
            </a:r>
            <a:r>
              <a:rPr lang="en-US" dirty="0" smtClean="0"/>
              <a:t>, </a:t>
            </a:r>
            <a:r>
              <a:rPr lang="en-US" dirty="0" err="1" smtClean="0"/>
              <a:t>atau</a:t>
            </a:r>
            <a:r>
              <a:rPr lang="en-US" dirty="0" smtClean="0"/>
              <a:t> </a:t>
            </a:r>
            <a:r>
              <a:rPr lang="en-US" dirty="0" err="1" smtClean="0"/>
              <a:t>badan</a:t>
            </a:r>
            <a:r>
              <a:rPr lang="en-US" dirty="0" smtClean="0"/>
              <a:t> yang </a:t>
            </a:r>
            <a:r>
              <a:rPr lang="en-US" dirty="0" err="1" smtClean="0"/>
              <a:t>tidak</a:t>
            </a:r>
            <a:r>
              <a:rPr lang="en-US" dirty="0" smtClean="0"/>
              <a:t> </a:t>
            </a:r>
            <a:r>
              <a:rPr lang="en-US" dirty="0" err="1" smtClean="0"/>
              <a:t>didirikan</a:t>
            </a:r>
            <a:r>
              <a:rPr lang="en-US" dirty="0" smtClean="0"/>
              <a:t>  </a:t>
            </a:r>
            <a:r>
              <a:rPr lang="en-US" dirty="0" err="1" smtClean="0"/>
              <a:t>dan</a:t>
            </a:r>
            <a:r>
              <a:rPr lang="en-US" dirty="0" smtClean="0"/>
              <a:t> </a:t>
            </a:r>
            <a:r>
              <a:rPr lang="en-US" dirty="0" err="1" smtClean="0"/>
              <a:t>tidak</a:t>
            </a:r>
            <a:r>
              <a:rPr lang="en-US" dirty="0" smtClean="0"/>
              <a:t> </a:t>
            </a:r>
            <a:r>
              <a:rPr lang="en-US" dirty="0" err="1" smtClean="0"/>
              <a:t>bertempat</a:t>
            </a:r>
            <a:r>
              <a:rPr lang="en-US" dirty="0" smtClean="0"/>
              <a:t> </a:t>
            </a:r>
            <a:r>
              <a:rPr lang="en-US" dirty="0" err="1" smtClean="0"/>
              <a:t>kedudukan</a:t>
            </a:r>
            <a:r>
              <a:rPr lang="en-US" dirty="0" smtClean="0"/>
              <a:t> </a:t>
            </a:r>
            <a:r>
              <a:rPr lang="en-US" dirty="0" err="1" smtClean="0"/>
              <a:t>di</a:t>
            </a:r>
            <a:r>
              <a:rPr lang="en-US" dirty="0" smtClean="0"/>
              <a:t> Indonesia , </a:t>
            </a:r>
            <a:r>
              <a:rPr lang="en-US" dirty="0" err="1" smtClean="0"/>
              <a:t>untuk</a:t>
            </a:r>
            <a:r>
              <a:rPr lang="en-US" dirty="0" smtClean="0"/>
              <a:t> </a:t>
            </a:r>
            <a:r>
              <a:rPr lang="en-US" dirty="0" err="1" smtClean="0"/>
              <a:t>menjalankan</a:t>
            </a:r>
            <a:r>
              <a:rPr lang="en-US" dirty="0" smtClean="0"/>
              <a:t> </a:t>
            </a:r>
            <a:r>
              <a:rPr lang="en-US" dirty="0" err="1" smtClean="0"/>
              <a:t>usaha</a:t>
            </a:r>
            <a:r>
              <a:rPr lang="en-US" dirty="0" smtClean="0"/>
              <a:t> </a:t>
            </a:r>
            <a:r>
              <a:rPr lang="en-US" dirty="0" err="1" smtClean="0"/>
              <a:t>atau</a:t>
            </a:r>
            <a:r>
              <a:rPr lang="en-US" dirty="0" smtClean="0"/>
              <a:t> </a:t>
            </a:r>
            <a:r>
              <a:rPr lang="en-US" dirty="0" err="1" smtClean="0"/>
              <a:t>melakukan</a:t>
            </a:r>
            <a:r>
              <a:rPr lang="en-US" dirty="0" smtClean="0"/>
              <a:t> </a:t>
            </a:r>
            <a:r>
              <a:rPr lang="en-US" dirty="0" err="1" smtClean="0"/>
              <a:t>kegiatan</a:t>
            </a:r>
            <a:r>
              <a:rPr lang="en-US" dirty="0" smtClean="0"/>
              <a:t> </a:t>
            </a:r>
            <a:r>
              <a:rPr lang="en-US" dirty="0" err="1" smtClean="0"/>
              <a:t>di</a:t>
            </a:r>
            <a:r>
              <a:rPr lang="en-US" dirty="0" smtClean="0"/>
              <a:t>  Indonesia (</a:t>
            </a:r>
            <a:r>
              <a:rPr lang="en-US" dirty="0" err="1" smtClean="0"/>
              <a:t>psl</a:t>
            </a:r>
            <a:r>
              <a:rPr lang="en-US" dirty="0" smtClean="0"/>
              <a:t> 2 </a:t>
            </a:r>
            <a:r>
              <a:rPr lang="en-US" dirty="0" err="1" smtClean="0"/>
              <a:t>ayat</a:t>
            </a:r>
            <a:r>
              <a:rPr lang="en-US" dirty="0" smtClean="0"/>
              <a:t>  5 ). </a:t>
            </a:r>
          </a:p>
        </p:txBody>
      </p:sp>
      <p:sp>
        <p:nvSpPr>
          <p:cNvPr id="9" name="Rounded Rectangle 8"/>
          <p:cNvSpPr/>
          <p:nvPr/>
        </p:nvSpPr>
        <p:spPr>
          <a:xfrm>
            <a:off x="323528" y="3645024"/>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SUBJEK PAJAK BENTUK USAHA TETAP ( BUT )</a:t>
            </a:r>
            <a:endParaRPr lang="id-ID" b="1"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algn="l"/>
            <a:r>
              <a:rPr lang="id-ID" sz="3200" dirty="0" smtClean="0"/>
              <a:t>Pertemuan 4 : SUBJEK DAN OBJEK PAJAK</a:t>
            </a:r>
            <a:endParaRPr lang="id-ID" sz="3200" dirty="0"/>
          </a:p>
        </p:txBody>
      </p:sp>
      <p:sp>
        <p:nvSpPr>
          <p:cNvPr id="6" name="TextBox 5"/>
          <p:cNvSpPr txBox="1"/>
          <p:nvPr/>
        </p:nvSpPr>
        <p:spPr>
          <a:xfrm>
            <a:off x="323528" y="1700808"/>
            <a:ext cx="8352928" cy="1200329"/>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buAutoNum type="arabicPeriod"/>
            </a:pPr>
            <a:r>
              <a:rPr lang="id-ID" b="1" dirty="0" smtClean="0"/>
              <a:t>Bagi SPDN (subjek Pajak Dalam Negeri)</a:t>
            </a:r>
          </a:p>
          <a:p>
            <a:pPr marL="342900" indent="-342900"/>
            <a:r>
              <a:rPr lang="id-ID" dirty="0" smtClean="0"/>
              <a:t>	Kewajiban pajak subjektifnya dimulai pada saat orang pribadi tersebut di lahirkan, berada atau  atau berniat untuk bertempat di Indonesia dan berakhir pada saat meninggal atau  meninggalkan Indonesia untuk selama-lamanya</a:t>
            </a:r>
            <a:endParaRPr lang="id-ID" dirty="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KEWAJIBAN  SUBJEKTIF  PAJAK</a:t>
            </a:r>
            <a:endParaRPr lang="id-ID" b="1" dirty="0">
              <a:solidFill>
                <a:schemeClr val="tx1"/>
              </a:solidFill>
            </a:endParaRPr>
          </a:p>
        </p:txBody>
      </p:sp>
      <p:sp>
        <p:nvSpPr>
          <p:cNvPr id="5" name="TextBox 4"/>
          <p:cNvSpPr txBox="1"/>
          <p:nvPr/>
        </p:nvSpPr>
        <p:spPr>
          <a:xfrm>
            <a:off x="323528" y="3140968"/>
            <a:ext cx="8352928" cy="2308324"/>
          </a:xfrm>
          <a:prstGeom prst="rect">
            <a:avLst/>
          </a:prstGeom>
          <a:solidFill>
            <a:schemeClr val="accent3">
              <a:lumMod val="60000"/>
              <a:lumOff val="40000"/>
            </a:schemeClr>
          </a:solidFill>
          <a:ln w="76200">
            <a:solidFill>
              <a:schemeClr val="tx1"/>
            </a:solidFill>
          </a:ln>
        </p:spPr>
        <p:txBody>
          <a:bodyPr wrap="square" rtlCol="0">
            <a:spAutoFit/>
          </a:bodyPr>
          <a:lstStyle/>
          <a:p>
            <a:r>
              <a:rPr lang="id-ID" b="1" dirty="0" smtClean="0"/>
              <a:t>2.   Bagi SPLN (subjek Pajak Luar Negeri)</a:t>
            </a:r>
          </a:p>
          <a:p>
            <a:pPr marL="366713" lvl="1"/>
            <a:r>
              <a:rPr lang="id-ID" dirty="0" smtClean="0"/>
              <a:t>Kewajiban subjektifnya dimulai pada saat orang Pribadi tersebut menjalankan usaha atau  melakukan kegiatan melalui BUT dan berakhir pada saat tidak lagi menjalankan usaha atau melakukan kegiatan melalui BUT.</a:t>
            </a:r>
          </a:p>
          <a:p>
            <a:pPr marL="366713" lvl="1"/>
            <a:r>
              <a:rPr lang="id-ID" dirty="0" smtClean="0"/>
              <a:t>*Bagi SPLN yang tidak mempunyai BUT di Indonesia, kewajiban pajak subyektifnya dimulai pada saat orang pribadi tersebut menerima atau memperoleh penghasilan dari Indonesia dan berakhir pada saat tidak lagi menerima atau memperoleh penghasilan tersebut </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lgn="l">
              <a:defRPr/>
            </a:pPr>
            <a:r>
              <a:rPr lang="id-ID" sz="3200" dirty="0" smtClean="0"/>
              <a:t>Pertemuan 4 : SUBJEK DAN OBJEK PAJAK</a:t>
            </a:r>
            <a:endParaRPr lang="id-ID" sz="3200" dirty="0"/>
          </a:p>
        </p:txBody>
      </p:sp>
      <p:sp>
        <p:nvSpPr>
          <p:cNvPr id="6" name="TextBox 5"/>
          <p:cNvSpPr txBox="1"/>
          <p:nvPr/>
        </p:nvSpPr>
        <p:spPr>
          <a:xfrm>
            <a:off x="323528" y="1700808"/>
            <a:ext cx="8352928" cy="1477328"/>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buFont typeface="+mj-lt"/>
              <a:buAutoNum type="alphaLcPeriod"/>
              <a:defRPr/>
            </a:pPr>
            <a:r>
              <a:rPr lang="en-US" dirty="0" err="1" smtClean="0"/>
              <a:t>Saat</a:t>
            </a:r>
            <a:r>
              <a:rPr lang="en-US" dirty="0" smtClean="0"/>
              <a:t> </a:t>
            </a:r>
            <a:r>
              <a:rPr lang="en-US" dirty="0" err="1" smtClean="0"/>
              <a:t>ia</a:t>
            </a:r>
            <a:r>
              <a:rPr lang="en-US" dirty="0" smtClean="0"/>
              <a:t> </a:t>
            </a:r>
            <a:r>
              <a:rPr lang="en-US" dirty="0" err="1" smtClean="0"/>
              <a:t>dilahirkan</a:t>
            </a:r>
            <a:r>
              <a:rPr lang="en-US" dirty="0" smtClean="0"/>
              <a:t> </a:t>
            </a:r>
            <a:r>
              <a:rPr lang="en-US" dirty="0" err="1" smtClean="0"/>
              <a:t>di</a:t>
            </a:r>
            <a:r>
              <a:rPr lang="en-US" dirty="0" smtClean="0"/>
              <a:t>  Indonesia.</a:t>
            </a:r>
          </a:p>
          <a:p>
            <a:pPr marL="342900" indent="-342900">
              <a:buFont typeface="+mj-lt"/>
              <a:buAutoNum type="alphaLcPeriod"/>
              <a:defRPr/>
            </a:pPr>
            <a:r>
              <a:rPr lang="en-US" dirty="0" err="1" smtClean="0"/>
              <a:t>Saat</a:t>
            </a:r>
            <a:r>
              <a:rPr lang="en-US" dirty="0" smtClean="0"/>
              <a:t> </a:t>
            </a:r>
            <a:r>
              <a:rPr lang="en-US" dirty="0" err="1" smtClean="0"/>
              <a:t>ia</a:t>
            </a:r>
            <a:r>
              <a:rPr lang="en-US" dirty="0" smtClean="0"/>
              <a:t> </a:t>
            </a:r>
            <a:r>
              <a:rPr lang="en-US" dirty="0" err="1" smtClean="0"/>
              <a:t>menetap</a:t>
            </a:r>
            <a:r>
              <a:rPr lang="en-US" dirty="0" smtClean="0"/>
              <a:t> </a:t>
            </a:r>
            <a:r>
              <a:rPr lang="en-US" dirty="0" err="1" smtClean="0"/>
              <a:t>di</a:t>
            </a:r>
            <a:r>
              <a:rPr lang="en-US" dirty="0" smtClean="0"/>
              <a:t> Indonesia (</a:t>
            </a:r>
            <a:r>
              <a:rPr lang="en-US" dirty="0" err="1" smtClean="0"/>
              <a:t>datang</a:t>
            </a:r>
            <a:r>
              <a:rPr lang="en-US" dirty="0" smtClean="0"/>
              <a:t> </a:t>
            </a:r>
            <a:r>
              <a:rPr lang="en-US" dirty="0" err="1" smtClean="0"/>
              <a:t>dari</a:t>
            </a:r>
            <a:r>
              <a:rPr lang="en-US" dirty="0" smtClean="0"/>
              <a:t> </a:t>
            </a:r>
            <a:r>
              <a:rPr lang="en-US" dirty="0" err="1" smtClean="0"/>
              <a:t>luar</a:t>
            </a:r>
            <a:r>
              <a:rPr lang="en-US" dirty="0" smtClean="0"/>
              <a:t> </a:t>
            </a:r>
            <a:r>
              <a:rPr lang="en-US" dirty="0" err="1" smtClean="0"/>
              <a:t>negeri</a:t>
            </a:r>
            <a:r>
              <a:rPr lang="en-US" dirty="0" smtClean="0"/>
              <a:t>).</a:t>
            </a:r>
          </a:p>
          <a:p>
            <a:pPr marL="342900" indent="-342900">
              <a:buFont typeface="+mj-lt"/>
              <a:buAutoNum type="alphaLcPeriod"/>
              <a:defRPr/>
            </a:pPr>
            <a:r>
              <a:rPr lang="en-US" dirty="0" err="1" smtClean="0"/>
              <a:t>Pada</a:t>
            </a:r>
            <a:r>
              <a:rPr lang="en-US" dirty="0" smtClean="0"/>
              <a:t> </a:t>
            </a:r>
            <a:r>
              <a:rPr lang="en-US" dirty="0" err="1" smtClean="0"/>
              <a:t>awal</a:t>
            </a:r>
            <a:r>
              <a:rPr lang="en-US" dirty="0" smtClean="0"/>
              <a:t> </a:t>
            </a:r>
            <a:r>
              <a:rPr lang="en-US" dirty="0" err="1" smtClean="0"/>
              <a:t>masa</a:t>
            </a:r>
            <a:r>
              <a:rPr lang="en-US" dirty="0" smtClean="0"/>
              <a:t> </a:t>
            </a:r>
            <a:r>
              <a:rPr lang="en-US" dirty="0" err="1" smtClean="0"/>
              <a:t>ia</a:t>
            </a:r>
            <a:r>
              <a:rPr lang="en-US" dirty="0" smtClean="0"/>
              <a:t> </a:t>
            </a:r>
            <a:r>
              <a:rPr lang="en-US" dirty="0" err="1" smtClean="0"/>
              <a:t>berada</a:t>
            </a:r>
            <a:r>
              <a:rPr lang="en-US" dirty="0" smtClean="0"/>
              <a:t> </a:t>
            </a:r>
            <a:r>
              <a:rPr lang="en-US" dirty="0" err="1" smtClean="0"/>
              <a:t>di</a:t>
            </a:r>
            <a:r>
              <a:rPr lang="en-US" dirty="0" smtClean="0"/>
              <a:t>  Indonesia  yang </a:t>
            </a:r>
            <a:r>
              <a:rPr lang="en-US" dirty="0" err="1" smtClean="0"/>
              <a:t>melebihi</a:t>
            </a:r>
            <a:r>
              <a:rPr lang="en-US" dirty="0" smtClean="0"/>
              <a:t> 183 </a:t>
            </a:r>
            <a:r>
              <a:rPr lang="en-US" dirty="0" err="1" smtClean="0"/>
              <a:t>hari</a:t>
            </a:r>
            <a:r>
              <a:rPr lang="en-US" dirty="0" smtClean="0"/>
              <a:t>  </a:t>
            </a:r>
            <a:r>
              <a:rPr lang="en-US" dirty="0" err="1" smtClean="0"/>
              <a:t>dalam</a:t>
            </a:r>
            <a:r>
              <a:rPr lang="en-US" dirty="0" smtClean="0"/>
              <a:t> </a:t>
            </a:r>
            <a:r>
              <a:rPr lang="en-US" dirty="0" err="1" smtClean="0"/>
              <a:t>jangka</a:t>
            </a:r>
            <a:r>
              <a:rPr lang="en-US" dirty="0" smtClean="0"/>
              <a:t> </a:t>
            </a:r>
            <a:r>
              <a:rPr lang="en-US" dirty="0" err="1" smtClean="0"/>
              <a:t>waktu</a:t>
            </a:r>
            <a:r>
              <a:rPr lang="en-US" dirty="0" smtClean="0"/>
              <a:t> 12 </a:t>
            </a:r>
            <a:r>
              <a:rPr lang="en-US" dirty="0" err="1" smtClean="0"/>
              <a:t>bulan</a:t>
            </a:r>
            <a:r>
              <a:rPr lang="en-US" dirty="0" smtClean="0"/>
              <a:t> </a:t>
            </a:r>
            <a:r>
              <a:rPr lang="en-US" dirty="0" err="1" smtClean="0"/>
              <a:t>secara</a:t>
            </a:r>
            <a:r>
              <a:rPr lang="en-US" dirty="0" smtClean="0"/>
              <a:t> </a:t>
            </a:r>
            <a:r>
              <a:rPr lang="en-US" dirty="0" err="1" smtClean="0"/>
              <a:t>berturut-turut</a:t>
            </a:r>
            <a:r>
              <a:rPr lang="en-US" dirty="0" smtClean="0"/>
              <a:t>. </a:t>
            </a:r>
          </a:p>
          <a:p>
            <a:pPr marL="342900" indent="-342900">
              <a:buFont typeface="+mj-lt"/>
              <a:buAutoNum type="alphaLcPeriod"/>
              <a:defRPr/>
            </a:pPr>
            <a:r>
              <a:rPr lang="en-US" dirty="0" err="1" smtClean="0"/>
              <a:t>Badan-badan</a:t>
            </a:r>
            <a:r>
              <a:rPr lang="en-US" dirty="0" smtClean="0"/>
              <a:t> </a:t>
            </a:r>
            <a:r>
              <a:rPr lang="en-US" dirty="0" err="1" smtClean="0"/>
              <a:t>mulai</a:t>
            </a:r>
            <a:r>
              <a:rPr lang="en-US" dirty="0" smtClean="0"/>
              <a:t> </a:t>
            </a:r>
            <a:r>
              <a:rPr lang="en-US" dirty="0" err="1" smtClean="0"/>
              <a:t>menjadi</a:t>
            </a:r>
            <a:r>
              <a:rPr lang="en-US" dirty="0" smtClean="0"/>
              <a:t> </a:t>
            </a:r>
            <a:r>
              <a:rPr lang="en-US" dirty="0" err="1" smtClean="0"/>
              <a:t>subjek</a:t>
            </a:r>
            <a:r>
              <a:rPr lang="en-US" dirty="0" smtClean="0"/>
              <a:t> </a:t>
            </a:r>
            <a:r>
              <a:rPr lang="en-US" dirty="0" err="1" smtClean="0"/>
              <a:t>pajak</a:t>
            </a:r>
            <a:r>
              <a:rPr lang="en-US" dirty="0" smtClean="0"/>
              <a:t> </a:t>
            </a:r>
            <a:r>
              <a:rPr lang="en-US" dirty="0" err="1" smtClean="0"/>
              <a:t>pada</a:t>
            </a:r>
            <a:r>
              <a:rPr lang="en-US" dirty="0" smtClean="0"/>
              <a:t> </a:t>
            </a:r>
            <a:r>
              <a:rPr lang="en-US" dirty="0" err="1" smtClean="0"/>
              <a:t>saat</a:t>
            </a:r>
            <a:r>
              <a:rPr lang="en-US" dirty="0" smtClean="0"/>
              <a:t> </a:t>
            </a:r>
            <a:r>
              <a:rPr lang="en-US" dirty="0" err="1" smtClean="0"/>
              <a:t>badan</a:t>
            </a:r>
            <a:r>
              <a:rPr lang="en-US" dirty="0" smtClean="0"/>
              <a:t> </a:t>
            </a:r>
            <a:r>
              <a:rPr lang="en-US" dirty="0" err="1" smtClean="0"/>
              <a:t>itu</a:t>
            </a:r>
            <a:r>
              <a:rPr lang="en-US" dirty="0" smtClean="0"/>
              <a:t> </a:t>
            </a:r>
            <a:r>
              <a:rPr lang="en-US" dirty="0" err="1" smtClean="0"/>
              <a:t>didirikan</a:t>
            </a:r>
            <a:r>
              <a:rPr lang="en-US" dirty="0" smtClean="0"/>
              <a:t>.</a:t>
            </a:r>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BERMULANYA SUBJEK PAJAK DALAM NEGERI</a:t>
            </a:r>
            <a:endParaRPr lang="id-ID" b="1" dirty="0">
              <a:solidFill>
                <a:schemeClr val="tx1"/>
              </a:solidFill>
            </a:endParaRPr>
          </a:p>
        </p:txBody>
      </p:sp>
      <p:sp>
        <p:nvSpPr>
          <p:cNvPr id="5" name="TextBox 4"/>
          <p:cNvSpPr txBox="1"/>
          <p:nvPr/>
        </p:nvSpPr>
        <p:spPr>
          <a:xfrm>
            <a:off x="251520" y="4221088"/>
            <a:ext cx="8352928" cy="1089529"/>
          </a:xfrm>
          <a:prstGeom prst="rect">
            <a:avLst/>
          </a:prstGeom>
          <a:solidFill>
            <a:srgbClr val="00B0F0"/>
          </a:solidFill>
          <a:ln w="76200">
            <a:solidFill>
              <a:schemeClr val="tx1"/>
            </a:solidFill>
          </a:ln>
        </p:spPr>
        <p:txBody>
          <a:bodyPr wrap="square" rtlCol="0">
            <a:spAutoFit/>
          </a:bodyPr>
          <a:lstStyle/>
          <a:p>
            <a:pPr marL="342900" indent="-342900">
              <a:lnSpc>
                <a:spcPct val="90000"/>
              </a:lnSpc>
              <a:buAutoNum type="alphaLcPeriod"/>
            </a:pPr>
            <a:r>
              <a:rPr lang="en-US" dirty="0" err="1" smtClean="0"/>
              <a:t>Saat</a:t>
            </a:r>
            <a:r>
              <a:rPr lang="en-US" dirty="0" smtClean="0"/>
              <a:t>  </a:t>
            </a:r>
            <a:r>
              <a:rPr lang="en-US" dirty="0" err="1" smtClean="0"/>
              <a:t>Orang</a:t>
            </a:r>
            <a:r>
              <a:rPr lang="en-US" dirty="0" smtClean="0"/>
              <a:t> </a:t>
            </a:r>
            <a:r>
              <a:rPr lang="en-US" dirty="0" err="1" smtClean="0"/>
              <a:t>Pribadi</a:t>
            </a:r>
            <a:r>
              <a:rPr lang="en-US" dirty="0" smtClean="0"/>
              <a:t>  </a:t>
            </a:r>
            <a:r>
              <a:rPr lang="en-US" dirty="0" err="1" smtClean="0"/>
              <a:t>meninggal</a:t>
            </a:r>
            <a:r>
              <a:rPr lang="en-US" dirty="0" smtClean="0"/>
              <a:t> </a:t>
            </a:r>
            <a:r>
              <a:rPr lang="en-US" dirty="0" err="1" smtClean="0"/>
              <a:t>dunia</a:t>
            </a:r>
            <a:r>
              <a:rPr lang="en-US" dirty="0" smtClean="0"/>
              <a:t>.</a:t>
            </a:r>
          </a:p>
          <a:p>
            <a:pPr marL="342900" indent="-342900">
              <a:lnSpc>
                <a:spcPct val="90000"/>
              </a:lnSpc>
              <a:buAutoNum type="alphaLcPeriod"/>
            </a:pPr>
            <a:r>
              <a:rPr lang="en-US" dirty="0" err="1" smtClean="0"/>
              <a:t>Saat</a:t>
            </a:r>
            <a:r>
              <a:rPr lang="en-US" dirty="0" smtClean="0"/>
              <a:t> </a:t>
            </a:r>
            <a:r>
              <a:rPr lang="en-US" dirty="0" err="1" smtClean="0"/>
              <a:t>Orang</a:t>
            </a:r>
            <a:r>
              <a:rPr lang="en-US" dirty="0" smtClean="0"/>
              <a:t> </a:t>
            </a:r>
            <a:r>
              <a:rPr lang="en-US" dirty="0" err="1" smtClean="0"/>
              <a:t>Pribadi</a:t>
            </a:r>
            <a:r>
              <a:rPr lang="en-US" dirty="0" smtClean="0"/>
              <a:t> </a:t>
            </a:r>
            <a:r>
              <a:rPr lang="en-US" dirty="0" err="1" smtClean="0"/>
              <a:t>meninggalkan</a:t>
            </a:r>
            <a:r>
              <a:rPr lang="id-ID" dirty="0" smtClean="0"/>
              <a:t> </a:t>
            </a:r>
            <a:r>
              <a:rPr lang="en-US" dirty="0" smtClean="0"/>
              <a:t>Indonesia </a:t>
            </a:r>
            <a:r>
              <a:rPr lang="en-US" dirty="0" err="1" smtClean="0"/>
              <a:t>untuk</a:t>
            </a:r>
            <a:r>
              <a:rPr lang="en-US" dirty="0" smtClean="0"/>
              <a:t> </a:t>
            </a:r>
            <a:r>
              <a:rPr lang="en-US" dirty="0" err="1" smtClean="0"/>
              <a:t>selam</a:t>
            </a:r>
            <a:r>
              <a:rPr lang="en-US" dirty="0" smtClean="0"/>
              <a:t>-</a:t>
            </a:r>
            <a:r>
              <a:rPr lang="en-US" dirty="0" err="1" smtClean="0"/>
              <a:t>lamanya</a:t>
            </a:r>
            <a:r>
              <a:rPr lang="en-US" dirty="0" smtClean="0"/>
              <a:t>.</a:t>
            </a:r>
            <a:endParaRPr lang="id-ID" dirty="0" smtClean="0"/>
          </a:p>
          <a:p>
            <a:pPr marL="342900" indent="-342900">
              <a:lnSpc>
                <a:spcPct val="90000"/>
              </a:lnSpc>
              <a:buAutoNum type="alphaLcPeriod"/>
            </a:pPr>
            <a:r>
              <a:rPr lang="en-US" dirty="0" err="1" smtClean="0"/>
              <a:t>Untuk</a:t>
            </a:r>
            <a:r>
              <a:rPr lang="en-US" dirty="0" smtClean="0"/>
              <a:t> </a:t>
            </a:r>
            <a:r>
              <a:rPr lang="en-US" dirty="0" err="1" smtClean="0"/>
              <a:t>Badan</a:t>
            </a:r>
            <a:r>
              <a:rPr lang="en-US" dirty="0" smtClean="0"/>
              <a:t> </a:t>
            </a:r>
            <a:r>
              <a:rPr lang="en-US" dirty="0" err="1" smtClean="0"/>
              <a:t>yaitu</a:t>
            </a:r>
            <a:r>
              <a:rPr lang="en-US" dirty="0" smtClean="0"/>
              <a:t> </a:t>
            </a:r>
            <a:r>
              <a:rPr lang="en-US" dirty="0" err="1" smtClean="0"/>
              <a:t>berakhir</a:t>
            </a:r>
            <a:r>
              <a:rPr lang="en-US" dirty="0" smtClean="0"/>
              <a:t> </a:t>
            </a:r>
            <a:r>
              <a:rPr lang="en-US" dirty="0" err="1" smtClean="0"/>
              <a:t>pada</a:t>
            </a:r>
            <a:r>
              <a:rPr lang="en-US" dirty="0" smtClean="0"/>
              <a:t> </a:t>
            </a:r>
            <a:r>
              <a:rPr lang="en-US" dirty="0" err="1" smtClean="0"/>
              <a:t>saat</a:t>
            </a:r>
            <a:r>
              <a:rPr lang="en-US" dirty="0" smtClean="0"/>
              <a:t>  </a:t>
            </a:r>
            <a:r>
              <a:rPr lang="en-US" dirty="0" err="1" smtClean="0"/>
              <a:t>badan</a:t>
            </a:r>
            <a:r>
              <a:rPr lang="en-US" dirty="0" smtClean="0"/>
              <a:t> </a:t>
            </a:r>
            <a:r>
              <a:rPr lang="en-US" dirty="0" err="1" smtClean="0"/>
              <a:t>itu</a:t>
            </a:r>
            <a:r>
              <a:rPr lang="en-US" dirty="0" smtClean="0"/>
              <a:t> </a:t>
            </a:r>
            <a:r>
              <a:rPr lang="en-US" dirty="0" err="1" smtClean="0"/>
              <a:t>bubar</a:t>
            </a:r>
            <a:endParaRPr lang="id-ID" dirty="0" smtClean="0"/>
          </a:p>
          <a:p>
            <a:pPr marL="342900" indent="-342900">
              <a:lnSpc>
                <a:spcPct val="90000"/>
              </a:lnSpc>
              <a:buAutoNum type="alphaLcPeriod"/>
            </a:pPr>
            <a:r>
              <a:rPr lang="en-US" dirty="0" err="1" smtClean="0"/>
              <a:t>Warisan</a:t>
            </a:r>
            <a:r>
              <a:rPr lang="en-US" dirty="0" smtClean="0"/>
              <a:t> </a:t>
            </a:r>
            <a:r>
              <a:rPr lang="en-US" dirty="0" err="1" smtClean="0"/>
              <a:t>pada</a:t>
            </a:r>
            <a:r>
              <a:rPr lang="en-US" dirty="0" smtClean="0"/>
              <a:t> </a:t>
            </a:r>
            <a:r>
              <a:rPr lang="en-US" dirty="0" err="1" smtClean="0"/>
              <a:t>saat</a:t>
            </a:r>
            <a:r>
              <a:rPr lang="en-US" dirty="0" smtClean="0"/>
              <a:t> </a:t>
            </a:r>
            <a:r>
              <a:rPr lang="en-US" dirty="0" err="1" smtClean="0"/>
              <a:t>warisan</a:t>
            </a:r>
            <a:r>
              <a:rPr lang="en-US" dirty="0" smtClean="0"/>
              <a:t> </a:t>
            </a:r>
            <a:r>
              <a:rPr lang="en-US" dirty="0" err="1" smtClean="0"/>
              <a:t>itu</a:t>
            </a:r>
            <a:r>
              <a:rPr lang="en-US" dirty="0" smtClean="0"/>
              <a:t> </a:t>
            </a:r>
            <a:r>
              <a:rPr lang="en-US" dirty="0" err="1" smtClean="0"/>
              <a:t>terbagi</a:t>
            </a:r>
            <a:endParaRPr lang="en-US" dirty="0" smtClean="0"/>
          </a:p>
        </p:txBody>
      </p:sp>
      <p:sp>
        <p:nvSpPr>
          <p:cNvPr id="8" name="Rounded Rectangle 7"/>
          <p:cNvSpPr/>
          <p:nvPr/>
        </p:nvSpPr>
        <p:spPr>
          <a:xfrm>
            <a:off x="539552" y="3429000"/>
            <a:ext cx="8136904" cy="57606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BERAKHIRNYA SUBJEK PAJAK DALAM NEGERI</a:t>
            </a:r>
            <a:endParaRPr lang="id-ID" b="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lgn="l">
              <a:defRPr/>
            </a:pPr>
            <a:r>
              <a:rPr lang="id-ID" sz="3200" dirty="0" smtClean="0"/>
              <a:t>Pertemuan 4 : SUBJEK DAN OBJEK PAJAK</a:t>
            </a:r>
            <a:endParaRPr lang="id-ID" sz="3200" dirty="0"/>
          </a:p>
        </p:txBody>
      </p:sp>
      <p:sp>
        <p:nvSpPr>
          <p:cNvPr id="6" name="TextBox 5"/>
          <p:cNvSpPr txBox="1"/>
          <p:nvPr/>
        </p:nvSpPr>
        <p:spPr>
          <a:xfrm>
            <a:off x="323528" y="1700808"/>
            <a:ext cx="8352928" cy="2031325"/>
          </a:xfrm>
          <a:prstGeom prst="rect">
            <a:avLst/>
          </a:prstGeom>
          <a:solidFill>
            <a:schemeClr val="accent1">
              <a:lumMod val="60000"/>
              <a:lumOff val="40000"/>
            </a:schemeClr>
          </a:solidFill>
          <a:ln w="76200">
            <a:solidFill>
              <a:schemeClr val="tx1"/>
            </a:solidFill>
          </a:ln>
        </p:spPr>
        <p:txBody>
          <a:bodyPr wrap="square" rtlCol="0">
            <a:spAutoFit/>
          </a:bodyPr>
          <a:lstStyle/>
          <a:p>
            <a:pPr marL="342900" indent="-342900">
              <a:buFont typeface="+mj-lt"/>
              <a:buAutoNum type="arabicPeriod"/>
            </a:pPr>
            <a:r>
              <a:rPr lang="en-US" dirty="0" err="1" smtClean="0"/>
              <a:t>Badan</a:t>
            </a:r>
            <a:r>
              <a:rPr lang="en-US" dirty="0" smtClean="0"/>
              <a:t> </a:t>
            </a:r>
            <a:r>
              <a:rPr lang="en-US" dirty="0" err="1" smtClean="0"/>
              <a:t>perwakilan</a:t>
            </a:r>
            <a:r>
              <a:rPr lang="en-US" dirty="0" smtClean="0"/>
              <a:t> </a:t>
            </a:r>
            <a:r>
              <a:rPr lang="en-US" dirty="0" err="1" smtClean="0"/>
              <a:t>negara</a:t>
            </a:r>
            <a:r>
              <a:rPr lang="en-US" dirty="0" smtClean="0"/>
              <a:t> </a:t>
            </a:r>
            <a:r>
              <a:rPr lang="en-US" dirty="0" err="1" smtClean="0"/>
              <a:t>asing</a:t>
            </a:r>
            <a:endParaRPr lang="en-US" dirty="0" smtClean="0"/>
          </a:p>
          <a:p>
            <a:pPr marL="342900" indent="-342900">
              <a:buFont typeface="+mj-lt"/>
              <a:buAutoNum type="arabicPeriod"/>
            </a:pPr>
            <a:r>
              <a:rPr lang="en-US" dirty="0" err="1" smtClean="0"/>
              <a:t>Pejabat</a:t>
            </a:r>
            <a:r>
              <a:rPr lang="en-US" dirty="0" smtClean="0"/>
              <a:t>-</a:t>
            </a:r>
            <a:r>
              <a:rPr lang="en-US" dirty="0" err="1" smtClean="0"/>
              <a:t>pejabat</a:t>
            </a:r>
            <a:r>
              <a:rPr lang="en-US" dirty="0" smtClean="0"/>
              <a:t> </a:t>
            </a:r>
            <a:r>
              <a:rPr lang="en-US" dirty="0" err="1" smtClean="0"/>
              <a:t>perwakilan</a:t>
            </a:r>
            <a:r>
              <a:rPr lang="en-US" dirty="0" smtClean="0"/>
              <a:t> diplomat </a:t>
            </a:r>
            <a:r>
              <a:rPr lang="en-US" dirty="0" err="1" smtClean="0"/>
              <a:t>dan</a:t>
            </a:r>
            <a:r>
              <a:rPr lang="en-US" dirty="0" smtClean="0"/>
              <a:t> </a:t>
            </a:r>
            <a:r>
              <a:rPr lang="en-US" dirty="0" err="1" smtClean="0"/>
              <a:t>konsulat</a:t>
            </a:r>
            <a:r>
              <a:rPr lang="en-US" dirty="0" smtClean="0"/>
              <a:t> </a:t>
            </a:r>
            <a:r>
              <a:rPr lang="en-US" dirty="0" err="1" smtClean="0"/>
              <a:t>atau</a:t>
            </a:r>
            <a:r>
              <a:rPr lang="en-US" dirty="0" smtClean="0"/>
              <a:t>  </a:t>
            </a:r>
            <a:r>
              <a:rPr lang="en-US" dirty="0" err="1" smtClean="0"/>
              <a:t>pejabat-pejabat</a:t>
            </a:r>
            <a:r>
              <a:rPr lang="en-US" dirty="0" smtClean="0"/>
              <a:t> lain </a:t>
            </a:r>
            <a:r>
              <a:rPr lang="en-US" dirty="0" err="1" smtClean="0"/>
              <a:t>dari</a:t>
            </a:r>
            <a:r>
              <a:rPr lang="en-US" dirty="0" smtClean="0"/>
              <a:t> </a:t>
            </a:r>
            <a:r>
              <a:rPr lang="en-US" dirty="0" err="1" smtClean="0"/>
              <a:t>negara</a:t>
            </a:r>
            <a:r>
              <a:rPr lang="en-US" dirty="0" smtClean="0"/>
              <a:t>  lain</a:t>
            </a:r>
          </a:p>
          <a:p>
            <a:pPr marL="342900" indent="-342900">
              <a:buFont typeface="+mj-lt"/>
              <a:buAutoNum type="arabicPeriod"/>
            </a:pPr>
            <a:r>
              <a:rPr lang="en-US" dirty="0" err="1" smtClean="0"/>
              <a:t>organisasi</a:t>
            </a:r>
            <a:r>
              <a:rPr lang="en-US" dirty="0" smtClean="0"/>
              <a:t>-</a:t>
            </a:r>
            <a:r>
              <a:rPr lang="en-US" dirty="0" err="1" smtClean="0"/>
              <a:t>organisasi</a:t>
            </a:r>
            <a:r>
              <a:rPr lang="en-US" dirty="0" smtClean="0"/>
              <a:t> </a:t>
            </a:r>
            <a:r>
              <a:rPr lang="en-US" dirty="0" err="1" smtClean="0"/>
              <a:t>Internasional</a:t>
            </a:r>
            <a:endParaRPr lang="en-US" dirty="0" smtClean="0"/>
          </a:p>
          <a:p>
            <a:pPr marL="342900" indent="-342900"/>
            <a:r>
              <a:rPr lang="id-ID" dirty="0" smtClean="0">
                <a:sym typeface="Wingdings" pitchFamily="2" charset="2"/>
              </a:rPr>
              <a:t>	</a:t>
            </a:r>
            <a:r>
              <a:rPr lang="en-US" dirty="0" smtClean="0">
                <a:sym typeface="Wingdings" pitchFamily="2" charset="2"/>
              </a:rPr>
              <a:t>     </a:t>
            </a:r>
            <a:r>
              <a:rPr lang="en-US" dirty="0" err="1" smtClean="0">
                <a:sym typeface="Wingdings" pitchFamily="2" charset="2"/>
              </a:rPr>
              <a:t>ditetapkan</a:t>
            </a:r>
            <a:r>
              <a:rPr lang="en-US" dirty="0" smtClean="0">
                <a:sym typeface="Wingdings" pitchFamily="2" charset="2"/>
              </a:rPr>
              <a:t> </a:t>
            </a:r>
            <a:r>
              <a:rPr lang="en-US" dirty="0" err="1" smtClean="0">
                <a:sym typeface="Wingdings" pitchFamily="2" charset="2"/>
              </a:rPr>
              <a:t>oleh</a:t>
            </a:r>
            <a:r>
              <a:rPr lang="en-US" dirty="0" smtClean="0">
                <a:sym typeface="Wingdings" pitchFamily="2" charset="2"/>
              </a:rPr>
              <a:t> men.keu.</a:t>
            </a:r>
          </a:p>
          <a:p>
            <a:pPr marL="342900" indent="-342900">
              <a:buAutoNum type="arabicPeriod" startAt="4"/>
            </a:pPr>
            <a:r>
              <a:rPr lang="en-US" dirty="0" err="1" smtClean="0">
                <a:sym typeface="Wingdings" pitchFamily="2" charset="2"/>
              </a:rPr>
              <a:t>Pejabat</a:t>
            </a:r>
            <a:r>
              <a:rPr lang="en-US" dirty="0" smtClean="0">
                <a:sym typeface="Wingdings" pitchFamily="2" charset="2"/>
              </a:rPr>
              <a:t>-</a:t>
            </a:r>
            <a:r>
              <a:rPr lang="en-US" dirty="0" err="1" smtClean="0">
                <a:sym typeface="Wingdings" pitchFamily="2" charset="2"/>
              </a:rPr>
              <a:t>pejabat</a:t>
            </a:r>
            <a:r>
              <a:rPr lang="en-US" dirty="0" smtClean="0">
                <a:sym typeface="Wingdings" pitchFamily="2" charset="2"/>
              </a:rPr>
              <a:t> </a:t>
            </a:r>
            <a:r>
              <a:rPr lang="en-US" dirty="0" err="1" smtClean="0">
                <a:sym typeface="Wingdings" pitchFamily="2" charset="2"/>
              </a:rPr>
              <a:t>perwakilan</a:t>
            </a:r>
            <a:r>
              <a:rPr lang="en-US" dirty="0" smtClean="0">
                <a:sym typeface="Wingdings" pitchFamily="2" charset="2"/>
              </a:rPr>
              <a:t> </a:t>
            </a:r>
            <a:r>
              <a:rPr lang="en-US" dirty="0" err="1" smtClean="0">
                <a:sym typeface="Wingdings" pitchFamily="2" charset="2"/>
              </a:rPr>
              <a:t>organisasi</a:t>
            </a:r>
            <a:r>
              <a:rPr lang="en-US" dirty="0" smtClean="0">
                <a:sym typeface="Wingdings" pitchFamily="2" charset="2"/>
              </a:rPr>
              <a:t> </a:t>
            </a:r>
            <a:r>
              <a:rPr lang="en-US" dirty="0" err="1" smtClean="0">
                <a:sym typeface="Wingdings" pitchFamily="2" charset="2"/>
              </a:rPr>
              <a:t>Internasional</a:t>
            </a:r>
            <a:r>
              <a:rPr lang="en-US" dirty="0" smtClean="0">
                <a:sym typeface="Wingdings" pitchFamily="2" charset="2"/>
              </a:rPr>
              <a:t>  </a:t>
            </a:r>
            <a:endParaRPr lang="id-ID" dirty="0" smtClean="0">
              <a:sym typeface="Wingdings" pitchFamily="2" charset="2"/>
            </a:endParaRPr>
          </a:p>
          <a:p>
            <a:pPr marL="342900" indent="-342900"/>
            <a:r>
              <a:rPr lang="id-ID" dirty="0" smtClean="0">
                <a:sym typeface="Wingdings" pitchFamily="2" charset="2"/>
              </a:rPr>
              <a:t>	   </a:t>
            </a:r>
            <a:r>
              <a:rPr lang="en-US" dirty="0" smtClean="0">
                <a:sym typeface="Wingdings" pitchFamily="2" charset="2"/>
              </a:rPr>
              <a:t> </a:t>
            </a:r>
            <a:r>
              <a:rPr lang="en-US" dirty="0" err="1" smtClean="0">
                <a:sym typeface="Wingdings" pitchFamily="2" charset="2"/>
              </a:rPr>
              <a:t>asas</a:t>
            </a:r>
            <a:r>
              <a:rPr lang="en-US" dirty="0" smtClean="0">
                <a:sym typeface="Wingdings" pitchFamily="2" charset="2"/>
              </a:rPr>
              <a:t> </a:t>
            </a:r>
            <a:r>
              <a:rPr lang="en-US" dirty="0" err="1" smtClean="0">
                <a:sym typeface="Wingdings" pitchFamily="2" charset="2"/>
              </a:rPr>
              <a:t>resiprositas</a:t>
            </a:r>
            <a:r>
              <a:rPr lang="en-US" dirty="0" smtClean="0"/>
              <a:t> (</a:t>
            </a:r>
            <a:r>
              <a:rPr lang="en-US" dirty="0" err="1" smtClean="0"/>
              <a:t>timbal</a:t>
            </a:r>
            <a:r>
              <a:rPr lang="en-US" dirty="0" smtClean="0"/>
              <a:t>  </a:t>
            </a:r>
            <a:r>
              <a:rPr lang="en-US" dirty="0" err="1" smtClean="0"/>
              <a:t>balik</a:t>
            </a:r>
            <a:r>
              <a:rPr lang="en-US" dirty="0" smtClean="0"/>
              <a:t> ) </a:t>
            </a:r>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TIDAK TERMASUK SUBJEK PAJAK</a:t>
            </a:r>
            <a:endParaRPr lang="id-ID" b="1"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lgn="l">
              <a:defRPr/>
            </a:pPr>
            <a:r>
              <a:rPr lang="id-ID" sz="3200" dirty="0" smtClean="0"/>
              <a:t>Pertemuan 4 : SUBJEK DAN OBJEK PAJAK</a:t>
            </a:r>
            <a:endParaRPr lang="id-ID" sz="3200" dirty="0"/>
          </a:p>
        </p:txBody>
      </p:sp>
      <p:sp>
        <p:nvSpPr>
          <p:cNvPr id="5" name="Oval 4"/>
          <p:cNvSpPr/>
          <p:nvPr/>
        </p:nvSpPr>
        <p:spPr>
          <a:xfrm>
            <a:off x="3203848" y="908720"/>
            <a:ext cx="2736304" cy="914400"/>
          </a:xfrm>
          <a:prstGeom prst="ellipse">
            <a:avLst/>
          </a:prstGeom>
          <a:solidFill>
            <a:srgbClr val="FF00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Bukan Subjek Pajak Badan</a:t>
            </a:r>
            <a:endParaRPr lang="id-ID" b="1" dirty="0"/>
          </a:p>
        </p:txBody>
      </p:sp>
      <p:sp>
        <p:nvSpPr>
          <p:cNvPr id="9" name="Rectangle 8"/>
          <p:cNvSpPr/>
          <p:nvPr/>
        </p:nvSpPr>
        <p:spPr>
          <a:xfrm>
            <a:off x="755576" y="2276872"/>
            <a:ext cx="7416824" cy="2308324"/>
          </a:xfrm>
          <a:prstGeom prst="rect">
            <a:avLst/>
          </a:prstGeom>
          <a:solidFill>
            <a:srgbClr val="FFFF00"/>
          </a:solidFill>
        </p:spPr>
        <p:txBody>
          <a:bodyPr wrap="square">
            <a:spAutoFit/>
          </a:bodyPr>
          <a:lstStyle/>
          <a:p>
            <a:r>
              <a:rPr lang="id-ID" dirty="0" smtClean="0"/>
              <a:t>Badan Pemerintah yang memenuhi syarat berikut bukan merupakan subjek pajak Badan yaitu :</a:t>
            </a:r>
          </a:p>
          <a:p>
            <a:endParaRPr lang="id-ID" dirty="0" smtClean="0"/>
          </a:p>
          <a:p>
            <a:pPr marL="342900" indent="-342900">
              <a:buAutoNum type="arabicPeriod"/>
            </a:pPr>
            <a:r>
              <a:rPr lang="id-ID" dirty="0" smtClean="0"/>
              <a:t>Dibentuk berdasarkan peraturan perundang-undangan yang berlaku</a:t>
            </a:r>
          </a:p>
          <a:p>
            <a:pPr marL="342900" indent="-342900">
              <a:buAutoNum type="arabicPeriod"/>
            </a:pPr>
            <a:r>
              <a:rPr lang="id-ID" dirty="0" smtClean="0"/>
              <a:t>Dibiayai oleh dana yang bersumber dari APBN/APBD</a:t>
            </a:r>
          </a:p>
          <a:p>
            <a:pPr marL="342900" indent="-342900">
              <a:buAutoNum type="arabicPeriod"/>
            </a:pPr>
            <a:r>
              <a:rPr lang="id-ID" dirty="0" smtClean="0"/>
              <a:t>Penerimaan lembaga tersebut dimasukkan dalam anggaran pemerintah pusat atau daerah</a:t>
            </a:r>
          </a:p>
          <a:p>
            <a:pPr marL="342900" indent="-342900">
              <a:buAutoNum type="arabicPeriod"/>
            </a:pPr>
            <a:r>
              <a:rPr lang="id-ID" dirty="0" smtClean="0"/>
              <a:t>Pembukuan diperiksa oleh aparat pengawasan fungsional negara</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TotalTime>
  <Words>927</Words>
  <Application>Microsoft Office PowerPoint</Application>
  <PresentationFormat>On-screen Show (4:3)</PresentationFormat>
  <Paragraphs>116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Pertemuan 4 : SUBJEK DAN OBJEK PAJAK</vt:lpstr>
      <vt:lpstr>Pertemuan 4 : SUBJEK DAN OBJEK PAJAK</vt:lpstr>
      <vt:lpstr>Pertemuan 4 : SUBJEK DAN OBJEK PAJAK</vt:lpstr>
      <vt:lpstr>Pertemuan 4 : SUBJEK DAN OBJEK PAJAK</vt:lpstr>
      <vt:lpstr>Pertemuan 4 : SUBJEK DAN OBJEK PAJAK</vt:lpstr>
      <vt:lpstr>Pertemuan 4 : SUBJEK DAN OBJEK PAJAK</vt:lpstr>
      <vt:lpstr>Pertemuan 4 : SUBJEK DAN OBJEK PAJAK</vt:lpstr>
      <vt:lpstr>Pertemuan 4 : SUBJEK DAN OBJEK PAJAK</vt:lpstr>
      <vt:lpstr>Pertemuan 4 : SUBJEK DAN OBJEK PAJAK</vt:lpstr>
      <vt:lpstr>Pertemuan 4 : SUBJEK DAN OBJEK PAJAK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2 : HUKUM PAJAK</dc:title>
  <dc:creator>owner</dc:creator>
  <cp:lastModifiedBy>owner</cp:lastModifiedBy>
  <cp:revision>54</cp:revision>
  <dcterms:created xsi:type="dcterms:W3CDTF">2017-09-03T01:32:38Z</dcterms:created>
  <dcterms:modified xsi:type="dcterms:W3CDTF">2017-09-04T02:01:33Z</dcterms:modified>
</cp:coreProperties>
</file>