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295" r:id="rId14"/>
    <p:sldId id="305" r:id="rId15"/>
    <p:sldId id="304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6EC7-7493-4373-A5F4-2B312C2FD500}" type="datetimeFigureOut">
              <a:rPr lang="id-ID" smtClean="0"/>
              <a:pPr/>
              <a:t>10/09/2017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2BB5-E5F1-4C04-96B2-86F4E9ADE72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5 : UTANG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3528" y="1628800"/>
            <a:ext cx="8208912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d-ID" dirty="0" smtClean="0"/>
              <a:t>Pajak yang terutang adalah pajak yang harus dibayar pada suatu saat, dalam Masa Pajak, dalam Tahun Pajak, atau dalam Bagian Tahun Pajak sesuai dengan ketentuan peraturan perundang-undangan perpajakan.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323528" y="2708920"/>
            <a:ext cx="8136904" cy="31700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timbul</a:t>
            </a:r>
            <a:r>
              <a:rPr lang="en-US" sz="2800" dirty="0" smtClean="0"/>
              <a:t> </a:t>
            </a:r>
            <a:r>
              <a:rPr lang="id-ID" sz="2800" dirty="0" smtClean="0"/>
              <a:t>U</a:t>
            </a:r>
            <a:r>
              <a:rPr lang="en-US" sz="2800" dirty="0" smtClean="0"/>
              <a:t>tang </a:t>
            </a:r>
            <a:r>
              <a:rPr lang="en-US" sz="2800" dirty="0" err="1" smtClean="0"/>
              <a:t>pajak</a:t>
            </a:r>
            <a:endParaRPr lang="en-US" sz="2800" dirty="0" smtClean="0"/>
          </a:p>
          <a:p>
            <a:pPr lvl="1"/>
            <a:r>
              <a:rPr lang="en-US" sz="2400" dirty="0" err="1" smtClean="0"/>
              <a:t>Materiil</a:t>
            </a:r>
            <a:r>
              <a:rPr lang="en-US" sz="2400" dirty="0" smtClean="0"/>
              <a:t> :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diberlakukannya</a:t>
            </a:r>
            <a:r>
              <a:rPr lang="en-US" sz="2400" dirty="0" smtClean="0"/>
              <a:t> UU</a:t>
            </a:r>
          </a:p>
          <a:p>
            <a:pPr lvl="1"/>
            <a:r>
              <a:rPr lang="en-US" sz="2400" dirty="0" smtClean="0"/>
              <a:t>Formal :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ditagih</a:t>
            </a:r>
            <a:r>
              <a:rPr lang="en-US" sz="2400" dirty="0" smtClean="0"/>
              <a:t> /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fiskus</a:t>
            </a:r>
            <a:endParaRPr lang="en-US" sz="2400" dirty="0" smtClean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Berakhirnya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utang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pajak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Pembayaran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Kompensasi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Daluwarsa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Pembebasan</a:t>
            </a:r>
            <a:r>
              <a:rPr lang="en-US" sz="2400" dirty="0" smtClean="0">
                <a:solidFill>
                  <a:srgbClr val="FF0000"/>
                </a:solidFill>
              </a:rPr>
              <a:t> / </a:t>
            </a:r>
            <a:r>
              <a:rPr lang="en-US" sz="2400" dirty="0" err="1" smtClean="0">
                <a:solidFill>
                  <a:srgbClr val="FF0000"/>
                </a:solidFill>
              </a:rPr>
              <a:t>penghapusan</a:t>
            </a:r>
            <a:endParaRPr lang="id-ID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UTANG PAJAK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TARIF PAJAK DEGRESIF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552" y="1752600"/>
            <a:ext cx="8136904" cy="48936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Tarif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pajak</a:t>
            </a:r>
            <a:r>
              <a:rPr lang="en-US" sz="3200" dirty="0">
                <a:latin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</a:rPr>
              <a:t>persentasenya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menurun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sesuai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dengan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meningkatnya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besarnya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dasar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pengenaan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pajak</a:t>
            </a:r>
            <a:r>
              <a:rPr lang="en-US" sz="2400" dirty="0">
                <a:latin typeface="Times New Roman" pitchFamily="18" charset="0"/>
              </a:rPr>
              <a:t>. </a:t>
            </a: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8" name="Group 70"/>
          <p:cNvGraphicFramePr>
            <a:graphicFrameLocks/>
          </p:cNvGraphicFramePr>
          <p:nvPr/>
        </p:nvGraphicFramePr>
        <p:xfrm>
          <a:off x="755576" y="3429000"/>
          <a:ext cx="7543800" cy="2590800"/>
        </p:xfrm>
        <a:graphic>
          <a:graphicData uri="http://schemas.openxmlformats.org/drawingml/2006/table">
            <a:tbl>
              <a:tblPr/>
              <a:tblGrid>
                <a:gridCol w="857250"/>
                <a:gridCol w="3028950"/>
                <a:gridCol w="1066800"/>
                <a:gridCol w="25908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Dasar Pengenaan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Tarif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Pajak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10.000.000,00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  2.500.000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20.000.000,00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  4.000.000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40.000.000,00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  6.000.000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80.000.000,00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   8.000.000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TARIF PAJAK TETAP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077200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Tarif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pajak</a:t>
            </a:r>
            <a:r>
              <a:rPr lang="en-US" sz="3200" dirty="0">
                <a:latin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</a:rPr>
              <a:t>jumlah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atau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angkanya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tetap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ti-dak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bergantung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pada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besarnya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dasar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pengenaan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pajak</a:t>
            </a:r>
            <a:r>
              <a:rPr lang="en-US" sz="2400" dirty="0">
                <a:latin typeface="Times New Roman" pitchFamily="18" charset="0"/>
              </a:rPr>
              <a:t>. </a:t>
            </a: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10" name="Group 45"/>
          <p:cNvGraphicFramePr>
            <a:graphicFrameLocks/>
          </p:cNvGraphicFramePr>
          <p:nvPr/>
        </p:nvGraphicFramePr>
        <p:xfrm>
          <a:off x="683568" y="3284984"/>
          <a:ext cx="7848600" cy="2590800"/>
        </p:xfrm>
        <a:graphic>
          <a:graphicData uri="http://schemas.openxmlformats.org/drawingml/2006/table">
            <a:tbl>
              <a:tblPr/>
              <a:tblGrid>
                <a:gridCol w="892175"/>
                <a:gridCol w="3071813"/>
                <a:gridCol w="1293812"/>
                <a:gridCol w="25908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Dasar Pengenaan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Pajak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10.000.000,00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  2.000.000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20.000.000,00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  2.000.000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40.000.000,00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  2.000.000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80.000.000,00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   2.000.000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DASAR PENGENAAN PAJAK ( DPP )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0772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Nilai yang menjadi dasar perhitungan pajak atas suatu objek pajak.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4" y="2564904"/>
            <a:ext cx="8077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Perhitungan Pajak :</a:t>
            </a:r>
          </a:p>
          <a:p>
            <a:pPr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Pajak Terutang =  DPP x Tarif Pajak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7544" y="386104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SAAT TERUTANG PAJAK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9552" y="4509120"/>
            <a:ext cx="80772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Saat  Timbulnya Terutang Pajak dalam satuan masa dan berdasarkan jenis Pajaknya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980728"/>
            <a:ext cx="777240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PEMUNGUTAN PAJAK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8363272" cy="29641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OFFICIAL ASSESSMENT SYSTEM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pemungutan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wewenang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fiscus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</a:t>
            </a:r>
          </a:p>
          <a:p>
            <a:pPr marL="609600" marR="0" lvl="0" indent="-6096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 ASSESSMENT SYSTEM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pemungutan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wewenang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09600" marR="0" lvl="0" indent="-6096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HOLDING SYSTEM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pemungutan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wewenang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pihak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fiscus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1268760"/>
            <a:ext cx="8892480" cy="55172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342348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Struktur pajak di Indonesia dan pembagian pajak menurut pemungutnya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588023"/>
            <a:ext cx="1050288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Pembagian </a:t>
            </a:r>
          </a:p>
          <a:p>
            <a:pPr algn="ctr"/>
            <a:r>
              <a:rPr lang="id-ID" sz="1200" dirty="0" smtClean="0"/>
              <a:t>pajak</a:t>
            </a:r>
            <a:endParaRPr lang="id-ID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2465512"/>
            <a:ext cx="1037463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Pajak pusat</a:t>
            </a:r>
            <a:endParaRPr lang="id-ID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1961456"/>
            <a:ext cx="1080745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Ditjen pajak</a:t>
            </a:r>
            <a:endParaRPr lang="id-ID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2969568"/>
            <a:ext cx="9797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Ditjen Bea</a:t>
            </a:r>
          </a:p>
          <a:p>
            <a:r>
              <a:rPr lang="id-ID" sz="1200" dirty="0" smtClean="0"/>
              <a:t> dan Cukai</a:t>
            </a:r>
            <a:endParaRPr lang="id-ID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31640" y="2753544"/>
            <a:ext cx="43204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2657135" y="2249488"/>
            <a:ext cx="474705" cy="35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1" idx="1"/>
          </p:cNvCxnSpPr>
          <p:nvPr/>
        </p:nvCxnSpPr>
        <p:spPr>
          <a:xfrm>
            <a:off x="2657135" y="2604012"/>
            <a:ext cx="474705" cy="596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18920" y="4924817"/>
            <a:ext cx="115288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Pajak Daerah</a:t>
            </a:r>
            <a:endParaRPr lang="id-ID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47864" y="4265712"/>
            <a:ext cx="101983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Pemda TK I</a:t>
            </a:r>
            <a:endParaRPr lang="id-ID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5633864"/>
            <a:ext cx="140134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1200" dirty="0" smtClean="0"/>
              <a:t>Pemda </a:t>
            </a:r>
          </a:p>
          <a:p>
            <a:r>
              <a:rPr lang="id-ID" sz="1200" dirty="0" smtClean="0"/>
              <a:t>Kabupaten/Kota</a:t>
            </a:r>
            <a:endParaRPr lang="id-ID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4008" y="1409199"/>
            <a:ext cx="4094391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Pajak Penghasilan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PPn BM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PPN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Bumi dan Banguanan (PBB)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Bea Meterai 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Bea Perolehan Hak atas Tanah/Bangunan (BPHTB)</a:t>
            </a:r>
            <a:endParaRPr lang="id-ID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03648" y="4121696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3"/>
            <a:endCxn id="16" idx="1"/>
          </p:cNvCxnSpPr>
          <p:nvPr/>
        </p:nvCxnSpPr>
        <p:spPr>
          <a:xfrm flipV="1">
            <a:off x="2771800" y="4404212"/>
            <a:ext cx="576064" cy="659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7" idx="1"/>
          </p:cNvCxnSpPr>
          <p:nvPr/>
        </p:nvCxnSpPr>
        <p:spPr>
          <a:xfrm>
            <a:off x="2771800" y="5063317"/>
            <a:ext cx="504056" cy="801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07984" y="2825552"/>
            <a:ext cx="120417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Bea Masuk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Cukai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Bea Keluar</a:t>
            </a:r>
            <a:endParaRPr lang="id-ID" sz="1200" dirty="0"/>
          </a:p>
        </p:txBody>
      </p:sp>
      <p:cxnSp>
        <p:nvCxnSpPr>
          <p:cNvPr id="23" name="Straight Arrow Connector 22"/>
          <p:cNvCxnSpPr>
            <a:stCxn id="10" idx="3"/>
          </p:cNvCxnSpPr>
          <p:nvPr/>
        </p:nvCxnSpPr>
        <p:spPr>
          <a:xfrm>
            <a:off x="4140577" y="2099956"/>
            <a:ext cx="503431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67944" y="31855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88024" y="3977680"/>
            <a:ext cx="4222631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Pajak kendaraan bermotordan kendaraan diatas air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Bea balik nama Kendaraan bermotor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Bahan Bakar KendaraanBermotor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Pengambilan dan pemanfaatan air bawah</a:t>
            </a:r>
          </a:p>
          <a:p>
            <a:pPr marL="228600" indent="-228600"/>
            <a:r>
              <a:rPr lang="id-ID" sz="1200" dirty="0" smtClean="0"/>
              <a:t>     tanah dan permukaan air</a:t>
            </a:r>
          </a:p>
        </p:txBody>
      </p:sp>
      <p:cxnSp>
        <p:nvCxnSpPr>
          <p:cNvPr id="26" name="Straight Arrow Connector 25"/>
          <p:cNvCxnSpPr>
            <a:stCxn id="16" idx="3"/>
          </p:cNvCxnSpPr>
          <p:nvPr/>
        </p:nvCxnSpPr>
        <p:spPr>
          <a:xfrm>
            <a:off x="4367695" y="4404212"/>
            <a:ext cx="492337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64088" y="5273824"/>
            <a:ext cx="3360215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id-ID" sz="1200" dirty="0" smtClean="0"/>
              <a:t>Pajak Hotel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Restoran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Hiburan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Reklame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Pnerangan Jalan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Pengambilan Bahan Galian  gol. C</a:t>
            </a:r>
          </a:p>
          <a:p>
            <a:pPr marL="228600" indent="-228600">
              <a:buAutoNum type="arabicPeriod"/>
            </a:pPr>
            <a:r>
              <a:rPr lang="id-ID" sz="1200" dirty="0" smtClean="0"/>
              <a:t>Pajak Parkir</a:t>
            </a:r>
            <a:endParaRPr lang="id-ID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16016" y="584988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Diharapkan mahasiswa lebih memahami mengenai :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LAHIRNYA UTANG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BERAKHIRNYA UTANG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SAAT TERUTANG 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TARIF PAJAK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PEMAHAMAN MAHASISWA 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42780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Ada 2 ajaran / pendapat mengenai timbulnya utang pajak :</a:t>
            </a:r>
            <a:endParaRPr lang="en-US" sz="2800" dirty="0" smtClean="0"/>
          </a:p>
          <a:p>
            <a:pPr lvl="1"/>
            <a:r>
              <a:rPr lang="en-US" sz="2400" b="1" dirty="0" err="1" smtClean="0"/>
              <a:t>Ajaran</a:t>
            </a:r>
            <a:r>
              <a:rPr lang="en-US" sz="2400" b="1" dirty="0" smtClean="0"/>
              <a:t> Material  : </a:t>
            </a:r>
            <a:endParaRPr lang="sv-SE" sz="2400" i="1" dirty="0" smtClean="0"/>
          </a:p>
          <a:p>
            <a:pPr lvl="1">
              <a:buFontTx/>
              <a:buNone/>
            </a:pPr>
            <a:r>
              <a:rPr lang="sv-SE" sz="2400" i="1" dirty="0" smtClean="0"/>
              <a:t>	Utang pajak timbul karena berlakunya UU Perpajakan sehubungan dengan keadaan, perbuatan, atau peristiwa. Cenderung menggunakan self assessment system dan withholding system.</a:t>
            </a:r>
            <a:endParaRPr lang="sv-SE" sz="2400" b="1" dirty="0" smtClean="0"/>
          </a:p>
          <a:p>
            <a:pPr lvl="1"/>
            <a:r>
              <a:rPr lang="sv-SE" sz="2400" b="1" dirty="0" smtClean="0"/>
              <a:t>Ajaran Formil  : </a:t>
            </a:r>
            <a:endParaRPr lang="sv-SE" sz="2400" i="1" dirty="0" smtClean="0"/>
          </a:p>
          <a:p>
            <a:pPr lvl="1">
              <a:buFontTx/>
              <a:buNone/>
            </a:pPr>
            <a:r>
              <a:rPr lang="sv-SE" sz="2400" i="1" dirty="0" smtClean="0"/>
              <a:t>	Utang pajak timbul karena adanya ketetapan pajak yang dikeluarkan Fiskus (Kantor Pajak). Cenderung menggunakan official assessment system</a:t>
            </a: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LAHIRNYA UTANG PAJAK</a:t>
            </a:r>
            <a:endParaRPr lang="id-ID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9"/>
            <a:ext cx="8424936" cy="984885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1.      </a:t>
            </a:r>
            <a:r>
              <a:rPr lang="en-US" dirty="0" smtClean="0"/>
              <a:t>ASAS TEMPAT TINGGAL</a:t>
            </a:r>
            <a:endParaRPr lang="id-ID" dirty="0" smtClean="0"/>
          </a:p>
          <a:p>
            <a:pPr lvl="1"/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 smtClean="0"/>
              <a:t>pemungutan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endParaRPr lang="en-US" sz="20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ASAS PENGENAAN  PAJAK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8424936" cy="1754326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2.      </a:t>
            </a:r>
            <a:r>
              <a:rPr lang="en-US" dirty="0" smtClean="0"/>
              <a:t>ASAS SUMBER</a:t>
            </a:r>
            <a:endParaRPr lang="id-ID" dirty="0" smtClean="0"/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digantungkan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ayat</a:t>
            </a:r>
            <a:r>
              <a:rPr lang="en-US" dirty="0" smtClean="0"/>
              <a:t> 4 UU </a:t>
            </a:r>
            <a:r>
              <a:rPr lang="en-US" dirty="0" err="1" smtClean="0"/>
              <a:t>PPh</a:t>
            </a:r>
            <a:r>
              <a:rPr lang="en-US" dirty="0" smtClean="0"/>
              <a:t>,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Indonesia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725144"/>
            <a:ext cx="8352928" cy="1754326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3.      </a:t>
            </a:r>
            <a:r>
              <a:rPr lang="en-US" dirty="0" smtClean="0"/>
              <a:t>ASAS KEBANGSAAN</a:t>
            </a:r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mempu-nyai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Pemerintah</a:t>
            </a:r>
            <a:r>
              <a:rPr lang="en-US" dirty="0" smtClean="0"/>
              <a:t> Nederland </a:t>
            </a:r>
            <a:r>
              <a:rPr lang="en-US" dirty="0" err="1" smtClean="0"/>
              <a:t>pada</a:t>
            </a:r>
            <a:r>
              <a:rPr lang="en-US" dirty="0" smtClean="0"/>
              <a:t> PD II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berkebangsaan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631216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Pembayaran</a:t>
            </a:r>
            <a:endParaRPr lang="id-ID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/>
              <a:t>Utang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melekat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WP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hapus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sen-dirinya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</a:t>
            </a:r>
            <a:r>
              <a:rPr lang="en-US" sz="2400" dirty="0" smtClean="0"/>
              <a:t>-an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terutang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Berakhirnya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utang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pajak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501008"/>
            <a:ext cx="8352928" cy="310854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Kompensasi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terutang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dikompensasikan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utang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Kompensasi</a:t>
            </a:r>
            <a:r>
              <a:rPr lang="en-US" sz="2400" dirty="0" smtClean="0"/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</a:p>
          <a:p>
            <a:pPr lvl="2">
              <a:buClr>
                <a:srgbClr val="FF0066"/>
              </a:buClr>
            </a:pPr>
            <a:r>
              <a:rPr lang="en-US" sz="2400" dirty="0" err="1" smtClean="0"/>
              <a:t>Kompensasi</a:t>
            </a:r>
            <a:r>
              <a:rPr lang="en-US" sz="2400" dirty="0" smtClean="0"/>
              <a:t> </a:t>
            </a:r>
            <a:r>
              <a:rPr lang="en-US" sz="2400" dirty="0" err="1" smtClean="0"/>
              <a:t>Horisontal</a:t>
            </a:r>
            <a:endParaRPr lang="en-US" sz="2400" dirty="0" smtClean="0"/>
          </a:p>
          <a:p>
            <a:pPr lvl="2">
              <a:buClr>
                <a:srgbClr val="FF0066"/>
              </a:buClr>
            </a:pPr>
            <a:r>
              <a:rPr lang="en-US" sz="2400" dirty="0" err="1" smtClean="0"/>
              <a:t>Kompensasi</a:t>
            </a:r>
            <a:r>
              <a:rPr lang="en-US" sz="2400" dirty="0" smtClean="0"/>
              <a:t> </a:t>
            </a:r>
            <a:r>
              <a:rPr lang="en-US" sz="2400" dirty="0" err="1" smtClean="0"/>
              <a:t>Vertikal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2185214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r>
              <a:rPr lang="id-ID" sz="2800" b="1" dirty="0" smtClean="0">
                <a:solidFill>
                  <a:srgbClr val="FF0000"/>
                </a:solidFill>
              </a:rPr>
              <a:t>ALUWARSA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Daluwarsa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i="1" dirty="0" err="1" smtClean="0"/>
              <a:t>mengenai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penagihan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utang-utang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pajak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Daluwarsa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penagihan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me-</a:t>
            </a:r>
            <a:r>
              <a:rPr lang="en-US" sz="2000" dirty="0" err="1" smtClean="0"/>
              <a:t>ngenakan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Pajak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lewat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penagihan</a:t>
            </a:r>
            <a:r>
              <a:rPr lang="en-US" sz="2000" dirty="0" smtClean="0"/>
              <a:t> </a:t>
            </a:r>
            <a:r>
              <a:rPr lang="en-US" sz="2000" dirty="0" err="1" smtClean="0"/>
              <a:t>meskipun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paksa</a:t>
            </a:r>
            <a:r>
              <a:rPr lang="en-US" sz="2000" dirty="0" smtClean="0"/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Berakhirnya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utang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pajak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005064"/>
            <a:ext cx="8352928" cy="1754326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PEMBEBASAN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berakhir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semestinya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ditiada-kan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fikus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Pembebasan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</a:t>
            </a:r>
            <a:r>
              <a:rPr lang="en-US" sz="2000" dirty="0" err="1" smtClean="0"/>
              <a:t>pajaknya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saksi</a:t>
            </a:r>
            <a:r>
              <a:rPr lang="en-US" sz="2000" dirty="0" smtClean="0"/>
              <a:t> </a:t>
            </a:r>
            <a:r>
              <a:rPr lang="en-US" sz="2000" dirty="0" err="1" smtClean="0"/>
              <a:t>admnistrasi</a:t>
            </a:r>
            <a:r>
              <a:rPr lang="en-US" sz="2000" dirty="0" smtClean="0"/>
              <a:t> </a:t>
            </a:r>
            <a:r>
              <a:rPr lang="en-US" sz="2000" dirty="0" err="1" smtClean="0"/>
              <a:t>perpajakannya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44655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r>
              <a:rPr lang="id-ID" sz="2800" b="1" dirty="0" smtClean="0">
                <a:solidFill>
                  <a:srgbClr val="FF0000"/>
                </a:solidFill>
              </a:rPr>
              <a:t>ENGHAPUSAN</a:t>
            </a:r>
          </a:p>
          <a:p>
            <a:pPr lvl="1"/>
            <a:r>
              <a:rPr lang="en-US" sz="2000" dirty="0" err="1" smtClean="0"/>
              <a:t>Penghapusan</a:t>
            </a:r>
            <a:r>
              <a:rPr lang="en-US" sz="2000" dirty="0" smtClean="0"/>
              <a:t>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sifatnya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pembebasan</a:t>
            </a:r>
            <a:r>
              <a:rPr lang="en-US" sz="2000" dirty="0" smtClean="0"/>
              <a:t>, ha-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penghapusan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</a:t>
            </a:r>
            <a:r>
              <a:rPr lang="en-US" sz="2000" dirty="0" smtClean="0"/>
              <a:t>-an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Misalnya</a:t>
            </a:r>
            <a:r>
              <a:rPr lang="en-US" sz="2000" dirty="0" smtClean="0"/>
              <a:t>: WP </a:t>
            </a:r>
            <a:r>
              <a:rPr lang="en-US" sz="2000" dirty="0" err="1" smtClean="0"/>
              <a:t>pailit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bangkrut</a:t>
            </a:r>
            <a:endParaRPr lang="en-US" sz="20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Berakhirnya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utang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pajak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815882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49263" indent="-449263">
              <a:buFont typeface="Arial" pitchFamily="34" charset="0"/>
              <a:buChar char="•"/>
            </a:pPr>
            <a:r>
              <a:rPr lang="en-US" sz="2800" dirty="0" err="1" smtClean="0"/>
              <a:t>Tarif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Proporsional</a:t>
            </a:r>
            <a:endParaRPr lang="en-US" sz="2800" dirty="0" smtClean="0"/>
          </a:p>
          <a:p>
            <a:pPr marL="449263" indent="-449263">
              <a:buFont typeface="Arial" pitchFamily="34" charset="0"/>
              <a:buChar char="•"/>
            </a:pPr>
            <a:r>
              <a:rPr lang="en-US" sz="2800" dirty="0" err="1" smtClean="0"/>
              <a:t>Tarif</a:t>
            </a:r>
            <a:r>
              <a:rPr lang="en-US" sz="2800" dirty="0" smtClean="0"/>
              <a:t> </a:t>
            </a:r>
            <a:r>
              <a:rPr lang="en-US" sz="2800" dirty="0" err="1" smtClean="0"/>
              <a:t>Progresif</a:t>
            </a:r>
            <a:endParaRPr lang="en-US" sz="2800" dirty="0" smtClean="0"/>
          </a:p>
          <a:p>
            <a:pPr marL="449263" indent="-449263">
              <a:buFont typeface="Arial" pitchFamily="34" charset="0"/>
              <a:buChar char="•"/>
            </a:pPr>
            <a:r>
              <a:rPr lang="en-US" sz="2800" dirty="0" err="1" smtClean="0"/>
              <a:t>Tarif</a:t>
            </a:r>
            <a:r>
              <a:rPr lang="en-US" sz="2800" dirty="0" smtClean="0"/>
              <a:t> </a:t>
            </a:r>
            <a:r>
              <a:rPr lang="en-US" sz="2800" dirty="0" err="1" smtClean="0"/>
              <a:t>Degresif</a:t>
            </a:r>
            <a:endParaRPr lang="en-US" sz="2800" dirty="0" smtClean="0"/>
          </a:p>
          <a:p>
            <a:pPr marL="449263" indent="-449263">
              <a:buFont typeface="Arial" pitchFamily="34" charset="0"/>
              <a:buChar char="•"/>
            </a:pPr>
            <a:r>
              <a:rPr lang="en-US" sz="2800" dirty="0" err="1" smtClean="0"/>
              <a:t>Tarif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endParaRPr lang="en-US" sz="28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TARIF PAJAK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TARIF PAJAK Proporsional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539552" y="1556792"/>
            <a:ext cx="7920880" cy="48936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</a:rPr>
              <a:t>Tarif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pajak</a:t>
            </a:r>
            <a:r>
              <a:rPr lang="en-US" sz="3200" dirty="0" smtClean="0">
                <a:latin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</a:rPr>
              <a:t>persentasenya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tetap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bergantung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besarnya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dasar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pengenaan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pajak</a:t>
            </a:r>
            <a:r>
              <a:rPr lang="en-US" sz="2400" dirty="0" smtClean="0">
                <a:latin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 </a:t>
            </a: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8" name="Group 112"/>
          <p:cNvGraphicFramePr>
            <a:graphicFrameLocks/>
          </p:cNvGraphicFramePr>
          <p:nvPr/>
        </p:nvGraphicFramePr>
        <p:xfrm>
          <a:off x="827584" y="3212976"/>
          <a:ext cx="7423150" cy="3019426"/>
        </p:xfrm>
        <a:graphic>
          <a:graphicData uri="http://schemas.openxmlformats.org/drawingml/2006/table">
            <a:tbl>
              <a:tblPr/>
              <a:tblGrid>
                <a:gridCol w="758825"/>
                <a:gridCol w="2833688"/>
                <a:gridCol w="1085850"/>
                <a:gridCol w="2744787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Dasar Pengenaan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Tarif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Pajak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10.000.000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 1.000.000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20.000.000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2.000.000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30.000.000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3.000.000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 40.000.000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 4.000.000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5 : UTANG PAJAK</a:t>
            </a:r>
            <a:endParaRPr lang="id-ID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908720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TARIF PAJAK PROGRESIF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539552" y="1593305"/>
            <a:ext cx="8424936" cy="43396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Tarif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pajak</a:t>
            </a:r>
            <a:r>
              <a:rPr lang="en-US" sz="3200" dirty="0">
                <a:latin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</a:rPr>
              <a:t>persentasenya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meningkat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sesuai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dengan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meningkatnya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besarnya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dasar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pengenaan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pajak</a:t>
            </a:r>
            <a:r>
              <a:rPr lang="en-US" sz="2400" dirty="0">
                <a:latin typeface="Times New Roman" pitchFamily="18" charset="0"/>
              </a:rPr>
              <a:t>. </a:t>
            </a: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d-ID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11" name="Group 126"/>
          <p:cNvGraphicFramePr>
            <a:graphicFrameLocks/>
          </p:cNvGraphicFramePr>
          <p:nvPr/>
        </p:nvGraphicFramePr>
        <p:xfrm>
          <a:off x="683568" y="3212976"/>
          <a:ext cx="7940786" cy="2590800"/>
        </p:xfrm>
        <a:graphic>
          <a:graphicData uri="http://schemas.openxmlformats.org/drawingml/2006/table">
            <a:tbl>
              <a:tblPr/>
              <a:tblGrid>
                <a:gridCol w="912291"/>
                <a:gridCol w="3096649"/>
                <a:gridCol w="1233520"/>
                <a:gridCol w="2698326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Dasar Pengenaan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Tarif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Pajak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10.000.000,00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  1.500.000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20.000.000,00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10.000.000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40.000.000,00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21.000.000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 80.000.000,00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 36.000.000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862</Words>
  <Application>Microsoft Office PowerPoint</Application>
  <PresentationFormat>On-screen Show (4:3)</PresentationFormat>
  <Paragraphs>215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  <vt:lpstr>Pertemuan 5 : UTANG PAJAK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: HUKUM PAJAK</dc:title>
  <dc:creator>owner</dc:creator>
  <cp:lastModifiedBy>owner</cp:lastModifiedBy>
  <cp:revision>69</cp:revision>
  <dcterms:created xsi:type="dcterms:W3CDTF">2017-09-03T01:32:38Z</dcterms:created>
  <dcterms:modified xsi:type="dcterms:W3CDTF">2017-09-09T22:03:57Z</dcterms:modified>
</cp:coreProperties>
</file>