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4" r:id="rId3"/>
    <p:sldId id="305" r:id="rId4"/>
    <p:sldId id="306" r:id="rId5"/>
    <p:sldId id="307" r:id="rId6"/>
    <p:sldId id="308" r:id="rId7"/>
    <p:sldId id="310" r:id="rId8"/>
    <p:sldId id="311" r:id="rId9"/>
    <p:sldId id="309" r:id="rId10"/>
    <p:sldId id="314" r:id="rId11"/>
    <p:sldId id="313" r:id="rId12"/>
    <p:sldId id="312" r:id="rId13"/>
    <p:sldId id="317" r:id="rId14"/>
    <p:sldId id="316" r:id="rId15"/>
    <p:sldId id="318" r:id="rId1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6F166EC7-7493-4373-A5F4-2B312C2FD500}" type="datetimeFigureOut">
              <a:rPr lang="id-ID" smtClean="0"/>
              <a:pPr/>
              <a:t>10/09/2017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1E52BB5-E5F1-4C04-96B2-86F4E9ADE72D}"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F166EC7-7493-4373-A5F4-2B312C2FD500}" type="datetimeFigureOut">
              <a:rPr lang="id-ID" smtClean="0"/>
              <a:pPr/>
              <a:t>10/09/2017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1E52BB5-E5F1-4C04-96B2-86F4E9ADE72D}"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F166EC7-7493-4373-A5F4-2B312C2FD500}" type="datetimeFigureOut">
              <a:rPr lang="id-ID" smtClean="0"/>
              <a:pPr/>
              <a:t>10/09/2017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1E52BB5-E5F1-4C04-96B2-86F4E9ADE72D}"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F166EC7-7493-4373-A5F4-2B312C2FD500}" type="datetimeFigureOut">
              <a:rPr lang="id-ID" smtClean="0"/>
              <a:pPr/>
              <a:t>10/09/2017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1E52BB5-E5F1-4C04-96B2-86F4E9ADE72D}"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166EC7-7493-4373-A5F4-2B312C2FD500}" type="datetimeFigureOut">
              <a:rPr lang="id-ID" smtClean="0"/>
              <a:pPr/>
              <a:t>10/09/2017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1E52BB5-E5F1-4C04-96B2-86F4E9ADE72D}"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6F166EC7-7493-4373-A5F4-2B312C2FD500}" type="datetimeFigureOut">
              <a:rPr lang="id-ID" smtClean="0"/>
              <a:pPr/>
              <a:t>10/09/2017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1E52BB5-E5F1-4C04-96B2-86F4E9ADE72D}"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6F166EC7-7493-4373-A5F4-2B312C2FD500}" type="datetimeFigureOut">
              <a:rPr lang="id-ID" smtClean="0"/>
              <a:pPr/>
              <a:t>10/09/2017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1E52BB5-E5F1-4C04-96B2-86F4E9ADE72D}"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6F166EC7-7493-4373-A5F4-2B312C2FD500}" type="datetimeFigureOut">
              <a:rPr lang="id-ID" smtClean="0"/>
              <a:pPr/>
              <a:t>10/09/2017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1E52BB5-E5F1-4C04-96B2-86F4E9ADE72D}"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166EC7-7493-4373-A5F4-2B312C2FD500}" type="datetimeFigureOut">
              <a:rPr lang="id-ID" smtClean="0"/>
              <a:pPr/>
              <a:t>10/09/2017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1E52BB5-E5F1-4C04-96B2-86F4E9ADE72D}"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166EC7-7493-4373-A5F4-2B312C2FD500}" type="datetimeFigureOut">
              <a:rPr lang="id-ID" smtClean="0"/>
              <a:pPr/>
              <a:t>10/09/2017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1E52BB5-E5F1-4C04-96B2-86F4E9ADE72D}"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166EC7-7493-4373-A5F4-2B312C2FD500}" type="datetimeFigureOut">
              <a:rPr lang="id-ID" smtClean="0"/>
              <a:pPr/>
              <a:t>10/09/2017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1E52BB5-E5F1-4C04-96B2-86F4E9ADE72D}"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166EC7-7493-4373-A5F4-2B312C2FD500}" type="datetimeFigureOut">
              <a:rPr lang="id-ID" smtClean="0"/>
              <a:pPr/>
              <a:t>10/09/2017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E52BB5-E5F1-4C04-96B2-86F4E9ADE72D}"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3" name="Title 1"/>
          <p:cNvSpPr txBox="1">
            <a:spLocks/>
          </p:cNvSpPr>
          <p:nvPr/>
        </p:nvSpPr>
        <p:spPr>
          <a:xfrm>
            <a:off x="0" y="0"/>
            <a:ext cx="9144000" cy="764704"/>
          </a:xfrm>
          <a:prstGeom prst="rect">
            <a:avLst/>
          </a:prstGeom>
          <a:noFill/>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3200" b="0" i="0" u="none" strike="noStrike" kern="1200" cap="none" spc="0" normalizeH="0" baseline="0" noProof="0" dirty="0" smtClean="0">
                <a:ln>
                  <a:noFill/>
                </a:ln>
                <a:solidFill>
                  <a:schemeClr val="dk1"/>
                </a:solidFill>
                <a:effectLst/>
                <a:uLnTx/>
                <a:uFillTx/>
                <a:latin typeface="+mn-lt"/>
                <a:ea typeface="+mn-ea"/>
                <a:cs typeface="+mn-cs"/>
              </a:rPr>
              <a:t>Pertemuan 6 : KEWAJIBAN PERPAJAKAN</a:t>
            </a:r>
            <a:endParaRPr kumimoji="0" lang="id-ID" sz="3200" b="0" i="0" u="none" strike="noStrike" kern="1200" cap="none" spc="0" normalizeH="0" baseline="0" noProof="0" dirty="0">
              <a:ln>
                <a:noFill/>
              </a:ln>
              <a:solidFill>
                <a:schemeClr val="dk1"/>
              </a:solidFill>
              <a:effectLst/>
              <a:uLnTx/>
              <a:uFillTx/>
              <a:latin typeface="+mn-lt"/>
              <a:ea typeface="+mn-ea"/>
              <a:cs typeface="+mn-cs"/>
            </a:endParaRPr>
          </a:p>
        </p:txBody>
      </p:sp>
      <p:sp>
        <p:nvSpPr>
          <p:cNvPr id="24" name="Rectangle 23"/>
          <p:cNvSpPr/>
          <p:nvPr/>
        </p:nvSpPr>
        <p:spPr>
          <a:xfrm>
            <a:off x="323528" y="1628800"/>
            <a:ext cx="8208912" cy="461665"/>
          </a:xfrm>
          <a:prstGeom prst="rect">
            <a:avLst/>
          </a:prstGeom>
          <a:solidFill>
            <a:srgbClr val="FFFF00"/>
          </a:solidFill>
          <a:ln>
            <a:solidFill>
              <a:schemeClr val="tx1"/>
            </a:solidFill>
          </a:ln>
        </p:spPr>
        <p:txBody>
          <a:bodyPr wrap="square">
            <a:spAutoFit/>
          </a:bodyPr>
          <a:lstStyle/>
          <a:p>
            <a:pPr algn="ctr"/>
            <a:r>
              <a:rPr lang="id-ID" sz="2400" b="1" dirty="0" smtClean="0"/>
              <a:t>Pasal 2 ayat 1 UU KUP</a:t>
            </a:r>
            <a:endParaRPr lang="id-ID" sz="2400" b="1" dirty="0"/>
          </a:p>
        </p:txBody>
      </p:sp>
      <p:sp>
        <p:nvSpPr>
          <p:cNvPr id="25" name="Rectangle 24"/>
          <p:cNvSpPr/>
          <p:nvPr/>
        </p:nvSpPr>
        <p:spPr>
          <a:xfrm>
            <a:off x="323528" y="2276872"/>
            <a:ext cx="8136904" cy="3970318"/>
          </a:xfrm>
          <a:prstGeom prst="rect">
            <a:avLst/>
          </a:prstGeom>
          <a:solidFill>
            <a:srgbClr val="92D050"/>
          </a:solidFill>
          <a:ln>
            <a:solidFill>
              <a:schemeClr val="tx1"/>
            </a:solidFill>
          </a:ln>
        </p:spPr>
        <p:txBody>
          <a:bodyPr wrap="square">
            <a:spAutoFit/>
          </a:bodyPr>
          <a:lstStyle/>
          <a:p>
            <a:pPr marL="539750" indent="-539750" algn="just">
              <a:buFont typeface="Wingdings" pitchFamily="2" charset="2"/>
              <a:buChar char="Ø"/>
            </a:pPr>
            <a:r>
              <a:rPr lang="id-ID" sz="2800" i="1" dirty="0" smtClean="0"/>
              <a:t>Semua Wajib Pajak yang telah memenuhi persyaratan subjektif dan objektif sesuai dengan ketentuan peraturan perundang-undangan perpajakan </a:t>
            </a:r>
          </a:p>
          <a:p>
            <a:pPr marL="539750" indent="-539750" algn="just">
              <a:buFont typeface="Wingdings" pitchFamily="2" charset="2"/>
              <a:buChar char="Ø"/>
            </a:pPr>
            <a:r>
              <a:rPr lang="id-ID" sz="2800" i="1" dirty="0" smtClean="0"/>
              <a:t>berdasarkan sistem self assessment, </a:t>
            </a:r>
          </a:p>
          <a:p>
            <a:pPr marL="539750" indent="-539750" algn="just">
              <a:buFont typeface="Wingdings" pitchFamily="2" charset="2"/>
              <a:buChar char="Ø"/>
            </a:pPr>
            <a:r>
              <a:rPr lang="id-ID" sz="2800" i="1" dirty="0" smtClean="0"/>
              <a:t>wajib mendaftarkan diri pada kantor Direktorat Jenderal Pajak </a:t>
            </a:r>
          </a:p>
          <a:p>
            <a:pPr marL="539750" indent="-539750" algn="just">
              <a:buFont typeface="Wingdings" pitchFamily="2" charset="2"/>
              <a:buChar char="Ø"/>
            </a:pPr>
            <a:r>
              <a:rPr lang="id-ID" sz="2800" i="1" dirty="0" smtClean="0"/>
              <a:t>untuk dicatat sebagai Wajib Pajak dan sekaligus untuk mendapatkan Nomor Pokok Wajib Pajak</a:t>
            </a:r>
            <a:endParaRPr lang="id-ID" sz="1600" dirty="0"/>
          </a:p>
        </p:txBody>
      </p:sp>
      <p:sp>
        <p:nvSpPr>
          <p:cNvPr id="27" name="Rounded Rectangle 2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b="1" dirty="0" smtClean="0">
                <a:solidFill>
                  <a:schemeClr val="tx1"/>
                </a:solidFill>
              </a:rPr>
              <a:t>KEWAJIBAN PERPAJAKAN</a:t>
            </a:r>
            <a:endParaRPr lang="id-ID" sz="28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6 : KEWAJIBAN PERPAJAKAN</a:t>
            </a:r>
            <a:endParaRPr lang="id-ID" sz="3200" dirty="0"/>
          </a:p>
        </p:txBody>
      </p:sp>
      <p:sp>
        <p:nvSpPr>
          <p:cNvPr id="5" name="Rounded Rectangle 4"/>
          <p:cNvSpPr/>
          <p:nvPr/>
        </p:nvSpPr>
        <p:spPr>
          <a:xfrm>
            <a:off x="824934" y="836712"/>
            <a:ext cx="7920880" cy="648072"/>
          </a:xfrm>
          <a:prstGeom prst="roundRect">
            <a:avLst>
              <a:gd name="adj" fmla="val 50000"/>
            </a:avLst>
          </a:prstGeom>
          <a:solidFill>
            <a:schemeClr val="tx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Yang wajib Melaporkan Usahanya untuk dikukuhkan menjadi PKP</a:t>
            </a:r>
            <a:endParaRPr lang="id-ID" b="1" dirty="0"/>
          </a:p>
        </p:txBody>
      </p:sp>
      <p:sp>
        <p:nvSpPr>
          <p:cNvPr id="8" name="TextBox 7"/>
          <p:cNvSpPr txBox="1"/>
          <p:nvPr/>
        </p:nvSpPr>
        <p:spPr>
          <a:xfrm>
            <a:off x="179513" y="1772816"/>
            <a:ext cx="8568952" cy="4524315"/>
          </a:xfrm>
          <a:prstGeom prst="rect">
            <a:avLst/>
          </a:prstGeom>
          <a:solidFill>
            <a:srgbClr val="66FF66"/>
          </a:solidFill>
          <a:ln w="76200">
            <a:solidFill>
              <a:schemeClr val="tx1"/>
            </a:solidFill>
          </a:ln>
        </p:spPr>
        <p:txBody>
          <a:bodyPr wrap="square" rtlCol="0">
            <a:spAutoFit/>
          </a:bodyPr>
          <a:lstStyle/>
          <a:p>
            <a:r>
              <a:rPr lang="id-ID" dirty="0" smtClean="0"/>
              <a:t>Pasal 2 KUP jo. Peraturan Menteri Keuangan Nomor 197/ PMK.03/2013 tentang Perubahan atas Peraturan Menteri Keuangan Nomor 68/PMK.03/2010 menyebutkan bahwa :</a:t>
            </a:r>
          </a:p>
          <a:p>
            <a:endParaRPr lang="id-ID" dirty="0" smtClean="0"/>
          </a:p>
          <a:p>
            <a:r>
              <a:rPr lang="id-ID" dirty="0" smtClean="0"/>
              <a:t> Setiap WP sebagai pengusaha yg dikenakan pajak berdasarkan UU PPN 1984</a:t>
            </a:r>
          </a:p>
          <a:p>
            <a:r>
              <a:rPr lang="id-ID" dirty="0" smtClean="0"/>
              <a:t> dan perubahannya, wajib melaporkan usahanya untuk dikukuhkan menjadi</a:t>
            </a:r>
          </a:p>
          <a:p>
            <a:r>
              <a:rPr lang="id-ID" dirty="0" smtClean="0"/>
              <a:t> pengusaha kena pajak, </a:t>
            </a:r>
          </a:p>
          <a:p>
            <a:endParaRPr lang="id-ID" dirty="0" smtClean="0"/>
          </a:p>
          <a:p>
            <a:r>
              <a:rPr lang="id-ID" dirty="0" smtClean="0"/>
              <a:t>Wajib pajak tersebut adalah : </a:t>
            </a:r>
          </a:p>
          <a:p>
            <a:pPr marL="342900" indent="-342900"/>
            <a:r>
              <a:rPr lang="id-ID" dirty="0" smtClean="0"/>
              <a:t>1. WP orang Pribadi yg menjalankan usaha atau pekerja bebas yg</a:t>
            </a:r>
          </a:p>
          <a:p>
            <a:pPr marL="342900" indent="-342900"/>
            <a:r>
              <a:rPr lang="id-ID" dirty="0" smtClean="0"/>
              <a:t>    memenuhi ketentuan sebagai PKP,</a:t>
            </a:r>
          </a:p>
          <a:p>
            <a:pPr marL="342900" indent="-342900"/>
            <a:r>
              <a:rPr lang="id-ID" dirty="0" smtClean="0"/>
              <a:t>2. WP Badan yang memenuhi ketentuan sebagai PKP.</a:t>
            </a:r>
          </a:p>
          <a:p>
            <a:pPr marL="342900" indent="-342900"/>
            <a:r>
              <a:rPr lang="id-ID" dirty="0" smtClean="0"/>
              <a:t>3. WP sebagai pengusaha kecil yg memilih untuk dikukuhkan sebagai PKP</a:t>
            </a:r>
          </a:p>
          <a:p>
            <a:pPr marL="342900" indent="-342900"/>
            <a:r>
              <a:rPr lang="id-ID" dirty="0" smtClean="0"/>
              <a:t>4. WP sebagai pengusaha kecil yg tidak memilih PKP, tetapi sampai suatu</a:t>
            </a:r>
          </a:p>
          <a:p>
            <a:pPr marL="342900" indent="-342900"/>
            <a:r>
              <a:rPr lang="id-ID" dirty="0" smtClean="0"/>
              <a:t>    masa pajak dalam suatu tahun buku seluruh nilai peredaran bruto telah</a:t>
            </a:r>
          </a:p>
          <a:p>
            <a:pPr marL="342900" indent="-342900"/>
            <a:r>
              <a:rPr lang="id-ID" dirty="0" smtClean="0"/>
              <a:t>    melampaui batasan yang ditentukan sebagai pengusaha kecil.  </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6 : KEWAJIBAN PERPAJAKAN</a:t>
            </a:r>
            <a:endParaRPr lang="id-ID" sz="3200" dirty="0"/>
          </a:p>
        </p:txBody>
      </p:sp>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JANGKA WAKTU PENDAFTARAN NPWP</a:t>
            </a:r>
            <a:endParaRPr lang="id-ID" b="1" dirty="0">
              <a:solidFill>
                <a:schemeClr val="tx1"/>
              </a:solidFill>
            </a:endParaRPr>
          </a:p>
        </p:txBody>
      </p:sp>
      <p:graphicFrame>
        <p:nvGraphicFramePr>
          <p:cNvPr id="5" name="Table 4"/>
          <p:cNvGraphicFramePr>
            <a:graphicFrameLocks noGrp="1"/>
          </p:cNvGraphicFramePr>
          <p:nvPr/>
        </p:nvGraphicFramePr>
        <p:xfrm>
          <a:off x="251520" y="1772816"/>
          <a:ext cx="8568951" cy="2352040"/>
        </p:xfrm>
        <a:graphic>
          <a:graphicData uri="http://schemas.openxmlformats.org/drawingml/2006/table">
            <a:tbl>
              <a:tblPr firstRow="1" bandRow="1">
                <a:tableStyleId>{5C22544A-7EE6-4342-B048-85BDC9FD1C3A}</a:tableStyleId>
              </a:tblPr>
              <a:tblGrid>
                <a:gridCol w="504055"/>
                <a:gridCol w="5208579"/>
                <a:gridCol w="2856317"/>
              </a:tblGrid>
              <a:tr h="370840">
                <a:tc>
                  <a:txBody>
                    <a:bodyPr/>
                    <a:lstStyle/>
                    <a:p>
                      <a:pPr algn="ctr"/>
                      <a:r>
                        <a:rPr lang="id-ID" sz="1600" dirty="0" smtClean="0">
                          <a:solidFill>
                            <a:schemeClr val="tx1"/>
                          </a:solidFill>
                        </a:rPr>
                        <a:t>No</a:t>
                      </a:r>
                      <a:endParaRPr lang="id-ID" sz="1600" dirty="0">
                        <a:solidFill>
                          <a:schemeClr val="tx1"/>
                        </a:solidFill>
                      </a:endParaRPr>
                    </a:p>
                  </a:txBody>
                  <a:tcPr>
                    <a:solidFill>
                      <a:srgbClr val="FF66FF"/>
                    </a:solidFill>
                  </a:tcPr>
                </a:tc>
                <a:tc>
                  <a:txBody>
                    <a:bodyPr/>
                    <a:lstStyle/>
                    <a:p>
                      <a:pPr algn="ctr"/>
                      <a:r>
                        <a:rPr lang="id-ID" sz="1600" dirty="0" smtClean="0">
                          <a:solidFill>
                            <a:schemeClr val="tx1"/>
                          </a:solidFill>
                        </a:rPr>
                        <a:t>Yg wajib Mendaftarkan</a:t>
                      </a:r>
                      <a:r>
                        <a:rPr lang="id-ID" sz="1600" baseline="0" dirty="0" smtClean="0">
                          <a:solidFill>
                            <a:schemeClr val="tx1"/>
                          </a:solidFill>
                        </a:rPr>
                        <a:t> diri utk memperoleh NPWP </a:t>
                      </a:r>
                      <a:endParaRPr lang="id-ID" sz="1600" dirty="0">
                        <a:solidFill>
                          <a:schemeClr val="tx1"/>
                        </a:solidFill>
                      </a:endParaRPr>
                    </a:p>
                  </a:txBody>
                  <a:tcPr>
                    <a:solidFill>
                      <a:srgbClr val="FF66FF"/>
                    </a:solidFill>
                  </a:tcPr>
                </a:tc>
                <a:tc>
                  <a:txBody>
                    <a:bodyPr/>
                    <a:lstStyle/>
                    <a:p>
                      <a:pPr algn="ctr"/>
                      <a:r>
                        <a:rPr lang="id-ID" sz="1600" dirty="0" smtClean="0">
                          <a:solidFill>
                            <a:schemeClr val="tx1"/>
                          </a:solidFill>
                        </a:rPr>
                        <a:t>Jangka waktu</a:t>
                      </a:r>
                      <a:endParaRPr lang="id-ID" sz="1600" dirty="0">
                        <a:solidFill>
                          <a:schemeClr val="tx1"/>
                        </a:solidFill>
                      </a:endParaRPr>
                    </a:p>
                  </a:txBody>
                  <a:tcPr>
                    <a:solidFill>
                      <a:srgbClr val="FF66FF"/>
                    </a:solidFill>
                  </a:tcPr>
                </a:tc>
              </a:tr>
              <a:tr h="370840">
                <a:tc>
                  <a:txBody>
                    <a:bodyPr/>
                    <a:lstStyle/>
                    <a:p>
                      <a:pPr algn="ctr"/>
                      <a:r>
                        <a:rPr lang="id-ID" sz="1600" dirty="0" smtClean="0"/>
                        <a:t>1</a:t>
                      </a:r>
                      <a:endParaRPr lang="id-ID" sz="1600" dirty="0"/>
                    </a:p>
                  </a:txBody>
                  <a:tcPr>
                    <a:solidFill>
                      <a:srgbClr val="FF66FF"/>
                    </a:solidFill>
                  </a:tcPr>
                </a:tc>
                <a:tc>
                  <a:txBody>
                    <a:bodyPr/>
                    <a:lstStyle/>
                    <a:p>
                      <a:pPr algn="l"/>
                      <a:r>
                        <a:rPr lang="id-ID" sz="1600" dirty="0" smtClean="0"/>
                        <a:t>WP Orang Pribadi</a:t>
                      </a:r>
                      <a:r>
                        <a:rPr lang="id-ID" sz="1600" baseline="0" dirty="0" smtClean="0"/>
                        <a:t> yg menjalankan usaha atau pekerjaan bebas </a:t>
                      </a:r>
                      <a:endParaRPr lang="id-ID" sz="1600" dirty="0"/>
                    </a:p>
                  </a:txBody>
                  <a:tcPr>
                    <a:solidFill>
                      <a:srgbClr val="FF66FF"/>
                    </a:solidFill>
                  </a:tcPr>
                </a:tc>
                <a:tc>
                  <a:txBody>
                    <a:bodyPr/>
                    <a:lstStyle/>
                    <a:p>
                      <a:r>
                        <a:rPr lang="id-ID" sz="1600" dirty="0" smtClean="0"/>
                        <a:t>Paling lama 1 bulan setelah saat usaha mulai dijalankan</a:t>
                      </a:r>
                      <a:endParaRPr lang="id-ID" sz="1600" dirty="0"/>
                    </a:p>
                  </a:txBody>
                  <a:tcPr>
                    <a:solidFill>
                      <a:srgbClr val="FF66FF"/>
                    </a:solidFill>
                  </a:tcPr>
                </a:tc>
              </a:tr>
              <a:tr h="370840">
                <a:tc>
                  <a:txBody>
                    <a:bodyPr/>
                    <a:lstStyle/>
                    <a:p>
                      <a:pPr algn="ctr"/>
                      <a:r>
                        <a:rPr lang="id-ID" sz="1600" dirty="0" smtClean="0"/>
                        <a:t>2</a:t>
                      </a:r>
                      <a:endParaRPr lang="id-ID" sz="1600" dirty="0"/>
                    </a:p>
                  </a:txBody>
                  <a:tcPr>
                    <a:solidFill>
                      <a:srgbClr val="FF66FF"/>
                    </a:solidFill>
                  </a:tcPr>
                </a:tc>
                <a:tc>
                  <a:txBody>
                    <a:bodyPr/>
                    <a:lstStyle/>
                    <a:p>
                      <a:r>
                        <a:rPr lang="id-ID" sz="1600" dirty="0" smtClean="0"/>
                        <a:t>WP OP yg tidak menjalankan usaha  atau tidak melakukan</a:t>
                      </a:r>
                      <a:r>
                        <a:rPr lang="id-ID" sz="1600" baseline="0" dirty="0" smtClean="0"/>
                        <a:t> pekerjaan bebas, apabila jumlah penghasilannya sampai dengan suatu bulan disetahunkan telah melebihi PTKP</a:t>
                      </a:r>
                      <a:endParaRPr lang="id-ID" sz="1600" dirty="0"/>
                    </a:p>
                  </a:txBody>
                  <a:tcPr>
                    <a:solidFill>
                      <a:srgbClr val="FF66FF"/>
                    </a:solidFill>
                  </a:tcPr>
                </a:tc>
                <a:tc>
                  <a:txBody>
                    <a:bodyPr/>
                    <a:lstStyle/>
                    <a:p>
                      <a:r>
                        <a:rPr lang="id-ID" sz="1600" dirty="0" smtClean="0"/>
                        <a:t>Paling lama akhir bulan berikutnya </a:t>
                      </a:r>
                      <a:endParaRPr lang="id-ID" sz="1600" dirty="0"/>
                    </a:p>
                  </a:txBody>
                  <a:tcPr>
                    <a:solidFill>
                      <a:srgbClr val="FF66FF"/>
                    </a:solidFill>
                  </a:tcPr>
                </a:tc>
              </a:tr>
              <a:tr h="370840">
                <a:tc>
                  <a:txBody>
                    <a:bodyPr/>
                    <a:lstStyle/>
                    <a:p>
                      <a:pPr algn="ctr"/>
                      <a:r>
                        <a:rPr lang="id-ID" sz="1600" dirty="0" smtClean="0"/>
                        <a:t>3</a:t>
                      </a:r>
                      <a:endParaRPr lang="id-ID" sz="1600" dirty="0"/>
                    </a:p>
                  </a:txBody>
                  <a:tcPr>
                    <a:solidFill>
                      <a:srgbClr val="FF66FF"/>
                    </a:solidFill>
                  </a:tcPr>
                </a:tc>
                <a:tc>
                  <a:txBody>
                    <a:bodyPr/>
                    <a:lstStyle/>
                    <a:p>
                      <a:r>
                        <a:rPr lang="id-ID" sz="1600" dirty="0" smtClean="0"/>
                        <a:t>WP</a:t>
                      </a:r>
                      <a:r>
                        <a:rPr lang="id-ID" sz="1600" baseline="0" dirty="0" smtClean="0"/>
                        <a:t> Badan yg memenuhi ketentuan sebagai PKP</a:t>
                      </a:r>
                      <a:endParaRPr lang="id-ID" sz="1600" dirty="0"/>
                    </a:p>
                  </a:txBody>
                  <a:tcPr>
                    <a:solidFill>
                      <a:srgbClr val="FF66FF"/>
                    </a:solidFill>
                  </a:tcPr>
                </a:tc>
                <a:tc>
                  <a:txBody>
                    <a:bodyPr/>
                    <a:lstStyle/>
                    <a:p>
                      <a:r>
                        <a:rPr lang="id-ID" sz="1600" dirty="0" smtClean="0"/>
                        <a:t>Paling lama 1 bulan setelah saat usaha mulai dijalankan</a:t>
                      </a:r>
                      <a:endParaRPr lang="id-ID" sz="1600" dirty="0"/>
                    </a:p>
                  </a:txBody>
                  <a:tcPr>
                    <a:solidFill>
                      <a:srgbClr val="FF66FF"/>
                    </a:solidFill>
                  </a:tcPr>
                </a:tc>
              </a:tr>
            </a:tbl>
          </a:graphicData>
        </a:graphic>
      </p:graphicFrame>
      <p:sp>
        <p:nvSpPr>
          <p:cNvPr id="8" name="TextBox 7"/>
          <p:cNvSpPr txBox="1"/>
          <p:nvPr/>
        </p:nvSpPr>
        <p:spPr>
          <a:xfrm>
            <a:off x="251520" y="4365104"/>
            <a:ext cx="8496944" cy="1200329"/>
          </a:xfrm>
          <a:prstGeom prst="rect">
            <a:avLst/>
          </a:prstGeom>
          <a:solidFill>
            <a:schemeClr val="accent1">
              <a:lumMod val="50000"/>
            </a:schemeClr>
          </a:solidFill>
          <a:ln w="76200">
            <a:solidFill>
              <a:srgbClr val="FF0000"/>
            </a:solidFill>
          </a:ln>
        </p:spPr>
        <p:txBody>
          <a:bodyPr wrap="square" rtlCol="0">
            <a:spAutoFit/>
          </a:bodyPr>
          <a:lstStyle/>
          <a:p>
            <a:r>
              <a:rPr lang="id-ID" b="1" dirty="0" smtClean="0">
                <a:solidFill>
                  <a:schemeClr val="bg1"/>
                </a:solidFill>
              </a:rPr>
              <a:t>Kewajiban perpajakan</a:t>
            </a:r>
          </a:p>
          <a:p>
            <a:r>
              <a:rPr lang="id-ID" dirty="0" smtClean="0">
                <a:solidFill>
                  <a:schemeClr val="bg1"/>
                </a:solidFill>
              </a:rPr>
              <a:t>Dimulai sejak saat WP memenuhi persyaratan subyektif dan obyektif sesuai ketentuan </a:t>
            </a:r>
          </a:p>
          <a:p>
            <a:r>
              <a:rPr lang="id-ID" dirty="0" smtClean="0">
                <a:solidFill>
                  <a:schemeClr val="bg1"/>
                </a:solidFill>
              </a:rPr>
              <a:t>perpajakan, paling lama 5 tahun sebelum  diterbitkan NPWP dan/atau dikukuhkan</a:t>
            </a:r>
          </a:p>
          <a:p>
            <a:r>
              <a:rPr lang="id-ID" dirty="0" smtClean="0">
                <a:solidFill>
                  <a:schemeClr val="bg1"/>
                </a:solidFill>
              </a:rPr>
              <a:t> sebagai PKP </a:t>
            </a:r>
            <a:endParaRPr lang="id-ID"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6 : KEWAJIBAN PERPAJAKAN</a:t>
            </a:r>
            <a:endParaRPr lang="id-ID" sz="3200" dirty="0"/>
          </a:p>
        </p:txBody>
      </p:sp>
      <p:sp>
        <p:nvSpPr>
          <p:cNvPr id="5" name="Rounded Rectangle 4"/>
          <p:cNvSpPr/>
          <p:nvPr/>
        </p:nvSpPr>
        <p:spPr>
          <a:xfrm>
            <a:off x="2267744" y="980728"/>
            <a:ext cx="4320480" cy="576064"/>
          </a:xfrm>
          <a:prstGeom prst="roundRect">
            <a:avLst>
              <a:gd name="adj" fmla="val 5000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b="1" dirty="0" smtClean="0"/>
              <a:t>Penghapusan NPWP</a:t>
            </a:r>
            <a:endParaRPr lang="id-ID" sz="2800" b="1" dirty="0"/>
          </a:p>
        </p:txBody>
      </p:sp>
      <p:sp>
        <p:nvSpPr>
          <p:cNvPr id="8" name="Rectangle 7"/>
          <p:cNvSpPr/>
          <p:nvPr/>
        </p:nvSpPr>
        <p:spPr>
          <a:xfrm>
            <a:off x="251520" y="1916832"/>
            <a:ext cx="8568952" cy="3384376"/>
          </a:xfrm>
          <a:prstGeom prst="rect">
            <a:avLst/>
          </a:prstGeom>
          <a:solidFill>
            <a:schemeClr val="accent2">
              <a:lumMod val="75000"/>
            </a:schemeClr>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id-ID" dirty="0" smtClean="0"/>
              <a:t>WP orang Pribadi meninggal dunia dan tidak meninggalkan warisan.</a:t>
            </a:r>
          </a:p>
          <a:p>
            <a:pPr marL="342900" indent="-342900">
              <a:buAutoNum type="arabicPeriod"/>
            </a:pPr>
            <a:r>
              <a:rPr lang="id-ID" dirty="0" smtClean="0"/>
              <a:t>Wanita kawin tidak dengan perjanjian pemisahan harta dan penghasilan</a:t>
            </a:r>
          </a:p>
          <a:p>
            <a:pPr marL="342900" indent="-342900">
              <a:buAutoNum type="arabicPeriod"/>
            </a:pPr>
            <a:r>
              <a:rPr lang="id-ID" dirty="0" smtClean="0"/>
              <a:t>Warisan yg belum terbagi dalam kedudukan sebagai subyek pajak sudah selesai dibagi</a:t>
            </a:r>
          </a:p>
          <a:p>
            <a:pPr marL="342900" indent="-342900">
              <a:buAutoNum type="arabicPeriod"/>
            </a:pPr>
            <a:r>
              <a:rPr lang="id-ID" dirty="0" smtClean="0"/>
              <a:t>Wajib pajak badan yang telah dibubarkan secar resmi berdasarkan ketentuan peraturan perundang-undangan yang berlaku,</a:t>
            </a:r>
          </a:p>
          <a:p>
            <a:pPr marL="342900" indent="-342900">
              <a:buAutoNum type="arabicPeriod"/>
            </a:pPr>
            <a:r>
              <a:rPr lang="id-ID" dirty="0" smtClean="0"/>
              <a:t>Bentuk Usaha Tetap yang karena sesuatu hal kehilangan statusnya sebagai Bentuk Usaha Tetap</a:t>
            </a:r>
          </a:p>
          <a:p>
            <a:pPr marL="342900" indent="-342900">
              <a:buAutoNum type="arabicPeriod"/>
            </a:pPr>
            <a:r>
              <a:rPr lang="id-ID" dirty="0" smtClean="0"/>
              <a:t>WP orang Pribadi lainnya selain yang dimaksud dalam butir 1 dan 2 yang tidak memenuhi syarat lagi sebagai Wajib Pajak</a:t>
            </a:r>
          </a:p>
          <a:p>
            <a:pPr marL="342900" indent="-342900">
              <a:buAutoNum type="arabicPeriod"/>
            </a:pP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6 : KEWAJIBAN PERPAJAKAN</a:t>
            </a:r>
            <a:endParaRPr lang="id-ID" sz="3200" dirty="0"/>
          </a:p>
        </p:txBody>
      </p:sp>
      <p:sp>
        <p:nvSpPr>
          <p:cNvPr id="5" name="Rounded Rectangle 4"/>
          <p:cNvSpPr/>
          <p:nvPr/>
        </p:nvSpPr>
        <p:spPr>
          <a:xfrm>
            <a:off x="971600" y="908720"/>
            <a:ext cx="7056784" cy="864096"/>
          </a:xfrm>
          <a:prstGeom prst="roundRect">
            <a:avLst>
              <a:gd name="adj" fmla="val 5000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b="1" dirty="0" smtClean="0"/>
              <a:t>Penghapusan PKP</a:t>
            </a:r>
          </a:p>
          <a:p>
            <a:pPr algn="ctr"/>
            <a:r>
              <a:rPr lang="id-ID" dirty="0" smtClean="0"/>
              <a:t>PERATURAN DIREKTUR JENDERAL PAJAK NOMOR PER- 12 /PJ/2014</a:t>
            </a:r>
            <a:endParaRPr lang="id-ID" b="1" dirty="0"/>
          </a:p>
        </p:txBody>
      </p:sp>
      <p:sp>
        <p:nvSpPr>
          <p:cNvPr id="8" name="Rectangle 7"/>
          <p:cNvSpPr/>
          <p:nvPr/>
        </p:nvSpPr>
        <p:spPr>
          <a:xfrm>
            <a:off x="323528" y="1844824"/>
            <a:ext cx="8568952" cy="1800200"/>
          </a:xfrm>
          <a:prstGeom prst="rect">
            <a:avLst/>
          </a:prstGeom>
          <a:solidFill>
            <a:schemeClr val="accent2">
              <a:lumMod val="75000"/>
            </a:schemeClr>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r>
              <a:rPr lang="id-ID" dirty="0" smtClean="0"/>
              <a:t>SYARAT OBJEKTIF</a:t>
            </a:r>
          </a:p>
          <a:p>
            <a:pPr marL="342900" indent="-342900"/>
            <a:r>
              <a:rPr lang="id-ID" dirty="0" smtClean="0"/>
              <a:t>	Pengusaha Kena Pajak yang selama Masa Pajak Januari  sampai dengan Masa Pajak Desember  pada tahun pajak sebelumnya  melakukan penyerahan Barang Kena Pajak dan/atau Jasa Kena Pajak dengan jumlah peredaran bruto dan/atau penerimaan bruto tidak melebihi Rp4.800.000.000,00 (empat miliar delapan ratus juta rupiah).</a:t>
            </a:r>
            <a:endParaRPr lang="id-ID" dirty="0"/>
          </a:p>
        </p:txBody>
      </p:sp>
      <p:sp>
        <p:nvSpPr>
          <p:cNvPr id="6" name="Rounded Rectangle 5"/>
          <p:cNvSpPr/>
          <p:nvPr/>
        </p:nvSpPr>
        <p:spPr>
          <a:xfrm>
            <a:off x="323528" y="3933056"/>
            <a:ext cx="3816424" cy="864096"/>
          </a:xfrm>
          <a:prstGeom prst="roundRect">
            <a:avLst>
              <a:gd name="adj" fmla="val 5000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t>PERMOHONAN PKP </a:t>
            </a:r>
          </a:p>
          <a:p>
            <a:pPr algn="ctr"/>
            <a:endParaRPr lang="id-ID" sz="1600" b="1" dirty="0"/>
          </a:p>
        </p:txBody>
      </p:sp>
      <p:sp>
        <p:nvSpPr>
          <p:cNvPr id="7" name="Rounded Rectangle 6"/>
          <p:cNvSpPr/>
          <p:nvPr/>
        </p:nvSpPr>
        <p:spPr>
          <a:xfrm>
            <a:off x="4499992" y="3933056"/>
            <a:ext cx="4248472" cy="864096"/>
          </a:xfrm>
          <a:prstGeom prst="roundRect">
            <a:avLst>
              <a:gd name="adj" fmla="val 5000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t>Secara Jabatan DJP</a:t>
            </a:r>
          </a:p>
          <a:p>
            <a:pPr algn="ctr"/>
            <a:endParaRPr lang="id-ID" sz="16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6 : KEWAJIBAN PERPAJAKAN</a:t>
            </a:r>
            <a:endParaRPr lang="id-ID" sz="3200" dirty="0"/>
          </a:p>
        </p:txBody>
      </p:sp>
      <p:sp>
        <p:nvSpPr>
          <p:cNvPr id="5" name="TextBox 4"/>
          <p:cNvSpPr txBox="1"/>
          <p:nvPr/>
        </p:nvSpPr>
        <p:spPr>
          <a:xfrm>
            <a:off x="1259632" y="980728"/>
            <a:ext cx="5760640" cy="738664"/>
          </a:xfrm>
          <a:prstGeom prst="rect">
            <a:avLst/>
          </a:prstGeom>
          <a:solidFill>
            <a:srgbClr val="FF0000"/>
          </a:solidFill>
          <a:ln w="76200">
            <a:solidFill>
              <a:schemeClr val="tx1"/>
            </a:solidFill>
          </a:ln>
        </p:spPr>
        <p:txBody>
          <a:bodyPr wrap="square" rtlCol="0">
            <a:spAutoFit/>
          </a:bodyPr>
          <a:lstStyle/>
          <a:p>
            <a:pPr algn="ctr"/>
            <a:r>
              <a:rPr lang="id-ID" sz="2400" dirty="0" smtClean="0">
                <a:solidFill>
                  <a:schemeClr val="bg1"/>
                </a:solidFill>
              </a:rPr>
              <a:t>Sanksi pidana</a:t>
            </a:r>
          </a:p>
          <a:p>
            <a:pPr algn="ctr"/>
            <a:r>
              <a:rPr lang="id-ID" dirty="0" smtClean="0">
                <a:solidFill>
                  <a:schemeClr val="bg1"/>
                </a:solidFill>
              </a:rPr>
              <a:t>Pasal 39 (1)KUP</a:t>
            </a:r>
            <a:endParaRPr lang="id-ID" dirty="0">
              <a:solidFill>
                <a:schemeClr val="bg1"/>
              </a:solidFill>
            </a:endParaRPr>
          </a:p>
        </p:txBody>
      </p:sp>
      <p:sp>
        <p:nvSpPr>
          <p:cNvPr id="8" name="TextBox 7"/>
          <p:cNvSpPr txBox="1"/>
          <p:nvPr/>
        </p:nvSpPr>
        <p:spPr>
          <a:xfrm>
            <a:off x="251520" y="1844824"/>
            <a:ext cx="8352928" cy="1477328"/>
          </a:xfrm>
          <a:prstGeom prst="rect">
            <a:avLst/>
          </a:prstGeom>
          <a:solidFill>
            <a:srgbClr val="FFFF00"/>
          </a:solidFill>
          <a:ln w="76200">
            <a:solidFill>
              <a:schemeClr val="tx1"/>
            </a:solidFill>
          </a:ln>
        </p:spPr>
        <p:txBody>
          <a:bodyPr wrap="square" rtlCol="0">
            <a:spAutoFit/>
          </a:bodyPr>
          <a:lstStyle/>
          <a:p>
            <a:r>
              <a:rPr lang="id-ID" b="1" dirty="0" smtClean="0"/>
              <a:t>Setiap orang yang dengan sengaja :</a:t>
            </a:r>
          </a:p>
          <a:p>
            <a:pPr marL="342900" indent="-342900">
              <a:buAutoNum type="arabicPeriod"/>
            </a:pPr>
            <a:r>
              <a:rPr lang="id-ID" dirty="0" smtClean="0"/>
              <a:t>Tidak mendaftarkan diri untuk diberikan NPWP atau tidak melaporkan  usahanya untuk dikukuhkan sebagai PKP</a:t>
            </a:r>
          </a:p>
          <a:p>
            <a:pPr marL="342900" indent="-342900">
              <a:buFont typeface="+mj-lt"/>
              <a:buAutoNum type="arabicPeriod"/>
            </a:pPr>
            <a:r>
              <a:rPr lang="id-ID" dirty="0" smtClean="0"/>
              <a:t>Menyalahgunakan atau menggunakan tanpa hak NPWP atau pengukuhan   PKP,  sehingga dapat menimbulkan kerugian negara </a:t>
            </a:r>
            <a:endParaRPr lang="id-ID" dirty="0"/>
          </a:p>
        </p:txBody>
      </p:sp>
      <p:sp>
        <p:nvSpPr>
          <p:cNvPr id="9" name="Down Arrow 8"/>
          <p:cNvSpPr/>
          <p:nvPr/>
        </p:nvSpPr>
        <p:spPr>
          <a:xfrm>
            <a:off x="2843808" y="3429000"/>
            <a:ext cx="244827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Dipidana dengan</a:t>
            </a:r>
            <a:endParaRPr lang="id-ID" dirty="0"/>
          </a:p>
        </p:txBody>
      </p:sp>
      <p:sp>
        <p:nvSpPr>
          <p:cNvPr id="10" name="TextBox 9"/>
          <p:cNvSpPr txBox="1"/>
          <p:nvPr/>
        </p:nvSpPr>
        <p:spPr>
          <a:xfrm>
            <a:off x="323528" y="4509120"/>
            <a:ext cx="8064896" cy="923330"/>
          </a:xfrm>
          <a:prstGeom prst="rect">
            <a:avLst/>
          </a:prstGeom>
          <a:solidFill>
            <a:srgbClr val="00B050"/>
          </a:solidFill>
          <a:ln w="76200">
            <a:solidFill>
              <a:schemeClr val="tx1"/>
            </a:solidFill>
          </a:ln>
        </p:spPr>
        <p:txBody>
          <a:bodyPr wrap="square" rtlCol="0">
            <a:spAutoFit/>
          </a:bodyPr>
          <a:lstStyle/>
          <a:p>
            <a:r>
              <a:rPr lang="id-ID" dirty="0" smtClean="0"/>
              <a:t>Pidana penjara minimal 6 bulan dan maximal 6 tahun dan denda  minimal 2 kali jumlah pajak terutang yang tidak atau kurang dan  maximal 4 kali dari jumlah pajak yang tidak atau kurang dibayar</a:t>
            </a: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6 : KEWAJIBAN PERPAJAKAN</a:t>
            </a:r>
            <a:endParaRPr lang="id-ID" sz="3200" dirty="0"/>
          </a:p>
        </p:txBody>
      </p:sp>
      <p:sp>
        <p:nvSpPr>
          <p:cNvPr id="6" name="TextBox 5"/>
          <p:cNvSpPr txBox="1"/>
          <p:nvPr/>
        </p:nvSpPr>
        <p:spPr>
          <a:xfrm>
            <a:off x="323528" y="1700808"/>
            <a:ext cx="8352928" cy="1754326"/>
          </a:xfrm>
          <a:prstGeom prst="rect">
            <a:avLst/>
          </a:prstGeom>
          <a:solidFill>
            <a:schemeClr val="accent3">
              <a:lumMod val="60000"/>
              <a:lumOff val="40000"/>
            </a:schemeClr>
          </a:solidFill>
          <a:ln w="76200">
            <a:solidFill>
              <a:schemeClr val="tx1"/>
            </a:solidFill>
          </a:ln>
        </p:spPr>
        <p:txBody>
          <a:bodyPr wrap="square" rtlCol="0">
            <a:spAutoFit/>
          </a:bodyPr>
          <a:lstStyle/>
          <a:p>
            <a:pPr marL="342900" indent="-342900"/>
            <a:r>
              <a:rPr lang="id-ID" dirty="0" smtClean="0"/>
              <a:t>Diharapkan mahasiswa lebih memahami mengenai :</a:t>
            </a:r>
          </a:p>
          <a:p>
            <a:pPr marL="342900" indent="-342900">
              <a:buFontTx/>
              <a:buAutoNum type="arabicPeriod"/>
            </a:pPr>
            <a:r>
              <a:rPr lang="id-ID" dirty="0" smtClean="0"/>
              <a:t>KEWAJIBAN DAFTAR NPWP </a:t>
            </a:r>
          </a:p>
          <a:p>
            <a:pPr marL="342900" indent="-342900">
              <a:buFontTx/>
              <a:buAutoNum type="arabicPeriod"/>
            </a:pPr>
            <a:r>
              <a:rPr lang="id-ID" dirty="0" smtClean="0"/>
              <a:t>KEWAJIBAN DAFTAR PKP</a:t>
            </a:r>
          </a:p>
          <a:p>
            <a:pPr marL="342900" indent="-342900">
              <a:buFontTx/>
              <a:buAutoNum type="arabicPeriod"/>
            </a:pPr>
            <a:r>
              <a:rPr lang="id-ID" dirty="0" smtClean="0"/>
              <a:t>FUNGSI NPWP DAN PKP</a:t>
            </a:r>
          </a:p>
          <a:p>
            <a:pPr marL="342900" indent="-342900">
              <a:buFontTx/>
              <a:buAutoNum type="arabicPeriod"/>
            </a:pPr>
            <a:r>
              <a:rPr lang="id-ID" dirty="0" smtClean="0"/>
              <a:t>SYARAT – SYARAT NPWP  DAN PKP</a:t>
            </a:r>
          </a:p>
          <a:p>
            <a:pPr marL="342900" indent="-342900">
              <a:buFontTx/>
              <a:buAutoNum type="arabicPeriod"/>
            </a:pPr>
            <a:r>
              <a:rPr lang="id-ID" dirty="0" smtClean="0"/>
              <a:t>PENGHAPUSAN NPWP DAN PKP</a:t>
            </a:r>
          </a:p>
        </p:txBody>
      </p:sp>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PEMAHAMAN MAHASISWA </a:t>
            </a:r>
            <a:endParaRPr lang="id-ID"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6 : KEWAJIBAN PERPAJAKAN</a:t>
            </a:r>
            <a:endParaRPr lang="id-ID" sz="3200" dirty="0"/>
          </a:p>
        </p:txBody>
      </p:sp>
      <p:sp>
        <p:nvSpPr>
          <p:cNvPr id="6" name="TextBox 5"/>
          <p:cNvSpPr txBox="1"/>
          <p:nvPr/>
        </p:nvSpPr>
        <p:spPr>
          <a:xfrm>
            <a:off x="323528" y="1700808"/>
            <a:ext cx="8352928" cy="1477328"/>
          </a:xfrm>
          <a:prstGeom prst="rect">
            <a:avLst/>
          </a:prstGeom>
          <a:solidFill>
            <a:schemeClr val="accent3">
              <a:lumMod val="60000"/>
              <a:lumOff val="40000"/>
            </a:schemeClr>
          </a:solidFill>
          <a:ln w="76200">
            <a:solidFill>
              <a:schemeClr val="tx1"/>
            </a:solidFill>
          </a:ln>
        </p:spPr>
        <p:txBody>
          <a:bodyPr wrap="square" rtlCol="0">
            <a:spAutoFit/>
          </a:bodyPr>
          <a:lstStyle/>
          <a:p>
            <a:pPr marL="342900" indent="-342900"/>
            <a:r>
              <a:rPr lang="id-ID" dirty="0" smtClean="0"/>
              <a:t>Wajib Pajak adalah </a:t>
            </a:r>
          </a:p>
          <a:p>
            <a:pPr marL="342900" indent="-342900">
              <a:buFont typeface="Wingdings" pitchFamily="2" charset="2"/>
              <a:buChar char="Ø"/>
            </a:pPr>
            <a:r>
              <a:rPr lang="id-ID" dirty="0" smtClean="0"/>
              <a:t>orang pribadi atau badan, </a:t>
            </a:r>
          </a:p>
          <a:p>
            <a:pPr marL="342900" indent="-342900">
              <a:buFont typeface="Wingdings" pitchFamily="2" charset="2"/>
              <a:buChar char="Ø"/>
            </a:pPr>
            <a:r>
              <a:rPr lang="id-ID" dirty="0" smtClean="0"/>
              <a:t>meliputi pembayar pajak, pemotong pajak, dan pemungut pajak, </a:t>
            </a:r>
          </a:p>
          <a:p>
            <a:pPr marL="342900" indent="-342900">
              <a:buFont typeface="Wingdings" pitchFamily="2" charset="2"/>
              <a:buChar char="Ø"/>
            </a:pPr>
            <a:r>
              <a:rPr lang="id-ID" dirty="0" smtClean="0"/>
              <a:t>yang mempunyai hak dan kewajiban perpajakan sesuai dengan ketentuan peraturan perundang-undangan perpajakan</a:t>
            </a:r>
          </a:p>
        </p:txBody>
      </p:sp>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WAJIB PAJAK</a:t>
            </a:r>
            <a:endParaRPr lang="id-ID" b="1" dirty="0">
              <a:solidFill>
                <a:schemeClr val="tx1"/>
              </a:solidFill>
            </a:endParaRPr>
          </a:p>
        </p:txBody>
      </p:sp>
      <p:sp>
        <p:nvSpPr>
          <p:cNvPr id="5" name="Oval 4"/>
          <p:cNvSpPr/>
          <p:nvPr/>
        </p:nvSpPr>
        <p:spPr>
          <a:xfrm>
            <a:off x="323528" y="4005064"/>
            <a:ext cx="1728192" cy="914400"/>
          </a:xfrm>
          <a:prstGeom prst="ellipse">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Wajib Pajak</a:t>
            </a:r>
            <a:endParaRPr lang="id-ID" dirty="0"/>
          </a:p>
        </p:txBody>
      </p:sp>
      <p:cxnSp>
        <p:nvCxnSpPr>
          <p:cNvPr id="8" name="Straight Arrow Connector 7"/>
          <p:cNvCxnSpPr/>
          <p:nvPr/>
        </p:nvCxnSpPr>
        <p:spPr>
          <a:xfrm flipV="1">
            <a:off x="2051720" y="3645024"/>
            <a:ext cx="1152128"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347864" y="3501008"/>
            <a:ext cx="1725152" cy="369332"/>
          </a:xfrm>
          <a:prstGeom prst="rect">
            <a:avLst/>
          </a:prstGeom>
          <a:solidFill>
            <a:srgbClr val="66FF66"/>
          </a:solidFill>
        </p:spPr>
        <p:txBody>
          <a:bodyPr wrap="none" rtlCol="0">
            <a:spAutoFit/>
          </a:bodyPr>
          <a:lstStyle/>
          <a:p>
            <a:pPr algn="ctr"/>
            <a:r>
              <a:rPr lang="id-ID" dirty="0" smtClean="0"/>
              <a:t>Orang Pribadi</a:t>
            </a:r>
            <a:endParaRPr lang="id-ID" dirty="0"/>
          </a:p>
        </p:txBody>
      </p:sp>
      <p:cxnSp>
        <p:nvCxnSpPr>
          <p:cNvPr id="10" name="Straight Arrow Connector 9"/>
          <p:cNvCxnSpPr/>
          <p:nvPr/>
        </p:nvCxnSpPr>
        <p:spPr>
          <a:xfrm>
            <a:off x="1979712" y="4365104"/>
            <a:ext cx="144016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563888" y="4725144"/>
            <a:ext cx="1368152" cy="369332"/>
          </a:xfrm>
          <a:prstGeom prst="rect">
            <a:avLst/>
          </a:prstGeom>
          <a:solidFill>
            <a:srgbClr val="66FF66"/>
          </a:solidFill>
        </p:spPr>
        <p:txBody>
          <a:bodyPr wrap="square" rtlCol="0">
            <a:spAutoFit/>
          </a:bodyPr>
          <a:lstStyle/>
          <a:p>
            <a:pPr algn="ctr"/>
            <a:r>
              <a:rPr lang="id-ID" dirty="0" smtClean="0"/>
              <a:t>Badan</a:t>
            </a:r>
            <a:endParaRPr lang="id-ID" dirty="0"/>
          </a:p>
        </p:txBody>
      </p:sp>
      <p:cxnSp>
        <p:nvCxnSpPr>
          <p:cNvPr id="12" name="Straight Arrow Connector 11"/>
          <p:cNvCxnSpPr/>
          <p:nvPr/>
        </p:nvCxnSpPr>
        <p:spPr>
          <a:xfrm>
            <a:off x="5148064" y="3645024"/>
            <a:ext cx="864096"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5076056" y="4437112"/>
            <a:ext cx="936104"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084168" y="3933056"/>
            <a:ext cx="1693092" cy="1200329"/>
          </a:xfrm>
          <a:prstGeom prst="rect">
            <a:avLst/>
          </a:prstGeom>
          <a:solidFill>
            <a:srgbClr val="FFC000"/>
          </a:solidFill>
          <a:ln w="76200">
            <a:solidFill>
              <a:schemeClr val="tx1"/>
            </a:solidFill>
          </a:ln>
        </p:spPr>
        <p:txBody>
          <a:bodyPr wrap="none" rtlCol="0">
            <a:spAutoFit/>
          </a:bodyPr>
          <a:lstStyle/>
          <a:p>
            <a:r>
              <a:rPr lang="id-ID" dirty="0" smtClean="0"/>
              <a:t>Meliputi :</a:t>
            </a:r>
          </a:p>
          <a:p>
            <a:pPr marL="342900" indent="-342900">
              <a:buAutoNum type="arabicPeriod"/>
            </a:pPr>
            <a:r>
              <a:rPr lang="id-ID" dirty="0" smtClean="0"/>
              <a:t>Pembayar </a:t>
            </a:r>
          </a:p>
          <a:p>
            <a:pPr marL="342900" indent="-342900">
              <a:buAutoNum type="arabicPeriod"/>
            </a:pPr>
            <a:r>
              <a:rPr lang="id-ID" dirty="0" smtClean="0"/>
              <a:t>Pemotong</a:t>
            </a:r>
          </a:p>
          <a:p>
            <a:pPr marL="342900" indent="-342900">
              <a:buAutoNum type="arabicPeriod"/>
            </a:pPr>
            <a:r>
              <a:rPr lang="id-ID" dirty="0" smtClean="0"/>
              <a:t>Pemungut</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0" name="Rounded Rectangle 9"/>
          <p:cNvSpPr/>
          <p:nvPr/>
        </p:nvSpPr>
        <p:spPr>
          <a:xfrm>
            <a:off x="2843808" y="908720"/>
            <a:ext cx="2664296" cy="208823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b="1" dirty="0">
              <a:solidFill>
                <a:schemeClr val="tx1"/>
              </a:solidFill>
            </a:endParaRPr>
          </a:p>
        </p:txBody>
      </p:sp>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6 : KEWAJIBAN PERPAJAKAN</a:t>
            </a:r>
            <a:endParaRPr lang="id-ID" sz="3200" dirty="0"/>
          </a:p>
        </p:txBody>
      </p:sp>
      <p:sp>
        <p:nvSpPr>
          <p:cNvPr id="6" name="TextBox 5"/>
          <p:cNvSpPr txBox="1"/>
          <p:nvPr/>
        </p:nvSpPr>
        <p:spPr>
          <a:xfrm>
            <a:off x="395536" y="3140968"/>
            <a:ext cx="8352928" cy="923330"/>
          </a:xfrm>
          <a:prstGeom prst="rect">
            <a:avLst/>
          </a:prstGeom>
          <a:solidFill>
            <a:schemeClr val="accent3">
              <a:lumMod val="60000"/>
              <a:lumOff val="40000"/>
            </a:schemeClr>
          </a:solidFill>
          <a:ln w="76200">
            <a:solidFill>
              <a:schemeClr val="tx1"/>
            </a:solidFill>
          </a:ln>
        </p:spPr>
        <p:txBody>
          <a:bodyPr wrap="square" rtlCol="0">
            <a:spAutoFit/>
          </a:bodyPr>
          <a:lstStyle/>
          <a:p>
            <a:pPr marL="342900" indent="-342900"/>
            <a:r>
              <a:rPr lang="id-ID" i="1" dirty="0" smtClean="0"/>
              <a:t>Persyaratan subjektif </a:t>
            </a:r>
          </a:p>
          <a:p>
            <a:pPr marL="342900" indent="-342900"/>
            <a:r>
              <a:rPr lang="id-ID" i="1" dirty="0" smtClean="0"/>
              <a:t>	persyaratan yang sesuai dengan ketentuan mengenai subjek pajak dalam Undang-Undang Pajak Penghasilan 1984 dan perubahannya.</a:t>
            </a:r>
            <a:endParaRPr lang="id-ID" dirty="0" smtClean="0"/>
          </a:p>
        </p:txBody>
      </p:sp>
      <p:sp>
        <p:nvSpPr>
          <p:cNvPr id="7" name="Rounded Rectangle 6"/>
          <p:cNvSpPr/>
          <p:nvPr/>
        </p:nvSpPr>
        <p:spPr>
          <a:xfrm>
            <a:off x="323528" y="1772816"/>
            <a:ext cx="1800200"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WAJIB PAJAK </a:t>
            </a:r>
            <a:endParaRPr lang="id-ID" b="1" dirty="0">
              <a:solidFill>
                <a:schemeClr val="tx1"/>
              </a:solidFill>
            </a:endParaRPr>
          </a:p>
        </p:txBody>
      </p:sp>
      <p:sp>
        <p:nvSpPr>
          <p:cNvPr id="5" name="TextBox 4"/>
          <p:cNvSpPr txBox="1"/>
          <p:nvPr/>
        </p:nvSpPr>
        <p:spPr>
          <a:xfrm>
            <a:off x="395536" y="4149080"/>
            <a:ext cx="8352928" cy="1200329"/>
          </a:xfrm>
          <a:prstGeom prst="rect">
            <a:avLst/>
          </a:prstGeom>
          <a:solidFill>
            <a:schemeClr val="accent3">
              <a:lumMod val="60000"/>
              <a:lumOff val="40000"/>
            </a:schemeClr>
          </a:solidFill>
          <a:ln w="76200">
            <a:solidFill>
              <a:schemeClr val="tx1"/>
            </a:solidFill>
          </a:ln>
        </p:spPr>
        <p:txBody>
          <a:bodyPr wrap="square" rtlCol="0">
            <a:spAutoFit/>
          </a:bodyPr>
          <a:lstStyle/>
          <a:p>
            <a:pPr marL="342900" indent="-342900"/>
            <a:r>
              <a:rPr lang="id-ID" i="1" dirty="0" smtClean="0"/>
              <a:t>Persyaratan objektif </a:t>
            </a:r>
          </a:p>
          <a:p>
            <a:pPr marL="342900" indent="-342900"/>
            <a:r>
              <a:rPr lang="id-ID" i="1" dirty="0" smtClean="0"/>
              <a:t>	persyaratan bagi subjek pajak yang menerima atau memperoleh penghasilan atau diwajibkan untuk melakukan pemotongan/pemungutan sesuai dengan ketentuan Undang-Undang Pajak Penghasilan 1984 dan perubahannya.</a:t>
            </a:r>
            <a:endParaRPr lang="id-ID" dirty="0" smtClean="0"/>
          </a:p>
        </p:txBody>
      </p:sp>
      <p:sp>
        <p:nvSpPr>
          <p:cNvPr id="8" name="Rounded Rectangle 7"/>
          <p:cNvSpPr/>
          <p:nvPr/>
        </p:nvSpPr>
        <p:spPr>
          <a:xfrm>
            <a:off x="2987824" y="1412776"/>
            <a:ext cx="2232248"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PERSYARATA SUBJEKTIF</a:t>
            </a:r>
            <a:endParaRPr lang="id-ID" b="1" dirty="0">
              <a:solidFill>
                <a:schemeClr val="tx1"/>
              </a:solidFill>
            </a:endParaRPr>
          </a:p>
        </p:txBody>
      </p:sp>
      <p:sp>
        <p:nvSpPr>
          <p:cNvPr id="9" name="Rounded Rectangle 8"/>
          <p:cNvSpPr/>
          <p:nvPr/>
        </p:nvSpPr>
        <p:spPr>
          <a:xfrm>
            <a:off x="3059832" y="2132856"/>
            <a:ext cx="2232248"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PERSYARATA OBJEKTIF</a:t>
            </a:r>
            <a:endParaRPr lang="id-ID" b="1" dirty="0">
              <a:solidFill>
                <a:schemeClr val="tx1"/>
              </a:solidFill>
            </a:endParaRPr>
          </a:p>
        </p:txBody>
      </p:sp>
      <p:sp>
        <p:nvSpPr>
          <p:cNvPr id="11" name="Rounded Rectangle 10"/>
          <p:cNvSpPr/>
          <p:nvPr/>
        </p:nvSpPr>
        <p:spPr>
          <a:xfrm>
            <a:off x="6372200" y="1556792"/>
            <a:ext cx="1800200" cy="86409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NPWP</a:t>
            </a:r>
            <a:endParaRPr lang="id-ID" b="1" dirty="0">
              <a:solidFill>
                <a:schemeClr val="tx1"/>
              </a:solidFill>
            </a:endParaRPr>
          </a:p>
        </p:txBody>
      </p:sp>
      <p:sp>
        <p:nvSpPr>
          <p:cNvPr id="12" name="Right Arrow 11"/>
          <p:cNvSpPr/>
          <p:nvPr/>
        </p:nvSpPr>
        <p:spPr>
          <a:xfrm>
            <a:off x="2195736" y="1772816"/>
            <a:ext cx="576064" cy="43204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Right Arrow 12"/>
          <p:cNvSpPr/>
          <p:nvPr/>
        </p:nvSpPr>
        <p:spPr>
          <a:xfrm>
            <a:off x="5652120" y="1772816"/>
            <a:ext cx="576064" cy="43204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6 : KEWAJIBAN PERPAJAKAN</a:t>
            </a:r>
            <a:endParaRPr lang="id-ID" sz="3200" dirty="0"/>
          </a:p>
        </p:txBody>
      </p:sp>
      <p:sp>
        <p:nvSpPr>
          <p:cNvPr id="6" name="TextBox 5"/>
          <p:cNvSpPr txBox="1"/>
          <p:nvPr/>
        </p:nvSpPr>
        <p:spPr>
          <a:xfrm>
            <a:off x="323528" y="1700808"/>
            <a:ext cx="8352928" cy="1200329"/>
          </a:xfrm>
          <a:prstGeom prst="rect">
            <a:avLst/>
          </a:prstGeom>
          <a:solidFill>
            <a:schemeClr val="accent3">
              <a:lumMod val="60000"/>
              <a:lumOff val="40000"/>
            </a:schemeClr>
          </a:solidFill>
          <a:ln w="76200">
            <a:solidFill>
              <a:schemeClr val="tx1"/>
            </a:solidFill>
          </a:ln>
        </p:spPr>
        <p:txBody>
          <a:bodyPr wrap="square" rtlCol="0">
            <a:spAutoFit/>
          </a:bodyPr>
          <a:lstStyle/>
          <a:p>
            <a:pPr marL="342900" indent="-342900">
              <a:buFont typeface="Wingdings" pitchFamily="2" charset="2"/>
              <a:buChar char="v"/>
            </a:pPr>
            <a:r>
              <a:rPr lang="id-ID" dirty="0" smtClean="0"/>
              <a:t>Nomor yang diberikan kepada Wajib Pajak </a:t>
            </a:r>
          </a:p>
          <a:p>
            <a:pPr marL="342900" indent="-342900">
              <a:buFont typeface="Wingdings" pitchFamily="2" charset="2"/>
              <a:buChar char="v"/>
            </a:pPr>
            <a:r>
              <a:rPr lang="id-ID" dirty="0" smtClean="0"/>
              <a:t>Sebagai sarana dalam administrasi perpajakan yang dipergunakan </a:t>
            </a:r>
          </a:p>
          <a:p>
            <a:pPr marL="342900" indent="-342900">
              <a:buFont typeface="Wingdings" pitchFamily="2" charset="2"/>
              <a:buChar char="v"/>
            </a:pPr>
            <a:r>
              <a:rPr lang="id-ID" dirty="0" smtClean="0"/>
              <a:t>Sebagai tanda pengenal diri atau identitas Wajib Pajak </a:t>
            </a:r>
          </a:p>
          <a:p>
            <a:pPr marL="342900" indent="-342900">
              <a:buFont typeface="Wingdings" pitchFamily="2" charset="2"/>
              <a:buChar char="v"/>
            </a:pPr>
            <a:r>
              <a:rPr lang="id-ID" dirty="0" smtClean="0"/>
              <a:t>dalam melaksanakan hak dan kewajiban perpajakannya.</a:t>
            </a:r>
          </a:p>
        </p:txBody>
      </p:sp>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NOMOR POKOK WAJIB PAJAK</a:t>
            </a:r>
            <a:endParaRPr lang="id-ID" b="1" dirty="0">
              <a:solidFill>
                <a:schemeClr val="tx1"/>
              </a:solidFill>
            </a:endParaRPr>
          </a:p>
        </p:txBody>
      </p:sp>
      <p:sp>
        <p:nvSpPr>
          <p:cNvPr id="5" name="TextBox 4"/>
          <p:cNvSpPr txBox="1"/>
          <p:nvPr/>
        </p:nvSpPr>
        <p:spPr>
          <a:xfrm>
            <a:off x="323528" y="3068960"/>
            <a:ext cx="8424936" cy="2308324"/>
          </a:xfrm>
          <a:prstGeom prst="rect">
            <a:avLst/>
          </a:prstGeom>
          <a:solidFill>
            <a:srgbClr val="FFFF00"/>
          </a:solidFill>
          <a:ln w="38100">
            <a:solidFill>
              <a:schemeClr val="tx1"/>
            </a:solidFill>
          </a:ln>
        </p:spPr>
        <p:txBody>
          <a:bodyPr wrap="square" rtlCol="0">
            <a:spAutoFit/>
          </a:bodyPr>
          <a:lstStyle/>
          <a:p>
            <a:r>
              <a:rPr lang="id-ID" dirty="0" smtClean="0"/>
              <a:t>NPWP terdiri dari 15 Digit, format seperti berikut: 99.999.999.9-999.999.</a:t>
            </a:r>
          </a:p>
          <a:p>
            <a:r>
              <a:rPr lang="id-ID" dirty="0" smtClean="0"/>
              <a:t>Dua digit pertama,  ( </a:t>
            </a:r>
            <a:r>
              <a:rPr lang="id-ID" b="1" u="sng" dirty="0" smtClean="0"/>
              <a:t>99</a:t>
            </a:r>
            <a:r>
              <a:rPr lang="id-ID" dirty="0" smtClean="0"/>
              <a:t>.999.999.9-999.999 ) : Identitas Wajib Pajak, </a:t>
            </a:r>
          </a:p>
          <a:p>
            <a:r>
              <a:rPr lang="id-ID" dirty="0" smtClean="0"/>
              <a:t>Enam digit berikut ( 99.</a:t>
            </a:r>
            <a:r>
              <a:rPr lang="id-ID" b="1" u="sng" dirty="0" smtClean="0"/>
              <a:t>999.999</a:t>
            </a:r>
            <a:r>
              <a:rPr lang="id-ID" dirty="0" smtClean="0"/>
              <a:t>.9-999.999 ) :  Nomor Registrasi / Urut  Kantor Pelayanan Pajak (KPP).</a:t>
            </a:r>
          </a:p>
          <a:p>
            <a:r>
              <a:rPr lang="id-ID" dirty="0" smtClean="0"/>
              <a:t>Satu digit berikutnya  ( 99.999.999.</a:t>
            </a:r>
            <a:r>
              <a:rPr lang="id-ID" b="1" u="sng" dirty="0" smtClean="0"/>
              <a:t>9</a:t>
            </a:r>
            <a:r>
              <a:rPr lang="id-ID" dirty="0" smtClean="0"/>
              <a:t>-999.999 ) : Alat Pengaman untuk menghindari terjadinya pemalsuan atau kesalahan pada NPWP.</a:t>
            </a:r>
          </a:p>
          <a:p>
            <a:r>
              <a:rPr lang="id-ID" dirty="0" smtClean="0"/>
              <a:t>Tiga digit berikut ( 99.999.999.9-</a:t>
            </a:r>
            <a:r>
              <a:rPr lang="id-ID" b="1" u="sng" dirty="0" smtClean="0"/>
              <a:t>999</a:t>
            </a:r>
            <a:r>
              <a:rPr lang="id-ID" dirty="0" smtClean="0"/>
              <a:t>.999 ) :  Kode KPP</a:t>
            </a:r>
          </a:p>
          <a:p>
            <a:r>
              <a:rPr lang="id-ID" dirty="0" smtClean="0"/>
              <a:t>Tiga digit terakhir ( 99.999.999.9-999.</a:t>
            </a:r>
            <a:r>
              <a:rPr lang="id-ID" b="1" u="sng" dirty="0" smtClean="0"/>
              <a:t>999 ) : </a:t>
            </a:r>
            <a:r>
              <a:rPr lang="id-ID" dirty="0" smtClean="0"/>
              <a:t>Status Wajib Pajak (Pusat /Cabang)</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6 : KEWAJIBAN PERPAJAKAN</a:t>
            </a:r>
            <a:endParaRPr lang="id-ID" sz="3200" dirty="0"/>
          </a:p>
        </p:txBody>
      </p:sp>
      <p:sp>
        <p:nvSpPr>
          <p:cNvPr id="6" name="TextBox 5"/>
          <p:cNvSpPr txBox="1"/>
          <p:nvPr/>
        </p:nvSpPr>
        <p:spPr>
          <a:xfrm>
            <a:off x="323528" y="1700808"/>
            <a:ext cx="8352928" cy="2246769"/>
          </a:xfrm>
          <a:prstGeom prst="rect">
            <a:avLst/>
          </a:prstGeom>
          <a:solidFill>
            <a:schemeClr val="tx2">
              <a:lumMod val="40000"/>
              <a:lumOff val="60000"/>
            </a:schemeClr>
          </a:solidFill>
          <a:ln w="76200">
            <a:solidFill>
              <a:schemeClr val="tx1"/>
            </a:solidFill>
          </a:ln>
        </p:spPr>
        <p:txBody>
          <a:bodyPr wrap="square" rtlCol="0">
            <a:spAutoFit/>
          </a:bodyPr>
          <a:lstStyle/>
          <a:p>
            <a:r>
              <a:rPr lang="id-ID" sz="2000" dirty="0" smtClean="0"/>
              <a:t>UU PPh telah mengatur secara jelas bahwa sistem pengenaan pajak Indonesia menempatkan keluarga sebagai satu kesatuan ekonomis, yang berarti bahwa hanya satu Wajib Pajak yaitu si suami sebagai kepala keluarga. Sebagai konsekuensi kewajiban perpajakan ada di suami sebagai kepala keluarga.</a:t>
            </a:r>
          </a:p>
          <a:p>
            <a:r>
              <a:rPr lang="id-ID" sz="2000" dirty="0" smtClean="0"/>
              <a:t>Menurut Pasal 8 UU PH  :</a:t>
            </a:r>
          </a:p>
          <a:p>
            <a:pPr marL="449263" indent="-449263">
              <a:buFont typeface="Wingdings" pitchFamily="2" charset="2"/>
              <a:buChar char="Ø"/>
            </a:pPr>
            <a:r>
              <a:rPr lang="id-ID" sz="2000" dirty="0" smtClean="0"/>
              <a:t>Seluruh penghasilan atau kerugian bagi wanita yang telah kawin</a:t>
            </a:r>
          </a:p>
          <a:p>
            <a:pPr marL="449263" indent="-449263">
              <a:buFont typeface="Wingdings" pitchFamily="2" charset="2"/>
              <a:buChar char="Ø"/>
            </a:pPr>
            <a:r>
              <a:rPr lang="id-ID" sz="2000" dirty="0" smtClean="0"/>
              <a:t>dianggap sebagai penghasilan atau kerugian suaminya</a:t>
            </a:r>
          </a:p>
        </p:txBody>
      </p:sp>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PERLAKUAN KEWAJIBAN NPWP </a:t>
            </a:r>
          </a:p>
          <a:p>
            <a:pPr algn="ctr"/>
            <a:r>
              <a:rPr lang="id-ID" b="1" dirty="0" smtClean="0">
                <a:solidFill>
                  <a:schemeClr val="tx1"/>
                </a:solidFill>
              </a:rPr>
              <a:t>SUAMI - ISTRI</a:t>
            </a:r>
            <a:endParaRPr lang="id-ID" b="1" dirty="0">
              <a:solidFill>
                <a:schemeClr val="tx1"/>
              </a:solidFill>
            </a:endParaRPr>
          </a:p>
        </p:txBody>
      </p:sp>
      <p:sp>
        <p:nvSpPr>
          <p:cNvPr id="5" name="TextBox 4"/>
          <p:cNvSpPr txBox="1"/>
          <p:nvPr/>
        </p:nvSpPr>
        <p:spPr>
          <a:xfrm>
            <a:off x="323528" y="4149080"/>
            <a:ext cx="8352928" cy="1938992"/>
          </a:xfrm>
          <a:prstGeom prst="rect">
            <a:avLst/>
          </a:prstGeom>
          <a:solidFill>
            <a:schemeClr val="tx2">
              <a:lumMod val="40000"/>
              <a:lumOff val="60000"/>
            </a:schemeClr>
          </a:solidFill>
          <a:ln w="76200">
            <a:solidFill>
              <a:schemeClr val="tx1"/>
            </a:solidFill>
          </a:ln>
        </p:spPr>
        <p:txBody>
          <a:bodyPr wrap="square" rtlCol="0">
            <a:spAutoFit/>
          </a:bodyPr>
          <a:lstStyle/>
          <a:p>
            <a:r>
              <a:rPr lang="id-ID" sz="2000" dirty="0" smtClean="0"/>
              <a:t>Istri dapat memohon NPWP apabila:</a:t>
            </a:r>
          </a:p>
          <a:p>
            <a:pPr marL="457200" indent="-457200">
              <a:buFont typeface="+mj-lt"/>
              <a:buAutoNum type="alphaLcPeriod"/>
            </a:pPr>
            <a:r>
              <a:rPr lang="id-ID" sz="2000" dirty="0" smtClean="0"/>
              <a:t>suami-isteri telah hidup berpisah berdasarkan putusan hakim;</a:t>
            </a:r>
          </a:p>
          <a:p>
            <a:pPr marL="457200" indent="-457200">
              <a:buFont typeface="+mj-lt"/>
              <a:buAutoNum type="alphaLcPeriod"/>
            </a:pPr>
            <a:r>
              <a:rPr lang="id-ID" sz="2000" dirty="0" smtClean="0"/>
              <a:t>dikehendaki secara tertulis oleh suami-isteri berdasarkan perjanjian</a:t>
            </a:r>
          </a:p>
          <a:p>
            <a:pPr marL="457200" indent="-457200"/>
            <a:r>
              <a:rPr lang="id-ID" sz="2000" dirty="0" smtClean="0"/>
              <a:t>	</a:t>
            </a:r>
            <a:r>
              <a:rPr lang="fi-FI" sz="2000" dirty="0" smtClean="0"/>
              <a:t>pemisahan harta dan penghasilan; atau</a:t>
            </a:r>
          </a:p>
          <a:p>
            <a:pPr marL="457200" indent="-457200">
              <a:buFont typeface="+mj-lt"/>
              <a:buAutoNum type="alphaLcPeriod"/>
            </a:pPr>
            <a:r>
              <a:rPr lang="id-ID" sz="2000" dirty="0" smtClean="0"/>
              <a:t>dikehendaki oleh isteri yang memilih untuk menjalankan hak dan</a:t>
            </a:r>
          </a:p>
          <a:p>
            <a:pPr marL="457200" indent="-457200"/>
            <a:r>
              <a:rPr lang="id-ID" sz="2000" dirty="0" smtClean="0"/>
              <a:t>	kewajiban perpajakannya sendiri.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6 : KEWAJIBAN PERPAJAKAN</a:t>
            </a:r>
            <a:endParaRPr lang="id-ID" sz="3200" dirty="0"/>
          </a:p>
        </p:txBody>
      </p:sp>
      <p:sp>
        <p:nvSpPr>
          <p:cNvPr id="6" name="TextBox 5"/>
          <p:cNvSpPr txBox="1"/>
          <p:nvPr/>
        </p:nvSpPr>
        <p:spPr>
          <a:xfrm>
            <a:off x="971600" y="2204864"/>
            <a:ext cx="1944216" cy="369332"/>
          </a:xfrm>
          <a:prstGeom prst="rect">
            <a:avLst/>
          </a:prstGeom>
          <a:solidFill>
            <a:schemeClr val="accent3">
              <a:lumMod val="60000"/>
              <a:lumOff val="40000"/>
            </a:schemeClr>
          </a:solidFill>
          <a:ln w="76200">
            <a:solidFill>
              <a:schemeClr val="tx1"/>
            </a:solidFill>
          </a:ln>
        </p:spPr>
        <p:txBody>
          <a:bodyPr wrap="square" rtlCol="0">
            <a:spAutoFit/>
          </a:bodyPr>
          <a:lstStyle/>
          <a:p>
            <a:pPr marL="342900" indent="-342900"/>
            <a:r>
              <a:rPr lang="id-ID" dirty="0" smtClean="0"/>
              <a:t>ORANG PRIBADI</a:t>
            </a:r>
          </a:p>
        </p:txBody>
      </p:sp>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WAJIB PAJAK BER-NPWP</a:t>
            </a:r>
            <a:endParaRPr lang="id-ID" b="1" dirty="0">
              <a:solidFill>
                <a:schemeClr val="tx1"/>
              </a:solidFill>
            </a:endParaRPr>
          </a:p>
        </p:txBody>
      </p:sp>
      <p:sp>
        <p:nvSpPr>
          <p:cNvPr id="5" name="TextBox 4"/>
          <p:cNvSpPr txBox="1"/>
          <p:nvPr/>
        </p:nvSpPr>
        <p:spPr>
          <a:xfrm>
            <a:off x="5940152" y="2204864"/>
            <a:ext cx="1944216" cy="369332"/>
          </a:xfrm>
          <a:prstGeom prst="rect">
            <a:avLst/>
          </a:prstGeom>
          <a:solidFill>
            <a:schemeClr val="accent3">
              <a:lumMod val="60000"/>
              <a:lumOff val="40000"/>
            </a:schemeClr>
          </a:solidFill>
          <a:ln w="76200">
            <a:solidFill>
              <a:schemeClr val="tx1"/>
            </a:solidFill>
          </a:ln>
        </p:spPr>
        <p:txBody>
          <a:bodyPr wrap="square" rtlCol="0">
            <a:spAutoFit/>
          </a:bodyPr>
          <a:lstStyle/>
          <a:p>
            <a:pPr marL="342900" indent="-342900"/>
            <a:r>
              <a:rPr lang="id-ID" dirty="0" smtClean="0"/>
              <a:t>BADAN</a:t>
            </a:r>
          </a:p>
        </p:txBody>
      </p:sp>
      <p:cxnSp>
        <p:nvCxnSpPr>
          <p:cNvPr id="9" name="Straight Arrow Connector 8"/>
          <p:cNvCxnSpPr/>
          <p:nvPr/>
        </p:nvCxnSpPr>
        <p:spPr>
          <a:xfrm>
            <a:off x="1907704" y="1556792"/>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804248" y="1556792"/>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971600" y="3284984"/>
            <a:ext cx="1944216" cy="369332"/>
          </a:xfrm>
          <a:prstGeom prst="rect">
            <a:avLst/>
          </a:prstGeom>
          <a:solidFill>
            <a:schemeClr val="accent3">
              <a:lumMod val="60000"/>
              <a:lumOff val="40000"/>
            </a:schemeClr>
          </a:solidFill>
          <a:ln w="76200">
            <a:solidFill>
              <a:schemeClr val="tx1"/>
            </a:solidFill>
          </a:ln>
        </p:spPr>
        <p:txBody>
          <a:bodyPr wrap="square" rtlCol="0">
            <a:spAutoFit/>
          </a:bodyPr>
          <a:lstStyle/>
          <a:p>
            <a:pPr marL="342900" indent="-342900"/>
            <a:r>
              <a:rPr lang="id-ID" dirty="0" smtClean="0"/>
              <a:t>KARYAWAN</a:t>
            </a:r>
          </a:p>
        </p:txBody>
      </p:sp>
      <p:cxnSp>
        <p:nvCxnSpPr>
          <p:cNvPr id="20" name="Straight Arrow Connector 19"/>
          <p:cNvCxnSpPr/>
          <p:nvPr/>
        </p:nvCxnSpPr>
        <p:spPr>
          <a:xfrm>
            <a:off x="1835696" y="2564904"/>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652120" y="3284984"/>
            <a:ext cx="1944216" cy="369332"/>
          </a:xfrm>
          <a:prstGeom prst="rect">
            <a:avLst/>
          </a:prstGeom>
          <a:solidFill>
            <a:schemeClr val="accent3">
              <a:lumMod val="60000"/>
              <a:lumOff val="40000"/>
            </a:schemeClr>
          </a:solidFill>
          <a:ln w="76200">
            <a:solidFill>
              <a:schemeClr val="tx1"/>
            </a:solidFill>
          </a:ln>
        </p:spPr>
        <p:txBody>
          <a:bodyPr wrap="square" rtlCol="0">
            <a:spAutoFit/>
          </a:bodyPr>
          <a:lstStyle/>
          <a:p>
            <a:pPr marL="342900" indent="-342900"/>
            <a:r>
              <a:rPr lang="id-ID" dirty="0" smtClean="0"/>
              <a:t>PENGUSAHA</a:t>
            </a:r>
          </a:p>
        </p:txBody>
      </p:sp>
      <p:cxnSp>
        <p:nvCxnSpPr>
          <p:cNvPr id="23" name="Straight Arrow Connector 22"/>
          <p:cNvCxnSpPr/>
          <p:nvPr/>
        </p:nvCxnSpPr>
        <p:spPr>
          <a:xfrm>
            <a:off x="1835696" y="2636912"/>
            <a:ext cx="3744416"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539552" y="3933056"/>
            <a:ext cx="7704856" cy="2031325"/>
          </a:xfrm>
          <a:prstGeom prst="rect">
            <a:avLst/>
          </a:prstGeom>
          <a:solidFill>
            <a:schemeClr val="accent3">
              <a:lumMod val="60000"/>
              <a:lumOff val="40000"/>
            </a:schemeClr>
          </a:solidFill>
          <a:ln w="76200">
            <a:solidFill>
              <a:schemeClr val="tx1"/>
            </a:solidFill>
          </a:ln>
        </p:spPr>
        <p:txBody>
          <a:bodyPr wrap="square" rtlCol="0">
            <a:spAutoFit/>
          </a:bodyPr>
          <a:lstStyle/>
          <a:p>
            <a:pPr marL="342900" indent="-342900"/>
            <a:r>
              <a:rPr lang="id-ID" dirty="0" smtClean="0"/>
              <a:t>PENGUSAHA :</a:t>
            </a:r>
          </a:p>
          <a:p>
            <a:pPr marL="342900" indent="-342900"/>
            <a:r>
              <a:rPr lang="id-ID" dirty="0" smtClean="0"/>
              <a:t>Orang pribadi atau badan dalam bentuk apapun yg dalam kegiatan usaha atau pekerjaannya menghasilkan barang, mengimpor barang, mengekspor barang,melakukan usaha perdagangan, memanfaatkan  barang tidak  berwujud dari luar daerah pabean, melakukan usaha jasa dan memanfaatkan jasa dari luar daerah pabean  ( pasal 1 ayat 4 KUP).</a:t>
            </a:r>
          </a:p>
          <a:p>
            <a:pPr marL="342900" indent="-342900"/>
            <a:r>
              <a:rPr lang="id-ID" dirty="0" smtClean="0"/>
              <a:t> </a:t>
            </a:r>
          </a:p>
        </p:txBody>
      </p:sp>
      <p:cxnSp>
        <p:nvCxnSpPr>
          <p:cNvPr id="30" name="Straight Arrow Connector 29"/>
          <p:cNvCxnSpPr/>
          <p:nvPr/>
        </p:nvCxnSpPr>
        <p:spPr>
          <a:xfrm>
            <a:off x="6804248" y="2636912"/>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6 : KEWAJIBAN PERPAJAKAN</a:t>
            </a:r>
            <a:endParaRPr lang="id-ID" sz="3200" dirty="0"/>
          </a:p>
        </p:txBody>
      </p:sp>
      <p:sp>
        <p:nvSpPr>
          <p:cNvPr id="6" name="TextBox 5"/>
          <p:cNvSpPr txBox="1"/>
          <p:nvPr/>
        </p:nvSpPr>
        <p:spPr>
          <a:xfrm>
            <a:off x="971600" y="2060848"/>
            <a:ext cx="1944216" cy="646331"/>
          </a:xfrm>
          <a:prstGeom prst="rect">
            <a:avLst/>
          </a:prstGeom>
          <a:solidFill>
            <a:schemeClr val="accent3">
              <a:lumMod val="60000"/>
              <a:lumOff val="40000"/>
            </a:schemeClr>
          </a:solidFill>
          <a:ln w="76200">
            <a:solidFill>
              <a:schemeClr val="tx1"/>
            </a:solidFill>
          </a:ln>
        </p:spPr>
        <p:txBody>
          <a:bodyPr wrap="square" rtlCol="0">
            <a:spAutoFit/>
          </a:bodyPr>
          <a:lstStyle/>
          <a:p>
            <a:pPr algn="ctr"/>
            <a:r>
              <a:rPr lang="id-ID" b="1" dirty="0" smtClean="0"/>
              <a:t>Pengusaha kena Pajak (PKP) </a:t>
            </a:r>
            <a:endParaRPr lang="id-ID" b="1" dirty="0"/>
          </a:p>
        </p:txBody>
      </p:sp>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PENGUSAHA</a:t>
            </a:r>
            <a:endParaRPr lang="id-ID" b="1" dirty="0">
              <a:solidFill>
                <a:schemeClr val="tx1"/>
              </a:solidFill>
            </a:endParaRPr>
          </a:p>
        </p:txBody>
      </p:sp>
      <p:sp>
        <p:nvSpPr>
          <p:cNvPr id="5" name="TextBox 4"/>
          <p:cNvSpPr txBox="1"/>
          <p:nvPr/>
        </p:nvSpPr>
        <p:spPr>
          <a:xfrm>
            <a:off x="5940152" y="2060848"/>
            <a:ext cx="2592288" cy="646331"/>
          </a:xfrm>
          <a:prstGeom prst="rect">
            <a:avLst/>
          </a:prstGeom>
          <a:solidFill>
            <a:schemeClr val="accent3">
              <a:lumMod val="60000"/>
              <a:lumOff val="40000"/>
            </a:schemeClr>
          </a:solidFill>
          <a:ln w="76200">
            <a:solidFill>
              <a:schemeClr val="tx1"/>
            </a:solidFill>
          </a:ln>
        </p:spPr>
        <p:txBody>
          <a:bodyPr wrap="square" rtlCol="0">
            <a:spAutoFit/>
          </a:bodyPr>
          <a:lstStyle/>
          <a:p>
            <a:pPr marL="342900" indent="-342900" algn="ctr"/>
            <a:r>
              <a:rPr lang="id-ID" dirty="0" smtClean="0"/>
              <a:t>PENGUSAHA KECIL </a:t>
            </a:r>
          </a:p>
          <a:p>
            <a:pPr marL="342900" indent="-342900" algn="ctr"/>
            <a:r>
              <a:rPr lang="id-ID" dirty="0" smtClean="0"/>
              <a:t>(NON PKP )</a:t>
            </a:r>
          </a:p>
        </p:txBody>
      </p:sp>
      <p:cxnSp>
        <p:nvCxnSpPr>
          <p:cNvPr id="9" name="Straight Arrow Connector 8"/>
          <p:cNvCxnSpPr/>
          <p:nvPr/>
        </p:nvCxnSpPr>
        <p:spPr>
          <a:xfrm>
            <a:off x="1907704" y="1556792"/>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804248" y="1556792"/>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1763688" y="2708920"/>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95536" y="3212976"/>
            <a:ext cx="4464496" cy="3139321"/>
          </a:xfrm>
          <a:prstGeom prst="rect">
            <a:avLst/>
          </a:prstGeom>
          <a:solidFill>
            <a:schemeClr val="accent3">
              <a:lumMod val="60000"/>
              <a:lumOff val="40000"/>
            </a:schemeClr>
          </a:solidFill>
          <a:ln w="76200">
            <a:solidFill>
              <a:schemeClr val="tx1"/>
            </a:solidFill>
          </a:ln>
        </p:spPr>
        <p:txBody>
          <a:bodyPr wrap="square" rtlCol="0">
            <a:spAutoFit/>
          </a:bodyPr>
          <a:lstStyle/>
          <a:p>
            <a:pPr marL="342900" indent="-342900"/>
            <a:r>
              <a:rPr lang="id-ID" dirty="0" smtClean="0"/>
              <a:t>PENGUSAHA  KENA PAJAK :</a:t>
            </a:r>
          </a:p>
          <a:p>
            <a:r>
              <a:rPr lang="id-ID" dirty="0" smtClean="0"/>
              <a:t>Pengusaha yang melakukan penyerahan barang kena  pajak dan atau penyerahan jasa kena pajak berdasarkan  Undang-undang PPN 1984 dan perubahannya, tidak   termasuk pengusaha kecil  yg batasannya ditetapkan</a:t>
            </a:r>
          </a:p>
          <a:p>
            <a:r>
              <a:rPr lang="id-ID" dirty="0" smtClean="0"/>
              <a:t> dengan keputusan Menteri keuangan, kecuali  pengusaha kecil yg memilih untuk dikukuhkan menjadi pengusaha kena pajak  (pasal 1 ayat 5 KUP).</a:t>
            </a:r>
          </a:p>
          <a:p>
            <a:pPr marL="342900" indent="-342900"/>
            <a:r>
              <a:rPr lang="id-ID" dirty="0" smtClean="0"/>
              <a:t> </a:t>
            </a:r>
          </a:p>
        </p:txBody>
      </p:sp>
      <p:sp>
        <p:nvSpPr>
          <p:cNvPr id="16" name="TextBox 15"/>
          <p:cNvSpPr txBox="1"/>
          <p:nvPr/>
        </p:nvSpPr>
        <p:spPr>
          <a:xfrm>
            <a:off x="5148064" y="3140968"/>
            <a:ext cx="3600400" cy="3139321"/>
          </a:xfrm>
          <a:prstGeom prst="rect">
            <a:avLst/>
          </a:prstGeom>
          <a:solidFill>
            <a:schemeClr val="accent3">
              <a:lumMod val="60000"/>
              <a:lumOff val="40000"/>
            </a:schemeClr>
          </a:solidFill>
          <a:ln w="76200">
            <a:solidFill>
              <a:schemeClr val="tx1"/>
            </a:solidFill>
          </a:ln>
        </p:spPr>
        <p:txBody>
          <a:bodyPr wrap="square" rtlCol="0">
            <a:spAutoFit/>
          </a:bodyPr>
          <a:lstStyle/>
          <a:p>
            <a:r>
              <a:rPr lang="id-ID" dirty="0" smtClean="0"/>
              <a:t>Pengusaha yang selama satu tahun buku melakukan penyerahan Barang kena pajak dengan jumlah peredaran bruto tidak lebih dari </a:t>
            </a:r>
          </a:p>
          <a:p>
            <a:r>
              <a:rPr lang="id-ID" dirty="0" smtClean="0"/>
              <a:t>Rp 4.800.000.000 (Peraturan Menteri Keuangan Nomor 197/ PMK.03/2013 tentang Perubahan atas Peraturan Menteri Keuangan Nomor 68/PMK.03/2010 tentang Batasan Pengusaha Kecil Pajak Pertambahan Nilai) </a:t>
            </a:r>
          </a:p>
        </p:txBody>
      </p:sp>
      <p:cxnSp>
        <p:nvCxnSpPr>
          <p:cNvPr id="17" name="Straight Arrow Connector 16"/>
          <p:cNvCxnSpPr/>
          <p:nvPr/>
        </p:nvCxnSpPr>
        <p:spPr>
          <a:xfrm>
            <a:off x="6948264" y="2636912"/>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6 : KEWAJIBAN PERPAJAKAN</a:t>
            </a:r>
            <a:endParaRPr lang="id-ID" sz="3200" dirty="0"/>
          </a:p>
        </p:txBody>
      </p:sp>
      <p:sp>
        <p:nvSpPr>
          <p:cNvPr id="8" name="Horizontal Scroll 7"/>
          <p:cNvSpPr/>
          <p:nvPr/>
        </p:nvSpPr>
        <p:spPr>
          <a:xfrm>
            <a:off x="611560" y="836712"/>
            <a:ext cx="7776864" cy="2448272"/>
          </a:xfrm>
          <a:prstGeom prst="horizontalScroll">
            <a:avLst/>
          </a:prstGeom>
          <a:solidFill>
            <a:schemeClr val="accent1">
              <a:lumMod val="20000"/>
              <a:lumOff val="80000"/>
            </a:schemeClr>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r>
              <a:rPr lang="id-ID" dirty="0" smtClean="0">
                <a:solidFill>
                  <a:schemeClr val="tx1"/>
                </a:solidFill>
              </a:rPr>
              <a:t>FUNGSI NPWP</a:t>
            </a:r>
          </a:p>
          <a:p>
            <a:pPr marL="342900" indent="-342900">
              <a:buAutoNum type="arabicPeriod"/>
            </a:pPr>
            <a:r>
              <a:rPr lang="id-ID" dirty="0" smtClean="0">
                <a:solidFill>
                  <a:schemeClr val="tx1"/>
                </a:solidFill>
              </a:rPr>
              <a:t>Sebagai sarana dalam administrasi perpajakan yang dipergunakan sebagai tanda pengenal diri atau identitas diri wajib pajak</a:t>
            </a:r>
          </a:p>
          <a:p>
            <a:pPr marL="342900" indent="-342900">
              <a:buAutoNum type="arabicPeriod"/>
            </a:pPr>
            <a:r>
              <a:rPr lang="id-ID" dirty="0" smtClean="0">
                <a:solidFill>
                  <a:schemeClr val="tx1"/>
                </a:solidFill>
              </a:rPr>
              <a:t>Untuk menjaga ketertiban dalam pembayaran pajak dan untuk pengawasan administrasi perpajakan </a:t>
            </a:r>
            <a:endParaRPr lang="id-ID" dirty="0">
              <a:solidFill>
                <a:schemeClr val="tx1"/>
              </a:solidFill>
            </a:endParaRPr>
          </a:p>
        </p:txBody>
      </p:sp>
      <p:sp>
        <p:nvSpPr>
          <p:cNvPr id="10" name="Horizontal Scroll 9"/>
          <p:cNvSpPr/>
          <p:nvPr/>
        </p:nvSpPr>
        <p:spPr>
          <a:xfrm>
            <a:off x="539552" y="3140968"/>
            <a:ext cx="8208912" cy="2304256"/>
          </a:xfrm>
          <a:prstGeom prst="horizontalScroll">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r>
              <a:rPr lang="id-ID" dirty="0" smtClean="0">
                <a:solidFill>
                  <a:schemeClr val="tx1"/>
                </a:solidFill>
              </a:rPr>
              <a:t>FUNGSI PKP</a:t>
            </a:r>
          </a:p>
          <a:p>
            <a:pPr marL="342900" indent="-342900">
              <a:buAutoNum type="arabicPeriod"/>
            </a:pPr>
            <a:r>
              <a:rPr lang="id-ID" dirty="0" smtClean="0">
                <a:solidFill>
                  <a:schemeClr val="tx1"/>
                </a:solidFill>
              </a:rPr>
              <a:t>Untuk mengetahui identitas pengusaha kena pajak yang sebenarnya</a:t>
            </a:r>
          </a:p>
          <a:p>
            <a:pPr marL="342900" indent="-342900">
              <a:buAutoNum type="arabicPeriod"/>
            </a:pPr>
            <a:r>
              <a:rPr lang="id-ID" dirty="0" smtClean="0">
                <a:solidFill>
                  <a:schemeClr val="tx1"/>
                </a:solidFill>
              </a:rPr>
              <a:t>Untuk melaksanakan hak dan kewajiban di bidang PPN dan PPn BM</a:t>
            </a:r>
          </a:p>
          <a:p>
            <a:pPr marL="342900" indent="-342900">
              <a:buAutoNum type="arabicPeriod"/>
            </a:pPr>
            <a:r>
              <a:rPr lang="id-ID" dirty="0" smtClean="0">
                <a:solidFill>
                  <a:schemeClr val="tx1"/>
                </a:solidFill>
              </a:rPr>
              <a:t>Untuk pengawasan administrasi perpajakan</a:t>
            </a:r>
            <a:endParaRPr lang="id-ID"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6 : KEWAJIBAN PERPAJAKAN</a:t>
            </a:r>
            <a:endParaRPr lang="id-ID" sz="3200" dirty="0"/>
          </a:p>
        </p:txBody>
      </p:sp>
      <p:sp>
        <p:nvSpPr>
          <p:cNvPr id="6" name="TextBox 5"/>
          <p:cNvSpPr txBox="1"/>
          <p:nvPr/>
        </p:nvSpPr>
        <p:spPr>
          <a:xfrm>
            <a:off x="395536" y="1772816"/>
            <a:ext cx="8352928" cy="1477328"/>
          </a:xfrm>
          <a:prstGeom prst="rect">
            <a:avLst/>
          </a:prstGeom>
          <a:solidFill>
            <a:schemeClr val="accent3">
              <a:lumMod val="60000"/>
              <a:lumOff val="40000"/>
            </a:schemeClr>
          </a:solidFill>
          <a:ln w="76200">
            <a:solidFill>
              <a:schemeClr val="tx1"/>
            </a:solidFill>
          </a:ln>
        </p:spPr>
        <p:txBody>
          <a:bodyPr wrap="square" rtlCol="0">
            <a:spAutoFit/>
          </a:bodyPr>
          <a:lstStyle/>
          <a:p>
            <a:pPr marL="342900" indent="-342900">
              <a:buAutoNum type="arabicPeriod"/>
            </a:pPr>
            <a:r>
              <a:rPr lang="id-ID" dirty="0" smtClean="0"/>
              <a:t>Wajib pajak orang pribadi dan menjalankan usaha atau pekerjaan bebas</a:t>
            </a:r>
          </a:p>
          <a:p>
            <a:pPr marL="342900" indent="-342900">
              <a:buAutoNum type="arabicPeriod"/>
            </a:pPr>
            <a:r>
              <a:rPr lang="id-ID" dirty="0" smtClean="0"/>
              <a:t>Wajib pajak orang pribadi yang tidak menjalankan usaha atau tidak melakukan pekerjaan bebas yang jumlah penghasilannya sampai suatu bulan  yang disetahunkan telah melebihi penghasilan tidak kena pajak</a:t>
            </a:r>
          </a:p>
          <a:p>
            <a:pPr marL="342900" indent="-342900">
              <a:buAutoNum type="arabicPeriod"/>
            </a:pPr>
            <a:r>
              <a:rPr lang="id-ID" dirty="0" smtClean="0"/>
              <a:t>Wajib pajak Badan</a:t>
            </a:r>
            <a:endParaRPr lang="id-ID" dirty="0"/>
          </a:p>
        </p:txBody>
      </p:sp>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CARA MENDAFTAR DAN MEMPEROLEH  NPWP</a:t>
            </a:r>
            <a:endParaRPr lang="id-ID" b="1" dirty="0">
              <a:solidFill>
                <a:schemeClr val="tx1"/>
              </a:solidFill>
            </a:endParaRPr>
          </a:p>
        </p:txBody>
      </p:sp>
      <p:sp>
        <p:nvSpPr>
          <p:cNvPr id="8" name="Rounded Rectangle 7"/>
          <p:cNvSpPr/>
          <p:nvPr/>
        </p:nvSpPr>
        <p:spPr>
          <a:xfrm>
            <a:off x="4644008" y="3501008"/>
            <a:ext cx="4176464" cy="1944216"/>
          </a:xfrm>
          <a:prstGeom prst="roundRect">
            <a:avLst/>
          </a:prstGeom>
          <a:solidFill>
            <a:srgbClr val="FF0000"/>
          </a:solidFill>
          <a:ln w="76200">
            <a:solidFill>
              <a:srgbClr val="66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dirty="0" smtClean="0"/>
          </a:p>
          <a:p>
            <a:endParaRPr lang="id-ID" dirty="0" smtClean="0"/>
          </a:p>
          <a:p>
            <a:r>
              <a:rPr lang="id-ID" dirty="0" smtClean="0"/>
              <a:t>Apabila Wajib pajak :</a:t>
            </a:r>
          </a:p>
          <a:p>
            <a:pPr marL="342900" indent="-342900">
              <a:buAutoNum type="arabicPeriod"/>
            </a:pPr>
            <a:r>
              <a:rPr lang="id-ID" dirty="0" smtClean="0"/>
              <a:t>Tidak melaporkan diri </a:t>
            </a:r>
          </a:p>
          <a:p>
            <a:pPr marL="342900" indent="-342900">
              <a:buAutoNum type="arabicPeriod"/>
            </a:pPr>
            <a:r>
              <a:rPr lang="id-ID" dirty="0" smtClean="0"/>
              <a:t>Tidak melaporkan usahanya</a:t>
            </a:r>
          </a:p>
          <a:p>
            <a:r>
              <a:rPr lang="id-ID" dirty="0" smtClean="0"/>
              <a:t>Direktur Jenderal pajak menerbitkan</a:t>
            </a:r>
          </a:p>
          <a:p>
            <a:r>
              <a:rPr lang="id-ID" dirty="0" smtClean="0"/>
              <a:t>NPWP dan/atau mengukuhkan </a:t>
            </a:r>
          </a:p>
          <a:p>
            <a:r>
              <a:rPr lang="id-ID" dirty="0" smtClean="0"/>
              <a:t>menjadi PKP secara jabatan  </a:t>
            </a:r>
          </a:p>
          <a:p>
            <a:pPr marL="342900" indent="-342900"/>
            <a:endParaRPr lang="id-ID" dirty="0" smtClean="0"/>
          </a:p>
          <a:p>
            <a:endParaRPr lang="id-ID" dirty="0" smtClean="0"/>
          </a:p>
          <a:p>
            <a:endParaRPr lang="id-ID" dirty="0"/>
          </a:p>
        </p:txBody>
      </p:sp>
      <p:sp>
        <p:nvSpPr>
          <p:cNvPr id="9" name="Rounded Rectangle 8"/>
          <p:cNvSpPr/>
          <p:nvPr/>
        </p:nvSpPr>
        <p:spPr>
          <a:xfrm>
            <a:off x="395536" y="3501008"/>
            <a:ext cx="3960440" cy="1296144"/>
          </a:xfrm>
          <a:prstGeom prst="roundRect">
            <a:avLst/>
          </a:prstGeom>
          <a:solidFill>
            <a:srgbClr val="FF0000"/>
          </a:solidFill>
          <a:ln w="76200">
            <a:solidFill>
              <a:srgbClr val="66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dirty="0" smtClean="0"/>
          </a:p>
          <a:p>
            <a:endParaRPr lang="id-ID" dirty="0" smtClean="0"/>
          </a:p>
          <a:p>
            <a:r>
              <a:rPr lang="id-ID" dirty="0" smtClean="0"/>
              <a:t>MELENGKAPI DOKUMEN DAN PERMOHONAN PENDAFTARAN KE </a:t>
            </a:r>
          </a:p>
          <a:p>
            <a:r>
              <a:rPr lang="id-ID" dirty="0" smtClean="0"/>
              <a:t>KKP  / ONLINE di WEBSITE PAJAK.GO.ID</a:t>
            </a:r>
          </a:p>
          <a:p>
            <a:endParaRPr lang="id-ID" dirty="0" smtClean="0"/>
          </a:p>
          <a:p>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712</TotalTime>
  <Words>1071</Words>
  <Application>Microsoft Office PowerPoint</Application>
  <PresentationFormat>On-screen Show (4:3)</PresentationFormat>
  <Paragraphs>165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Pertemuan 6 : KEWAJIBAN PERPAJAKAN</vt:lpstr>
      <vt:lpstr>Pertemuan 6 : KEWAJIBAN PERPAJAKAN</vt:lpstr>
      <vt:lpstr>Pertemuan 6 : KEWAJIBAN PERPAJAKAN</vt:lpstr>
      <vt:lpstr>Pertemuan 6 : KEWAJIBAN PERPAJAKAN</vt:lpstr>
      <vt:lpstr>Pertemuan 6 : KEWAJIBAN PERPAJAKAN</vt:lpstr>
      <vt:lpstr>Pertemuan 6 : KEWAJIBAN PERPAJAKAN</vt:lpstr>
      <vt:lpstr>Pertemuan 6 : KEWAJIBAN PERPAJAKAN</vt:lpstr>
      <vt:lpstr>Pertemuan 6 : KEWAJIBAN PERPAJAKAN</vt:lpstr>
      <vt:lpstr>Pertemuan 6 : KEWAJIBAN PERPAJAKAN</vt:lpstr>
      <vt:lpstr>Pertemuan 6 : KEWAJIBAN PERPAJAKAN</vt:lpstr>
      <vt:lpstr>Pertemuan 6 : KEWAJIBAN PERPAJAKAN</vt:lpstr>
      <vt:lpstr>Pertemuan 6 : KEWAJIBAN PERPAJAKAN</vt:lpstr>
      <vt:lpstr>Pertemuan 6 : KEWAJIBAN PERPAJAKAN</vt:lpstr>
      <vt:lpstr>Pertemuan 6 : KEWAJIBAN PERPAJAKAN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2 : HUKUM PAJAK</dc:title>
  <dc:creator>owner</dc:creator>
  <cp:lastModifiedBy>owner</cp:lastModifiedBy>
  <cp:revision>100</cp:revision>
  <dcterms:created xsi:type="dcterms:W3CDTF">2017-09-03T01:32:38Z</dcterms:created>
  <dcterms:modified xsi:type="dcterms:W3CDTF">2017-09-10T05:28:52Z</dcterms:modified>
</cp:coreProperties>
</file>