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33" r:id="rId2"/>
    <p:sldId id="334" r:id="rId3"/>
    <p:sldId id="335" r:id="rId4"/>
    <p:sldId id="337" r:id="rId5"/>
    <p:sldId id="336" r:id="rId6"/>
    <p:sldId id="338" r:id="rId7"/>
    <p:sldId id="339" r:id="rId8"/>
    <p:sldId id="341" r:id="rId9"/>
    <p:sldId id="340" r:id="rId10"/>
    <p:sldId id="343" r:id="rId11"/>
    <p:sldId id="342" r:id="rId12"/>
    <p:sldId id="345" r:id="rId13"/>
    <p:sldId id="344" r:id="rId14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6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66EC7-7493-4373-A5F4-2B312C2FD500}" type="datetimeFigureOut">
              <a:rPr lang="id-ID" smtClean="0"/>
              <a:pPr/>
              <a:t>10/09/2017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52BB5-E5F1-4C04-96B2-86F4E9ADE72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66EC7-7493-4373-A5F4-2B312C2FD500}" type="datetimeFigureOut">
              <a:rPr lang="id-ID" smtClean="0"/>
              <a:pPr/>
              <a:t>10/09/2017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52BB5-E5F1-4C04-96B2-86F4E9ADE72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66EC7-7493-4373-A5F4-2B312C2FD500}" type="datetimeFigureOut">
              <a:rPr lang="id-ID" smtClean="0"/>
              <a:pPr/>
              <a:t>10/09/2017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52BB5-E5F1-4C04-96B2-86F4E9ADE72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66EC7-7493-4373-A5F4-2B312C2FD500}" type="datetimeFigureOut">
              <a:rPr lang="id-ID" smtClean="0"/>
              <a:pPr/>
              <a:t>10/09/2017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52BB5-E5F1-4C04-96B2-86F4E9ADE72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66EC7-7493-4373-A5F4-2B312C2FD500}" type="datetimeFigureOut">
              <a:rPr lang="id-ID" smtClean="0"/>
              <a:pPr/>
              <a:t>10/09/2017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52BB5-E5F1-4C04-96B2-86F4E9ADE72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66EC7-7493-4373-A5F4-2B312C2FD500}" type="datetimeFigureOut">
              <a:rPr lang="id-ID" smtClean="0"/>
              <a:pPr/>
              <a:t>10/09/2017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52BB5-E5F1-4C04-96B2-86F4E9ADE72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66EC7-7493-4373-A5F4-2B312C2FD500}" type="datetimeFigureOut">
              <a:rPr lang="id-ID" smtClean="0"/>
              <a:pPr/>
              <a:t>10/09/2017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52BB5-E5F1-4C04-96B2-86F4E9ADE72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66EC7-7493-4373-A5F4-2B312C2FD500}" type="datetimeFigureOut">
              <a:rPr lang="id-ID" smtClean="0"/>
              <a:pPr/>
              <a:t>10/09/2017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52BB5-E5F1-4C04-96B2-86F4E9ADE72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66EC7-7493-4373-A5F4-2B312C2FD500}" type="datetimeFigureOut">
              <a:rPr lang="id-ID" smtClean="0"/>
              <a:pPr/>
              <a:t>10/09/2017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52BB5-E5F1-4C04-96B2-86F4E9ADE72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66EC7-7493-4373-A5F4-2B312C2FD500}" type="datetimeFigureOut">
              <a:rPr lang="id-ID" smtClean="0"/>
              <a:pPr/>
              <a:t>10/09/2017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52BB5-E5F1-4C04-96B2-86F4E9ADE72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66EC7-7493-4373-A5F4-2B312C2FD500}" type="datetimeFigureOut">
              <a:rPr lang="id-ID" smtClean="0"/>
              <a:pPr/>
              <a:t>10/09/2017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52BB5-E5F1-4C04-96B2-86F4E9ADE72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166EC7-7493-4373-A5F4-2B312C2FD500}" type="datetimeFigureOut">
              <a:rPr lang="id-ID" smtClean="0"/>
              <a:pPr/>
              <a:t>10/09/2017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E52BB5-E5F1-4C04-96B2-86F4E9ADE72D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764704"/>
          </a:xfrm>
          <a:noFill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lvl="0">
              <a:defRPr/>
            </a:pPr>
            <a:r>
              <a:rPr lang="id-ID" sz="3200" dirty="0" smtClean="0"/>
              <a:t>Pertemuan </a:t>
            </a:r>
            <a:r>
              <a:rPr lang="id-ID" sz="3200" dirty="0" smtClean="0"/>
              <a:t>8</a:t>
            </a:r>
            <a:r>
              <a:rPr lang="id-ID" sz="3200" dirty="0" smtClean="0"/>
              <a:t> </a:t>
            </a:r>
            <a:r>
              <a:rPr lang="id-ID" sz="3200" dirty="0" smtClean="0"/>
              <a:t>: </a:t>
            </a:r>
            <a:r>
              <a:rPr lang="id-ID" sz="3200" dirty="0" smtClean="0"/>
              <a:t>TATA CARA PEMBAYARAN PAJAK</a:t>
            </a:r>
            <a:endParaRPr lang="id-ID" sz="3200" dirty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827584" y="980728"/>
            <a:ext cx="7772400" cy="64807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SISTEM PEMUNGUTAN PAJAK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457200" y="1905000"/>
            <a:ext cx="8363272" cy="296416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 lnSpcReduction="10000"/>
          </a:bodyPr>
          <a:lstStyle/>
          <a:p>
            <a:pPr marL="609600" marR="0" lvl="0" indent="-609600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AutoNum type="arabicPeriod"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OFFICIAL ASSESSMENT SYSTEM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id-ID" sz="20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09600" marR="0" lvl="0" indent="-609600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id-ID" sz="2000" dirty="0" smtClean="0">
                <a:solidFill>
                  <a:schemeClr val="bg1"/>
                </a:solidFill>
              </a:rPr>
              <a:t>	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suatu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sistem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pemungutan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yang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memberi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wewenang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kepada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pemerintah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fiscus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untuk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menentukan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besarnya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pajak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yang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terutang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oleh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WP</a:t>
            </a:r>
          </a:p>
          <a:p>
            <a:pPr marL="609600" marR="0" lvl="0" indent="-609600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id-ID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2.        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SELF 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ASSESSMENT SYSTEM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id-ID" sz="20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09600" marR="0" lvl="0" indent="-609600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id-ID" sz="2000" dirty="0" smtClean="0">
                <a:solidFill>
                  <a:schemeClr val="bg1"/>
                </a:solidFill>
              </a:rPr>
              <a:t>	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suatu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sistem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pemungutan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pajak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yang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memberi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wewenang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kepada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WP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untuk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menentukan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sendiri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besarnya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pajak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yang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terutang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marL="609600" marR="0" lvl="0" indent="-609600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id-ID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3.       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WITH 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HOLDING SYSTEM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id-ID" sz="20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09600" marR="0" lvl="0" indent="-609600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id-ID" sz="2000" dirty="0" smtClean="0">
                <a:solidFill>
                  <a:schemeClr val="bg1"/>
                </a:solidFill>
              </a:rPr>
              <a:t>	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sistem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pemungutan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pajak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yang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memberi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wewenang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kepada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pihak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ketiga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bukan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fiscus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dan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bukan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WP)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untuk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menentukan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besarnya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pajak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yang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terutang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oleh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WP.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build="p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764704"/>
          </a:xfrm>
          <a:noFill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lvl="0">
              <a:defRPr/>
            </a:pPr>
            <a:r>
              <a:rPr lang="id-ID" sz="3200" dirty="0" smtClean="0"/>
              <a:t>Pertemuan </a:t>
            </a:r>
            <a:r>
              <a:rPr lang="id-ID" sz="3200" dirty="0" smtClean="0"/>
              <a:t>8</a:t>
            </a:r>
            <a:r>
              <a:rPr lang="id-ID" sz="3200" dirty="0" smtClean="0"/>
              <a:t> </a:t>
            </a:r>
            <a:r>
              <a:rPr lang="id-ID" sz="3200" dirty="0" smtClean="0"/>
              <a:t>: </a:t>
            </a:r>
            <a:r>
              <a:rPr lang="id-ID" sz="3200" dirty="0" smtClean="0"/>
              <a:t>TATA CARA PEMBAYARAN PAJAK</a:t>
            </a:r>
            <a:endParaRPr lang="id-ID" sz="3200" dirty="0"/>
          </a:p>
        </p:txBody>
      </p:sp>
      <p:sp>
        <p:nvSpPr>
          <p:cNvPr id="7" name="Rounded Rectangle 6"/>
          <p:cNvSpPr/>
          <p:nvPr/>
        </p:nvSpPr>
        <p:spPr>
          <a:xfrm>
            <a:off x="395536" y="836712"/>
            <a:ext cx="8136904" cy="576064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b="1" dirty="0" smtClean="0">
                <a:solidFill>
                  <a:schemeClr val="tx1"/>
                </a:solidFill>
              </a:rPr>
              <a:t>PEMBAYARAN PAJAK SECARA MANUAL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23528" y="3861048"/>
            <a:ext cx="1104790" cy="1200329"/>
          </a:xfrm>
          <a:prstGeom prst="rect">
            <a:avLst/>
          </a:prstGeom>
          <a:solidFill>
            <a:srgbClr val="FFC000"/>
          </a:solidFill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id-ID" dirty="0" smtClean="0"/>
              <a:t>Surat </a:t>
            </a:r>
          </a:p>
          <a:p>
            <a:r>
              <a:rPr lang="id-ID" dirty="0" smtClean="0"/>
              <a:t>Setoran </a:t>
            </a:r>
          </a:p>
          <a:p>
            <a:r>
              <a:rPr lang="id-ID" dirty="0" smtClean="0"/>
              <a:t>Pajak</a:t>
            </a:r>
          </a:p>
          <a:p>
            <a:r>
              <a:rPr lang="id-ID" dirty="0" smtClean="0"/>
              <a:t>(SSP)</a:t>
            </a:r>
            <a:endParaRPr lang="id-ID" dirty="0"/>
          </a:p>
        </p:txBody>
      </p:sp>
      <p:cxnSp>
        <p:nvCxnSpPr>
          <p:cNvPr id="8" name="Straight Arrow Connector 7"/>
          <p:cNvCxnSpPr>
            <a:stCxn id="5" idx="3"/>
          </p:cNvCxnSpPr>
          <p:nvPr/>
        </p:nvCxnSpPr>
        <p:spPr>
          <a:xfrm flipV="1">
            <a:off x="1428318" y="2083587"/>
            <a:ext cx="1055450" cy="2377626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2555776" y="1556792"/>
            <a:ext cx="6288901" cy="1477328"/>
          </a:xfrm>
          <a:prstGeom prst="rect">
            <a:avLst/>
          </a:prstGeom>
          <a:solidFill>
            <a:srgbClr val="00B0F0"/>
          </a:solidFill>
          <a:ln w="762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id-ID" b="1" dirty="0" smtClean="0">
                <a:solidFill>
                  <a:schemeClr val="bg1"/>
                </a:solidFill>
              </a:rPr>
              <a:t>Surat setoran Standar</a:t>
            </a:r>
          </a:p>
          <a:p>
            <a:pPr marL="342900" indent="-342900"/>
            <a:r>
              <a:rPr lang="id-ID" dirty="0" smtClean="0">
                <a:solidFill>
                  <a:schemeClr val="bg1"/>
                </a:solidFill>
              </a:rPr>
              <a:t>Adalah surat yang oleh wajib pajak digunakan </a:t>
            </a:r>
            <a:r>
              <a:rPr lang="id-ID" dirty="0" smtClean="0">
                <a:solidFill>
                  <a:schemeClr val="bg1"/>
                </a:solidFill>
              </a:rPr>
              <a:t>atau  </a:t>
            </a:r>
            <a:r>
              <a:rPr lang="id-ID" dirty="0" smtClean="0">
                <a:solidFill>
                  <a:schemeClr val="bg1"/>
                </a:solidFill>
              </a:rPr>
              <a:t>berfungsi melakukan pembayaran atau </a:t>
            </a:r>
            <a:r>
              <a:rPr lang="id-ID" dirty="0" smtClean="0">
                <a:solidFill>
                  <a:schemeClr val="bg1"/>
                </a:solidFill>
              </a:rPr>
              <a:t>penyetoran  </a:t>
            </a:r>
            <a:r>
              <a:rPr lang="id-ID" dirty="0" smtClean="0">
                <a:solidFill>
                  <a:schemeClr val="bg1"/>
                </a:solidFill>
              </a:rPr>
              <a:t>pajak yang terutang ke kantor penerima pembayaran </a:t>
            </a:r>
            <a:r>
              <a:rPr lang="id-ID" dirty="0" smtClean="0">
                <a:solidFill>
                  <a:schemeClr val="bg1"/>
                </a:solidFill>
              </a:rPr>
              <a:t>  </a:t>
            </a:r>
            <a:r>
              <a:rPr lang="id-ID" dirty="0" smtClean="0">
                <a:solidFill>
                  <a:schemeClr val="bg1"/>
                </a:solidFill>
              </a:rPr>
              <a:t>dan digunakan sebagi bukti pembayaran </a:t>
            </a:r>
            <a:r>
              <a:rPr lang="id-ID" dirty="0" smtClean="0">
                <a:solidFill>
                  <a:schemeClr val="bg1"/>
                </a:solidFill>
              </a:rPr>
              <a:t>dengan  </a:t>
            </a:r>
            <a:r>
              <a:rPr lang="id-ID" dirty="0" smtClean="0">
                <a:solidFill>
                  <a:schemeClr val="bg1"/>
                </a:solidFill>
              </a:rPr>
              <a:t>bentuk, ukuran dan isi yang ditetapkan</a:t>
            </a:r>
            <a:r>
              <a:rPr lang="id-ID" dirty="0" smtClean="0"/>
              <a:t>.</a:t>
            </a:r>
          </a:p>
        </p:txBody>
      </p:sp>
      <p:cxnSp>
        <p:nvCxnSpPr>
          <p:cNvPr id="10" name="Straight Arrow Connector 9"/>
          <p:cNvCxnSpPr>
            <a:stCxn id="5" idx="3"/>
          </p:cNvCxnSpPr>
          <p:nvPr/>
        </p:nvCxnSpPr>
        <p:spPr>
          <a:xfrm>
            <a:off x="1428318" y="4461213"/>
            <a:ext cx="1271474" cy="64671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2699792" y="4509120"/>
            <a:ext cx="6120680" cy="2031325"/>
          </a:xfrm>
          <a:prstGeom prst="rect">
            <a:avLst/>
          </a:prstGeom>
          <a:solidFill>
            <a:srgbClr val="00B0F0"/>
          </a:solidFill>
          <a:ln w="762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id-ID" b="1" dirty="0" smtClean="0">
                <a:solidFill>
                  <a:schemeClr val="bg1"/>
                </a:solidFill>
              </a:rPr>
              <a:t>2. Surat setoran pajak khusus</a:t>
            </a:r>
          </a:p>
          <a:p>
            <a:r>
              <a:rPr lang="id-ID" dirty="0" smtClean="0">
                <a:solidFill>
                  <a:schemeClr val="bg1"/>
                </a:solidFill>
              </a:rPr>
              <a:t>Adalah bukti pembayaran atau pembayaran pajak </a:t>
            </a:r>
            <a:r>
              <a:rPr lang="id-ID" dirty="0" smtClean="0">
                <a:solidFill>
                  <a:schemeClr val="bg1"/>
                </a:solidFill>
              </a:rPr>
              <a:t> terutang </a:t>
            </a:r>
            <a:r>
              <a:rPr lang="id-ID" dirty="0" smtClean="0">
                <a:solidFill>
                  <a:schemeClr val="bg1"/>
                </a:solidFill>
              </a:rPr>
              <a:t>ke kantor penerima pembayaran </a:t>
            </a:r>
            <a:r>
              <a:rPr lang="id-ID" dirty="0" smtClean="0">
                <a:solidFill>
                  <a:schemeClr val="bg1"/>
                </a:solidFill>
              </a:rPr>
              <a:t>yang dicetak </a:t>
            </a:r>
            <a:r>
              <a:rPr lang="id-ID" dirty="0" smtClean="0">
                <a:solidFill>
                  <a:schemeClr val="bg1"/>
                </a:solidFill>
              </a:rPr>
              <a:t>oleh kantor penerima pembayaran </a:t>
            </a:r>
            <a:r>
              <a:rPr lang="id-ID" dirty="0" smtClean="0">
                <a:solidFill>
                  <a:schemeClr val="bg1"/>
                </a:solidFill>
              </a:rPr>
              <a:t>dengan menggunakan </a:t>
            </a:r>
            <a:r>
              <a:rPr lang="id-ID" dirty="0" smtClean="0">
                <a:solidFill>
                  <a:schemeClr val="bg1"/>
                </a:solidFill>
              </a:rPr>
              <a:t>mesin transaksi dan alat lainnya yg </a:t>
            </a:r>
            <a:r>
              <a:rPr lang="id-ID" dirty="0" smtClean="0">
                <a:solidFill>
                  <a:schemeClr val="bg1"/>
                </a:solidFill>
              </a:rPr>
              <a:t>isinya </a:t>
            </a:r>
            <a:r>
              <a:rPr lang="id-ID" dirty="0" smtClean="0">
                <a:solidFill>
                  <a:schemeClr val="bg1"/>
                </a:solidFill>
              </a:rPr>
              <a:t>sesuai dengan yg ditetapkan DJP </a:t>
            </a:r>
            <a:r>
              <a:rPr lang="id-ID" dirty="0" smtClean="0">
                <a:solidFill>
                  <a:schemeClr val="bg1"/>
                </a:solidFill>
              </a:rPr>
              <a:t>danmempunyai </a:t>
            </a:r>
            <a:r>
              <a:rPr lang="id-ID" dirty="0" smtClean="0">
                <a:solidFill>
                  <a:schemeClr val="bg1"/>
                </a:solidFill>
              </a:rPr>
              <a:t>fungsi yang sama dengan SSP </a:t>
            </a:r>
            <a:r>
              <a:rPr lang="id-ID" dirty="0" smtClean="0">
                <a:solidFill>
                  <a:schemeClr val="bg1"/>
                </a:solidFill>
              </a:rPr>
              <a:t>standardalam </a:t>
            </a:r>
            <a:r>
              <a:rPr lang="id-ID" dirty="0" smtClean="0">
                <a:solidFill>
                  <a:schemeClr val="bg1"/>
                </a:solidFill>
              </a:rPr>
              <a:t>administrasi perpajakan.</a:t>
            </a:r>
            <a:endParaRPr lang="id-ID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356564" y="3068960"/>
            <a:ext cx="678743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1400" b="1" dirty="0" smtClean="0"/>
              <a:t>Peruntukan SSP :</a:t>
            </a:r>
          </a:p>
          <a:p>
            <a:pPr marL="342900" indent="-342900">
              <a:buAutoNum type="arabicPeriod"/>
            </a:pPr>
            <a:r>
              <a:rPr lang="id-ID" sz="1400" dirty="0" smtClean="0"/>
              <a:t>Lembar ke  1arsip WP</a:t>
            </a:r>
          </a:p>
          <a:p>
            <a:pPr marL="342900" indent="-342900">
              <a:buAutoNum type="arabicPeriod"/>
            </a:pPr>
            <a:r>
              <a:rPr lang="id-ID" sz="1400" dirty="0" smtClean="0"/>
              <a:t>Lembar ke 2 KPP melalui KPN</a:t>
            </a:r>
          </a:p>
          <a:p>
            <a:pPr marL="342900" indent="-342900">
              <a:buAutoNum type="arabicPeriod"/>
            </a:pPr>
            <a:r>
              <a:rPr lang="id-ID" sz="1400" dirty="0" smtClean="0"/>
              <a:t>Lembar ke 3 dilaporkan WP ke KPP</a:t>
            </a:r>
          </a:p>
          <a:p>
            <a:pPr marL="342900" indent="-342900">
              <a:buAutoNum type="arabicPeriod"/>
            </a:pPr>
            <a:r>
              <a:rPr lang="id-ID" sz="1400" dirty="0" smtClean="0"/>
              <a:t>Lembar ke 4 kantor penerima pembayaran</a:t>
            </a:r>
          </a:p>
          <a:p>
            <a:pPr marL="342900" indent="-342900">
              <a:buAutoNum type="arabicPeriod"/>
            </a:pPr>
            <a:r>
              <a:rPr lang="id-ID" sz="1400" dirty="0" smtClean="0"/>
              <a:t>Lembar ke 5 arsip wajib pungut/pihak lain sesuai ketentuan perpajakan</a:t>
            </a:r>
            <a:endParaRPr lang="id-ID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764704"/>
          </a:xfrm>
          <a:noFill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lvl="0">
              <a:defRPr/>
            </a:pPr>
            <a:r>
              <a:rPr lang="id-ID" sz="3200" dirty="0" smtClean="0"/>
              <a:t>Pertemuan </a:t>
            </a:r>
            <a:r>
              <a:rPr lang="id-ID" sz="3200" dirty="0" smtClean="0"/>
              <a:t>8</a:t>
            </a:r>
            <a:r>
              <a:rPr lang="id-ID" sz="3200" dirty="0" smtClean="0"/>
              <a:t> </a:t>
            </a:r>
            <a:r>
              <a:rPr lang="id-ID" sz="3200" dirty="0" smtClean="0"/>
              <a:t>: </a:t>
            </a:r>
            <a:r>
              <a:rPr lang="id-ID" sz="3200" dirty="0" smtClean="0"/>
              <a:t>TATA CARA PEMBAYARAN PAJAK</a:t>
            </a:r>
            <a:endParaRPr lang="id-ID" sz="3200" dirty="0"/>
          </a:p>
        </p:txBody>
      </p:sp>
      <p:sp>
        <p:nvSpPr>
          <p:cNvPr id="5" name="Rounded Rectangle 4"/>
          <p:cNvSpPr/>
          <p:nvPr/>
        </p:nvSpPr>
        <p:spPr>
          <a:xfrm>
            <a:off x="323528" y="836712"/>
            <a:ext cx="8136904" cy="576064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b="1" dirty="0" smtClean="0">
                <a:solidFill>
                  <a:schemeClr val="tx1"/>
                </a:solidFill>
              </a:rPr>
              <a:t>PEMINDAHBUKUAN</a:t>
            </a:r>
          </a:p>
          <a:p>
            <a:pPr algn="ctr"/>
            <a:r>
              <a:rPr lang="id-ID" dirty="0" smtClean="0">
                <a:solidFill>
                  <a:schemeClr val="tx1"/>
                </a:solidFill>
              </a:rPr>
              <a:t>(PMK NOMOR 242/PMK.03/2014)</a:t>
            </a:r>
            <a:endParaRPr lang="id-ID" b="1" dirty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7504" y="1502688"/>
            <a:ext cx="8964488" cy="480131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id-ID" dirty="0" smtClean="0"/>
              <a:t>Dalam hal terjadi kesalahan pembayaran atau penyetoran pajak, Wajib Pajak dapat mengajukan permohonan Pemindahbukuan kepada Direktur Jenderal </a:t>
            </a:r>
            <a:r>
              <a:rPr lang="id-ID" dirty="0" smtClean="0"/>
              <a:t>Pajak, </a:t>
            </a:r>
            <a:r>
              <a:rPr lang="id-ID" dirty="0" smtClean="0"/>
              <a:t>meliputi</a:t>
            </a:r>
            <a:r>
              <a:rPr lang="id-ID" dirty="0" smtClean="0"/>
              <a:t>:</a:t>
            </a:r>
          </a:p>
          <a:p>
            <a:pPr marL="342900" indent="-342900">
              <a:buFont typeface="+mj-lt"/>
              <a:buAutoNum type="alphaLcPeriod"/>
            </a:pPr>
            <a:r>
              <a:rPr lang="id-ID" dirty="0" smtClean="0"/>
              <a:t>Pemindahbukuan </a:t>
            </a:r>
            <a:r>
              <a:rPr lang="id-ID" dirty="0" smtClean="0"/>
              <a:t>karena adanya kesalahan dalam </a:t>
            </a:r>
            <a:r>
              <a:rPr lang="id-ID" dirty="0" smtClean="0"/>
              <a:t>pengisian;</a:t>
            </a:r>
          </a:p>
          <a:p>
            <a:pPr marL="342900" indent="-342900">
              <a:buFont typeface="+mj-lt"/>
              <a:buAutoNum type="alphaLcPeriod"/>
            </a:pPr>
            <a:r>
              <a:rPr lang="id-ID" dirty="0" smtClean="0"/>
              <a:t>Pemindahbukuan </a:t>
            </a:r>
            <a:r>
              <a:rPr lang="id-ID" dirty="0" smtClean="0"/>
              <a:t>karena adanya kesalahan dalam pengisian data pembayaran pajak yang dilakukan melalui sistem pembayaran pajak secara </a:t>
            </a:r>
            <a:r>
              <a:rPr lang="id-ID" dirty="0" smtClean="0"/>
              <a:t>elektronik;</a:t>
            </a:r>
          </a:p>
          <a:p>
            <a:pPr marL="342900" indent="-342900">
              <a:buFont typeface="+mj-lt"/>
              <a:buAutoNum type="alphaLcPeriod"/>
            </a:pPr>
            <a:r>
              <a:rPr lang="id-ID" dirty="0" smtClean="0"/>
              <a:t>Pemindahbukuan </a:t>
            </a:r>
            <a:r>
              <a:rPr lang="id-ID" dirty="0" smtClean="0"/>
              <a:t>karena adanya kesalahan perekaman </a:t>
            </a:r>
            <a:r>
              <a:rPr lang="id-ID" dirty="0" smtClean="0"/>
              <a:t>yang </a:t>
            </a:r>
            <a:r>
              <a:rPr lang="id-ID" dirty="0" smtClean="0"/>
              <a:t>dilakukan Bank Persepsi/Pos </a:t>
            </a:r>
            <a:r>
              <a:rPr lang="id-ID" dirty="0" smtClean="0"/>
              <a:t>Persepsi</a:t>
            </a:r>
          </a:p>
          <a:p>
            <a:pPr marL="342900" indent="-342900">
              <a:buFont typeface="+mj-lt"/>
              <a:buAutoNum type="alphaLcPeriod"/>
            </a:pPr>
            <a:r>
              <a:rPr lang="id-ID" dirty="0" smtClean="0"/>
              <a:t>Pemindahbukuan </a:t>
            </a:r>
            <a:r>
              <a:rPr lang="id-ID" dirty="0" smtClean="0"/>
              <a:t>karena kesalahan perekaman atau pengisian Bukti Pbk oleh pegawai Direktorat Jenderal Pajak</a:t>
            </a:r>
            <a:r>
              <a:rPr lang="id-ID" dirty="0" smtClean="0"/>
              <a:t>;</a:t>
            </a:r>
          </a:p>
          <a:p>
            <a:pPr marL="342900" indent="-342900">
              <a:buFont typeface="+mj-lt"/>
              <a:buAutoNum type="alphaLcPeriod"/>
            </a:pPr>
            <a:r>
              <a:rPr lang="id-ID" dirty="0" smtClean="0"/>
              <a:t>Pemindahbukuan </a:t>
            </a:r>
            <a:r>
              <a:rPr lang="id-ID" dirty="0" smtClean="0"/>
              <a:t>dalam rangka pemecahan setoran pajak </a:t>
            </a:r>
            <a:r>
              <a:rPr lang="id-ID" dirty="0" smtClean="0"/>
              <a:t> menjadi </a:t>
            </a:r>
            <a:r>
              <a:rPr lang="id-ID" dirty="0" smtClean="0"/>
              <a:t>beberapa jenis pajak atau setoran beberapa Wajib Pajak, dan/atau objek pajak PBB</a:t>
            </a:r>
            <a:r>
              <a:rPr lang="id-ID" dirty="0" smtClean="0"/>
              <a:t>;</a:t>
            </a:r>
          </a:p>
          <a:p>
            <a:pPr marL="342900" indent="-342900">
              <a:buFont typeface="+mj-lt"/>
              <a:buAutoNum type="alphaLcPeriod"/>
            </a:pPr>
            <a:r>
              <a:rPr lang="id-ID" dirty="0" smtClean="0"/>
              <a:t>Pemindahbukuan </a:t>
            </a:r>
            <a:r>
              <a:rPr lang="id-ID" dirty="0" smtClean="0"/>
              <a:t>karena jumlah pembayaran pada </a:t>
            </a:r>
            <a:r>
              <a:rPr lang="id-ID" dirty="0" smtClean="0"/>
              <a:t>Pbk </a:t>
            </a:r>
            <a:r>
              <a:rPr lang="id-ID" dirty="0" smtClean="0"/>
              <a:t>lebih besar daripada pajak yang terutang dalam Surat Pemberitahuan, surat ketetapan pajak, Surat Tagihan Pajak, Surat Pemberitahuan Pajak Terhutang, Surat Ketetapan Pajak PBB atau Surat Tagihan Pajak PBB</a:t>
            </a:r>
            <a:r>
              <a:rPr lang="id-ID" dirty="0" smtClean="0"/>
              <a:t>;</a:t>
            </a:r>
          </a:p>
          <a:p>
            <a:pPr marL="342900" indent="-342900">
              <a:buFont typeface="+mj-lt"/>
              <a:buAutoNum type="alphaLcPeriod"/>
            </a:pPr>
            <a:r>
              <a:rPr lang="id-ID" dirty="0" smtClean="0"/>
              <a:t>Pemindahbukuan </a:t>
            </a:r>
            <a:r>
              <a:rPr lang="id-ID" dirty="0" smtClean="0"/>
              <a:t>karena jumlah pembayaran </a:t>
            </a:r>
            <a:r>
              <a:rPr lang="id-ID" dirty="0" smtClean="0"/>
              <a:t>lebih </a:t>
            </a:r>
            <a:r>
              <a:rPr lang="id-ID" dirty="0" smtClean="0"/>
              <a:t>besar daripada pajak yang terutang dalam pemberitahuan pabean impor, dokumen cukai, atau surat tagihan/surat penetapan; danh.Pemindahbukuan karena sebab lain yang diatur oleh Direktur Jenderal Pajak</a:t>
            </a:r>
            <a:r>
              <a:rPr lang="id-ID" dirty="0" smtClean="0"/>
              <a:t>.</a:t>
            </a:r>
            <a:endParaRPr lang="id-ID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764704"/>
          </a:xfrm>
          <a:noFill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lvl="0">
              <a:defRPr/>
            </a:pPr>
            <a:r>
              <a:rPr lang="id-ID" sz="3200" dirty="0" smtClean="0"/>
              <a:t>Pertemuan </a:t>
            </a:r>
            <a:r>
              <a:rPr lang="id-ID" sz="3200" dirty="0" smtClean="0"/>
              <a:t>8</a:t>
            </a:r>
            <a:r>
              <a:rPr lang="id-ID" sz="3200" dirty="0" smtClean="0"/>
              <a:t> </a:t>
            </a:r>
            <a:r>
              <a:rPr lang="id-ID" sz="3200" dirty="0" smtClean="0"/>
              <a:t>: </a:t>
            </a:r>
            <a:r>
              <a:rPr lang="id-ID" sz="3200" dirty="0" smtClean="0"/>
              <a:t>TATA CARA PEMBAYARAN PAJAK</a:t>
            </a:r>
            <a:endParaRPr lang="id-ID" sz="3200" dirty="0"/>
          </a:p>
        </p:txBody>
      </p:sp>
      <p:sp>
        <p:nvSpPr>
          <p:cNvPr id="5" name="Rounded Rectangle 4"/>
          <p:cNvSpPr/>
          <p:nvPr/>
        </p:nvSpPr>
        <p:spPr>
          <a:xfrm>
            <a:off x="323528" y="836712"/>
            <a:ext cx="8136904" cy="576064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b="1" dirty="0" smtClean="0">
                <a:solidFill>
                  <a:schemeClr val="tx1"/>
                </a:solidFill>
              </a:rPr>
              <a:t>PEMINDAHBUKUAN</a:t>
            </a:r>
          </a:p>
          <a:p>
            <a:pPr algn="ctr"/>
            <a:r>
              <a:rPr lang="id-ID" dirty="0" smtClean="0">
                <a:solidFill>
                  <a:schemeClr val="tx1"/>
                </a:solidFill>
              </a:rPr>
              <a:t>(PMK NOMOR 242/PMK.03/2014)</a:t>
            </a:r>
            <a:endParaRPr lang="id-ID" b="1" dirty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7504" y="1502688"/>
            <a:ext cx="8964488" cy="230832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id-ID" dirty="0" smtClean="0"/>
              <a:t> tidak dapat dilakukan dalam hal</a:t>
            </a:r>
            <a:r>
              <a:rPr lang="id-ID" dirty="0" smtClean="0"/>
              <a:t>:</a:t>
            </a:r>
          </a:p>
          <a:p>
            <a:pPr marL="342900" indent="-342900">
              <a:buFont typeface="+mj-lt"/>
              <a:buAutoNum type="alphaLcPeriod"/>
            </a:pPr>
            <a:r>
              <a:rPr lang="id-ID" dirty="0" smtClean="0"/>
              <a:t>Pemindahbukuan </a:t>
            </a:r>
            <a:r>
              <a:rPr lang="id-ID" dirty="0" smtClean="0"/>
              <a:t>atas SSP yang kedudukannya dipersamakan dengan Faktur Pajak, yang tidak dapat dikreditkan berdasarkan ketentuan Pasal 9 ayat (8) Undang-Undang PPN</a:t>
            </a:r>
            <a:r>
              <a:rPr lang="id-ID" dirty="0" smtClean="0"/>
              <a:t>;</a:t>
            </a:r>
          </a:p>
          <a:p>
            <a:pPr marL="342900" indent="-342900">
              <a:buFont typeface="+mj-lt"/>
              <a:buAutoNum type="alphaLcPeriod"/>
            </a:pPr>
            <a:r>
              <a:rPr lang="id-ID" dirty="0" smtClean="0"/>
              <a:t>Pemindahbukuan </a:t>
            </a:r>
            <a:r>
              <a:rPr lang="id-ID" dirty="0" smtClean="0"/>
              <a:t>ke pembayaran PPN atas objek pajak yang harus dibayar sendiri oleh Wajib Pajak dengan menggunakan SSP yang kedudukannya dipersamakan dengan Faktur Pajak; </a:t>
            </a:r>
            <a:r>
              <a:rPr lang="id-ID" dirty="0" smtClean="0"/>
              <a:t>atau</a:t>
            </a:r>
          </a:p>
          <a:p>
            <a:pPr marL="342900" indent="-342900">
              <a:buFont typeface="+mj-lt"/>
              <a:buAutoNum type="alphaLcPeriod"/>
            </a:pPr>
            <a:r>
              <a:rPr lang="id-ID" dirty="0" smtClean="0"/>
              <a:t>Pemindahbukuan </a:t>
            </a:r>
            <a:r>
              <a:rPr lang="id-ID" dirty="0" smtClean="0"/>
              <a:t>ke pelunasan Bea Meterai yang dilakukan dengan membubuhkan tanda Bea Meterai Lunas dengan mesin teraan meterai digital.</a:t>
            </a:r>
            <a:endParaRPr lang="id-ID" dirty="0"/>
          </a:p>
        </p:txBody>
      </p:sp>
      <p:sp>
        <p:nvSpPr>
          <p:cNvPr id="6" name="Rounded Rectangle 5"/>
          <p:cNvSpPr/>
          <p:nvPr/>
        </p:nvSpPr>
        <p:spPr>
          <a:xfrm>
            <a:off x="611560" y="4293096"/>
            <a:ext cx="8136904" cy="576064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b="1" dirty="0" smtClean="0">
                <a:solidFill>
                  <a:schemeClr val="tx1"/>
                </a:solidFill>
              </a:rPr>
              <a:t>PERMOHONAN SECARA TERTULIS </a:t>
            </a:r>
            <a:r>
              <a:rPr lang="id-ID" dirty="0" smtClean="0">
                <a:solidFill>
                  <a:schemeClr val="tx1"/>
                </a:solidFill>
              </a:rPr>
              <a:t>KEPADA DJP KKP DIMANA NPWP - TERDAFTAR</a:t>
            </a:r>
            <a:endParaRPr lang="id-ID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764704"/>
          </a:xfrm>
          <a:noFill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lvl="0">
              <a:defRPr/>
            </a:pPr>
            <a:r>
              <a:rPr lang="id-ID" sz="3200" dirty="0" smtClean="0"/>
              <a:t>Pertemuan </a:t>
            </a:r>
            <a:r>
              <a:rPr lang="id-ID" sz="3200" dirty="0" smtClean="0"/>
              <a:t>8</a:t>
            </a:r>
            <a:r>
              <a:rPr lang="id-ID" sz="3200" dirty="0" smtClean="0"/>
              <a:t> </a:t>
            </a:r>
            <a:r>
              <a:rPr lang="id-ID" sz="3200" dirty="0" smtClean="0"/>
              <a:t>: </a:t>
            </a:r>
            <a:r>
              <a:rPr lang="id-ID" sz="3200" dirty="0" smtClean="0"/>
              <a:t>TATA CARA PEMBAYARAN PAJAK</a:t>
            </a:r>
            <a:endParaRPr lang="id-ID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323528" y="1700808"/>
            <a:ext cx="8352928" cy="147732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indent="-342900"/>
            <a:r>
              <a:rPr lang="id-ID" dirty="0" smtClean="0"/>
              <a:t>Diharapkan mahasiswa lebih memahami mengenai :</a:t>
            </a:r>
          </a:p>
          <a:p>
            <a:pPr marL="342900" indent="-342900">
              <a:buFontTx/>
              <a:buAutoNum type="arabicPeriod"/>
            </a:pPr>
            <a:r>
              <a:rPr lang="id-ID" dirty="0" smtClean="0"/>
              <a:t>TATA CARA PEMBAYARAN DAN PENYETORAN PAJAK</a:t>
            </a:r>
          </a:p>
          <a:p>
            <a:pPr marL="342900" indent="-342900">
              <a:buFontTx/>
              <a:buAutoNum type="arabicPeriod"/>
            </a:pPr>
            <a:r>
              <a:rPr lang="id-ID" dirty="0" smtClean="0"/>
              <a:t>JENIS DAN BUKTI SETORAN PAJAK</a:t>
            </a:r>
          </a:p>
          <a:p>
            <a:pPr marL="342900" indent="-342900">
              <a:buFontTx/>
              <a:buAutoNum type="arabicPeriod"/>
            </a:pPr>
            <a:r>
              <a:rPr lang="id-ID" dirty="0" smtClean="0"/>
              <a:t>SANKSI DALAM PEMBAYARAN PAJAK</a:t>
            </a:r>
          </a:p>
          <a:p>
            <a:pPr marL="342900" indent="-342900">
              <a:buFontTx/>
              <a:buAutoNum type="arabicPeriod"/>
            </a:pPr>
            <a:r>
              <a:rPr lang="id-ID" dirty="0" smtClean="0"/>
              <a:t>PEMINDAHBUKUAN SETORAN PAJAK</a:t>
            </a:r>
            <a:endParaRPr lang="id-ID" dirty="0" smtClean="0"/>
          </a:p>
        </p:txBody>
      </p:sp>
      <p:sp>
        <p:nvSpPr>
          <p:cNvPr id="7" name="Rounded Rectangle 6"/>
          <p:cNvSpPr/>
          <p:nvPr/>
        </p:nvSpPr>
        <p:spPr>
          <a:xfrm>
            <a:off x="395536" y="980728"/>
            <a:ext cx="8136904" cy="576064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b="1" dirty="0" smtClean="0">
                <a:solidFill>
                  <a:schemeClr val="tx1"/>
                </a:solidFill>
              </a:rPr>
              <a:t>PEMAHAMAN MAHASISWA </a:t>
            </a:r>
            <a:endParaRPr lang="id-ID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764704"/>
          </a:xfrm>
          <a:noFill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lvl="0">
              <a:defRPr/>
            </a:pPr>
            <a:r>
              <a:rPr lang="id-ID" sz="3200" dirty="0" smtClean="0"/>
              <a:t>Pertemuan </a:t>
            </a:r>
            <a:r>
              <a:rPr lang="id-ID" sz="3200" dirty="0" smtClean="0"/>
              <a:t>8</a:t>
            </a:r>
            <a:r>
              <a:rPr lang="id-ID" sz="3200" dirty="0" smtClean="0"/>
              <a:t> </a:t>
            </a:r>
            <a:r>
              <a:rPr lang="id-ID" sz="3200" dirty="0" smtClean="0"/>
              <a:t>: </a:t>
            </a:r>
            <a:r>
              <a:rPr lang="id-ID" sz="3200" dirty="0" smtClean="0"/>
              <a:t>TATA CARA PEMBAYARAN PAJAK</a:t>
            </a:r>
            <a:endParaRPr lang="id-ID" sz="3200" dirty="0"/>
          </a:p>
        </p:txBody>
      </p:sp>
      <p:sp>
        <p:nvSpPr>
          <p:cNvPr id="7" name="Rounded Rectangle 6"/>
          <p:cNvSpPr/>
          <p:nvPr/>
        </p:nvSpPr>
        <p:spPr>
          <a:xfrm>
            <a:off x="395536" y="980728"/>
            <a:ext cx="8136904" cy="576064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b="1" dirty="0" smtClean="0">
                <a:solidFill>
                  <a:schemeClr val="tx1"/>
                </a:solidFill>
              </a:rPr>
              <a:t>SAAT WP AKAN MEMBAYAR PAJAK TERUTANG</a:t>
            </a:r>
            <a:endParaRPr lang="id-ID" b="1" dirty="0">
              <a:solidFill>
                <a:schemeClr val="tx1"/>
              </a:solidFill>
            </a:endParaRP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467544" y="1772816"/>
            <a:ext cx="8077200" cy="83099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id-ID" sz="2400" dirty="0" smtClean="0">
                <a:latin typeface="Times New Roman" pitchFamily="18" charset="0"/>
              </a:rPr>
              <a:t>Saat  Timbulnya Terutang Pajak dalam satuan masa dan berdasarkan jenis Pajaknya</a:t>
            </a:r>
            <a:endParaRPr lang="en-US" sz="2400" dirty="0">
              <a:latin typeface="Times New Roman" pitchFamily="18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251520" y="3645024"/>
            <a:ext cx="8136904" cy="1800200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b="1" dirty="0" smtClean="0">
                <a:solidFill>
                  <a:schemeClr val="tx1"/>
                </a:solidFill>
              </a:rPr>
              <a:t>KODE  EBILLING</a:t>
            </a:r>
          </a:p>
          <a:p>
            <a:pPr algn="ctr"/>
            <a:r>
              <a:rPr lang="id-ID" b="1" dirty="0" smtClean="0">
                <a:solidFill>
                  <a:schemeClr val="tx1"/>
                </a:solidFill>
              </a:rPr>
              <a:t>Metode pembayaran pajak secara elektronik menggunakan Kode </a:t>
            </a:r>
            <a:r>
              <a:rPr lang="id-ID" b="1" i="1" dirty="0" smtClean="0">
                <a:solidFill>
                  <a:schemeClr val="tx1"/>
                </a:solidFill>
              </a:rPr>
              <a:t>Billing</a:t>
            </a:r>
            <a:r>
              <a:rPr lang="id-ID" b="1" dirty="0" smtClean="0">
                <a:solidFill>
                  <a:schemeClr val="tx1"/>
                </a:solidFill>
              </a:rPr>
              <a:t>. </a:t>
            </a:r>
            <a:br>
              <a:rPr lang="id-ID" b="1" dirty="0" smtClean="0">
                <a:solidFill>
                  <a:schemeClr val="tx1"/>
                </a:solidFill>
              </a:rPr>
            </a:br>
            <a:r>
              <a:rPr lang="id-ID" b="1" dirty="0" smtClean="0">
                <a:solidFill>
                  <a:schemeClr val="tx1"/>
                </a:solidFill>
              </a:rPr>
              <a:t>Kode </a:t>
            </a:r>
            <a:r>
              <a:rPr lang="id-ID" b="1" i="1" dirty="0" smtClean="0">
                <a:solidFill>
                  <a:schemeClr val="tx1"/>
                </a:solidFill>
              </a:rPr>
              <a:t>Billing</a:t>
            </a:r>
            <a:r>
              <a:rPr lang="id-ID" b="1" dirty="0" smtClean="0">
                <a:solidFill>
                  <a:schemeClr val="tx1"/>
                </a:solidFill>
              </a:rPr>
              <a:t> sendiri adalah kode identifikasi yang diterbitkan melalui sistem </a:t>
            </a:r>
            <a:r>
              <a:rPr lang="id-ID" b="1" i="1" dirty="0" smtClean="0">
                <a:solidFill>
                  <a:schemeClr val="tx1"/>
                </a:solidFill>
              </a:rPr>
              <a:t>Billing</a:t>
            </a:r>
            <a:r>
              <a:rPr lang="id-ID" b="1" dirty="0" smtClean="0">
                <a:solidFill>
                  <a:schemeClr val="tx1"/>
                </a:solidFill>
              </a:rPr>
              <a:t> atas suatu jenis pembayaran atau setoran pajak yang akan dilakukan Wajib Pajak. </a:t>
            </a:r>
            <a:endParaRPr lang="id-ID" b="1" dirty="0">
              <a:solidFill>
                <a:schemeClr val="tx1"/>
              </a:solidFill>
            </a:endParaRPr>
          </a:p>
        </p:txBody>
      </p:sp>
      <p:sp>
        <p:nvSpPr>
          <p:cNvPr id="10" name="Down Arrow 9"/>
          <p:cNvSpPr/>
          <p:nvPr/>
        </p:nvSpPr>
        <p:spPr>
          <a:xfrm>
            <a:off x="3923928" y="2708920"/>
            <a:ext cx="864096" cy="86409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764704"/>
          </a:xfrm>
          <a:noFill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lvl="0">
              <a:defRPr/>
            </a:pPr>
            <a:r>
              <a:rPr lang="id-ID" sz="3200" dirty="0" smtClean="0"/>
              <a:t>Pertemuan </a:t>
            </a:r>
            <a:r>
              <a:rPr lang="id-ID" sz="3200" dirty="0" smtClean="0"/>
              <a:t>8</a:t>
            </a:r>
            <a:r>
              <a:rPr lang="id-ID" sz="3200" dirty="0" smtClean="0"/>
              <a:t> </a:t>
            </a:r>
            <a:r>
              <a:rPr lang="id-ID" sz="3200" dirty="0" smtClean="0"/>
              <a:t>: </a:t>
            </a:r>
            <a:r>
              <a:rPr lang="id-ID" sz="3200" dirty="0" smtClean="0"/>
              <a:t>TATA CARA PEMBAYARAN PAJAK</a:t>
            </a:r>
            <a:endParaRPr lang="id-ID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323528" y="1700808"/>
            <a:ext cx="8352928" cy="120032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id-ID" dirty="0" smtClean="0"/>
              <a:t>KEUNTUNGAN MENGGUNAKAN EBILLING dibandingkan DENGAN MANUAL (SSP)</a:t>
            </a:r>
          </a:p>
          <a:p>
            <a:pPr marL="269875" indent="-269875">
              <a:buFont typeface="Arial" pitchFamily="34" charset="0"/>
              <a:buChar char="•"/>
            </a:pPr>
            <a:r>
              <a:rPr lang="id-ID" dirty="0" smtClean="0"/>
              <a:t>LEBIH MUDAH</a:t>
            </a:r>
          </a:p>
          <a:p>
            <a:pPr marL="269875" indent="-269875">
              <a:buFont typeface="Arial" pitchFamily="34" charset="0"/>
              <a:buChar char="•"/>
            </a:pPr>
            <a:r>
              <a:rPr lang="id-ID" dirty="0" smtClean="0"/>
              <a:t>LEBIH CEPAT</a:t>
            </a:r>
          </a:p>
          <a:p>
            <a:pPr marL="269875" indent="-269875">
              <a:buFont typeface="Arial" pitchFamily="34" charset="0"/>
              <a:buChar char="•"/>
            </a:pPr>
            <a:r>
              <a:rPr lang="id-ID" dirty="0" smtClean="0"/>
              <a:t>LEBIH AKURAT</a:t>
            </a:r>
            <a:endParaRPr lang="id-ID" dirty="0"/>
          </a:p>
        </p:txBody>
      </p:sp>
      <p:sp>
        <p:nvSpPr>
          <p:cNvPr id="7" name="Rounded Rectangle 6"/>
          <p:cNvSpPr/>
          <p:nvPr/>
        </p:nvSpPr>
        <p:spPr>
          <a:xfrm>
            <a:off x="395536" y="980728"/>
            <a:ext cx="8136904" cy="576064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b="1" dirty="0" smtClean="0">
                <a:solidFill>
                  <a:schemeClr val="tx1"/>
                </a:solidFill>
              </a:rPr>
              <a:t>MANFAAT E-BILLING</a:t>
            </a:r>
            <a:endParaRPr lang="id-ID" b="1" dirty="0">
              <a:solidFill>
                <a:schemeClr val="tx1"/>
              </a:solidFill>
            </a:endParaRPr>
          </a:p>
        </p:txBody>
      </p:sp>
      <p:pic>
        <p:nvPicPr>
          <p:cNvPr id="2050" name="Picture 2" descr="formss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2996952"/>
            <a:ext cx="7558796" cy="363440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764704"/>
          </a:xfrm>
          <a:noFill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lvl="0">
              <a:defRPr/>
            </a:pPr>
            <a:r>
              <a:rPr lang="id-ID" sz="3200" dirty="0" smtClean="0"/>
              <a:t>Pertemuan </a:t>
            </a:r>
            <a:r>
              <a:rPr lang="id-ID" sz="3200" dirty="0" smtClean="0"/>
              <a:t>8</a:t>
            </a:r>
            <a:r>
              <a:rPr lang="id-ID" sz="3200" dirty="0" smtClean="0"/>
              <a:t> </a:t>
            </a:r>
            <a:r>
              <a:rPr lang="id-ID" sz="3200" dirty="0" smtClean="0"/>
              <a:t>: </a:t>
            </a:r>
            <a:r>
              <a:rPr lang="id-ID" sz="3200" dirty="0" smtClean="0"/>
              <a:t>TATA CARA PEMBAYARAN PAJAK</a:t>
            </a:r>
            <a:endParaRPr lang="id-ID" sz="3200" dirty="0"/>
          </a:p>
        </p:txBody>
      </p:sp>
      <p:sp>
        <p:nvSpPr>
          <p:cNvPr id="7" name="Rounded Rectangle 6"/>
          <p:cNvSpPr/>
          <p:nvPr/>
        </p:nvSpPr>
        <p:spPr>
          <a:xfrm>
            <a:off x="395536" y="980728"/>
            <a:ext cx="8136904" cy="576064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b="1" dirty="0" smtClean="0">
                <a:solidFill>
                  <a:schemeClr val="tx1"/>
                </a:solidFill>
              </a:rPr>
              <a:t>PEMAHAMAN MAHASISWA </a:t>
            </a:r>
            <a:endParaRPr lang="id-ID" b="1" dirty="0">
              <a:solidFill>
                <a:schemeClr val="tx1"/>
              </a:solidFill>
            </a:endParaRPr>
          </a:p>
        </p:txBody>
      </p:sp>
      <p:pic>
        <p:nvPicPr>
          <p:cNvPr id="17412" name="Picture 4" descr="Image result for cara pembayaran ebilli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1628800"/>
            <a:ext cx="8208912" cy="49911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764704"/>
          </a:xfrm>
          <a:noFill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lvl="0">
              <a:defRPr/>
            </a:pPr>
            <a:r>
              <a:rPr lang="id-ID" sz="3200" dirty="0" smtClean="0"/>
              <a:t>Pertemuan </a:t>
            </a:r>
            <a:r>
              <a:rPr lang="id-ID" sz="3200" dirty="0" smtClean="0"/>
              <a:t>8</a:t>
            </a:r>
            <a:r>
              <a:rPr lang="id-ID" sz="3200" dirty="0" smtClean="0"/>
              <a:t> </a:t>
            </a:r>
            <a:r>
              <a:rPr lang="id-ID" sz="3200" dirty="0" smtClean="0"/>
              <a:t>: </a:t>
            </a:r>
            <a:r>
              <a:rPr lang="id-ID" sz="3200" dirty="0" smtClean="0"/>
              <a:t>TATA CARA PEMBAYARAN PAJAK</a:t>
            </a:r>
            <a:endParaRPr lang="id-ID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251520" y="1628800"/>
            <a:ext cx="8352928" cy="147732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id-ID" dirty="0" smtClean="0"/>
              <a:t>Identitas Wajib Pajak</a:t>
            </a:r>
          </a:p>
          <a:p>
            <a:pPr marL="342900" indent="-342900">
              <a:buAutoNum type="arabicPeriod"/>
            </a:pPr>
            <a:r>
              <a:rPr lang="id-ID" dirty="0" smtClean="0"/>
              <a:t>jenis pajak dan Jenis Setoran   ( Akun Pajak )</a:t>
            </a:r>
          </a:p>
          <a:p>
            <a:pPr marL="342900" indent="-342900">
              <a:buAutoNum type="arabicPeriod"/>
            </a:pPr>
            <a:r>
              <a:rPr lang="id-ID" dirty="0" smtClean="0"/>
              <a:t>Masa Pajak dan Tahun </a:t>
            </a:r>
            <a:r>
              <a:rPr lang="id-ID" dirty="0" smtClean="0"/>
              <a:t>Pajak atau bagian Tahun Pajak, </a:t>
            </a:r>
          </a:p>
          <a:p>
            <a:pPr marL="342900" indent="-342900">
              <a:buAutoNum type="arabicPeriod"/>
            </a:pPr>
            <a:r>
              <a:rPr lang="id-ID" dirty="0" smtClean="0"/>
              <a:t>Bila terdapat surat </a:t>
            </a:r>
            <a:r>
              <a:rPr lang="id-ID" dirty="0" smtClean="0"/>
              <a:t>ketetapan pajak, Surat Tagihan Pajak, Surat Ketetapan Pajak PBB atau Surat Tagihan Pajak PBB</a:t>
            </a:r>
            <a:r>
              <a:rPr lang="id-ID" dirty="0" smtClean="0"/>
              <a:t>,</a:t>
            </a:r>
            <a:endParaRPr lang="id-ID" dirty="0" smtClean="0"/>
          </a:p>
        </p:txBody>
      </p:sp>
      <p:sp>
        <p:nvSpPr>
          <p:cNvPr id="7" name="Rounded Rectangle 6"/>
          <p:cNvSpPr/>
          <p:nvPr/>
        </p:nvSpPr>
        <p:spPr>
          <a:xfrm>
            <a:off x="395536" y="980728"/>
            <a:ext cx="8136904" cy="576064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b="1" dirty="0" smtClean="0">
                <a:solidFill>
                  <a:schemeClr val="tx1"/>
                </a:solidFill>
              </a:rPr>
              <a:t>PENGISIAN  DATA EBLLLING MEMUAT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51520" y="3789040"/>
            <a:ext cx="8352928" cy="175432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indent="-342900"/>
            <a:r>
              <a:rPr lang="id-ID" dirty="0" smtClean="0"/>
              <a:t>KODE BILLING :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id-ID" dirty="0" smtClean="0"/>
              <a:t>kode </a:t>
            </a:r>
            <a:r>
              <a:rPr lang="id-ID" dirty="0" smtClean="0"/>
              <a:t>identifikasi yang diterbitkan melalui sistem </a:t>
            </a:r>
            <a:r>
              <a:rPr lang="id-ID" i="1" dirty="0" smtClean="0"/>
              <a:t>Billing</a:t>
            </a:r>
            <a:r>
              <a:rPr lang="id-ID" dirty="0" smtClean="0"/>
              <a:t> atas suatu jenis pembayaran atau setoran pajak yang akan dilakukan Wajib Pajak. </a:t>
            </a:r>
            <a:endParaRPr lang="id-ID" dirty="0" smtClean="0"/>
          </a:p>
          <a:p>
            <a:pPr marL="342900" indent="-342900">
              <a:buFont typeface="Wingdings" pitchFamily="2" charset="2"/>
              <a:buChar char="Ø"/>
            </a:pPr>
            <a:r>
              <a:rPr lang="id-ID" dirty="0" smtClean="0"/>
              <a:t>Sistem </a:t>
            </a:r>
            <a:r>
              <a:rPr lang="id-ID" dirty="0" smtClean="0"/>
              <a:t>yang menerbitkan kode </a:t>
            </a:r>
            <a:r>
              <a:rPr lang="id-ID" i="1" dirty="0" smtClean="0"/>
              <a:t>billing</a:t>
            </a:r>
            <a:r>
              <a:rPr lang="id-ID" dirty="0" smtClean="0"/>
              <a:t> untuk pembayaran atau penyetoran penerimaan negara secara elektronik, tanpa perlu membuat Surat Setoran (SSP, SSBP, SSPB) manual, yang digunakan e-Billing Direktorat Jenderal </a:t>
            </a:r>
            <a:r>
              <a:rPr lang="id-ID" dirty="0" smtClean="0"/>
              <a:t>Pajak</a:t>
            </a:r>
            <a:endParaRPr lang="id-ID" dirty="0" smtClean="0"/>
          </a:p>
        </p:txBody>
      </p:sp>
      <p:sp>
        <p:nvSpPr>
          <p:cNvPr id="9" name="Down Arrow 8"/>
          <p:cNvSpPr/>
          <p:nvPr/>
        </p:nvSpPr>
        <p:spPr>
          <a:xfrm>
            <a:off x="3491880" y="3140968"/>
            <a:ext cx="576064" cy="5760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764704"/>
          </a:xfrm>
          <a:noFill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lvl="0">
              <a:defRPr/>
            </a:pPr>
            <a:r>
              <a:rPr lang="id-ID" sz="3200" dirty="0" smtClean="0"/>
              <a:t>Pertemuan </a:t>
            </a:r>
            <a:r>
              <a:rPr lang="id-ID" sz="3200" dirty="0" smtClean="0"/>
              <a:t>8</a:t>
            </a:r>
            <a:r>
              <a:rPr lang="id-ID" sz="3200" dirty="0" smtClean="0"/>
              <a:t> </a:t>
            </a:r>
            <a:r>
              <a:rPr lang="id-ID" sz="3200" dirty="0" smtClean="0"/>
              <a:t>: </a:t>
            </a:r>
            <a:r>
              <a:rPr lang="id-ID" sz="3200" dirty="0" smtClean="0"/>
              <a:t>TATA CARA PEMBAYARAN PAJAK</a:t>
            </a:r>
            <a:endParaRPr lang="id-ID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323528" y="1988840"/>
            <a:ext cx="1296144" cy="36933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indent="-342900"/>
            <a:r>
              <a:rPr lang="id-ID" dirty="0" smtClean="0"/>
              <a:t>Wajib Pajak</a:t>
            </a:r>
            <a:endParaRPr lang="id-ID" dirty="0" smtClean="0"/>
          </a:p>
        </p:txBody>
      </p:sp>
      <p:sp>
        <p:nvSpPr>
          <p:cNvPr id="7" name="Rounded Rectangle 6"/>
          <p:cNvSpPr/>
          <p:nvPr/>
        </p:nvSpPr>
        <p:spPr>
          <a:xfrm>
            <a:off x="395536" y="980728"/>
            <a:ext cx="8136904" cy="576064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b="1" dirty="0" smtClean="0">
                <a:solidFill>
                  <a:schemeClr val="tx1"/>
                </a:solidFill>
              </a:rPr>
              <a:t>BUKTI PENYETORAN / TANDA TERIMA SETOR</a:t>
            </a:r>
            <a:endParaRPr lang="id-ID" b="1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43808" y="1988840"/>
            <a:ext cx="1800200" cy="36933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id-ID" dirty="0" smtClean="0"/>
              <a:t>KODE BILLING </a:t>
            </a:r>
            <a:endParaRPr lang="id-ID" dirty="0" smtClean="0"/>
          </a:p>
        </p:txBody>
      </p:sp>
      <p:cxnSp>
        <p:nvCxnSpPr>
          <p:cNvPr id="9" name="Straight Arrow Connector 8"/>
          <p:cNvCxnSpPr>
            <a:stCxn id="6" idx="3"/>
            <a:endCxn id="5" idx="1"/>
          </p:cNvCxnSpPr>
          <p:nvPr/>
        </p:nvCxnSpPr>
        <p:spPr>
          <a:xfrm>
            <a:off x="1619672" y="2173506"/>
            <a:ext cx="122413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5508104" y="1844824"/>
            <a:ext cx="3384376" cy="175432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id-ID" dirty="0" smtClean="0"/>
              <a:t>BANK PERSEPSI:</a:t>
            </a:r>
          </a:p>
          <a:p>
            <a:r>
              <a:rPr lang="id-ID" dirty="0" smtClean="0"/>
              <a:t> bank umum yang ditunjuk oleh Menteri Keuangan untuk menerima setoran penerimaan negara bukan dalam rangka impor, </a:t>
            </a:r>
            <a:endParaRPr lang="id-ID" dirty="0" smtClean="0"/>
          </a:p>
        </p:txBody>
      </p:sp>
      <p:cxnSp>
        <p:nvCxnSpPr>
          <p:cNvPr id="20" name="Straight Arrow Connector 19"/>
          <p:cNvCxnSpPr>
            <a:stCxn id="5" idx="2"/>
          </p:cNvCxnSpPr>
          <p:nvPr/>
        </p:nvCxnSpPr>
        <p:spPr>
          <a:xfrm>
            <a:off x="3743908" y="2358172"/>
            <a:ext cx="1764196" cy="157488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4716016" y="2204864"/>
            <a:ext cx="720080" cy="1440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5580112" y="3789040"/>
            <a:ext cx="2088232" cy="36933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id-ID" dirty="0" smtClean="0"/>
              <a:t>PT </a:t>
            </a:r>
            <a:r>
              <a:rPr lang="id-ID" dirty="0" smtClean="0"/>
              <a:t>Pos Indonesia</a:t>
            </a:r>
            <a:endParaRPr lang="id-ID" dirty="0"/>
          </a:p>
        </p:txBody>
      </p:sp>
      <p:sp>
        <p:nvSpPr>
          <p:cNvPr id="40" name="Rounded Rectangle 39"/>
          <p:cNvSpPr/>
          <p:nvPr/>
        </p:nvSpPr>
        <p:spPr>
          <a:xfrm>
            <a:off x="5652120" y="4509120"/>
            <a:ext cx="3312368" cy="936104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b="1" dirty="0" smtClean="0">
                <a:solidFill>
                  <a:schemeClr val="tx1"/>
                </a:solidFill>
              </a:rPr>
              <a:t>BUKTI PENYETORAN / </a:t>
            </a:r>
          </a:p>
          <a:p>
            <a:pPr algn="ctr"/>
            <a:r>
              <a:rPr lang="id-ID" b="1" dirty="0" smtClean="0">
                <a:solidFill>
                  <a:schemeClr val="tx1"/>
                </a:solidFill>
              </a:rPr>
              <a:t>TANDA TERIMA SETOR</a:t>
            </a:r>
            <a:endParaRPr lang="id-ID" b="1" dirty="0">
              <a:solidFill>
                <a:schemeClr val="tx1"/>
              </a:solidFill>
            </a:endParaRPr>
          </a:p>
        </p:txBody>
      </p:sp>
      <p:cxnSp>
        <p:nvCxnSpPr>
          <p:cNvPr id="41" name="Straight Arrow Connector 40"/>
          <p:cNvCxnSpPr/>
          <p:nvPr/>
        </p:nvCxnSpPr>
        <p:spPr>
          <a:xfrm>
            <a:off x="6588224" y="4149080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>
            <a:off x="8388424" y="3645024"/>
            <a:ext cx="0" cy="7200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Rounded Rectangle 44"/>
          <p:cNvSpPr/>
          <p:nvPr/>
        </p:nvSpPr>
        <p:spPr>
          <a:xfrm>
            <a:off x="323528" y="3140968"/>
            <a:ext cx="4032448" cy="2232248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Nomor </a:t>
            </a:r>
            <a:r>
              <a:rPr lang="id-ID" dirty="0" smtClean="0"/>
              <a:t>Transaksi Penerimaan Negara </a:t>
            </a:r>
            <a:r>
              <a:rPr lang="id-ID" dirty="0" smtClean="0"/>
              <a:t>(NTPN):</a:t>
            </a:r>
          </a:p>
          <a:p>
            <a:pPr marL="360363" indent="-360363">
              <a:buFont typeface="Arial" pitchFamily="34" charset="0"/>
              <a:buChar char="•"/>
            </a:pPr>
            <a:r>
              <a:rPr lang="id-ID" dirty="0" smtClean="0"/>
              <a:t>Nomor </a:t>
            </a:r>
            <a:r>
              <a:rPr lang="id-ID" dirty="0" smtClean="0"/>
              <a:t>bukti transaksi </a:t>
            </a:r>
            <a:r>
              <a:rPr lang="id-ID" dirty="0" smtClean="0"/>
              <a:t>Penerimaan </a:t>
            </a:r>
            <a:r>
              <a:rPr lang="id-ID" dirty="0" smtClean="0"/>
              <a:t>yang diterbitkan melalui MPN</a:t>
            </a:r>
            <a:r>
              <a:rPr lang="id-ID" dirty="0" smtClean="0"/>
              <a:t>.</a:t>
            </a:r>
            <a:endParaRPr lang="id-ID" b="1" dirty="0" smtClean="0">
              <a:solidFill>
                <a:schemeClr val="bg1"/>
              </a:solidFill>
            </a:endParaRPr>
          </a:p>
        </p:txBody>
      </p:sp>
      <p:sp>
        <p:nvSpPr>
          <p:cNvPr id="46" name="Left Arrow 45"/>
          <p:cNvSpPr/>
          <p:nvPr/>
        </p:nvSpPr>
        <p:spPr>
          <a:xfrm>
            <a:off x="4499992" y="4869160"/>
            <a:ext cx="936104" cy="2880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764704"/>
          </a:xfrm>
          <a:noFill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lvl="0">
              <a:defRPr/>
            </a:pPr>
            <a:r>
              <a:rPr lang="id-ID" sz="3200" dirty="0" smtClean="0"/>
              <a:t>Pertemuan </a:t>
            </a:r>
            <a:r>
              <a:rPr lang="id-ID" sz="3200" dirty="0" smtClean="0"/>
              <a:t>8</a:t>
            </a:r>
            <a:r>
              <a:rPr lang="id-ID" sz="3200" dirty="0" smtClean="0"/>
              <a:t> </a:t>
            </a:r>
            <a:r>
              <a:rPr lang="id-ID" sz="3200" dirty="0" smtClean="0"/>
              <a:t>: </a:t>
            </a:r>
            <a:r>
              <a:rPr lang="id-ID" sz="3200" dirty="0" smtClean="0"/>
              <a:t>TATA CARA PEMBAYARAN PAJAK</a:t>
            </a:r>
            <a:endParaRPr lang="id-ID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2195736" y="1059220"/>
            <a:ext cx="5400600" cy="369332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id-ID" b="1" dirty="0" smtClean="0">
                <a:solidFill>
                  <a:schemeClr val="bg1"/>
                </a:solidFill>
              </a:rPr>
              <a:t>Batas Waktu Pembayaran/Penyetoran Pajak</a:t>
            </a:r>
            <a:endParaRPr lang="id-ID" b="1" dirty="0">
              <a:solidFill>
                <a:schemeClr val="bg1"/>
              </a:solidFill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467544" y="1844824"/>
          <a:ext cx="8496944" cy="3982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9498"/>
                <a:gridCol w="3540120"/>
                <a:gridCol w="4417326"/>
              </a:tblGrid>
              <a:tr h="370840">
                <a:tc>
                  <a:txBody>
                    <a:bodyPr/>
                    <a:lstStyle/>
                    <a:p>
                      <a:r>
                        <a:rPr lang="id-ID" sz="1800" dirty="0" smtClean="0"/>
                        <a:t>No</a:t>
                      </a:r>
                      <a:endParaRPr lang="id-ID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800" dirty="0" smtClean="0"/>
                        <a:t>Jenis Pajak</a:t>
                      </a:r>
                      <a:endParaRPr lang="id-ID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800" dirty="0" smtClean="0"/>
                        <a:t>Batas Akhir pembayaran</a:t>
                      </a:r>
                      <a:endParaRPr lang="id-ID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/>
                        <a:t>1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PPh pasal 29 (PPh tahunan Badan/OP)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Paling lambat bulan ketiga setelah</a:t>
                      </a:r>
                      <a:r>
                        <a:rPr lang="id-ID" sz="1400" baseline="0" dirty="0" smtClean="0"/>
                        <a:t> tahun pajak berakhir sebelum SPT (PPh tahunan OP)</a:t>
                      </a:r>
                      <a:endParaRPr lang="id-ID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/>
                        <a:t>2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PPh pasal 25 (angsuran Bulanan)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Paling lambat bulan keempat setelah tahun pajak berakhir sebelum SPT disampaikan (PPh tahunan</a:t>
                      </a:r>
                      <a:r>
                        <a:rPr lang="id-ID" sz="1400" baseline="0" dirty="0" smtClean="0"/>
                        <a:t> Badan)</a:t>
                      </a:r>
                      <a:endParaRPr lang="id-ID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/>
                        <a:t>3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PPN/PPnBM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Paling lambat tgl 15 bulan takwim berikutnya</a:t>
                      </a:r>
                      <a:endParaRPr lang="id-ID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/>
                        <a:t>4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PPh pasal 21 Masa 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Paling lambat tgl 10 bulan takwin berikutnya</a:t>
                      </a:r>
                      <a:endParaRPr lang="id-ID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/>
                        <a:t>5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PPh pasal 23/26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Paling lambat tgl 10 bulan takwin berikutnya</a:t>
                      </a:r>
                      <a:endParaRPr lang="id-ID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/>
                        <a:t>6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PPh</a:t>
                      </a:r>
                      <a:r>
                        <a:rPr lang="id-ID" sz="1400" baseline="0" dirty="0" smtClean="0"/>
                        <a:t> pasal 22 dan PPN/PPnBM Impor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Bersamaan pembayaran bea masuk, bila Bea masuk ditunda atau dibebaskan PPh</a:t>
                      </a:r>
                      <a:r>
                        <a:rPr lang="id-ID" sz="1400" baseline="0" dirty="0" smtClean="0"/>
                        <a:t> pasal 22, PPN dan PPnBM atas impor harus dilunasi pada saat penyelesaian dokumen impor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/>
                        <a:t>7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PPh pasal 22,</a:t>
                      </a:r>
                      <a:r>
                        <a:rPr lang="id-ID" sz="1400" baseline="0" dirty="0" smtClean="0"/>
                        <a:t> PPN dan PPnBM atas impor yg pemungutannya oleh Ditjen Bea dan Cukai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Harus disetor dalam jangka waktu sehari setelah pemungutan dilakukan</a:t>
                      </a:r>
                      <a:endParaRPr lang="id-ID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764704"/>
          </a:xfrm>
          <a:noFill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lvl="0">
              <a:defRPr/>
            </a:pPr>
            <a:r>
              <a:rPr lang="id-ID" sz="3200" dirty="0" smtClean="0"/>
              <a:t>Pertemuan </a:t>
            </a:r>
            <a:r>
              <a:rPr lang="id-ID" sz="3200" dirty="0" smtClean="0"/>
              <a:t>8</a:t>
            </a:r>
            <a:r>
              <a:rPr lang="id-ID" sz="3200" dirty="0" smtClean="0"/>
              <a:t> </a:t>
            </a:r>
            <a:r>
              <a:rPr lang="id-ID" sz="3200" dirty="0" smtClean="0"/>
              <a:t>: </a:t>
            </a:r>
            <a:r>
              <a:rPr lang="id-ID" sz="3200" dirty="0" smtClean="0"/>
              <a:t>TATA CARA PEMBAYARAN PAJAK</a:t>
            </a:r>
            <a:endParaRPr lang="id-ID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2195736" y="1059220"/>
            <a:ext cx="5400600" cy="369332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id-ID" b="1" dirty="0" smtClean="0">
                <a:solidFill>
                  <a:schemeClr val="bg1"/>
                </a:solidFill>
              </a:rPr>
              <a:t>Batas Waktu Pembayaran/Penyetoran Pajak</a:t>
            </a:r>
            <a:endParaRPr lang="id-ID" b="1" dirty="0">
              <a:solidFill>
                <a:schemeClr val="bg1"/>
              </a:solidFill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395536" y="908721"/>
          <a:ext cx="8352927" cy="51102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56"/>
                <a:gridCol w="4320480"/>
                <a:gridCol w="3528391"/>
              </a:tblGrid>
              <a:tr h="404658"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No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Jenis Pajak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Batas</a:t>
                      </a:r>
                      <a:r>
                        <a:rPr lang="id-ID" sz="2000" baseline="0" dirty="0" smtClean="0"/>
                        <a:t> Akhir Penyetoran</a:t>
                      </a:r>
                      <a:endParaRPr lang="id-ID" sz="2000" dirty="0"/>
                    </a:p>
                  </a:txBody>
                  <a:tcPr/>
                </a:tc>
              </a:tr>
              <a:tr h="1118160"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/>
                        <a:t>8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PPh pasal 22 yg pemungutannya oleh bendaharawan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Pada hari</a:t>
                      </a:r>
                      <a:r>
                        <a:rPr lang="id-ID" sz="1400" baseline="0" dirty="0" smtClean="0"/>
                        <a:t> yg sama dengan pembayaran atas penyerahan barang yg dibiayai dari belanja negara, dengan SSP yg diisi oleh dan atas nama rekanan serta ditandatangani oleh bendaharawan</a:t>
                      </a:r>
                      <a:endParaRPr lang="id-ID" sz="1400" dirty="0"/>
                    </a:p>
                  </a:txBody>
                  <a:tcPr/>
                </a:tc>
              </a:tr>
              <a:tr h="637421"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/>
                        <a:t>9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PPh pasal 22 dari penyerahan oleh Pertamina atas hasil produksinya, dari penyerahan BBM dan gas oleh</a:t>
                      </a:r>
                      <a:r>
                        <a:rPr lang="id-ID" sz="1400" baseline="0" dirty="0" smtClean="0"/>
                        <a:t> badan usaha lain, dan dari penyerahan gula pasai dan tepung terigu oleh BULOG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Harus dilunasi sendiri oleh WP sebelum penebusan</a:t>
                      </a:r>
                      <a:r>
                        <a:rPr lang="id-ID" sz="1400" baseline="0" dirty="0" smtClean="0"/>
                        <a:t> Delevery Order (DO).</a:t>
                      </a:r>
                      <a:endParaRPr lang="id-ID" sz="1400" dirty="0"/>
                    </a:p>
                  </a:txBody>
                  <a:tcPr/>
                </a:tc>
              </a:tr>
              <a:tr h="529872"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/>
                        <a:t>10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Pph</a:t>
                      </a:r>
                      <a:r>
                        <a:rPr lang="id-ID" sz="1400" baseline="0" dirty="0" smtClean="0"/>
                        <a:t> pasal 22 yg pemungutannya dilakukan oleh badan tertentu sbg pemungut pajak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Paling lambat tgl 10 bulan takwin</a:t>
                      </a:r>
                      <a:r>
                        <a:rPr lang="id-ID" sz="1400" baseline="0" dirty="0" smtClean="0"/>
                        <a:t> berikutnya</a:t>
                      </a:r>
                      <a:endParaRPr lang="id-ID" sz="1400" dirty="0"/>
                    </a:p>
                  </a:txBody>
                  <a:tcPr/>
                </a:tc>
              </a:tr>
              <a:tr h="508595"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/>
                        <a:t>11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PPN dan PPnBM yang pemungutannya</a:t>
                      </a:r>
                      <a:r>
                        <a:rPr lang="id-ID" sz="1400" baseline="0" dirty="0" smtClean="0"/>
                        <a:t> dilakukan oleh Bendaharawan pemerintah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Paling</a:t>
                      </a:r>
                      <a:r>
                        <a:rPr lang="id-ID" sz="1400" baseline="0" dirty="0" smtClean="0"/>
                        <a:t> lambat tgl 7 bulan takwin berikutnya</a:t>
                      </a:r>
                      <a:endParaRPr lang="id-ID" sz="1400" dirty="0"/>
                    </a:p>
                  </a:txBody>
                  <a:tcPr/>
                </a:tc>
              </a:tr>
              <a:tr h="404658"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/>
                        <a:t>12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PPN dari penyerahan gula pasir dan tepung terigu oleh BULOG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Harus dilunasi sendiri oleh pengusaha kena pajak sebelum penebusan DO</a:t>
                      </a:r>
                      <a:endParaRPr lang="id-ID" sz="1400" dirty="0"/>
                    </a:p>
                  </a:txBody>
                  <a:tcPr/>
                </a:tc>
              </a:tr>
              <a:tr h="404658"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/>
                        <a:t>13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PPN dan PPn BM yg pemungutannya dilakukan oleh pemungut PPN selain bendahawan Pemerintah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Paling lambat tgl 15 bulan takwin berikutnya</a:t>
                      </a:r>
                      <a:endParaRPr lang="id-ID" sz="1400" dirty="0"/>
                    </a:p>
                  </a:txBody>
                  <a:tcPr/>
                </a:tc>
              </a:tr>
              <a:tr h="404658"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/>
                        <a:t>14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UTK STP,</a:t>
                      </a:r>
                      <a:r>
                        <a:rPr lang="id-ID" sz="1400" baseline="0" dirty="0" smtClean="0"/>
                        <a:t> SKPKB, dan SKPKBT, SK Pembetulan, SK Keberatan, Putusan Banding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Paling lambat 1 bulan sejak tgl diterbitkan</a:t>
                      </a:r>
                      <a:endParaRPr lang="id-ID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764704"/>
          </a:xfrm>
          <a:noFill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lvl="0">
              <a:defRPr/>
            </a:pPr>
            <a:r>
              <a:rPr lang="id-ID" sz="3200" dirty="0" smtClean="0"/>
              <a:t>Pertemuan </a:t>
            </a:r>
            <a:r>
              <a:rPr lang="id-ID" sz="3200" dirty="0" smtClean="0"/>
              <a:t>8</a:t>
            </a:r>
            <a:r>
              <a:rPr lang="id-ID" sz="3200" dirty="0" smtClean="0"/>
              <a:t> </a:t>
            </a:r>
            <a:r>
              <a:rPr lang="id-ID" sz="3200" dirty="0" smtClean="0"/>
              <a:t>: </a:t>
            </a:r>
            <a:r>
              <a:rPr lang="id-ID" sz="3200" dirty="0" smtClean="0"/>
              <a:t>TATA CARA PEMBAYARAN PAJAK</a:t>
            </a:r>
            <a:endParaRPr lang="id-ID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1691680" y="1052736"/>
            <a:ext cx="5868102" cy="46166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id-ID" sz="2400" b="1" dirty="0" smtClean="0"/>
              <a:t>Sanksi Keterlambatan Membayar Pajak</a:t>
            </a:r>
            <a:endParaRPr lang="id-ID" sz="24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323528" y="1772816"/>
            <a:ext cx="8424937" cy="1631216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id-ID" sz="2000" dirty="0" smtClean="0">
                <a:solidFill>
                  <a:schemeClr val="bg1"/>
                </a:solidFill>
              </a:rPr>
              <a:t>Pembayaran/ penyetoran pajak yang dilakukan </a:t>
            </a:r>
            <a:r>
              <a:rPr lang="id-ID" sz="2000" dirty="0" smtClean="0">
                <a:solidFill>
                  <a:schemeClr val="bg1"/>
                </a:solidFill>
              </a:rPr>
              <a:t>setelah  </a:t>
            </a:r>
            <a:r>
              <a:rPr lang="id-ID" sz="2000" dirty="0" smtClean="0">
                <a:solidFill>
                  <a:schemeClr val="bg1"/>
                </a:solidFill>
              </a:rPr>
              <a:t>tanggal jatuh tempo , dikenakan sanksi administrasi berupa</a:t>
            </a:r>
          </a:p>
          <a:p>
            <a:r>
              <a:rPr lang="id-ID" sz="2000" dirty="0" smtClean="0">
                <a:solidFill>
                  <a:schemeClr val="bg1"/>
                </a:solidFill>
              </a:rPr>
              <a:t> bunga 2% perbulan dihitung dari tanggal jatuh tempo </a:t>
            </a:r>
            <a:r>
              <a:rPr lang="id-ID" sz="2000" dirty="0" smtClean="0">
                <a:solidFill>
                  <a:schemeClr val="bg1"/>
                </a:solidFill>
              </a:rPr>
              <a:t>s/d tanggal </a:t>
            </a:r>
            <a:r>
              <a:rPr lang="id-ID" sz="2000" dirty="0" smtClean="0">
                <a:solidFill>
                  <a:schemeClr val="bg1"/>
                </a:solidFill>
              </a:rPr>
              <a:t>pembayaran, bagian bulan dihitung penuh 1 bulan</a:t>
            </a:r>
          </a:p>
          <a:p>
            <a:r>
              <a:rPr lang="id-ID" sz="2000" dirty="0" smtClean="0">
                <a:solidFill>
                  <a:schemeClr val="bg1"/>
                </a:solidFill>
              </a:rPr>
              <a:t>(untuk masa pajak, pasal 9 ayat 2a KUP)</a:t>
            </a:r>
            <a:endParaRPr lang="id-ID" sz="2000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23528" y="3645024"/>
            <a:ext cx="8424937" cy="1631216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id-ID" sz="2000" dirty="0" smtClean="0">
                <a:solidFill>
                  <a:schemeClr val="bg1"/>
                </a:solidFill>
              </a:rPr>
              <a:t>Atas pembayaran/penyetoran pajak yang dilakukan </a:t>
            </a:r>
            <a:r>
              <a:rPr lang="id-ID" sz="2000" dirty="0" smtClean="0">
                <a:solidFill>
                  <a:schemeClr val="bg1"/>
                </a:solidFill>
              </a:rPr>
              <a:t>setelah  tanggal </a:t>
            </a:r>
            <a:r>
              <a:rPr lang="id-ID" sz="2000" dirty="0" smtClean="0">
                <a:solidFill>
                  <a:schemeClr val="bg1"/>
                </a:solidFill>
              </a:rPr>
              <a:t>jatuh tempo penyampaian SPT tahunan, dikenakan </a:t>
            </a:r>
          </a:p>
          <a:p>
            <a:r>
              <a:rPr lang="id-ID" sz="2000" dirty="0" smtClean="0">
                <a:solidFill>
                  <a:schemeClr val="bg1"/>
                </a:solidFill>
              </a:rPr>
              <a:t>sanksi administrasi berupa bunga 2% perbulan dihitung </a:t>
            </a:r>
            <a:r>
              <a:rPr lang="id-ID" sz="2000" dirty="0" smtClean="0">
                <a:solidFill>
                  <a:schemeClr val="bg1"/>
                </a:solidFill>
              </a:rPr>
              <a:t>mulai </a:t>
            </a:r>
            <a:r>
              <a:rPr lang="id-ID" sz="2000" dirty="0" smtClean="0">
                <a:solidFill>
                  <a:schemeClr val="bg1"/>
                </a:solidFill>
              </a:rPr>
              <a:t>dari berakhirnya batas waktu penyampaian </a:t>
            </a:r>
            <a:r>
              <a:rPr lang="id-ID" sz="2000" dirty="0" smtClean="0">
                <a:solidFill>
                  <a:schemeClr val="bg1"/>
                </a:solidFill>
              </a:rPr>
              <a:t>SPT sampai </a:t>
            </a:r>
            <a:r>
              <a:rPr lang="id-ID" sz="2000" dirty="0" smtClean="0">
                <a:solidFill>
                  <a:schemeClr val="bg1"/>
                </a:solidFill>
              </a:rPr>
              <a:t>dengan tanggal pembayaran, bagian dari </a:t>
            </a:r>
            <a:r>
              <a:rPr lang="id-ID" sz="2000" dirty="0" smtClean="0">
                <a:solidFill>
                  <a:schemeClr val="bg1"/>
                </a:solidFill>
              </a:rPr>
              <a:t>bulan dihitung </a:t>
            </a:r>
            <a:r>
              <a:rPr lang="id-ID" sz="2000" dirty="0" smtClean="0">
                <a:solidFill>
                  <a:schemeClr val="bg1"/>
                </a:solidFill>
              </a:rPr>
              <a:t>penuh 1 bulan (pasal 9 ayat 2b KUP).</a:t>
            </a:r>
            <a:endParaRPr lang="id-ID" sz="2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849</TotalTime>
  <Words>1019</Words>
  <Application>Microsoft Office PowerPoint</Application>
  <PresentationFormat>On-screen Show (4:3)</PresentationFormat>
  <Paragraphs>142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Pertemuan 8 : TATA CARA PEMBAYARAN PAJAK</vt:lpstr>
      <vt:lpstr>Pertemuan 8 : TATA CARA PEMBAYARAN PAJAK</vt:lpstr>
      <vt:lpstr>Pertemuan 8 : TATA CARA PEMBAYARAN PAJAK</vt:lpstr>
      <vt:lpstr>Pertemuan 8 : TATA CARA PEMBAYARAN PAJAK</vt:lpstr>
      <vt:lpstr>Pertemuan 8 : TATA CARA PEMBAYARAN PAJAK</vt:lpstr>
      <vt:lpstr>Pertemuan 8 : TATA CARA PEMBAYARAN PAJAK</vt:lpstr>
      <vt:lpstr>Pertemuan 8 : TATA CARA PEMBAYARAN PAJAK</vt:lpstr>
      <vt:lpstr>Pertemuan 8 : TATA CARA PEMBAYARAN PAJAK</vt:lpstr>
      <vt:lpstr>Pertemuan 8 : TATA CARA PEMBAYARAN PAJAK</vt:lpstr>
      <vt:lpstr>Pertemuan 8 : TATA CARA PEMBAYARAN PAJAK</vt:lpstr>
      <vt:lpstr>Pertemuan 8 : TATA CARA PEMBAYARAN PAJAK</vt:lpstr>
      <vt:lpstr>Pertemuan 8 : TATA CARA PEMBAYARAN PAJAK</vt:lpstr>
      <vt:lpstr>Pertemuan 8 : TATA CARA PEMBAYARAN PAJAK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Pertemuan 2 : HUKUM PAJAK</dc:title>
  <dc:creator>owner</dc:creator>
  <cp:lastModifiedBy>owner</cp:lastModifiedBy>
  <cp:revision>131</cp:revision>
  <dcterms:created xsi:type="dcterms:W3CDTF">2017-09-03T01:32:38Z</dcterms:created>
  <dcterms:modified xsi:type="dcterms:W3CDTF">2017-09-10T07:46:24Z</dcterms:modified>
</cp:coreProperties>
</file>