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7" r:id="rId4"/>
    <p:sldId id="266" r:id="rId5"/>
    <p:sldId id="267" r:id="rId6"/>
    <p:sldId id="268" r:id="rId7"/>
    <p:sldId id="259" r:id="rId8"/>
    <p:sldId id="260" r:id="rId9"/>
    <p:sldId id="261" r:id="rId10"/>
    <p:sldId id="262" r:id="rId11"/>
    <p:sldId id="263" r:id="rId12"/>
    <p:sldId id="273" r:id="rId13"/>
    <p:sldId id="274" r:id="rId14"/>
    <p:sldId id="275" r:id="rId15"/>
    <p:sldId id="278" r:id="rId16"/>
    <p:sldId id="279" r:id="rId17"/>
    <p:sldId id="285" r:id="rId18"/>
    <p:sldId id="286" r:id="rId19"/>
    <p:sldId id="287" r:id="rId20"/>
    <p:sldId id="288" r:id="rId21"/>
    <p:sldId id="289" r:id="rId22"/>
    <p:sldId id="291" r:id="rId23"/>
    <p:sldId id="26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0CFF05-96B6-4233-BB49-D34E1783AF18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F6D57A4-5915-4B45-9A51-434F2CC25A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CFF05-96B6-4233-BB49-D34E1783AF18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6D57A4-5915-4B45-9A51-434F2CC25A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CFF05-96B6-4233-BB49-D34E1783AF18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6D57A4-5915-4B45-9A51-434F2CC25A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CFF05-96B6-4233-BB49-D34E1783AF18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6D57A4-5915-4B45-9A51-434F2CC25A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CFF05-96B6-4233-BB49-D34E1783AF18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6D57A4-5915-4B45-9A51-434F2CC25A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CFF05-96B6-4233-BB49-D34E1783AF18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6D57A4-5915-4B45-9A51-434F2CC25A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CFF05-96B6-4233-BB49-D34E1783AF18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6D57A4-5915-4B45-9A51-434F2CC25A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CFF05-96B6-4233-BB49-D34E1783AF18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6D57A4-5915-4B45-9A51-434F2CC25AA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CFF05-96B6-4233-BB49-D34E1783AF18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6D57A4-5915-4B45-9A51-434F2CC25A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F0CFF05-96B6-4233-BB49-D34E1783AF18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6D57A4-5915-4B45-9A51-434F2CC25A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0CFF05-96B6-4233-BB49-D34E1783AF18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F6D57A4-5915-4B45-9A51-434F2CC25AA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F0CFF05-96B6-4233-BB49-D34E1783AF18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F6D57A4-5915-4B45-9A51-434F2CC25A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 algn="ctr">
              <a:buNone/>
            </a:pPr>
            <a:r>
              <a:rPr lang="id-ID" b="1" noProof="1" smtClean="0"/>
              <a:t>Munafrizal Manan, S.H., S.Sos., M.Si., M.IP.</a:t>
            </a:r>
            <a:endParaRPr lang="id-ID" b="1" noProof="1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effectLst/>
              </a:rPr>
              <a:t>HUKUM ACARA MAHKAMAH KONSTITUSI</a:t>
            </a:r>
            <a:endParaRPr lang="en-US" sz="3200" dirty="0">
              <a:effectLst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638300"/>
            <a:ext cx="38100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014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686800" cy="4525963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UUD 1945 (</a:t>
            </a:r>
            <a:r>
              <a:rPr lang="en-US" dirty="0" err="1" smtClean="0"/>
              <a:t>Pasal</a:t>
            </a:r>
            <a:r>
              <a:rPr lang="en-US" dirty="0" smtClean="0"/>
              <a:t> 24C </a:t>
            </a:r>
            <a:r>
              <a:rPr lang="en-US" dirty="0" err="1" smtClean="0"/>
              <a:t>ayat</a:t>
            </a:r>
            <a:r>
              <a:rPr lang="en-US" dirty="0" smtClean="0"/>
              <a:t> (1)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(2) ).</a:t>
            </a:r>
          </a:p>
          <a:p>
            <a:r>
              <a:rPr lang="en-US" dirty="0" err="1" smtClean="0"/>
              <a:t>Pasal</a:t>
            </a:r>
            <a:r>
              <a:rPr lang="en-US" dirty="0" smtClean="0"/>
              <a:t> III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Peralihan</a:t>
            </a:r>
            <a:r>
              <a:rPr lang="en-US" dirty="0" smtClean="0"/>
              <a:t> UUD 1945 </a:t>
            </a:r>
            <a:r>
              <a:rPr lang="en-US" dirty="0" err="1" smtClean="0"/>
              <a:t>pasca-perubahan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MK </a:t>
            </a:r>
            <a:r>
              <a:rPr lang="en-US" dirty="0" err="1" smtClean="0">
                <a:sym typeface="Wingdings" pitchFamily="2" charset="2"/>
              </a:rPr>
              <a:t>terbentuk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selambatnya</a:t>
            </a:r>
            <a:r>
              <a:rPr lang="en-US" dirty="0" smtClean="0">
                <a:sym typeface="Wingdings" pitchFamily="2" charset="2"/>
              </a:rPr>
              <a:t> 17 </a:t>
            </a:r>
            <a:r>
              <a:rPr lang="en-US" dirty="0" err="1" smtClean="0">
                <a:sym typeface="Wingdings" pitchFamily="2" charset="2"/>
              </a:rPr>
              <a:t>Agustus</a:t>
            </a:r>
            <a:r>
              <a:rPr lang="en-US" dirty="0" smtClean="0">
                <a:sym typeface="Wingdings" pitchFamily="2" charset="2"/>
              </a:rPr>
              <a:t> 2003.</a:t>
            </a:r>
          </a:p>
          <a:p>
            <a:r>
              <a:rPr lang="en-US" dirty="0" err="1" smtClean="0">
                <a:sym typeface="Wingdings" pitchFamily="2" charset="2"/>
              </a:rPr>
              <a:t>Sebelum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terbentuk</a:t>
            </a:r>
            <a:r>
              <a:rPr lang="en-US" dirty="0" smtClean="0">
                <a:sym typeface="Wingdings" pitchFamily="2" charset="2"/>
              </a:rPr>
              <a:t> MK, </a:t>
            </a:r>
            <a:r>
              <a:rPr lang="en-US" dirty="0" err="1" smtClean="0">
                <a:sym typeface="Wingdings" pitchFamily="2" charset="2"/>
              </a:rPr>
              <a:t>kewenangan</a:t>
            </a:r>
            <a:r>
              <a:rPr lang="en-US" dirty="0" smtClean="0">
                <a:sym typeface="Wingdings" pitchFamily="2" charset="2"/>
              </a:rPr>
              <a:t> MK </a:t>
            </a:r>
            <a:r>
              <a:rPr lang="en-US" dirty="0" err="1" smtClean="0">
                <a:sym typeface="Wingdings" pitchFamily="2" charset="2"/>
              </a:rPr>
              <a:t>dijalankan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MA.</a:t>
            </a:r>
          </a:p>
          <a:p>
            <a:r>
              <a:rPr lang="en-US" dirty="0" err="1" smtClean="0">
                <a:sym typeface="Wingdings" pitchFamily="2" charset="2"/>
              </a:rPr>
              <a:t>Undang-Undang</a:t>
            </a:r>
            <a:r>
              <a:rPr lang="en-US" dirty="0" smtClean="0">
                <a:sym typeface="Wingdings" pitchFamily="2" charset="2"/>
              </a:rPr>
              <a:t> MK </a:t>
            </a:r>
            <a:r>
              <a:rPr lang="en-US" dirty="0" err="1" smtClean="0">
                <a:sym typeface="Wingdings" pitchFamily="2" charset="2"/>
              </a:rPr>
              <a:t>disahkan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tanggal</a:t>
            </a:r>
            <a:r>
              <a:rPr lang="en-US" dirty="0" smtClean="0">
                <a:sym typeface="Wingdings" pitchFamily="2" charset="2"/>
              </a:rPr>
              <a:t> 13 </a:t>
            </a:r>
            <a:r>
              <a:rPr lang="en-US" dirty="0" err="1" smtClean="0">
                <a:sym typeface="Wingdings" pitchFamily="2" charset="2"/>
              </a:rPr>
              <a:t>Agustus</a:t>
            </a:r>
            <a:r>
              <a:rPr lang="en-US" dirty="0" smtClean="0">
                <a:sym typeface="Wingdings" pitchFamily="2" charset="2"/>
              </a:rPr>
              <a:t> 2003  </a:t>
            </a:r>
            <a:r>
              <a:rPr lang="en-US" dirty="0" err="1" smtClean="0">
                <a:sym typeface="Wingdings" pitchFamily="2" charset="2"/>
              </a:rPr>
              <a:t>ditetapkan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ulang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tahun</a:t>
            </a:r>
            <a:r>
              <a:rPr lang="en-US" dirty="0" smtClean="0">
                <a:sym typeface="Wingdings" pitchFamily="2" charset="2"/>
              </a:rPr>
              <a:t> MK.</a:t>
            </a:r>
          </a:p>
          <a:p>
            <a:r>
              <a:rPr lang="en-US" dirty="0" smtClean="0">
                <a:sym typeface="Wingdings" pitchFamily="2" charset="2"/>
              </a:rPr>
              <a:t>Hakim </a:t>
            </a:r>
            <a:r>
              <a:rPr lang="en-US" dirty="0" err="1" smtClean="0">
                <a:sym typeface="Wingdings" pitchFamily="2" charset="2"/>
              </a:rPr>
              <a:t>konstitusi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dilantik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tanggal</a:t>
            </a:r>
            <a:r>
              <a:rPr lang="en-US" dirty="0" smtClean="0">
                <a:sym typeface="Wingdings" pitchFamily="2" charset="2"/>
              </a:rPr>
              <a:t> 16 </a:t>
            </a:r>
            <a:r>
              <a:rPr lang="en-US" dirty="0" err="1" smtClean="0">
                <a:sym typeface="Wingdings" pitchFamily="2" charset="2"/>
              </a:rPr>
              <a:t>Agustus</a:t>
            </a:r>
            <a:r>
              <a:rPr lang="en-US" dirty="0" smtClean="0">
                <a:sym typeface="Wingdings" pitchFamily="2" charset="2"/>
              </a:rPr>
              <a:t> 2003.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ctr"/>
            <a:r>
              <a:rPr lang="id-ID" sz="3200" dirty="0"/>
              <a:t>Proses Pembentukan </a:t>
            </a:r>
            <a:r>
              <a:rPr lang="id-ID" sz="3200" dirty="0" smtClean="0"/>
              <a:t>MK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3762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709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Indonesia </a:t>
            </a:r>
            <a:r>
              <a:rPr lang="en-US" dirty="0" err="1" smtClean="0"/>
              <a:t>tercatat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ke-78 yang </a:t>
            </a:r>
            <a:r>
              <a:rPr lang="en-US" dirty="0" err="1" smtClean="0"/>
              <a:t>mengadopsi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MK yang </a:t>
            </a:r>
            <a:r>
              <a:rPr lang="en-US" dirty="0" err="1" smtClean="0"/>
              <a:t>terpisah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MA.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berdirinya</a:t>
            </a:r>
            <a:r>
              <a:rPr lang="en-US" dirty="0" smtClean="0"/>
              <a:t>, MK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infrastruktur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memulai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tugasnya</a:t>
            </a:r>
            <a:r>
              <a:rPr lang="en-US" dirty="0" smtClean="0"/>
              <a:t>.</a:t>
            </a:r>
          </a:p>
          <a:p>
            <a:r>
              <a:rPr lang="en-US" dirty="0" smtClean="0"/>
              <a:t>MK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bermodal</a:t>
            </a:r>
            <a:r>
              <a:rPr lang="en-US" dirty="0" smtClean="0"/>
              <a:t> 3 </a:t>
            </a:r>
            <a:r>
              <a:rPr lang="en-US" dirty="0" err="1" smtClean="0"/>
              <a:t>lembar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UUD 1945, UU MK,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Keppres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pengangkatan</a:t>
            </a:r>
            <a:r>
              <a:rPr lang="en-US" dirty="0" smtClean="0">
                <a:sym typeface="Wingdings" pitchFamily="2" charset="2"/>
              </a:rPr>
              <a:t> hakim.</a:t>
            </a:r>
          </a:p>
          <a:p>
            <a:r>
              <a:rPr lang="en-US" dirty="0" smtClean="0">
                <a:sym typeface="Wingdings" pitchFamily="2" charset="2"/>
              </a:rPr>
              <a:t>MK </a:t>
            </a:r>
            <a:r>
              <a:rPr lang="en-US" dirty="0" err="1" smtClean="0">
                <a:sym typeface="Wingdings" pitchFamily="2" charset="2"/>
              </a:rPr>
              <a:t>menyewa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meminjam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gedung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kantor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persidangan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r>
              <a:rPr lang="en-US" dirty="0" err="1" smtClean="0">
                <a:sym typeface="Wingdings" pitchFamily="2" charset="2"/>
              </a:rPr>
              <a:t>Saat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ini</a:t>
            </a:r>
            <a:r>
              <a:rPr lang="en-US" dirty="0" smtClean="0">
                <a:sym typeface="Wingdings" pitchFamily="2" charset="2"/>
              </a:rPr>
              <a:t> MK </a:t>
            </a:r>
            <a:r>
              <a:rPr lang="en-US" dirty="0" err="1" smtClean="0">
                <a:sym typeface="Wingdings" pitchFamily="2" charset="2"/>
              </a:rPr>
              <a:t>sudah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menjadi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lembaga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mapan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 smtClean="0"/>
              <a:t>Lanjutan</a:t>
            </a:r>
            <a:r>
              <a:rPr lang="en-US" sz="4000" dirty="0" smtClean="0"/>
              <a:t>…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6658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6868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sz="3000" dirty="0" err="1" smtClean="0"/>
              <a:t>Landasan</a:t>
            </a:r>
            <a:r>
              <a:rPr lang="en-US" sz="3000" dirty="0" smtClean="0"/>
              <a:t> </a:t>
            </a:r>
            <a:r>
              <a:rPr lang="en-US" sz="3000" dirty="0" err="1" smtClean="0"/>
              <a:t>keberadaan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kedudukan</a:t>
            </a:r>
            <a:r>
              <a:rPr lang="en-US" sz="3000" dirty="0" smtClean="0"/>
              <a:t> MK </a:t>
            </a:r>
            <a:r>
              <a:rPr lang="en-US" sz="3000" dirty="0" err="1" smtClean="0"/>
              <a:t>adalah</a:t>
            </a:r>
            <a:r>
              <a:rPr lang="en-US" sz="3000" dirty="0" smtClean="0"/>
              <a:t> :</a:t>
            </a:r>
          </a:p>
          <a:p>
            <a:pPr marL="109728" indent="0">
              <a:buNone/>
            </a:pPr>
            <a:endParaRPr lang="en-US" sz="2800" dirty="0" smtClean="0"/>
          </a:p>
          <a:p>
            <a:pPr marL="624078" indent="-514350">
              <a:buAutoNum type="arabicPeriod"/>
            </a:pPr>
            <a:r>
              <a:rPr lang="en-US" sz="2800" dirty="0" err="1" smtClean="0"/>
              <a:t>Pasal</a:t>
            </a:r>
            <a:r>
              <a:rPr lang="en-US" sz="2800" dirty="0" smtClean="0"/>
              <a:t> 7B, 24 </a:t>
            </a:r>
            <a:r>
              <a:rPr lang="en-US" sz="2800" dirty="0" err="1" smtClean="0"/>
              <a:t>ayat</a:t>
            </a:r>
            <a:r>
              <a:rPr lang="en-US" sz="2800" dirty="0" smtClean="0"/>
              <a:t> (2), 24C </a:t>
            </a:r>
            <a:r>
              <a:rPr lang="en-US" sz="2800" dirty="0" err="1" smtClean="0"/>
              <a:t>ayat</a:t>
            </a:r>
            <a:r>
              <a:rPr lang="en-US" sz="2800" dirty="0" smtClean="0"/>
              <a:t> (1) </a:t>
            </a:r>
            <a:r>
              <a:rPr lang="en-US" sz="2800" dirty="0" err="1" smtClean="0"/>
              <a:t>sampai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ayat</a:t>
            </a:r>
            <a:r>
              <a:rPr lang="en-US" sz="2800" dirty="0" smtClean="0"/>
              <a:t> (5),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Pasal</a:t>
            </a:r>
            <a:r>
              <a:rPr lang="en-US" sz="2800" dirty="0" smtClean="0"/>
              <a:t> III </a:t>
            </a:r>
            <a:r>
              <a:rPr lang="en-US" sz="2800" dirty="0" err="1" smtClean="0"/>
              <a:t>Aturan</a:t>
            </a:r>
            <a:r>
              <a:rPr lang="en-US" sz="2800" dirty="0" smtClean="0"/>
              <a:t> </a:t>
            </a:r>
            <a:r>
              <a:rPr lang="en-US" sz="2800" dirty="0" err="1" smtClean="0"/>
              <a:t>Peralihan</a:t>
            </a:r>
            <a:r>
              <a:rPr lang="en-US" sz="2800" dirty="0" smtClean="0"/>
              <a:t> UUD NRI </a:t>
            </a:r>
            <a:r>
              <a:rPr lang="en-US" sz="2800" dirty="0" err="1" smtClean="0"/>
              <a:t>Tahun</a:t>
            </a:r>
            <a:r>
              <a:rPr lang="en-US" sz="2800" dirty="0" smtClean="0"/>
              <a:t> 1945.</a:t>
            </a:r>
          </a:p>
          <a:p>
            <a:pPr marL="624078" indent="-514350">
              <a:buAutoNum type="arabicPeriod"/>
            </a:pPr>
            <a:r>
              <a:rPr lang="en-US" sz="2800" dirty="0" err="1" smtClean="0"/>
              <a:t>Undang-Undang</a:t>
            </a:r>
            <a:r>
              <a:rPr lang="en-US" sz="2800" dirty="0" smtClean="0"/>
              <a:t> </a:t>
            </a:r>
            <a:r>
              <a:rPr lang="en-US" sz="2800" dirty="0" err="1" smtClean="0"/>
              <a:t>Nomor</a:t>
            </a:r>
            <a:r>
              <a:rPr lang="en-US" sz="2800" dirty="0" smtClean="0"/>
              <a:t> 24 </a:t>
            </a:r>
            <a:r>
              <a:rPr lang="en-US" sz="2800" dirty="0" err="1"/>
              <a:t>T</a:t>
            </a:r>
            <a:r>
              <a:rPr lang="en-US" sz="2800" dirty="0" err="1" smtClean="0"/>
              <a:t>ahun</a:t>
            </a:r>
            <a:r>
              <a:rPr lang="en-US" sz="2800" dirty="0" smtClean="0"/>
              <a:t> 2003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Mahkamah</a:t>
            </a:r>
            <a:r>
              <a:rPr lang="en-US" sz="2800" dirty="0" smtClean="0"/>
              <a:t> </a:t>
            </a:r>
            <a:r>
              <a:rPr lang="en-US" sz="2800" dirty="0" err="1" smtClean="0"/>
              <a:t>Konstitusi</a:t>
            </a:r>
            <a:r>
              <a:rPr lang="en-US" sz="2800" dirty="0" smtClean="0"/>
              <a:t>.</a:t>
            </a:r>
          </a:p>
          <a:p>
            <a:pPr marL="624078" indent="-514350">
              <a:buAutoNum type="arabicPeriod"/>
            </a:pPr>
            <a:r>
              <a:rPr lang="en-US" sz="2800" dirty="0" err="1" smtClean="0"/>
              <a:t>Undang-Undang</a:t>
            </a:r>
            <a:r>
              <a:rPr lang="en-US" sz="2800" dirty="0" smtClean="0"/>
              <a:t> </a:t>
            </a:r>
            <a:r>
              <a:rPr lang="en-US" sz="2800" dirty="0" err="1" smtClean="0"/>
              <a:t>Nomor</a:t>
            </a:r>
            <a:r>
              <a:rPr lang="en-US" sz="2800" dirty="0" smtClean="0"/>
              <a:t> 8 </a:t>
            </a:r>
            <a:r>
              <a:rPr lang="en-US" sz="2800" dirty="0" err="1" smtClean="0"/>
              <a:t>Tahun</a:t>
            </a:r>
            <a:r>
              <a:rPr lang="en-US" sz="2800" dirty="0" smtClean="0"/>
              <a:t> 2011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Undang-Undang</a:t>
            </a:r>
            <a:r>
              <a:rPr lang="en-US" sz="2800" dirty="0" smtClean="0"/>
              <a:t> </a:t>
            </a:r>
            <a:r>
              <a:rPr lang="en-US" sz="2800" dirty="0" err="1" smtClean="0"/>
              <a:t>Nomor</a:t>
            </a:r>
            <a:r>
              <a:rPr lang="en-US" sz="2800" dirty="0" smtClean="0"/>
              <a:t> 24 </a:t>
            </a:r>
            <a:r>
              <a:rPr lang="en-US" sz="2800" dirty="0" err="1" smtClean="0"/>
              <a:t>Tahun</a:t>
            </a:r>
            <a:r>
              <a:rPr lang="en-US" sz="2800" dirty="0" smtClean="0"/>
              <a:t> 2003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Mahkamah</a:t>
            </a:r>
            <a:r>
              <a:rPr lang="en-US" sz="2800" dirty="0" smtClean="0"/>
              <a:t> </a:t>
            </a:r>
            <a:r>
              <a:rPr lang="en-US" sz="2800" dirty="0" err="1" smtClean="0"/>
              <a:t>Konstitusi</a:t>
            </a:r>
            <a:r>
              <a:rPr lang="en-US" sz="2800" dirty="0" smtClean="0"/>
              <a:t>.</a:t>
            </a:r>
          </a:p>
          <a:p>
            <a:pPr marL="624078" indent="-514350">
              <a:buAutoNum type="arabicPeriod"/>
            </a:pPr>
            <a:r>
              <a:rPr lang="en-US" sz="2800" dirty="0" err="1" smtClean="0"/>
              <a:t>Undang-Undang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Kekuasaan</a:t>
            </a:r>
            <a:r>
              <a:rPr lang="en-US" sz="2800" dirty="0" smtClean="0"/>
              <a:t> </a:t>
            </a:r>
            <a:r>
              <a:rPr lang="en-US" sz="2800" dirty="0" err="1" smtClean="0"/>
              <a:t>Kehakiman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pelaksanaan</a:t>
            </a:r>
            <a:r>
              <a:rPr lang="en-US" sz="2800" dirty="0" smtClean="0"/>
              <a:t> </a:t>
            </a:r>
            <a:r>
              <a:rPr lang="en-US" sz="2800" dirty="0" err="1" smtClean="0"/>
              <a:t>perintah</a:t>
            </a:r>
            <a:r>
              <a:rPr lang="en-US" sz="2800" dirty="0" smtClean="0"/>
              <a:t> </a:t>
            </a:r>
            <a:r>
              <a:rPr lang="en-US" sz="2800" dirty="0" err="1" smtClean="0"/>
              <a:t>Pasal</a:t>
            </a:r>
            <a:r>
              <a:rPr lang="en-US" sz="2800" dirty="0" smtClean="0"/>
              <a:t> 24C </a:t>
            </a:r>
            <a:r>
              <a:rPr lang="en-US" sz="2800" dirty="0" err="1" smtClean="0"/>
              <a:t>ayat</a:t>
            </a:r>
            <a:r>
              <a:rPr lang="en-US" sz="2800" dirty="0" smtClean="0"/>
              <a:t> (6) UUD NRI </a:t>
            </a:r>
            <a:r>
              <a:rPr lang="en-US" sz="2800" dirty="0" err="1" smtClean="0"/>
              <a:t>tahun</a:t>
            </a:r>
            <a:r>
              <a:rPr lang="en-US" sz="2800" dirty="0" smtClean="0"/>
              <a:t> 1945.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4000" noProof="1" smtClean="0"/>
              <a:t>Kedudukan MK</a:t>
            </a:r>
            <a:endParaRPr lang="id-ID" sz="4000" noProof="1"/>
          </a:p>
        </p:txBody>
      </p:sp>
    </p:spTree>
    <p:extLst>
      <p:ext uri="{BB962C8B-B14F-4D97-AF65-F5344CB8AC3E}">
        <p14:creationId xmlns:p14="http://schemas.microsoft.com/office/powerpoint/2010/main" val="236015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686800" cy="4525963"/>
          </a:xfrm>
        </p:spPr>
        <p:txBody>
          <a:bodyPr/>
          <a:lstStyle/>
          <a:p>
            <a:r>
              <a:rPr lang="en-US" sz="2800" dirty="0"/>
              <a:t>MK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kedudukan</a:t>
            </a:r>
            <a:r>
              <a:rPr lang="en-US" sz="2800" dirty="0"/>
              <a:t> yang </a:t>
            </a:r>
            <a:r>
              <a:rPr lang="en-US" sz="2800" dirty="0" err="1"/>
              <a:t>kuat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ketatanegaraan</a:t>
            </a:r>
            <a:r>
              <a:rPr lang="en-US" sz="2800" dirty="0"/>
              <a:t> Indonesia.</a:t>
            </a:r>
          </a:p>
          <a:p>
            <a:r>
              <a:rPr lang="en-US" sz="2800" dirty="0"/>
              <a:t>MK </a:t>
            </a:r>
            <a:r>
              <a:rPr lang="en-US" sz="2800" dirty="0" err="1"/>
              <a:t>berkedudukan</a:t>
            </a:r>
            <a:r>
              <a:rPr lang="en-US" sz="2800" dirty="0"/>
              <a:t> </a:t>
            </a:r>
            <a:r>
              <a:rPr lang="en-US" sz="2800" dirty="0" err="1"/>
              <a:t>kuat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pembentukan</a:t>
            </a:r>
            <a:r>
              <a:rPr lang="en-US" sz="2800" dirty="0"/>
              <a:t> MK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sandaran</a:t>
            </a:r>
            <a:r>
              <a:rPr lang="en-US" sz="2800" dirty="0"/>
              <a:t> </a:t>
            </a:r>
            <a:r>
              <a:rPr lang="en-US" sz="2800" dirty="0" err="1"/>
              <a:t>konstitusional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UUD NRI </a:t>
            </a:r>
            <a:r>
              <a:rPr lang="en-US" sz="2800" dirty="0" err="1"/>
              <a:t>Tahun</a:t>
            </a:r>
            <a:r>
              <a:rPr lang="en-US" sz="2800" dirty="0"/>
              <a:t> 1945.</a:t>
            </a:r>
          </a:p>
          <a:p>
            <a:r>
              <a:rPr lang="en-US" sz="2800" dirty="0"/>
              <a:t>MK </a:t>
            </a:r>
            <a:r>
              <a:rPr lang="en-US" sz="2800" dirty="0" err="1"/>
              <a:t>berkedudukan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MK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salah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lembaga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/>
              <a:t> </a:t>
            </a:r>
            <a:r>
              <a:rPr lang="en-US" sz="2800" dirty="0" err="1"/>
              <a:t>negara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pelaku</a:t>
            </a:r>
            <a:r>
              <a:rPr lang="en-US" sz="2800" dirty="0"/>
              <a:t> </a:t>
            </a:r>
            <a:r>
              <a:rPr lang="en-US" sz="2800" dirty="0" err="1"/>
              <a:t>kekuasaan</a:t>
            </a:r>
            <a:r>
              <a:rPr lang="en-US" sz="2800" dirty="0"/>
              <a:t> </a:t>
            </a:r>
            <a:r>
              <a:rPr lang="en-US" sz="2800" dirty="0" err="1"/>
              <a:t>kehakiman</a:t>
            </a:r>
            <a:r>
              <a:rPr lang="en-US" sz="2800" dirty="0"/>
              <a:t> yang </a:t>
            </a:r>
            <a:r>
              <a:rPr lang="en-US" sz="2800" dirty="0" err="1"/>
              <a:t>sederajat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MA.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/>
              <a:t>Lanjutan</a:t>
            </a:r>
            <a:r>
              <a:rPr lang="en-US" sz="40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71633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8"/>
            <a:ext cx="8839200" cy="4525963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MK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salah</a:t>
            </a:r>
            <a:r>
              <a:rPr lang="en-US" sz="3200" dirty="0"/>
              <a:t> </a:t>
            </a:r>
            <a:r>
              <a:rPr lang="en-US" sz="3200" dirty="0" err="1"/>
              <a:t>satu</a:t>
            </a:r>
            <a:r>
              <a:rPr lang="en-US" sz="3200" dirty="0"/>
              <a:t> </a:t>
            </a:r>
            <a:r>
              <a:rPr lang="en-US" sz="3200" dirty="0" err="1"/>
              <a:t>lembaga</a:t>
            </a:r>
            <a:r>
              <a:rPr lang="en-US" sz="3200" dirty="0"/>
              <a:t> </a:t>
            </a:r>
            <a:r>
              <a:rPr lang="en-US" sz="3200" dirty="0" err="1"/>
              <a:t>tinggi</a:t>
            </a:r>
            <a:r>
              <a:rPr lang="en-US" sz="3200" dirty="0"/>
              <a:t> </a:t>
            </a:r>
            <a:r>
              <a:rPr lang="en-US" sz="3200" dirty="0" err="1"/>
              <a:t>negara</a:t>
            </a:r>
            <a:r>
              <a:rPr lang="en-US" sz="3200" dirty="0"/>
              <a:t> yang </a:t>
            </a:r>
            <a:r>
              <a:rPr lang="en-US" sz="3200" dirty="0" err="1"/>
              <a:t>melakukan</a:t>
            </a:r>
            <a:r>
              <a:rPr lang="en-US" sz="3200" dirty="0"/>
              <a:t> </a:t>
            </a:r>
            <a:r>
              <a:rPr lang="en-US" sz="3200" dirty="0" err="1"/>
              <a:t>kekuasaan</a:t>
            </a:r>
            <a:r>
              <a:rPr lang="en-US" sz="3200" dirty="0"/>
              <a:t> </a:t>
            </a:r>
            <a:r>
              <a:rPr lang="en-US" sz="3200" dirty="0" err="1"/>
              <a:t>kehakiman</a:t>
            </a:r>
            <a:r>
              <a:rPr lang="en-US" sz="3200" dirty="0"/>
              <a:t> yang </a:t>
            </a:r>
            <a:r>
              <a:rPr lang="en-US" sz="3200" dirty="0" err="1"/>
              <a:t>merdeka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menyelenggarakan</a:t>
            </a:r>
            <a:r>
              <a:rPr lang="en-US" sz="3200" dirty="0"/>
              <a:t> </a:t>
            </a:r>
            <a:r>
              <a:rPr lang="en-US" sz="3200" dirty="0" err="1"/>
              <a:t>peradilan</a:t>
            </a:r>
            <a:r>
              <a:rPr lang="en-US" sz="3200" dirty="0"/>
              <a:t> </a:t>
            </a:r>
            <a:r>
              <a:rPr lang="en-US" sz="3200" dirty="0" err="1"/>
              <a:t>guna</a:t>
            </a:r>
            <a:r>
              <a:rPr lang="en-US" sz="3200" dirty="0"/>
              <a:t> </a:t>
            </a:r>
            <a:r>
              <a:rPr lang="en-US" sz="3200" dirty="0" err="1"/>
              <a:t>menegakkan</a:t>
            </a:r>
            <a:r>
              <a:rPr lang="en-US" sz="3200" dirty="0"/>
              <a:t> </a:t>
            </a:r>
            <a:r>
              <a:rPr lang="en-US" sz="3200" dirty="0" err="1"/>
              <a:t>hukum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keadilan</a:t>
            </a:r>
            <a:r>
              <a:rPr lang="en-US" sz="3200" dirty="0"/>
              <a:t> ( UUD NRI </a:t>
            </a:r>
            <a:r>
              <a:rPr lang="en-US" sz="3200" dirty="0" err="1"/>
              <a:t>Tahun</a:t>
            </a:r>
            <a:r>
              <a:rPr lang="en-US" sz="3200" dirty="0"/>
              <a:t> 1945, Bab IX </a:t>
            </a:r>
            <a:r>
              <a:rPr lang="en-US" sz="3200" dirty="0" err="1"/>
              <a:t>Kekuasaan</a:t>
            </a:r>
            <a:r>
              <a:rPr lang="en-US" sz="3200" dirty="0"/>
              <a:t> </a:t>
            </a:r>
            <a:r>
              <a:rPr lang="en-US" sz="3200" dirty="0" err="1"/>
              <a:t>Kehakiman</a:t>
            </a:r>
            <a:r>
              <a:rPr lang="en-US" sz="3200" dirty="0"/>
              <a:t>, </a:t>
            </a:r>
            <a:r>
              <a:rPr lang="en-US" sz="3200" dirty="0" err="1"/>
              <a:t>Pasal</a:t>
            </a:r>
            <a:r>
              <a:rPr lang="en-US" sz="3200" dirty="0"/>
              <a:t> </a:t>
            </a:r>
            <a:r>
              <a:rPr lang="en-US" sz="3200" dirty="0" smtClean="0"/>
              <a:t>24 </a:t>
            </a:r>
            <a:r>
              <a:rPr lang="en-US" sz="3200" dirty="0" err="1" smtClean="0"/>
              <a:t>ayat</a:t>
            </a:r>
            <a:r>
              <a:rPr lang="en-US" sz="3200" dirty="0" smtClean="0"/>
              <a:t> (1) ).</a:t>
            </a:r>
            <a:endParaRPr lang="en-US" sz="3200" dirty="0"/>
          </a:p>
          <a:p>
            <a:pPr marL="109728" indent="0">
              <a:buNone/>
            </a:pPr>
            <a:endParaRPr lang="en-US" sz="3200" dirty="0"/>
          </a:p>
          <a:p>
            <a:r>
              <a:rPr lang="en-US" sz="3200" dirty="0" err="1"/>
              <a:t>Jadi</a:t>
            </a:r>
            <a:r>
              <a:rPr lang="en-US" sz="3200" dirty="0"/>
              <a:t> MK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lembaga</a:t>
            </a:r>
            <a:r>
              <a:rPr lang="en-US" sz="3200" dirty="0"/>
              <a:t> </a:t>
            </a:r>
            <a:r>
              <a:rPr lang="en-US" sz="3200" dirty="0" err="1"/>
              <a:t>tinggi</a:t>
            </a:r>
            <a:r>
              <a:rPr lang="en-US" sz="3200" dirty="0"/>
              <a:t> </a:t>
            </a:r>
            <a:r>
              <a:rPr lang="en-US" sz="3200" dirty="0" err="1"/>
              <a:t>negara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lingkungan</a:t>
            </a:r>
            <a:r>
              <a:rPr lang="en-US" sz="3200" dirty="0"/>
              <a:t> </a:t>
            </a:r>
            <a:r>
              <a:rPr lang="en-US" sz="3200" dirty="0" err="1"/>
              <a:t>yudisial</a:t>
            </a:r>
            <a:r>
              <a:rPr lang="en-US" sz="3200" dirty="0"/>
              <a:t>/</a:t>
            </a:r>
            <a:r>
              <a:rPr lang="en-US" sz="3200" dirty="0" err="1"/>
              <a:t>peradilan</a:t>
            </a:r>
            <a:r>
              <a:rPr lang="en-US" sz="3200" dirty="0"/>
              <a:t>.</a:t>
            </a:r>
          </a:p>
          <a:p>
            <a:endParaRPr lang="en-US" sz="29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/>
              <a:t>Lanjutan</a:t>
            </a:r>
            <a:r>
              <a:rPr lang="en-US" sz="40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9717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686800" cy="45259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pelaku</a:t>
            </a:r>
            <a:r>
              <a:rPr lang="en-US" sz="2800" dirty="0" smtClean="0"/>
              <a:t> </a:t>
            </a:r>
            <a:r>
              <a:rPr lang="en-US" sz="2800" dirty="0" err="1" smtClean="0"/>
              <a:t>kekuasaan</a:t>
            </a:r>
            <a:r>
              <a:rPr lang="en-US" sz="2800" dirty="0" smtClean="0"/>
              <a:t> </a:t>
            </a:r>
            <a:r>
              <a:rPr lang="en-US" sz="2800" dirty="0" err="1" smtClean="0"/>
              <a:t>kehakiman</a:t>
            </a:r>
            <a:r>
              <a:rPr lang="en-US" sz="2800" dirty="0" smtClean="0"/>
              <a:t>, MK </a:t>
            </a:r>
            <a:r>
              <a:rPr lang="en-US" sz="2800" dirty="0" err="1" smtClean="0"/>
              <a:t>berkedudukan</a:t>
            </a:r>
            <a:r>
              <a:rPr lang="en-US" sz="2800" dirty="0" smtClean="0"/>
              <a:t> </a:t>
            </a:r>
            <a:r>
              <a:rPr lang="en-US" sz="2800" dirty="0" err="1" smtClean="0"/>
              <a:t>sejajar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pelaku</a:t>
            </a:r>
            <a:r>
              <a:rPr lang="en-US" sz="2800" dirty="0" smtClean="0"/>
              <a:t> </a:t>
            </a:r>
            <a:r>
              <a:rPr lang="en-US" sz="2800" dirty="0" err="1" smtClean="0"/>
              <a:t>kekuasaan</a:t>
            </a:r>
            <a:r>
              <a:rPr lang="en-US" sz="2800" dirty="0" smtClean="0"/>
              <a:t> </a:t>
            </a:r>
            <a:r>
              <a:rPr lang="en-US" sz="2800" dirty="0" err="1" smtClean="0"/>
              <a:t>kehakiman</a:t>
            </a:r>
            <a:r>
              <a:rPr lang="en-US" sz="2800" dirty="0" smtClean="0"/>
              <a:t> lain,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MA.</a:t>
            </a:r>
          </a:p>
          <a:p>
            <a:endParaRPr lang="en-US" sz="2800" dirty="0"/>
          </a:p>
          <a:p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salah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lembaga</a:t>
            </a:r>
            <a:r>
              <a:rPr lang="en-US" sz="2800" dirty="0" smtClean="0"/>
              <a:t> </a:t>
            </a:r>
            <a:r>
              <a:rPr lang="en-US" sz="2800" dirty="0" err="1" smtClean="0"/>
              <a:t>tinggi</a:t>
            </a:r>
            <a:r>
              <a:rPr lang="en-US" sz="2800" dirty="0" smtClean="0"/>
              <a:t> </a:t>
            </a:r>
            <a:r>
              <a:rPr lang="en-US" sz="2800" dirty="0" err="1" smtClean="0"/>
              <a:t>negara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pemisahan</a:t>
            </a:r>
            <a:r>
              <a:rPr lang="en-US" sz="2800" dirty="0" smtClean="0"/>
              <a:t> </a:t>
            </a:r>
            <a:r>
              <a:rPr lang="en-US" sz="2800" dirty="0" err="1" smtClean="0"/>
              <a:t>cabang-cabang</a:t>
            </a:r>
            <a:r>
              <a:rPr lang="en-US" sz="2800" dirty="0" smtClean="0"/>
              <a:t> </a:t>
            </a:r>
            <a:r>
              <a:rPr lang="en-US" sz="2800" dirty="0" err="1" smtClean="0"/>
              <a:t>kekuasaan</a:t>
            </a:r>
            <a:r>
              <a:rPr lang="en-US" sz="2800" dirty="0" smtClean="0"/>
              <a:t> </a:t>
            </a:r>
            <a:r>
              <a:rPr lang="en-US" sz="2800" dirty="0" err="1" smtClean="0"/>
              <a:t>negara</a:t>
            </a:r>
            <a:r>
              <a:rPr lang="en-US" sz="2800" dirty="0" smtClean="0"/>
              <a:t>, MK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berkedudukan</a:t>
            </a:r>
            <a:r>
              <a:rPr lang="en-US" sz="2800" dirty="0" smtClean="0"/>
              <a:t> </a:t>
            </a:r>
            <a:r>
              <a:rPr lang="en-US" sz="2800" dirty="0" err="1" smtClean="0"/>
              <a:t>sejajar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lembaga</a:t>
            </a:r>
            <a:r>
              <a:rPr lang="en-US" sz="2800" dirty="0" smtClean="0"/>
              <a:t> </a:t>
            </a:r>
            <a:r>
              <a:rPr lang="en-US" sz="2800" dirty="0" err="1" smtClean="0"/>
              <a:t>legislatif</a:t>
            </a:r>
            <a:r>
              <a:rPr lang="en-US" sz="2800" dirty="0" smtClean="0"/>
              <a:t> (MPR, DPR, DPD)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eksekutif</a:t>
            </a:r>
            <a:r>
              <a:rPr lang="en-US" sz="2800" dirty="0" smtClean="0"/>
              <a:t> (</a:t>
            </a:r>
            <a:r>
              <a:rPr lang="en-US" sz="2800" dirty="0" err="1" smtClean="0"/>
              <a:t>Presiden</a:t>
            </a:r>
            <a:r>
              <a:rPr lang="en-US" sz="2800" dirty="0" smtClean="0"/>
              <a:t>). 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 smtClean="0"/>
              <a:t>Lanjutan</a:t>
            </a:r>
            <a:r>
              <a:rPr lang="en-US" sz="4000" dirty="0" smtClean="0"/>
              <a:t>…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280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635691"/>
          </a:xfrm>
        </p:spPr>
        <p:txBody>
          <a:bodyPr>
            <a:normAutofit fontScale="92500"/>
          </a:bodyPr>
          <a:lstStyle/>
          <a:p>
            <a:r>
              <a:rPr lang="en-US" sz="3000" dirty="0" err="1" smtClean="0"/>
              <a:t>Pasal</a:t>
            </a:r>
            <a:r>
              <a:rPr lang="en-US" sz="3000" dirty="0" smtClean="0"/>
              <a:t> 24C UUD NRI </a:t>
            </a:r>
            <a:r>
              <a:rPr lang="en-US" sz="3000" dirty="0" err="1" smtClean="0"/>
              <a:t>Tahun</a:t>
            </a:r>
            <a:r>
              <a:rPr lang="en-US" sz="3000" dirty="0" smtClean="0"/>
              <a:t> 1945 </a:t>
            </a:r>
            <a:r>
              <a:rPr lang="en-US" sz="3000" dirty="0" err="1" smtClean="0"/>
              <a:t>menyebutkan</a:t>
            </a:r>
            <a:r>
              <a:rPr lang="en-US" sz="3000" dirty="0" smtClean="0"/>
              <a:t> </a:t>
            </a:r>
            <a:r>
              <a:rPr lang="en-US" sz="3000" dirty="0" err="1" smtClean="0"/>
              <a:t>ada</a:t>
            </a:r>
            <a:r>
              <a:rPr lang="en-US" sz="3000" dirty="0" smtClean="0"/>
              <a:t> 4 </a:t>
            </a:r>
            <a:r>
              <a:rPr lang="en-US" sz="3000" dirty="0" err="1" smtClean="0"/>
              <a:t>kewenangan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1 </a:t>
            </a:r>
            <a:r>
              <a:rPr lang="en-US" sz="3000" dirty="0" err="1" smtClean="0"/>
              <a:t>kewajiban</a:t>
            </a:r>
            <a:r>
              <a:rPr lang="en-US" sz="3000" dirty="0" smtClean="0"/>
              <a:t> MK, </a:t>
            </a:r>
            <a:r>
              <a:rPr lang="en-US" sz="3000" dirty="0" err="1" smtClean="0"/>
              <a:t>yaitu</a:t>
            </a:r>
            <a:r>
              <a:rPr lang="en-US" sz="3000" dirty="0" smtClean="0"/>
              <a:t>:</a:t>
            </a:r>
          </a:p>
          <a:p>
            <a:pPr marL="624078" indent="-514350">
              <a:buAutoNum type="arabicPeriod"/>
            </a:pPr>
            <a:r>
              <a:rPr lang="en-US" dirty="0" err="1" smtClean="0"/>
              <a:t>Menguji</a:t>
            </a:r>
            <a:r>
              <a:rPr lang="en-US" dirty="0" smtClean="0"/>
              <a:t> UU </a:t>
            </a:r>
            <a:r>
              <a:rPr lang="en-US" dirty="0" err="1" smtClean="0"/>
              <a:t>terhadap</a:t>
            </a:r>
            <a:r>
              <a:rPr lang="en-US" dirty="0" smtClean="0"/>
              <a:t> UUD.</a:t>
            </a:r>
          </a:p>
          <a:p>
            <a:pPr marL="624078" indent="-514350">
              <a:buAutoNum type="arabicPeriod"/>
            </a:pPr>
            <a:r>
              <a:rPr lang="en-US" dirty="0" err="1" smtClean="0"/>
              <a:t>Memutus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kewenangan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kewenangannya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UUD.</a:t>
            </a:r>
          </a:p>
          <a:p>
            <a:pPr marL="624078" indent="-514350">
              <a:buAutoNum type="arabicPeriod"/>
            </a:pPr>
            <a:r>
              <a:rPr lang="en-US" dirty="0" err="1" smtClean="0"/>
              <a:t>Memutus</a:t>
            </a:r>
            <a:r>
              <a:rPr lang="en-US" dirty="0" smtClean="0"/>
              <a:t> </a:t>
            </a:r>
            <a:r>
              <a:rPr lang="en-US" dirty="0" err="1" smtClean="0"/>
              <a:t>pembubaran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.</a:t>
            </a:r>
          </a:p>
          <a:p>
            <a:pPr marL="624078" indent="-514350">
              <a:buAutoNum type="arabicPeriod"/>
            </a:pPr>
            <a:r>
              <a:rPr lang="en-US" dirty="0" err="1" smtClean="0"/>
              <a:t>Memutus</a:t>
            </a:r>
            <a:r>
              <a:rPr lang="en-US" dirty="0" smtClean="0"/>
              <a:t> </a:t>
            </a:r>
            <a:r>
              <a:rPr lang="en-US" dirty="0" err="1" smtClean="0"/>
              <a:t>perselisihan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.</a:t>
            </a:r>
          </a:p>
          <a:p>
            <a:pPr marL="624078" indent="-514350">
              <a:buAutoNum type="arabicPeriod"/>
            </a:pP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DPR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dugaan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UUD.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ctr"/>
            <a:r>
              <a:rPr lang="en-US" sz="4000" noProof="1"/>
              <a:t>K</a:t>
            </a:r>
            <a:r>
              <a:rPr lang="id-ID" sz="4000" noProof="1" smtClean="0"/>
              <a:t>ewenang</a:t>
            </a:r>
            <a:r>
              <a:rPr lang="en-US" sz="4000" noProof="1" smtClean="0"/>
              <a:t>an</a:t>
            </a:r>
            <a:r>
              <a:rPr lang="id-ID" sz="4000" noProof="1" smtClean="0"/>
              <a:t> MK</a:t>
            </a:r>
            <a:endParaRPr lang="id-ID" sz="4000" noProof="1"/>
          </a:p>
        </p:txBody>
      </p:sp>
    </p:spTree>
    <p:extLst>
      <p:ext uri="{BB962C8B-B14F-4D97-AF65-F5344CB8AC3E}">
        <p14:creationId xmlns:p14="http://schemas.microsoft.com/office/powerpoint/2010/main" val="289089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8"/>
            <a:ext cx="8839200" cy="4525963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Pasal</a:t>
            </a:r>
            <a:r>
              <a:rPr lang="en-US" dirty="0" smtClean="0"/>
              <a:t> 24C UUD NRI </a:t>
            </a:r>
            <a:r>
              <a:rPr lang="en-US" dirty="0" err="1" smtClean="0"/>
              <a:t>Tahun</a:t>
            </a:r>
            <a:r>
              <a:rPr lang="en-US" dirty="0" smtClean="0"/>
              <a:t> 1945 </a:t>
            </a:r>
            <a:r>
              <a:rPr lang="en-US" dirty="0" err="1" smtClean="0"/>
              <a:t>menegaskan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MK </a:t>
            </a:r>
            <a:r>
              <a:rPr lang="en-US" dirty="0" err="1" smtClean="0"/>
              <a:t>berwenang</a:t>
            </a:r>
            <a:r>
              <a:rPr lang="en-US" dirty="0" smtClean="0"/>
              <a:t> </a:t>
            </a:r>
            <a:r>
              <a:rPr lang="en-US" dirty="0" err="1" smtClean="0"/>
              <a:t>mengadili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 yang </a:t>
            </a:r>
            <a:r>
              <a:rPr lang="en-US" dirty="0" err="1" smtClean="0"/>
              <a:t>putusannya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final.</a:t>
            </a:r>
          </a:p>
          <a:p>
            <a:r>
              <a:rPr lang="en-US" dirty="0" smtClean="0"/>
              <a:t>Proses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 </a:t>
            </a: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perkara-perkara</a:t>
            </a:r>
            <a:r>
              <a:rPr lang="en-US" dirty="0" smtClean="0"/>
              <a:t> di MK, </a:t>
            </a:r>
            <a:r>
              <a:rPr lang="en-US" dirty="0" err="1" smtClean="0"/>
              <a:t>diselesaikan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MK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lain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 MK.</a:t>
            </a:r>
          </a:p>
          <a:p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MK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DPR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, UUD NRI </a:t>
            </a:r>
            <a:r>
              <a:rPr lang="en-US" dirty="0" err="1"/>
              <a:t>T</a:t>
            </a:r>
            <a:r>
              <a:rPr lang="en-US" dirty="0" err="1" smtClean="0"/>
              <a:t>ahun</a:t>
            </a:r>
            <a:r>
              <a:rPr lang="en-US" dirty="0" smtClean="0"/>
              <a:t> 1945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tegas</a:t>
            </a:r>
            <a:r>
              <a:rPr lang="en-US" dirty="0" smtClean="0"/>
              <a:t> </a:t>
            </a:r>
            <a:r>
              <a:rPr lang="en-US" dirty="0" err="1" smtClean="0"/>
              <a:t>menyebut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 MK </a:t>
            </a:r>
            <a:r>
              <a:rPr lang="en-US" dirty="0" err="1" smtClean="0"/>
              <a:t>juga</a:t>
            </a:r>
            <a:r>
              <a:rPr lang="en-US" dirty="0" smtClean="0"/>
              <a:t> final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mengikat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/>
              <a:t>Lanjutan</a:t>
            </a:r>
            <a:r>
              <a:rPr lang="en-US" sz="40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90310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066800"/>
            <a:ext cx="8991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Menurut</a:t>
            </a:r>
            <a:r>
              <a:rPr lang="en-US" dirty="0" smtClean="0"/>
              <a:t> Hakim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Harjono</a:t>
            </a:r>
            <a:r>
              <a:rPr lang="en-US" dirty="0" smtClean="0"/>
              <a:t> (2008: 170-172),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kewenangan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MK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2,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menguji</a:t>
            </a:r>
            <a:r>
              <a:rPr lang="en-US" dirty="0" smtClean="0"/>
              <a:t> UU </a:t>
            </a:r>
            <a:r>
              <a:rPr lang="en-US" dirty="0" err="1" smtClean="0"/>
              <a:t>terhadap</a:t>
            </a:r>
            <a:r>
              <a:rPr lang="en-US" dirty="0" smtClean="0"/>
              <a:t> UUD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memutus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kewenangan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Kewenangan</a:t>
            </a:r>
            <a:r>
              <a:rPr lang="en-US" dirty="0" smtClean="0"/>
              <a:t> lain MK </a:t>
            </a:r>
            <a:r>
              <a:rPr lang="en-US" dirty="0" err="1" smtClean="0"/>
              <a:t>sebetulnya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diserahkan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lain. </a:t>
            </a:r>
          </a:p>
          <a:p>
            <a:r>
              <a:rPr lang="en-US" dirty="0" err="1" smtClean="0"/>
              <a:t>Kewenangan</a:t>
            </a:r>
            <a:r>
              <a:rPr lang="en-US" dirty="0" smtClean="0"/>
              <a:t> </a:t>
            </a:r>
            <a:r>
              <a:rPr lang="en-US" dirty="0" err="1" smtClean="0"/>
              <a:t>pembubaran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PTUN.</a:t>
            </a:r>
          </a:p>
          <a:p>
            <a:r>
              <a:rPr lang="en-US" dirty="0" err="1" smtClean="0"/>
              <a:t>Kewenangan</a:t>
            </a:r>
            <a:r>
              <a:rPr lang="en-US" dirty="0" smtClean="0"/>
              <a:t> </a:t>
            </a:r>
            <a:r>
              <a:rPr lang="en-US" dirty="0" err="1" smtClean="0"/>
              <a:t>perselesihan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penghitungan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yang </a:t>
            </a:r>
            <a:r>
              <a:rPr lang="en-US" dirty="0" err="1" smtClean="0"/>
              <a:t>benar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Kewenangan</a:t>
            </a:r>
            <a:r>
              <a:rPr lang="en-US" dirty="0" smtClean="0"/>
              <a:t> </a:t>
            </a:r>
            <a:r>
              <a:rPr lang="en-US" i="1" dirty="0" smtClean="0"/>
              <a:t>impeachment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MA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pembuktiannya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/>
              <a:t>Lanjutan</a:t>
            </a:r>
            <a:r>
              <a:rPr lang="en-US" sz="40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58118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kehakiman</a:t>
            </a:r>
            <a:r>
              <a:rPr lang="en-US" dirty="0" smtClean="0"/>
              <a:t> Indonesia </a:t>
            </a:r>
            <a:r>
              <a:rPr lang="en-US" dirty="0" err="1" smtClean="0"/>
              <a:t>menganut</a:t>
            </a:r>
            <a:r>
              <a:rPr lang="en-US" dirty="0" smtClean="0"/>
              <a:t> </a:t>
            </a:r>
            <a:r>
              <a:rPr lang="en-US" i="1" dirty="0" err="1" smtClean="0"/>
              <a:t>sistem</a:t>
            </a:r>
            <a:r>
              <a:rPr lang="en-US" i="1" dirty="0" smtClean="0"/>
              <a:t> </a:t>
            </a:r>
            <a:r>
              <a:rPr lang="en-US" i="1" dirty="0" err="1" smtClean="0"/>
              <a:t>bifurkasi</a:t>
            </a:r>
            <a:r>
              <a:rPr lang="en-US" dirty="0" smtClean="0"/>
              <a:t> (</a:t>
            </a:r>
            <a:r>
              <a:rPr lang="en-US" i="1" dirty="0" smtClean="0"/>
              <a:t>bifurcation system</a:t>
            </a:r>
            <a:r>
              <a:rPr lang="en-US" dirty="0" smtClean="0"/>
              <a:t>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err="1" smtClean="0"/>
              <a:t>struktur</a:t>
            </a:r>
            <a:r>
              <a:rPr lang="en-US" i="1" dirty="0" smtClean="0"/>
              <a:t> </a:t>
            </a:r>
            <a:r>
              <a:rPr lang="en-US" i="1" dirty="0" err="1" smtClean="0"/>
              <a:t>dualisme</a:t>
            </a:r>
            <a:r>
              <a:rPr lang="en-US" dirty="0" smtClean="0"/>
              <a:t> (</a:t>
            </a:r>
            <a:r>
              <a:rPr lang="en-US" i="1" dirty="0" smtClean="0"/>
              <a:t>dualist structure</a:t>
            </a:r>
            <a:r>
              <a:rPr lang="en-US" dirty="0" smtClean="0"/>
              <a:t>)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kehakiman</a:t>
            </a:r>
            <a:r>
              <a:rPr lang="en-US" dirty="0" smtClean="0"/>
              <a:t>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2 </a:t>
            </a:r>
            <a:r>
              <a:rPr lang="en-US" dirty="0" err="1" smtClean="0"/>
              <a:t>cabang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: </a:t>
            </a:r>
          </a:p>
          <a:p>
            <a:pPr marL="109728" indent="0">
              <a:buNone/>
            </a:pPr>
            <a:endParaRPr lang="en-US" dirty="0" smtClean="0"/>
          </a:p>
          <a:p>
            <a:pPr marL="624078" indent="-514350">
              <a:buAutoNum type="arabicPeriod"/>
            </a:pP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yang </a:t>
            </a:r>
            <a:r>
              <a:rPr lang="en-US" dirty="0" err="1" smtClean="0"/>
              <a:t>berpuncak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MA. </a:t>
            </a:r>
          </a:p>
          <a:p>
            <a:pPr marL="624078" indent="-514350">
              <a:buAutoNum type="arabicPeriod"/>
            </a:pP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yang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MK.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/>
              <a:t>Lanjutan</a:t>
            </a:r>
            <a:r>
              <a:rPr lang="en-US" sz="40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30092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LATAR BELAKANG DAN ALASAN PEMBENTUKAN MK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>
          <a:xfrm>
            <a:off x="457200" y="1905000"/>
            <a:ext cx="4191000" cy="4724400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id-ID" sz="3000" b="1" noProof="1" smtClean="0"/>
              <a:t>Pembahasan:</a:t>
            </a:r>
          </a:p>
          <a:p>
            <a:r>
              <a:rPr lang="id-ID" dirty="0" smtClean="0"/>
              <a:t>Sejarah Munculnya Peradilan Konstitusi</a:t>
            </a:r>
            <a:endParaRPr lang="en-US" dirty="0" smtClean="0"/>
          </a:p>
          <a:p>
            <a:pPr lvl="0"/>
            <a:r>
              <a:rPr lang="id-ID" dirty="0" smtClean="0"/>
              <a:t>Model-Model Peradilan Konstitusi</a:t>
            </a:r>
            <a:endParaRPr lang="en-US" dirty="0" smtClean="0"/>
          </a:p>
          <a:p>
            <a:pPr lvl="0"/>
            <a:r>
              <a:rPr lang="id-ID" dirty="0" smtClean="0"/>
              <a:t>Gagasan </a:t>
            </a:r>
            <a:r>
              <a:rPr lang="id-ID" dirty="0"/>
              <a:t>Pembentukan Peradilan Konstitusi dalam Sejarah Indonesia</a:t>
            </a:r>
            <a:endParaRPr lang="en-US" dirty="0"/>
          </a:p>
          <a:p>
            <a:pPr lvl="0"/>
            <a:r>
              <a:rPr lang="id-ID" dirty="0"/>
              <a:t>Latar Belakang </a:t>
            </a:r>
            <a:r>
              <a:rPr lang="en-US" dirty="0" smtClean="0"/>
              <a:t>P</a:t>
            </a:r>
            <a:r>
              <a:rPr lang="id-ID" dirty="0" smtClean="0"/>
              <a:t>embentukan MK</a:t>
            </a:r>
            <a:endParaRPr lang="en-US" dirty="0"/>
          </a:p>
          <a:p>
            <a:r>
              <a:rPr lang="id-ID" dirty="0"/>
              <a:t>Proses Pembentukan </a:t>
            </a:r>
            <a:r>
              <a:rPr lang="id-ID" dirty="0" smtClean="0"/>
              <a:t>MK</a:t>
            </a:r>
            <a:endParaRPr lang="en-US" dirty="0" smtClean="0"/>
          </a:p>
          <a:p>
            <a:r>
              <a:rPr lang="en-US" dirty="0" err="1" smtClean="0"/>
              <a:t>Kedudukan</a:t>
            </a:r>
            <a:r>
              <a:rPr lang="en-US" dirty="0" smtClean="0"/>
              <a:t>, </a:t>
            </a:r>
            <a:r>
              <a:rPr lang="en-US" dirty="0" err="1" smtClean="0"/>
              <a:t>Wewenang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MK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1" y="2057400"/>
            <a:ext cx="3505199" cy="4190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232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MK </a:t>
            </a:r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i="1" dirty="0" err="1"/>
              <a:t>judex</a:t>
            </a:r>
            <a:r>
              <a:rPr lang="en-US" i="1" dirty="0"/>
              <a:t> </a:t>
            </a:r>
            <a:r>
              <a:rPr lang="en-US" i="1" dirty="0" err="1"/>
              <a:t>factie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terlibat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aktif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memeriksa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fakta-fakta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perkara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endParaRPr lang="en-US" dirty="0"/>
          </a:p>
          <a:p>
            <a:r>
              <a:rPr lang="en-US" dirty="0"/>
              <a:t>MA </a:t>
            </a:r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i="1" dirty="0" err="1"/>
              <a:t>judex</a:t>
            </a:r>
            <a:r>
              <a:rPr lang="en-US" i="1" dirty="0"/>
              <a:t> </a:t>
            </a:r>
            <a:r>
              <a:rPr lang="en-US" i="1" dirty="0" err="1"/>
              <a:t>juris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hanya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memeriksa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berkas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perkara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memperhatikan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aspek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penerapan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hukum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oleh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pengadilan</a:t>
            </a:r>
            <a:r>
              <a:rPr lang="en-US" dirty="0">
                <a:sym typeface="Wingdings" pitchFamily="2" charset="2"/>
              </a:rPr>
              <a:t> di </a:t>
            </a:r>
            <a:r>
              <a:rPr lang="en-US" dirty="0" err="1">
                <a:sym typeface="Wingdings" pitchFamily="2" charset="2"/>
              </a:rPr>
              <a:t>bawah</a:t>
            </a:r>
            <a:r>
              <a:rPr lang="en-US" dirty="0">
                <a:sym typeface="Wingdings" pitchFamily="2" charset="2"/>
              </a:rPr>
              <a:t> MA.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/>
              <a:t>Lanjutan</a:t>
            </a:r>
            <a:r>
              <a:rPr lang="en-US" sz="40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09831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635691"/>
          </a:xfrm>
        </p:spPr>
        <p:txBody>
          <a:bodyPr>
            <a:normAutofit fontScale="92500"/>
          </a:bodyPr>
          <a:lstStyle/>
          <a:p>
            <a:r>
              <a:rPr lang="en-US" sz="2800" dirty="0" err="1"/>
              <a:t>Kewenangan</a:t>
            </a:r>
            <a:r>
              <a:rPr lang="en-US" sz="2800" dirty="0"/>
              <a:t> MK </a:t>
            </a:r>
            <a:r>
              <a:rPr lang="en-US" sz="2800" dirty="0" err="1"/>
              <a:t>berhubungan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 smtClean="0"/>
              <a:t>politik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kadang</a:t>
            </a:r>
            <a:r>
              <a:rPr lang="en-US" sz="2800" dirty="0" smtClean="0"/>
              <a:t> MK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pengadilan</a:t>
            </a:r>
            <a:r>
              <a:rPr lang="en-US" sz="2800" dirty="0" smtClean="0"/>
              <a:t> </a:t>
            </a:r>
            <a:r>
              <a:rPr lang="en-US" sz="2800" dirty="0" err="1" smtClean="0"/>
              <a:t>politik</a:t>
            </a:r>
            <a:r>
              <a:rPr lang="en-US" sz="2800" dirty="0" smtClean="0"/>
              <a:t>. </a:t>
            </a:r>
            <a:r>
              <a:rPr lang="en-US" sz="2800" dirty="0" err="1" smtClean="0"/>
              <a:t>Namun</a:t>
            </a:r>
            <a:r>
              <a:rPr lang="en-US" sz="2800" dirty="0" smtClean="0"/>
              <a:t> </a:t>
            </a:r>
            <a:r>
              <a:rPr lang="en-US" sz="2800" dirty="0"/>
              <a:t>MK </a:t>
            </a:r>
            <a:r>
              <a:rPr lang="en-US" sz="2800" dirty="0" err="1"/>
              <a:t>bukan</a:t>
            </a:r>
            <a:r>
              <a:rPr lang="en-US" sz="2800" dirty="0"/>
              <a:t> </a:t>
            </a:r>
            <a:r>
              <a:rPr lang="en-US" sz="2800" dirty="0" err="1"/>
              <a:t>lembaga</a:t>
            </a:r>
            <a:r>
              <a:rPr lang="en-US" sz="2800" dirty="0"/>
              <a:t> </a:t>
            </a:r>
            <a:r>
              <a:rPr lang="en-US" sz="2800" dirty="0" err="1"/>
              <a:t>politik</a:t>
            </a:r>
            <a:r>
              <a:rPr lang="en-US" sz="2800" dirty="0"/>
              <a:t> </a:t>
            </a:r>
            <a:r>
              <a:rPr lang="en-US" sz="2800" dirty="0">
                <a:sym typeface="Wingdings" pitchFamily="2" charset="2"/>
              </a:rPr>
              <a:t> </a:t>
            </a:r>
            <a:r>
              <a:rPr lang="en-US" sz="2800" dirty="0" err="1">
                <a:sym typeface="Wingdings" pitchFamily="2" charset="2"/>
              </a:rPr>
              <a:t>harus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independen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imparsial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dalam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memutus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perkara</a:t>
            </a:r>
            <a:r>
              <a:rPr lang="en-US" sz="2800" dirty="0" smtClean="0">
                <a:sym typeface="Wingdings" pitchFamily="2" charset="2"/>
              </a:rPr>
              <a:t>.</a:t>
            </a:r>
            <a:endParaRPr lang="en-US" sz="2800" dirty="0">
              <a:sym typeface="Wingdings" pitchFamily="2" charset="2"/>
            </a:endParaRPr>
          </a:p>
          <a:p>
            <a:r>
              <a:rPr lang="en-US" sz="2800" dirty="0" smtClean="0">
                <a:sym typeface="Wingdings" pitchFamily="2" charset="2"/>
              </a:rPr>
              <a:t>Hans </a:t>
            </a:r>
            <a:r>
              <a:rPr lang="en-US" sz="2800" dirty="0" err="1" smtClean="0">
                <a:sym typeface="Wingdings" pitchFamily="2" charset="2"/>
              </a:rPr>
              <a:t>Kelsen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menyebut</a:t>
            </a:r>
            <a:r>
              <a:rPr lang="en-US" sz="2800" dirty="0" smtClean="0">
                <a:sym typeface="Wingdings" pitchFamily="2" charset="2"/>
              </a:rPr>
              <a:t> MK </a:t>
            </a:r>
            <a:r>
              <a:rPr lang="en-US" sz="2800" dirty="0" err="1" smtClean="0">
                <a:sym typeface="Wingdings" pitchFamily="2" charset="2"/>
              </a:rPr>
              <a:t>sebagai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i="1" dirty="0" smtClean="0">
                <a:sym typeface="Wingdings" pitchFamily="2" charset="2"/>
              </a:rPr>
              <a:t>negative legislator</a:t>
            </a:r>
            <a:r>
              <a:rPr lang="en-US" sz="2800" dirty="0" smtClean="0">
                <a:sym typeface="Wingdings" pitchFamily="2" charset="2"/>
              </a:rPr>
              <a:t>  </a:t>
            </a:r>
            <a:r>
              <a:rPr lang="en-US" sz="2800" dirty="0" err="1" smtClean="0">
                <a:sym typeface="Wingdings" pitchFamily="2" charset="2"/>
              </a:rPr>
              <a:t>berwenang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mengenyampingkan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membatalkan</a:t>
            </a:r>
            <a:r>
              <a:rPr lang="en-US" sz="2800" dirty="0" smtClean="0">
                <a:sym typeface="Wingdings" pitchFamily="2" charset="2"/>
              </a:rPr>
              <a:t> UU yang </a:t>
            </a:r>
            <a:r>
              <a:rPr lang="en-US" sz="2800" dirty="0" err="1" smtClean="0">
                <a:sym typeface="Wingdings" pitchFamily="2" charset="2"/>
              </a:rPr>
              <a:t>bertentangan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dengan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konstitusi</a:t>
            </a:r>
            <a:r>
              <a:rPr lang="en-US" sz="2800" dirty="0" smtClean="0">
                <a:sym typeface="Wingdings" pitchFamily="2" charset="2"/>
              </a:rPr>
              <a:t>.</a:t>
            </a:r>
          </a:p>
          <a:p>
            <a:r>
              <a:rPr lang="en-US" sz="2800" dirty="0" smtClean="0">
                <a:sym typeface="Wingdings" pitchFamily="2" charset="2"/>
              </a:rPr>
              <a:t>MK </a:t>
            </a:r>
            <a:r>
              <a:rPr lang="en-US" sz="2800" dirty="0" err="1" smtClean="0">
                <a:sym typeface="Wingdings" pitchFamily="2" charset="2"/>
              </a:rPr>
              <a:t>sebagai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i="1" dirty="0" smtClean="0">
                <a:sym typeface="Wingdings" pitchFamily="2" charset="2"/>
              </a:rPr>
              <a:t>counter-balance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atas</a:t>
            </a:r>
            <a:r>
              <a:rPr lang="en-US" sz="2800" dirty="0" smtClean="0">
                <a:sym typeface="Wingdings" pitchFamily="2" charset="2"/>
              </a:rPr>
              <a:t> DPR yang </a:t>
            </a:r>
            <a:r>
              <a:rPr lang="en-US" sz="2800" dirty="0" err="1" smtClean="0">
                <a:sym typeface="Wingdings" pitchFamily="2" charset="2"/>
              </a:rPr>
              <a:t>berfungsi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sebagai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i="1" dirty="0" smtClean="0">
                <a:sym typeface="Wingdings" pitchFamily="2" charset="2"/>
              </a:rPr>
              <a:t>positive legislator</a:t>
            </a:r>
            <a:r>
              <a:rPr lang="en-US" sz="2800" dirty="0" smtClean="0">
                <a:sym typeface="Wingdings" pitchFamily="2" charset="2"/>
              </a:rPr>
              <a:t>  </a:t>
            </a:r>
            <a:r>
              <a:rPr lang="en-US" sz="2800" dirty="0" err="1" smtClean="0">
                <a:sym typeface="Wingdings" pitchFamily="2" charset="2"/>
              </a:rPr>
              <a:t>berwenang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membuat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mengesahkan</a:t>
            </a:r>
            <a:r>
              <a:rPr lang="en-US" sz="2800" dirty="0" smtClean="0">
                <a:sym typeface="Wingdings" pitchFamily="2" charset="2"/>
              </a:rPr>
              <a:t> UU.</a:t>
            </a:r>
            <a:endParaRPr lang="en-US" sz="28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pPr algn="ctr"/>
            <a:r>
              <a:rPr lang="en-US" sz="4400" dirty="0" err="1"/>
              <a:t>Lanjutan</a:t>
            </a:r>
            <a:r>
              <a:rPr lang="en-US" sz="4400" dirty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33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686800" cy="4525963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Berdasarkan</a:t>
            </a:r>
            <a:r>
              <a:rPr lang="en-US" sz="3000" dirty="0" smtClean="0"/>
              <a:t> </a:t>
            </a:r>
            <a:r>
              <a:rPr lang="en-US" sz="3000" dirty="0" err="1" smtClean="0"/>
              <a:t>pada</a:t>
            </a:r>
            <a:r>
              <a:rPr lang="en-US" sz="3000" dirty="0" smtClean="0"/>
              <a:t> </a:t>
            </a:r>
            <a:r>
              <a:rPr lang="en-US" sz="3000" dirty="0" err="1" smtClean="0"/>
              <a:t>kewenangan</a:t>
            </a:r>
            <a:r>
              <a:rPr lang="en-US" sz="3000" dirty="0" smtClean="0"/>
              <a:t> yang </a:t>
            </a:r>
            <a:r>
              <a:rPr lang="en-US" sz="3000" dirty="0" err="1" smtClean="0"/>
              <a:t>dimilikinya</a:t>
            </a:r>
            <a:r>
              <a:rPr lang="en-US" sz="3000" dirty="0" smtClean="0"/>
              <a:t>, MK </a:t>
            </a:r>
            <a:r>
              <a:rPr lang="en-US" sz="3000" dirty="0" err="1" smtClean="0"/>
              <a:t>memiliki</a:t>
            </a:r>
            <a:r>
              <a:rPr lang="en-US" sz="3000" dirty="0" smtClean="0"/>
              <a:t> </a:t>
            </a:r>
            <a:r>
              <a:rPr lang="en-US" sz="3000" dirty="0" err="1" smtClean="0"/>
              <a:t>fungsi</a:t>
            </a:r>
            <a:r>
              <a:rPr lang="en-US" sz="3000" dirty="0" smtClean="0"/>
              <a:t> </a:t>
            </a:r>
            <a:r>
              <a:rPr lang="en-US" sz="3000" dirty="0" err="1" smtClean="0"/>
              <a:t>berikut</a:t>
            </a:r>
            <a:r>
              <a:rPr lang="en-US" sz="3000" dirty="0" smtClean="0"/>
              <a:t> :</a:t>
            </a:r>
          </a:p>
          <a:p>
            <a:pPr marL="109728" indent="0">
              <a:buNone/>
            </a:pPr>
            <a:endParaRPr lang="en-US" sz="3000" dirty="0" smtClean="0"/>
          </a:p>
          <a:p>
            <a:pPr marL="624078" indent="-514350">
              <a:buAutoNum type="arabicPeriod"/>
            </a:pPr>
            <a:r>
              <a:rPr lang="en-US" dirty="0" err="1"/>
              <a:t>P</a:t>
            </a:r>
            <a:r>
              <a:rPr lang="en-US" dirty="0" err="1" smtClean="0"/>
              <a:t>engawal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.</a:t>
            </a:r>
          </a:p>
          <a:p>
            <a:pPr marL="624078" indent="-514350">
              <a:buAutoNum type="arabicPeriod"/>
            </a:pPr>
            <a:r>
              <a:rPr lang="en-US" dirty="0" err="1" smtClean="0"/>
              <a:t>Penafsir</a:t>
            </a:r>
            <a:r>
              <a:rPr lang="en-US" dirty="0" smtClean="0"/>
              <a:t> final </a:t>
            </a:r>
            <a:r>
              <a:rPr lang="en-US" dirty="0" err="1" smtClean="0"/>
              <a:t>konstitusi</a:t>
            </a:r>
            <a:r>
              <a:rPr lang="en-US" dirty="0" smtClean="0"/>
              <a:t>.</a:t>
            </a:r>
          </a:p>
          <a:p>
            <a:pPr marL="624078" indent="-514350">
              <a:buAutoNum type="arabicPeriod"/>
            </a:pPr>
            <a:r>
              <a:rPr lang="en-US" dirty="0" err="1" smtClean="0"/>
              <a:t>Pelindung</a:t>
            </a:r>
            <a:r>
              <a:rPr lang="en-US" dirty="0" smtClean="0"/>
              <a:t> HAM.</a:t>
            </a:r>
          </a:p>
          <a:p>
            <a:pPr marL="624078" indent="-514350">
              <a:buAutoNum type="arabicPeriod"/>
            </a:pPr>
            <a:r>
              <a:rPr lang="en-US" dirty="0" err="1" smtClean="0"/>
              <a:t>Pelindung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konstitusional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</a:p>
          <a:p>
            <a:pPr marL="624078" indent="-514350">
              <a:buAutoNum type="arabicPeriod"/>
            </a:pPr>
            <a:r>
              <a:rPr lang="en-US" dirty="0" err="1" smtClean="0"/>
              <a:t>Pelindung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4000" noProof="1" smtClean="0"/>
              <a:t>Fungsi MK</a:t>
            </a:r>
            <a:endParaRPr lang="id-ID" sz="4000" noProof="1"/>
          </a:p>
        </p:txBody>
      </p:sp>
    </p:spTree>
    <p:extLst>
      <p:ext uri="{BB962C8B-B14F-4D97-AF65-F5344CB8AC3E}">
        <p14:creationId xmlns:p14="http://schemas.microsoft.com/office/powerpoint/2010/main" val="84974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95400"/>
            <a:ext cx="89154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sz="3200" dirty="0" err="1" smtClean="0"/>
              <a:t>Achmad</a:t>
            </a:r>
            <a:r>
              <a:rPr lang="en-US" sz="3200" dirty="0" smtClean="0"/>
              <a:t> </a:t>
            </a:r>
            <a:r>
              <a:rPr lang="en-US" sz="3200" dirty="0" err="1" smtClean="0"/>
              <a:t>Roestandi</a:t>
            </a:r>
            <a:r>
              <a:rPr lang="en-US" sz="3200" dirty="0" smtClean="0"/>
              <a:t>, </a:t>
            </a:r>
            <a:r>
              <a:rPr lang="en-US" sz="3200" i="1" dirty="0" err="1" smtClean="0"/>
              <a:t>Mahkamah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Konstitusi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dalam</a:t>
            </a:r>
            <a:r>
              <a:rPr lang="en-US" sz="3200" i="1" dirty="0" smtClean="0"/>
              <a:t> Tanya </a:t>
            </a:r>
            <a:r>
              <a:rPr lang="en-US" sz="3200" i="1" dirty="0" err="1" smtClean="0"/>
              <a:t>Jawab</a:t>
            </a:r>
            <a:r>
              <a:rPr lang="en-US" sz="3200" dirty="0" smtClean="0"/>
              <a:t> (</a:t>
            </a:r>
            <a:r>
              <a:rPr lang="en-US" sz="3200" dirty="0" err="1" smtClean="0"/>
              <a:t>Sekretariat</a:t>
            </a:r>
            <a:r>
              <a:rPr lang="en-US" sz="3200" dirty="0" smtClean="0"/>
              <a:t> </a:t>
            </a:r>
            <a:r>
              <a:rPr lang="en-US" sz="3200" dirty="0" err="1" smtClean="0"/>
              <a:t>Jenderal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Kepaniteraan</a:t>
            </a:r>
            <a:r>
              <a:rPr lang="en-US" sz="3200" dirty="0" smtClean="0"/>
              <a:t> MKRI: Jakarta, 2006).</a:t>
            </a:r>
          </a:p>
          <a:p>
            <a:pPr lvl="0"/>
            <a:r>
              <a:rPr lang="id-ID" sz="3200" dirty="0" smtClean="0"/>
              <a:t>Jimly </a:t>
            </a:r>
            <a:r>
              <a:rPr lang="id-ID" sz="3200" dirty="0"/>
              <a:t>Asshiddiqie, </a:t>
            </a:r>
            <a:r>
              <a:rPr lang="id-ID" sz="3200" i="1" dirty="0"/>
              <a:t>Konstitusi dan Konstitusionalisme </a:t>
            </a:r>
            <a:r>
              <a:rPr lang="id-ID" sz="3200" i="1" dirty="0" smtClean="0"/>
              <a:t>Indonesia</a:t>
            </a:r>
            <a:r>
              <a:rPr lang="en-US" sz="3200" i="1" dirty="0" smtClean="0"/>
              <a:t> </a:t>
            </a:r>
            <a:r>
              <a:rPr lang="en-US" sz="3200" dirty="0" smtClean="0"/>
              <a:t>(</a:t>
            </a:r>
            <a:r>
              <a:rPr lang="en-US" sz="3200" dirty="0" err="1" smtClean="0"/>
              <a:t>Sekretariat</a:t>
            </a:r>
            <a:r>
              <a:rPr lang="en-US" sz="3200" dirty="0" smtClean="0"/>
              <a:t> </a:t>
            </a:r>
            <a:r>
              <a:rPr lang="en-US" sz="3200" dirty="0" err="1" smtClean="0"/>
              <a:t>Jenderal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Kepaniteraan</a:t>
            </a:r>
            <a:r>
              <a:rPr lang="en-US" sz="3200" dirty="0" smtClean="0"/>
              <a:t> MKRI &amp; PSHTN FHUI: Jakarta, 2004) </a:t>
            </a:r>
            <a:endParaRPr lang="en-US" sz="3200" dirty="0"/>
          </a:p>
          <a:p>
            <a:pPr lvl="0"/>
            <a:r>
              <a:rPr lang="en-US" sz="3200" dirty="0" err="1" smtClean="0"/>
              <a:t>Jimly</a:t>
            </a:r>
            <a:r>
              <a:rPr lang="en-US" sz="3200" dirty="0" smtClean="0"/>
              <a:t> </a:t>
            </a:r>
            <a:r>
              <a:rPr lang="en-US" sz="3200" dirty="0" err="1" smtClean="0"/>
              <a:t>Asshiddiqie</a:t>
            </a:r>
            <a:r>
              <a:rPr lang="en-US" sz="3200" dirty="0" smtClean="0"/>
              <a:t>, </a:t>
            </a:r>
            <a:r>
              <a:rPr lang="en-US" sz="3200" i="1" dirty="0" smtClean="0"/>
              <a:t>Model-Model </a:t>
            </a:r>
            <a:r>
              <a:rPr lang="en-US" sz="3200" i="1" dirty="0" err="1" smtClean="0"/>
              <a:t>Pengujian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Konstitusional</a:t>
            </a:r>
            <a:r>
              <a:rPr lang="en-US" sz="3200" i="1" dirty="0" smtClean="0"/>
              <a:t> di </a:t>
            </a:r>
            <a:r>
              <a:rPr lang="en-US" sz="3200" i="1" dirty="0" err="1" smtClean="0"/>
              <a:t>Berbagai</a:t>
            </a:r>
            <a:r>
              <a:rPr lang="en-US" sz="3200" i="1" dirty="0" smtClean="0"/>
              <a:t> Negara</a:t>
            </a:r>
            <a:r>
              <a:rPr lang="en-US" sz="3200" dirty="0" smtClean="0"/>
              <a:t> (</a:t>
            </a:r>
            <a:r>
              <a:rPr lang="en-US" sz="3200" dirty="0" err="1" smtClean="0"/>
              <a:t>Konstitusi</a:t>
            </a:r>
            <a:r>
              <a:rPr lang="en-US" sz="3200" dirty="0" smtClean="0"/>
              <a:t> Press: Jakarta, 2005).</a:t>
            </a:r>
            <a:r>
              <a:rPr lang="id-ID" sz="3200" dirty="0"/>
              <a:t> </a:t>
            </a:r>
            <a:endParaRPr lang="en-US" sz="3200" dirty="0" smtClean="0"/>
          </a:p>
          <a:p>
            <a:pPr lvl="0"/>
            <a:r>
              <a:rPr lang="id-ID" sz="3200" dirty="0" smtClean="0"/>
              <a:t>Jimly </a:t>
            </a:r>
            <a:r>
              <a:rPr lang="id-ID" sz="3200" dirty="0"/>
              <a:t>Asshiddiqie dan Ahmad Syahrizal, </a:t>
            </a:r>
            <a:r>
              <a:rPr lang="id-ID" sz="3200" i="1" dirty="0"/>
              <a:t>Peradilan Konstitusi di </a:t>
            </a:r>
            <a:r>
              <a:rPr lang="en-US" sz="3200" i="1" dirty="0" err="1" smtClean="0"/>
              <a:t>Sepuluh</a:t>
            </a:r>
            <a:r>
              <a:rPr lang="id-ID" sz="3200" i="1" dirty="0" smtClean="0"/>
              <a:t> Negara</a:t>
            </a:r>
            <a:r>
              <a:rPr lang="en-US" sz="3200" i="1" dirty="0" smtClean="0"/>
              <a:t> </a:t>
            </a:r>
            <a:r>
              <a:rPr lang="en-US" sz="3200" dirty="0" smtClean="0"/>
              <a:t>(</a:t>
            </a:r>
            <a:r>
              <a:rPr lang="en-US" sz="3200" dirty="0" err="1" smtClean="0"/>
              <a:t>Sekretariat</a:t>
            </a:r>
            <a:r>
              <a:rPr lang="en-US" sz="3200" dirty="0" smtClean="0"/>
              <a:t> </a:t>
            </a:r>
            <a:r>
              <a:rPr lang="en-US" sz="3200" dirty="0" err="1" smtClean="0"/>
              <a:t>Jenderal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Kepaniteraan</a:t>
            </a:r>
            <a:r>
              <a:rPr lang="en-US" sz="3200" dirty="0" smtClean="0"/>
              <a:t> MKRI: Jakarta, 2006).</a:t>
            </a:r>
            <a:endParaRPr lang="en-US" sz="3200" dirty="0"/>
          </a:p>
          <a:p>
            <a:r>
              <a:rPr lang="en-US" sz="3200" dirty="0" err="1" smtClean="0"/>
              <a:t>Maruarar</a:t>
            </a:r>
            <a:r>
              <a:rPr lang="en-US" sz="3200" dirty="0" smtClean="0"/>
              <a:t> </a:t>
            </a:r>
            <a:r>
              <a:rPr lang="en-US" sz="3200" dirty="0" err="1"/>
              <a:t>Siahaan</a:t>
            </a:r>
            <a:r>
              <a:rPr lang="en-US" sz="3200" dirty="0"/>
              <a:t>, </a:t>
            </a:r>
            <a:r>
              <a:rPr lang="en-US" sz="3200" i="1" dirty="0" err="1"/>
              <a:t>Hukum</a:t>
            </a:r>
            <a:r>
              <a:rPr lang="en-US" sz="3200" i="1" dirty="0"/>
              <a:t> </a:t>
            </a:r>
            <a:r>
              <a:rPr lang="en-US" sz="3200" i="1" dirty="0" err="1"/>
              <a:t>Acara</a:t>
            </a:r>
            <a:r>
              <a:rPr lang="en-US" sz="3200" i="1" dirty="0"/>
              <a:t> </a:t>
            </a:r>
            <a:r>
              <a:rPr lang="en-US" sz="3200" i="1" dirty="0" err="1"/>
              <a:t>Mahkamah</a:t>
            </a:r>
            <a:r>
              <a:rPr lang="en-US" sz="3200" i="1" dirty="0"/>
              <a:t> </a:t>
            </a:r>
            <a:r>
              <a:rPr lang="en-US" sz="3200" i="1" dirty="0" err="1"/>
              <a:t>Konstitusi</a:t>
            </a:r>
            <a:r>
              <a:rPr lang="en-US" sz="3200" i="1" dirty="0"/>
              <a:t> </a:t>
            </a:r>
            <a:r>
              <a:rPr lang="en-US" sz="3200" i="1" dirty="0" err="1"/>
              <a:t>Republik</a:t>
            </a:r>
            <a:r>
              <a:rPr lang="en-US" sz="3200" dirty="0"/>
              <a:t> Indonesia (</a:t>
            </a:r>
            <a:r>
              <a:rPr lang="en-US" sz="3200" dirty="0" err="1"/>
              <a:t>Mahkamah</a:t>
            </a:r>
            <a:r>
              <a:rPr lang="en-US" sz="3200" dirty="0"/>
              <a:t> </a:t>
            </a:r>
            <a:r>
              <a:rPr lang="en-US" sz="3200" dirty="0" err="1"/>
              <a:t>Konstitusi</a:t>
            </a:r>
            <a:r>
              <a:rPr lang="en-US" sz="3200" dirty="0"/>
              <a:t> </a:t>
            </a:r>
            <a:r>
              <a:rPr lang="en-US" sz="3200" dirty="0" err="1"/>
              <a:t>Republik</a:t>
            </a:r>
            <a:r>
              <a:rPr lang="en-US" sz="3200" dirty="0"/>
              <a:t> Indonesia: Jakarta 2006).</a:t>
            </a:r>
          </a:p>
          <a:p>
            <a:r>
              <a:rPr lang="en-US" sz="3200" dirty="0"/>
              <a:t>Tim </a:t>
            </a:r>
            <a:r>
              <a:rPr lang="en-US" sz="3200" dirty="0" err="1"/>
              <a:t>Penyusun</a:t>
            </a:r>
            <a:r>
              <a:rPr lang="en-US" sz="3200" dirty="0"/>
              <a:t> </a:t>
            </a:r>
            <a:r>
              <a:rPr lang="en-US" sz="3200" dirty="0" err="1"/>
              <a:t>Hukum</a:t>
            </a:r>
            <a:r>
              <a:rPr lang="en-US" sz="3200" dirty="0"/>
              <a:t> </a:t>
            </a:r>
            <a:r>
              <a:rPr lang="en-US" sz="3200" dirty="0" err="1"/>
              <a:t>Acara</a:t>
            </a:r>
            <a:r>
              <a:rPr lang="en-US" sz="3200" dirty="0"/>
              <a:t> </a:t>
            </a:r>
            <a:r>
              <a:rPr lang="en-US" sz="3200" dirty="0" err="1"/>
              <a:t>Mahkamah</a:t>
            </a:r>
            <a:r>
              <a:rPr lang="en-US" sz="3200" dirty="0"/>
              <a:t> </a:t>
            </a:r>
            <a:r>
              <a:rPr lang="en-US" sz="3200" dirty="0" err="1"/>
              <a:t>Konstitusi</a:t>
            </a:r>
            <a:r>
              <a:rPr lang="en-US" sz="3200" dirty="0"/>
              <a:t>, </a:t>
            </a:r>
            <a:r>
              <a:rPr lang="en-US" sz="3200" i="1" dirty="0" err="1"/>
              <a:t>Hukum</a:t>
            </a:r>
            <a:r>
              <a:rPr lang="en-US" sz="3200" i="1" dirty="0"/>
              <a:t> </a:t>
            </a:r>
            <a:r>
              <a:rPr lang="en-US" sz="3200" i="1" dirty="0" err="1"/>
              <a:t>Acara</a:t>
            </a:r>
            <a:r>
              <a:rPr lang="en-US" sz="3200" i="1" dirty="0"/>
              <a:t> </a:t>
            </a:r>
            <a:r>
              <a:rPr lang="en-US" sz="3200" i="1" dirty="0" err="1"/>
              <a:t>Mahkamah</a:t>
            </a:r>
            <a:r>
              <a:rPr lang="en-US" sz="3200" i="1" dirty="0"/>
              <a:t> </a:t>
            </a:r>
            <a:r>
              <a:rPr lang="en-US" sz="3200" i="1" dirty="0" err="1"/>
              <a:t>Konstitusi</a:t>
            </a:r>
            <a:r>
              <a:rPr lang="en-US" sz="3200" dirty="0"/>
              <a:t> (</a:t>
            </a:r>
            <a:r>
              <a:rPr lang="en-US" sz="3200" dirty="0" err="1"/>
              <a:t>Sekretariat</a:t>
            </a:r>
            <a:r>
              <a:rPr lang="en-US" sz="3200" dirty="0"/>
              <a:t> </a:t>
            </a:r>
            <a:r>
              <a:rPr lang="en-US" sz="3200" dirty="0" err="1"/>
              <a:t>Jenderal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Kepaniteraan</a:t>
            </a:r>
            <a:r>
              <a:rPr lang="en-US" sz="3200" dirty="0"/>
              <a:t> </a:t>
            </a:r>
            <a:r>
              <a:rPr lang="en-US" sz="3200" dirty="0" err="1"/>
              <a:t>Mahkamah</a:t>
            </a:r>
            <a:r>
              <a:rPr lang="en-US" sz="3200" dirty="0"/>
              <a:t> </a:t>
            </a:r>
            <a:r>
              <a:rPr lang="en-US" sz="3200" dirty="0" err="1"/>
              <a:t>Konstitusi</a:t>
            </a:r>
            <a:r>
              <a:rPr lang="en-US" sz="3200" dirty="0"/>
              <a:t>, 2010).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/>
              <a:t>Sumber</a:t>
            </a:r>
            <a:r>
              <a:rPr lang="en-US" sz="4000" dirty="0" smtClean="0"/>
              <a:t> </a:t>
            </a:r>
            <a:r>
              <a:rPr lang="en-US" sz="4000" dirty="0" err="1" smtClean="0"/>
              <a:t>Pustaka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2465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Demokrasi</a:t>
            </a:r>
            <a:endParaRPr lang="en-US" dirty="0" smtClean="0"/>
          </a:p>
          <a:p>
            <a:pPr lvl="1"/>
            <a:r>
              <a:rPr lang="en-US" dirty="0" err="1" smtClean="0"/>
              <a:t>Kehendak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/</a:t>
            </a:r>
            <a:r>
              <a:rPr lang="en-US" dirty="0" err="1" smtClean="0"/>
              <a:t>kedaulatan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endParaRPr lang="en-US" dirty="0" smtClean="0"/>
          </a:p>
          <a:p>
            <a:pPr lvl="1"/>
            <a:r>
              <a:rPr lang="en-US" dirty="0" err="1" smtClean="0"/>
              <a:t>Supremasi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endParaRPr lang="en-US" dirty="0" smtClean="0"/>
          </a:p>
          <a:p>
            <a:pPr lvl="1"/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mayoritas</a:t>
            </a:r>
            <a:endParaRPr lang="en-US" dirty="0" smtClean="0"/>
          </a:p>
          <a:p>
            <a:pPr lvl="1"/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corong</a:t>
            </a:r>
            <a:r>
              <a:rPr lang="en-US" dirty="0" smtClean="0"/>
              <a:t> UU (</a:t>
            </a:r>
            <a:r>
              <a:rPr lang="en-US" i="1" dirty="0" smtClean="0"/>
              <a:t>bouche de la </a:t>
            </a:r>
            <a:r>
              <a:rPr lang="en-US" i="1" dirty="0" err="1" smtClean="0"/>
              <a:t>loi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Nomokrasi</a:t>
            </a:r>
            <a:endParaRPr lang="en-US" dirty="0"/>
          </a:p>
          <a:p>
            <a:pPr lvl="1"/>
            <a:r>
              <a:rPr lang="en-US" dirty="0" smtClean="0"/>
              <a:t>Negara </a:t>
            </a:r>
            <a:r>
              <a:rPr lang="en-US" dirty="0" err="1" smtClean="0"/>
              <a:t>hukum</a:t>
            </a:r>
            <a:r>
              <a:rPr lang="en-US" dirty="0" smtClean="0"/>
              <a:t>/</a:t>
            </a:r>
            <a:r>
              <a:rPr lang="en-US" i="1" dirty="0" smtClean="0"/>
              <a:t>rule of law</a:t>
            </a:r>
            <a:r>
              <a:rPr lang="en-US" dirty="0" smtClean="0"/>
              <a:t>/</a:t>
            </a:r>
            <a:r>
              <a:rPr lang="en-US" i="1" dirty="0" err="1" smtClean="0"/>
              <a:t>rechtsstaat</a:t>
            </a:r>
            <a:endParaRPr lang="en-US" i="1" dirty="0" smtClean="0"/>
          </a:p>
          <a:p>
            <a:pPr lvl="1"/>
            <a:r>
              <a:rPr lang="en-US" dirty="0" err="1" smtClean="0"/>
              <a:t>Supremasi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endParaRPr lang="en-US" dirty="0" smtClean="0"/>
          </a:p>
          <a:p>
            <a:pPr lvl="1"/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minoritas</a:t>
            </a:r>
            <a:endParaRPr lang="en-US" dirty="0" smtClean="0"/>
          </a:p>
          <a:p>
            <a:pPr lvl="1"/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pengawal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endParaRPr lang="en-US" dirty="0" smtClean="0"/>
          </a:p>
          <a:p>
            <a:pPr lvl="1"/>
            <a:r>
              <a:rPr lang="en-US" i="1" dirty="0" err="1" smtClean="0"/>
              <a:t>Chekcs</a:t>
            </a:r>
            <a:r>
              <a:rPr lang="en-US" i="1" dirty="0" smtClean="0"/>
              <a:t> and balances</a:t>
            </a:r>
          </a:p>
          <a:p>
            <a:pPr lvl="1"/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sz="3600" dirty="0"/>
              <a:t>Sejarah Munculnya Peradilan Konstitusi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42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763000" cy="4525963"/>
          </a:xfrm>
        </p:spPr>
        <p:txBody>
          <a:bodyPr>
            <a:normAutofit fontScale="92500" lnSpcReduction="20000"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800" dirty="0" err="1" smtClean="0"/>
              <a:t>Putusan</a:t>
            </a:r>
            <a:r>
              <a:rPr lang="en-US" sz="2800" dirty="0" smtClean="0"/>
              <a:t> </a:t>
            </a:r>
            <a:r>
              <a:rPr lang="en-US" sz="2800" i="1" dirty="0" smtClean="0"/>
              <a:t>judicial review</a:t>
            </a:r>
            <a:r>
              <a:rPr lang="en-US" sz="2800" dirty="0" smtClean="0"/>
              <a:t>  MA AS </a:t>
            </a:r>
            <a:r>
              <a:rPr lang="en-US" sz="2800" dirty="0" err="1" smtClean="0"/>
              <a:t>kasus</a:t>
            </a:r>
            <a:r>
              <a:rPr lang="en-US" sz="2800" dirty="0" smtClean="0"/>
              <a:t> </a:t>
            </a:r>
            <a:r>
              <a:rPr lang="en-US" sz="2800" dirty="0"/>
              <a:t>Marbury vs. </a:t>
            </a:r>
            <a:r>
              <a:rPr lang="en-US" sz="2800" dirty="0" smtClean="0"/>
              <a:t>Madison(1803)</a:t>
            </a:r>
          </a:p>
          <a:p>
            <a:pPr marL="109728" lvl="1" indent="0">
              <a:spcBef>
                <a:spcPts val="400"/>
              </a:spcBef>
              <a:buSzPct val="68000"/>
              <a:buNone/>
            </a:pPr>
            <a:endParaRPr lang="en-US" sz="2800" dirty="0" smtClean="0"/>
          </a:p>
          <a:p>
            <a:pPr lvl="1"/>
            <a:r>
              <a:rPr lang="en-US" sz="2500" dirty="0" smtClean="0"/>
              <a:t>William Marbury </a:t>
            </a:r>
            <a:r>
              <a:rPr lang="en-US" sz="2500" dirty="0" err="1"/>
              <a:t>m</a:t>
            </a:r>
            <a:r>
              <a:rPr lang="en-US" sz="2500" dirty="0" err="1" smtClean="0"/>
              <a:t>enggugat</a:t>
            </a:r>
            <a:r>
              <a:rPr lang="en-US" sz="2500" dirty="0" smtClean="0"/>
              <a:t> James Madison, </a:t>
            </a:r>
            <a:r>
              <a:rPr lang="en-US" sz="2500" i="1" dirty="0" smtClean="0"/>
              <a:t>Secretary of State</a:t>
            </a:r>
            <a:r>
              <a:rPr lang="en-US" sz="2500" dirty="0" smtClean="0"/>
              <a:t>, </a:t>
            </a:r>
            <a:r>
              <a:rPr lang="en-US" sz="2500" dirty="0" err="1" smtClean="0"/>
              <a:t>karena</a:t>
            </a:r>
            <a:r>
              <a:rPr lang="en-US" sz="2500" dirty="0" smtClean="0"/>
              <a:t> </a:t>
            </a:r>
            <a:r>
              <a:rPr lang="en-US" sz="2500" dirty="0" err="1" smtClean="0"/>
              <a:t>menahan</a:t>
            </a:r>
            <a:r>
              <a:rPr lang="en-US" sz="2500" dirty="0" smtClean="0"/>
              <a:t> </a:t>
            </a:r>
            <a:r>
              <a:rPr lang="en-US" sz="2500" dirty="0" err="1" smtClean="0"/>
              <a:t>surat</a:t>
            </a:r>
            <a:r>
              <a:rPr lang="en-US" sz="2500" dirty="0" smtClean="0"/>
              <a:t> </a:t>
            </a:r>
            <a:r>
              <a:rPr lang="en-US" sz="2500" dirty="0" err="1" smtClean="0"/>
              <a:t>pengangkatan</a:t>
            </a:r>
            <a:r>
              <a:rPr lang="en-US" sz="2500" dirty="0" smtClean="0"/>
              <a:t> </a:t>
            </a:r>
            <a:r>
              <a:rPr lang="en-US" sz="2500" dirty="0" err="1" smtClean="0"/>
              <a:t>pejabat</a:t>
            </a:r>
            <a:r>
              <a:rPr lang="en-US" sz="2500" dirty="0" smtClean="0"/>
              <a:t> </a:t>
            </a:r>
            <a:r>
              <a:rPr lang="en-US" sz="2500" dirty="0" err="1" smtClean="0"/>
              <a:t>setelah</a:t>
            </a:r>
            <a:r>
              <a:rPr lang="en-US" sz="2500" dirty="0" smtClean="0"/>
              <a:t> </a:t>
            </a:r>
            <a:r>
              <a:rPr lang="en-US" sz="2500" dirty="0" err="1" smtClean="0"/>
              <a:t>peralihan</a:t>
            </a:r>
            <a:r>
              <a:rPr lang="en-US" sz="2500" dirty="0" smtClean="0"/>
              <a:t> </a:t>
            </a:r>
            <a:r>
              <a:rPr lang="en-US" sz="2500" dirty="0" err="1" smtClean="0"/>
              <a:t>kekuasaan</a:t>
            </a:r>
            <a:r>
              <a:rPr lang="en-US" sz="2500" dirty="0" smtClean="0"/>
              <a:t> </a:t>
            </a:r>
            <a:r>
              <a:rPr lang="en-US" sz="2500" dirty="0" err="1" smtClean="0"/>
              <a:t>dari</a:t>
            </a:r>
            <a:r>
              <a:rPr lang="en-US" sz="2500" dirty="0" smtClean="0"/>
              <a:t> </a:t>
            </a:r>
            <a:r>
              <a:rPr lang="en-US" sz="2500" dirty="0" err="1" smtClean="0"/>
              <a:t>Presiden</a:t>
            </a:r>
            <a:r>
              <a:rPr lang="en-US" sz="2500" dirty="0" smtClean="0"/>
              <a:t> John Adams </a:t>
            </a:r>
            <a:r>
              <a:rPr lang="en-US" sz="2500" dirty="0" err="1" smtClean="0"/>
              <a:t>ke</a:t>
            </a:r>
            <a:r>
              <a:rPr lang="en-US" sz="2500" dirty="0" smtClean="0"/>
              <a:t> </a:t>
            </a:r>
            <a:r>
              <a:rPr lang="en-US" sz="2500" dirty="0" err="1" smtClean="0"/>
              <a:t>Presiden</a:t>
            </a:r>
            <a:r>
              <a:rPr lang="en-US" sz="2500" dirty="0" smtClean="0"/>
              <a:t> Thomas Jefferson</a:t>
            </a:r>
          </a:p>
          <a:p>
            <a:pPr lvl="1"/>
            <a:r>
              <a:rPr lang="en-US" sz="2500" dirty="0"/>
              <a:t>Chief Justice John Marshall </a:t>
            </a:r>
            <a:r>
              <a:rPr lang="en-US" sz="2500" dirty="0" err="1" smtClean="0"/>
              <a:t>menolak</a:t>
            </a:r>
            <a:r>
              <a:rPr lang="en-US" sz="2500" dirty="0" smtClean="0"/>
              <a:t> </a:t>
            </a:r>
            <a:r>
              <a:rPr lang="en-US" sz="2500" dirty="0" err="1"/>
              <a:t>mengeluarkan</a:t>
            </a:r>
            <a:r>
              <a:rPr lang="en-US" sz="2500" dirty="0"/>
              <a:t> </a:t>
            </a:r>
            <a:r>
              <a:rPr lang="en-US" sz="2500" i="1" dirty="0"/>
              <a:t>writ of mandamus</a:t>
            </a:r>
            <a:r>
              <a:rPr lang="en-US" sz="2500" dirty="0"/>
              <a:t>, </a:t>
            </a:r>
            <a:r>
              <a:rPr lang="en-US" sz="2500" dirty="0" err="1"/>
              <a:t>tetapi</a:t>
            </a:r>
            <a:r>
              <a:rPr lang="en-US" sz="2500" dirty="0"/>
              <a:t> </a:t>
            </a:r>
            <a:r>
              <a:rPr lang="en-US" sz="2500" dirty="0" err="1" smtClean="0"/>
              <a:t>putusannya</a:t>
            </a:r>
            <a:r>
              <a:rPr lang="en-US" sz="2500" dirty="0" smtClean="0"/>
              <a:t> </a:t>
            </a:r>
            <a:r>
              <a:rPr lang="en-US" sz="2500" dirty="0" err="1" smtClean="0"/>
              <a:t>membatalkan</a:t>
            </a:r>
            <a:r>
              <a:rPr lang="en-US" sz="2500" dirty="0" smtClean="0"/>
              <a:t> </a:t>
            </a:r>
            <a:r>
              <a:rPr lang="en-US" sz="2500" dirty="0"/>
              <a:t>UU </a:t>
            </a:r>
            <a:r>
              <a:rPr lang="en-US" sz="2500" i="1" dirty="0"/>
              <a:t>Judiciary Act 1789</a:t>
            </a:r>
            <a:r>
              <a:rPr lang="en-US" sz="2500" dirty="0"/>
              <a:t> </a:t>
            </a:r>
            <a:r>
              <a:rPr lang="en-US" sz="2500" dirty="0" err="1"/>
              <a:t>tentang</a:t>
            </a:r>
            <a:r>
              <a:rPr lang="en-US" sz="2500" dirty="0"/>
              <a:t> </a:t>
            </a:r>
            <a:r>
              <a:rPr lang="en-US" sz="2500" i="1" dirty="0"/>
              <a:t>writ of mandamus</a:t>
            </a:r>
          </a:p>
          <a:p>
            <a:pPr lvl="1"/>
            <a:r>
              <a:rPr lang="en-US" sz="2500" dirty="0" smtClean="0"/>
              <a:t>John Marshall </a:t>
            </a:r>
            <a:r>
              <a:rPr lang="en-US" sz="2500" dirty="0" err="1" smtClean="0"/>
              <a:t>mengenalkan</a:t>
            </a:r>
            <a:r>
              <a:rPr lang="en-US" sz="2500" dirty="0" smtClean="0"/>
              <a:t> </a:t>
            </a:r>
            <a:r>
              <a:rPr lang="en-US" sz="2500" dirty="0" err="1" smtClean="0"/>
              <a:t>praktik</a:t>
            </a:r>
            <a:r>
              <a:rPr lang="en-US" sz="2500" dirty="0" smtClean="0"/>
              <a:t> </a:t>
            </a:r>
            <a:r>
              <a:rPr lang="en-US" sz="2500" i="1" dirty="0" smtClean="0"/>
              <a:t>judicial review  </a:t>
            </a:r>
            <a:r>
              <a:rPr lang="en-US" sz="2500" dirty="0" err="1" smtClean="0"/>
              <a:t>melalui</a:t>
            </a:r>
            <a:r>
              <a:rPr lang="en-US" sz="2500" dirty="0" smtClean="0"/>
              <a:t> </a:t>
            </a:r>
            <a:r>
              <a:rPr lang="en-US" sz="2500" dirty="0" err="1" smtClean="0"/>
              <a:t>putusan</a:t>
            </a:r>
            <a:r>
              <a:rPr lang="en-US" sz="2500" dirty="0" smtClean="0"/>
              <a:t> </a:t>
            </a:r>
            <a:r>
              <a:rPr lang="en-US" sz="2500" i="1" dirty="0" smtClean="0"/>
              <a:t>ultra </a:t>
            </a:r>
            <a:r>
              <a:rPr lang="en-US" sz="2500" i="1" dirty="0" err="1" smtClean="0"/>
              <a:t>petita</a:t>
            </a:r>
            <a:endParaRPr lang="en-US" sz="2500" i="1" dirty="0" smtClean="0"/>
          </a:p>
          <a:p>
            <a:pPr lvl="1"/>
            <a:r>
              <a:rPr lang="en-US" sz="2500" dirty="0" smtClean="0"/>
              <a:t>Marshall </a:t>
            </a:r>
            <a:r>
              <a:rPr lang="en-US" sz="2500" dirty="0" err="1" smtClean="0"/>
              <a:t>dulu</a:t>
            </a:r>
            <a:r>
              <a:rPr lang="en-US" sz="2500" dirty="0" smtClean="0"/>
              <a:t> </a:t>
            </a:r>
            <a:r>
              <a:rPr lang="en-US" sz="2500" i="1" dirty="0" smtClean="0"/>
              <a:t>Secretary of State</a:t>
            </a:r>
            <a:r>
              <a:rPr lang="en-US" sz="2500" dirty="0" smtClean="0"/>
              <a:t> </a:t>
            </a:r>
            <a:r>
              <a:rPr lang="en-US" sz="2500" dirty="0" err="1" smtClean="0"/>
              <a:t>pemerintahan</a:t>
            </a:r>
            <a:r>
              <a:rPr lang="en-US" sz="2500" dirty="0" smtClean="0"/>
              <a:t> </a:t>
            </a:r>
            <a:r>
              <a:rPr lang="en-US" sz="2500" dirty="0" err="1" smtClean="0"/>
              <a:t>Presiden</a:t>
            </a:r>
            <a:r>
              <a:rPr lang="en-US" sz="2500" dirty="0" smtClean="0"/>
              <a:t> Adams yang </a:t>
            </a:r>
            <a:r>
              <a:rPr lang="en-US" sz="2500" dirty="0" err="1" smtClean="0"/>
              <a:t>dikalahkan</a:t>
            </a:r>
            <a:r>
              <a:rPr lang="en-US" sz="2500" dirty="0" smtClean="0"/>
              <a:t> Jefferson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36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200" dirty="0" smtClean="0"/>
          </a:p>
          <a:p>
            <a:r>
              <a:rPr lang="en-US" sz="3200" dirty="0" smtClean="0"/>
              <a:t>George </a:t>
            </a:r>
            <a:r>
              <a:rPr lang="en-US" sz="3200" dirty="0" err="1" smtClean="0"/>
              <a:t>Jellinek</a:t>
            </a:r>
            <a:endParaRPr lang="en-US" sz="3200" dirty="0" smtClean="0"/>
          </a:p>
          <a:p>
            <a:pPr marL="109728" indent="0">
              <a:buNone/>
            </a:pPr>
            <a:endParaRPr lang="en-US" dirty="0" smtClean="0"/>
          </a:p>
          <a:p>
            <a:pPr lvl="1"/>
            <a:r>
              <a:rPr lang="en-US" dirty="0" err="1" smtClean="0"/>
              <a:t>Pakar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terkemuka</a:t>
            </a:r>
            <a:r>
              <a:rPr lang="en-US" dirty="0" smtClean="0"/>
              <a:t> Austria</a:t>
            </a:r>
          </a:p>
          <a:p>
            <a:pPr lvl="1"/>
            <a:r>
              <a:rPr lang="en-US" dirty="0" err="1" smtClean="0"/>
              <a:t>Mengusulkan</a:t>
            </a:r>
            <a:r>
              <a:rPr lang="en-US" dirty="0" smtClean="0"/>
              <a:t> agar MA Austria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kewenangan</a:t>
            </a:r>
            <a:r>
              <a:rPr lang="en-US" dirty="0" smtClean="0"/>
              <a:t> </a:t>
            </a:r>
            <a:r>
              <a:rPr lang="en-US" i="1" dirty="0" smtClean="0"/>
              <a:t>judicial review</a:t>
            </a:r>
          </a:p>
          <a:p>
            <a:pPr lvl="1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1867, MA Austria </a:t>
            </a:r>
            <a:r>
              <a:rPr lang="en-US" dirty="0" err="1" smtClean="0"/>
              <a:t>ditambah</a:t>
            </a:r>
            <a:r>
              <a:rPr lang="en-US" dirty="0" smtClean="0"/>
              <a:t> </a:t>
            </a:r>
            <a:r>
              <a:rPr lang="en-US" dirty="0" err="1" smtClean="0"/>
              <a:t>kewenangan</a:t>
            </a:r>
            <a:r>
              <a:rPr lang="en-US" dirty="0" smtClean="0"/>
              <a:t> </a:t>
            </a:r>
            <a:r>
              <a:rPr lang="en-US" dirty="0" err="1" smtClean="0"/>
              <a:t>memutus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yuridis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Lanjutan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54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Hans </a:t>
            </a:r>
            <a:r>
              <a:rPr lang="en-US" sz="3200" dirty="0" err="1" smtClean="0"/>
              <a:t>Kelsen</a:t>
            </a:r>
            <a:endParaRPr lang="en-US" sz="3200" dirty="0" smtClean="0"/>
          </a:p>
          <a:p>
            <a:endParaRPr lang="en-US" sz="3200" dirty="0" smtClean="0"/>
          </a:p>
          <a:p>
            <a:pPr lvl="1"/>
            <a:r>
              <a:rPr lang="en-US" dirty="0" smtClean="0"/>
              <a:t>Guru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/>
              <a:t>h</a:t>
            </a:r>
            <a:r>
              <a:rPr lang="en-US" dirty="0" err="1" smtClean="0"/>
              <a:t>ukum</a:t>
            </a:r>
            <a:r>
              <a:rPr lang="en-US" dirty="0" smtClean="0"/>
              <a:t> </a:t>
            </a:r>
            <a:r>
              <a:rPr lang="en-US" dirty="0" err="1" smtClean="0"/>
              <a:t>ternama</a:t>
            </a:r>
            <a:r>
              <a:rPr lang="en-US" dirty="0" smtClean="0"/>
              <a:t> di </a:t>
            </a:r>
            <a:r>
              <a:rPr lang="en-US" dirty="0" err="1" smtClean="0"/>
              <a:t>Universitas</a:t>
            </a:r>
            <a:r>
              <a:rPr lang="en-US" dirty="0" smtClean="0"/>
              <a:t> Vienna</a:t>
            </a:r>
          </a:p>
          <a:p>
            <a:pPr lvl="1"/>
            <a:r>
              <a:rPr lang="en-US" dirty="0" err="1" smtClean="0"/>
              <a:t>Mengusulkan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i="1" dirty="0" smtClean="0"/>
              <a:t>constitutional review</a:t>
            </a:r>
            <a:endParaRPr lang="en-US" dirty="0" smtClean="0"/>
          </a:p>
          <a:p>
            <a:pPr lvl="1"/>
            <a:r>
              <a:rPr lang="en-US" i="1" dirty="0" err="1" smtClean="0"/>
              <a:t>Verfassungsgerischtshoft</a:t>
            </a:r>
            <a:r>
              <a:rPr lang="en-US" dirty="0" smtClean="0"/>
              <a:t> 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i="1" dirty="0" smtClean="0"/>
              <a:t>constitutional court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i="1" dirty="0" err="1" smtClean="0"/>
              <a:t>mahkamah</a:t>
            </a:r>
            <a:r>
              <a:rPr lang="en-US" i="1" dirty="0" smtClean="0"/>
              <a:t> </a:t>
            </a:r>
            <a:r>
              <a:rPr lang="en-US" i="1" dirty="0" err="1" smtClean="0"/>
              <a:t>konstitusi</a:t>
            </a:r>
            <a:endParaRPr lang="en-US" dirty="0" smtClean="0"/>
          </a:p>
          <a:p>
            <a:pPr lvl="1"/>
            <a:r>
              <a:rPr lang="en-US" dirty="0" err="1" smtClean="0"/>
              <a:t>Usulan</a:t>
            </a:r>
            <a:r>
              <a:rPr lang="en-US" dirty="0" smtClean="0"/>
              <a:t> </a:t>
            </a:r>
            <a:r>
              <a:rPr lang="en-US" dirty="0" err="1" smtClean="0"/>
              <a:t>Kelsen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diadopsi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Federal Austria 1920</a:t>
            </a:r>
          </a:p>
          <a:p>
            <a:pPr lvl="1"/>
            <a:r>
              <a:rPr lang="en-US" dirty="0" smtClean="0"/>
              <a:t>Austria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MK</a:t>
            </a:r>
          </a:p>
          <a:p>
            <a:pPr lvl="1"/>
            <a:r>
              <a:rPr lang="en-US" dirty="0" smtClean="0"/>
              <a:t>MK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smtClean="0"/>
              <a:t>negative legislator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Lanjutan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10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Model </a:t>
            </a:r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Serikat</a:t>
            </a:r>
            <a:endParaRPr lang="en-US" dirty="0" smtClean="0"/>
          </a:p>
          <a:p>
            <a:pPr lvl="1"/>
            <a:r>
              <a:rPr lang="en-US" dirty="0" smtClean="0"/>
              <a:t>Judicial review (a posteriori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i="1" dirty="0">
                <a:sym typeface="Wingdings" pitchFamily="2" charset="2"/>
              </a:rPr>
              <a:t>abstract &amp; concrete</a:t>
            </a:r>
            <a:r>
              <a:rPr lang="en-US" dirty="0"/>
              <a:t> 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Decentralized </a:t>
            </a:r>
            <a:r>
              <a:rPr lang="en-US" dirty="0" smtClean="0">
                <a:sym typeface="Wingdings" pitchFamily="2" charset="2"/>
              </a:rPr>
              <a:t> Supreme Court + </a:t>
            </a:r>
            <a:r>
              <a:rPr lang="en-US" dirty="0" err="1" smtClean="0">
                <a:sym typeface="Wingdings" pitchFamily="2" charset="2"/>
              </a:rPr>
              <a:t>pengadilan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biasa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Model Austria</a:t>
            </a:r>
          </a:p>
          <a:p>
            <a:pPr lvl="1"/>
            <a:r>
              <a:rPr lang="en-US" dirty="0" smtClean="0"/>
              <a:t>Constitutional review </a:t>
            </a:r>
            <a:r>
              <a:rPr lang="en-US" dirty="0"/>
              <a:t>(a </a:t>
            </a:r>
            <a:r>
              <a:rPr lang="en-US" dirty="0" smtClean="0"/>
              <a:t>posteriori &amp; </a:t>
            </a:r>
            <a:r>
              <a:rPr lang="en-US" i="1" dirty="0"/>
              <a:t>a </a:t>
            </a:r>
            <a:r>
              <a:rPr lang="en-US" i="1" dirty="0" smtClean="0"/>
              <a:t>priori </a:t>
            </a:r>
            <a:r>
              <a:rPr lang="en-US" i="1" dirty="0" smtClean="0">
                <a:sym typeface="Wingdings" pitchFamily="2" charset="2"/>
              </a:rPr>
              <a:t> abstract &amp; concrete</a:t>
            </a:r>
            <a:r>
              <a:rPr lang="en-US" dirty="0" smtClean="0"/>
              <a:t> )</a:t>
            </a:r>
          </a:p>
          <a:p>
            <a:pPr lvl="1"/>
            <a:r>
              <a:rPr lang="en-US" dirty="0" smtClean="0"/>
              <a:t>Centralized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i="1" dirty="0" err="1"/>
              <a:t>Verfassungsgerischtshoft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Model </a:t>
            </a:r>
            <a:r>
              <a:rPr lang="en-US" dirty="0" err="1" smtClean="0"/>
              <a:t>Perancis</a:t>
            </a:r>
            <a:endParaRPr lang="en-US" dirty="0"/>
          </a:p>
          <a:p>
            <a:pPr lvl="1"/>
            <a:r>
              <a:rPr lang="en-US" i="1" dirty="0" smtClean="0"/>
              <a:t>Constitutional preview </a:t>
            </a:r>
            <a:r>
              <a:rPr lang="en-US" dirty="0"/>
              <a:t>(</a:t>
            </a:r>
            <a:r>
              <a:rPr lang="en-US" i="1" dirty="0"/>
              <a:t>a </a:t>
            </a:r>
            <a:r>
              <a:rPr lang="en-US" i="1" dirty="0" smtClean="0"/>
              <a:t>priori </a:t>
            </a:r>
            <a:r>
              <a:rPr lang="en-US" i="1" dirty="0" smtClean="0">
                <a:sym typeface="Wingdings" pitchFamily="2" charset="2"/>
              </a:rPr>
              <a:t> </a:t>
            </a:r>
            <a:r>
              <a:rPr lang="en-US" i="1" dirty="0" smtClean="0"/>
              <a:t>abstract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 smtClean="0"/>
              <a:t>preventif</a:t>
            </a:r>
            <a:r>
              <a:rPr lang="en-US" dirty="0" smtClean="0"/>
              <a:t> </a:t>
            </a:r>
            <a:r>
              <a:rPr lang="en-US" i="1" dirty="0" smtClean="0">
                <a:sym typeface="Wingdings" pitchFamily="2" charset="2"/>
              </a:rPr>
              <a:t> </a:t>
            </a:r>
            <a:r>
              <a:rPr lang="en-US" i="1" dirty="0" err="1" smtClean="0">
                <a:sym typeface="Wingdings" pitchFamily="2" charset="2"/>
              </a:rPr>
              <a:t>Conseil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i="1" dirty="0" err="1" smtClean="0">
                <a:sym typeface="Wingdings" pitchFamily="2" charset="2"/>
              </a:rPr>
              <a:t>Constitutionnel</a:t>
            </a:r>
            <a:endParaRPr lang="en-US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id-ID" sz="3200" dirty="0"/>
              <a:t>Model-Model Peradilan Konstitusi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3214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570037"/>
            <a:ext cx="8686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S</a:t>
            </a:r>
            <a:r>
              <a:rPr lang="en-US" dirty="0" err="1" smtClean="0"/>
              <a:t>idang</a:t>
            </a:r>
            <a:r>
              <a:rPr lang="en-US" dirty="0" smtClean="0"/>
              <a:t> BPUPKI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usulan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/>
              <a:t>Muhammad </a:t>
            </a:r>
            <a:r>
              <a:rPr lang="en-US" dirty="0" err="1" smtClean="0"/>
              <a:t>Yamin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Balai</a:t>
            </a:r>
            <a:r>
              <a:rPr lang="en-US" dirty="0" smtClean="0"/>
              <a:t> </a:t>
            </a:r>
            <a:r>
              <a:rPr lang="en-US" dirty="0" err="1" smtClean="0"/>
              <a:t>Agung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membanding</a:t>
            </a:r>
            <a:r>
              <a:rPr lang="en-US" dirty="0" smtClean="0">
                <a:sym typeface="Wingdings" pitchFamily="2" charset="2"/>
              </a:rPr>
              <a:t> UU</a:t>
            </a:r>
          </a:p>
          <a:p>
            <a:r>
              <a:rPr lang="en-US" dirty="0" err="1" smtClean="0">
                <a:sym typeface="Wingdings" pitchFamily="2" charset="2"/>
              </a:rPr>
              <a:t>Konstitusi</a:t>
            </a:r>
            <a:r>
              <a:rPr lang="en-US" dirty="0" smtClean="0">
                <a:sym typeface="Wingdings" pitchFamily="2" charset="2"/>
              </a:rPr>
              <a:t> RIS  MA </a:t>
            </a:r>
            <a:r>
              <a:rPr lang="en-US" dirty="0" err="1" smtClean="0">
                <a:sym typeface="Wingdings" pitchFamily="2" charset="2"/>
              </a:rPr>
              <a:t>berwenang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menguji</a:t>
            </a:r>
            <a:r>
              <a:rPr lang="en-US" dirty="0" smtClean="0">
                <a:sym typeface="Wingdings" pitchFamily="2" charset="2"/>
              </a:rPr>
              <a:t> UU Negara </a:t>
            </a:r>
            <a:r>
              <a:rPr lang="en-US" dirty="0" err="1" smtClean="0">
                <a:sym typeface="Wingdings" pitchFamily="2" charset="2"/>
              </a:rPr>
              <a:t>Bagian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Rekomendasi</a:t>
            </a:r>
            <a:r>
              <a:rPr lang="en-US" dirty="0" smtClean="0">
                <a:sym typeface="Wingdings" pitchFamily="2" charset="2"/>
              </a:rPr>
              <a:t> PAH MPRS 1966/1967  MA </a:t>
            </a:r>
            <a:r>
              <a:rPr lang="en-US" dirty="0" err="1" smtClean="0">
                <a:sym typeface="Wingdings" pitchFamily="2" charset="2"/>
              </a:rPr>
              <a:t>berwenang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menguji</a:t>
            </a:r>
            <a:r>
              <a:rPr lang="en-US" dirty="0" smtClean="0">
                <a:sym typeface="Wingdings" pitchFamily="2" charset="2"/>
              </a:rPr>
              <a:t> UU</a:t>
            </a:r>
          </a:p>
          <a:p>
            <a:r>
              <a:rPr lang="en-US" dirty="0" err="1" smtClean="0">
                <a:sym typeface="Wingdings" pitchFamily="2" charset="2"/>
              </a:rPr>
              <a:t>Aspirasi</a:t>
            </a:r>
            <a:r>
              <a:rPr lang="en-US" dirty="0" smtClean="0">
                <a:sym typeface="Wingdings" pitchFamily="2" charset="2"/>
              </a:rPr>
              <a:t> IKAHI, 1970  MA </a:t>
            </a:r>
            <a:r>
              <a:rPr lang="en-US" dirty="0" err="1" smtClean="0">
                <a:sym typeface="Wingdings" pitchFamily="2" charset="2"/>
              </a:rPr>
              <a:t>berwenang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lakukan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i="1" dirty="0" smtClean="0">
                <a:sym typeface="Wingdings" pitchFamily="2" charset="2"/>
              </a:rPr>
              <a:t>judicial review</a:t>
            </a:r>
          </a:p>
          <a:p>
            <a:r>
              <a:rPr lang="en-US" dirty="0" smtClean="0">
                <a:sym typeface="Wingdings" pitchFamily="2" charset="2"/>
              </a:rPr>
              <a:t>MA </a:t>
            </a:r>
            <a:r>
              <a:rPr lang="en-US" dirty="0" err="1" smtClean="0">
                <a:sym typeface="Wingdings" pitchFamily="2" charset="2"/>
              </a:rPr>
              <a:t>diberi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wewenang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menguji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peraturan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perUU</a:t>
            </a:r>
            <a:r>
              <a:rPr lang="en-US" dirty="0" smtClean="0">
                <a:sym typeface="Wingdings" pitchFamily="2" charset="2"/>
              </a:rPr>
              <a:t> di </a:t>
            </a:r>
            <a:r>
              <a:rPr lang="en-US" dirty="0" err="1" smtClean="0">
                <a:sym typeface="Wingdings" pitchFamily="2" charset="2"/>
              </a:rPr>
              <a:t>bawah</a:t>
            </a:r>
            <a:r>
              <a:rPr lang="en-US" dirty="0" smtClean="0">
                <a:sym typeface="Wingdings" pitchFamily="2" charset="2"/>
              </a:rPr>
              <a:t> UU</a:t>
            </a:r>
          </a:p>
          <a:p>
            <a:r>
              <a:rPr lang="en-US" dirty="0" smtClean="0">
                <a:sym typeface="Wingdings" pitchFamily="2" charset="2"/>
              </a:rPr>
              <a:t>Tap MPR No. III/MPR/2000  MPR </a:t>
            </a:r>
            <a:r>
              <a:rPr lang="en-US" dirty="0" err="1" smtClean="0">
                <a:sym typeface="Wingdings" pitchFamily="2" charset="2"/>
              </a:rPr>
              <a:t>berwenang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menguji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konstitusionalitas</a:t>
            </a:r>
            <a:r>
              <a:rPr lang="en-US" dirty="0" smtClean="0">
                <a:sym typeface="Wingdings" pitchFamily="2" charset="2"/>
              </a:rPr>
              <a:t> UU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id-ID" sz="3200" dirty="0" smtClean="0"/>
              <a:t>Gagasan </a:t>
            </a:r>
            <a:r>
              <a:rPr lang="id-ID" sz="3200" dirty="0"/>
              <a:t>Pembentukan Peradilan Konstitusi dalam Sejarah Indonesia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7078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481329"/>
            <a:ext cx="8991600" cy="4309871"/>
          </a:xfrm>
        </p:spPr>
        <p:txBody>
          <a:bodyPr>
            <a:noAutofit/>
          </a:bodyPr>
          <a:lstStyle/>
          <a:p>
            <a:r>
              <a:rPr lang="en-US" dirty="0" err="1" smtClean="0"/>
              <a:t>Perubahan</a:t>
            </a:r>
            <a:r>
              <a:rPr lang="en-US" dirty="0" smtClean="0"/>
              <a:t> UUD 1945 Era </a:t>
            </a:r>
            <a:r>
              <a:rPr lang="en-US" dirty="0" err="1" smtClean="0"/>
              <a:t>Reformasi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Supremasi</a:t>
            </a:r>
            <a:r>
              <a:rPr lang="en-US" dirty="0" smtClean="0"/>
              <a:t> MPR </a:t>
            </a:r>
            <a:r>
              <a:rPr lang="en-US" dirty="0" err="1" smtClean="0"/>
              <a:t>berganti</a:t>
            </a:r>
            <a:r>
              <a:rPr lang="en-US" dirty="0" smtClean="0"/>
              <a:t> </a:t>
            </a:r>
            <a:r>
              <a:rPr lang="en-US" dirty="0" err="1" smtClean="0"/>
              <a:t>supremasi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i="1" dirty="0" smtClean="0"/>
              <a:t>checks and balances </a:t>
            </a:r>
            <a:r>
              <a:rPr lang="en-US" dirty="0" err="1" smtClean="0"/>
              <a:t>terhadap</a:t>
            </a:r>
            <a:r>
              <a:rPr lang="en-US" dirty="0" smtClean="0"/>
              <a:t> legislator.</a:t>
            </a:r>
          </a:p>
          <a:p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i="1" dirty="0" smtClean="0"/>
              <a:t>impeachment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Abdurrahman Wahid</a:t>
            </a:r>
          </a:p>
          <a:p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haki-hak</a:t>
            </a:r>
            <a:r>
              <a:rPr lang="en-US" dirty="0" smtClean="0"/>
              <a:t> </a:t>
            </a:r>
            <a:r>
              <a:rPr lang="en-US" dirty="0" err="1" smtClean="0"/>
              <a:t>konstitusional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Memantapkan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konstitusional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Kewenangan</a:t>
            </a:r>
            <a:r>
              <a:rPr lang="en-US" dirty="0" smtClean="0"/>
              <a:t> MK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MA.</a:t>
            </a:r>
          </a:p>
          <a:p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lain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MK.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id-ID" sz="3200" dirty="0"/>
              <a:t>Latar Belakang </a:t>
            </a:r>
            <a:r>
              <a:rPr lang="en-US" sz="3200" dirty="0" smtClean="0"/>
              <a:t>P</a:t>
            </a:r>
            <a:r>
              <a:rPr lang="id-ID" sz="3200" dirty="0" smtClean="0"/>
              <a:t>embentukan MK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5760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377</TotalTime>
  <Words>1320</Words>
  <Application>Microsoft Office PowerPoint</Application>
  <PresentationFormat>On-screen Show (4:3)</PresentationFormat>
  <Paragraphs>160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Concourse</vt:lpstr>
      <vt:lpstr>HUKUM ACARA MAHKAMAH KONSTITUSI</vt:lpstr>
      <vt:lpstr>LATAR BELAKANG DAN ALASAN PEMBENTUKAN MK</vt:lpstr>
      <vt:lpstr>Sejarah Munculnya Peradilan Konstitusi </vt:lpstr>
      <vt:lpstr>Lanjutan…</vt:lpstr>
      <vt:lpstr>Lanjutan…</vt:lpstr>
      <vt:lpstr>Lanjutan…</vt:lpstr>
      <vt:lpstr>Model-Model Peradilan Konstitusi </vt:lpstr>
      <vt:lpstr> Gagasan Pembentukan Peradilan Konstitusi dalam Sejarah Indonesia </vt:lpstr>
      <vt:lpstr>Latar Belakang Pembentukan MK </vt:lpstr>
      <vt:lpstr>Proses Pembentukan MK</vt:lpstr>
      <vt:lpstr>Lanjutan…</vt:lpstr>
      <vt:lpstr>Kedudukan MK</vt:lpstr>
      <vt:lpstr>Lanjutan…</vt:lpstr>
      <vt:lpstr>Lanjutan…</vt:lpstr>
      <vt:lpstr>Lanjutan…</vt:lpstr>
      <vt:lpstr>Kewenangan MK</vt:lpstr>
      <vt:lpstr>Lanjutan…</vt:lpstr>
      <vt:lpstr>Lanjutan…</vt:lpstr>
      <vt:lpstr>Lanjutan…</vt:lpstr>
      <vt:lpstr>Lanjutan…</vt:lpstr>
      <vt:lpstr>Lanjutan…</vt:lpstr>
      <vt:lpstr>Fungsi MK</vt:lpstr>
      <vt:lpstr>Sumber Pustaka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HUKUM ACARA MAHKAMAH KONSTITUSI</dc:title>
  <dc:creator>acer</dc:creator>
  <cp:lastModifiedBy>May</cp:lastModifiedBy>
  <cp:revision>35</cp:revision>
  <dcterms:created xsi:type="dcterms:W3CDTF">2012-09-02T00:57:47Z</dcterms:created>
  <dcterms:modified xsi:type="dcterms:W3CDTF">2015-05-23T04:23:13Z</dcterms:modified>
</cp:coreProperties>
</file>