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8" r:id="rId6"/>
    <p:sldId id="267" r:id="rId7"/>
    <p:sldId id="260" r:id="rId8"/>
    <p:sldId id="261" r:id="rId9"/>
    <p:sldId id="262" r:id="rId10"/>
    <p:sldId id="263" r:id="rId11"/>
    <p:sldId id="269" r:id="rId12"/>
    <p:sldId id="270" r:id="rId13"/>
    <p:sldId id="274" r:id="rId14"/>
    <p:sldId id="271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6E597D-AAB1-4F4A-9A70-8BD00C89B96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44F12B-2670-4C37-A480-7F98BBB0679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HUKUM ACARA MAHKAMAH KONSTITUSI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r>
              <a:rPr lang="id-ID" noProof="1" smtClean="0"/>
              <a:t>Munafrizal Manan, S.H., S.Sos., M.Si., M.IP.</a:t>
            </a:r>
            <a:endParaRPr lang="id-ID" noProof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3" y="2362200"/>
            <a:ext cx="4205287" cy="244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436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sz="3500" b="1" dirty="0" smtClean="0"/>
              <a:t>7. </a:t>
            </a:r>
            <a:r>
              <a:rPr lang="en-US" sz="3500" b="1" dirty="0" err="1" smtClean="0"/>
              <a:t>Praduga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keabsahan</a:t>
            </a:r>
            <a:r>
              <a:rPr lang="en-US" sz="3500" b="1" dirty="0" smtClean="0"/>
              <a:t> (</a:t>
            </a:r>
            <a:r>
              <a:rPr lang="en-US" sz="3500" b="1" i="1" dirty="0" err="1" smtClean="0"/>
              <a:t>praesumptio</a:t>
            </a:r>
            <a:r>
              <a:rPr lang="en-US" sz="3500" b="1" i="1" dirty="0" smtClean="0"/>
              <a:t> </a:t>
            </a:r>
            <a:r>
              <a:rPr lang="en-US" sz="3500" b="1" i="1" dirty="0" err="1" smtClean="0"/>
              <a:t>iustae</a:t>
            </a:r>
            <a:r>
              <a:rPr lang="en-US" sz="3500" b="1" i="1" dirty="0" smtClean="0"/>
              <a:t> </a:t>
            </a:r>
            <a:r>
              <a:rPr lang="en-US" sz="3500" b="1" i="1" dirty="0" err="1" smtClean="0"/>
              <a:t>causa</a:t>
            </a:r>
            <a:r>
              <a:rPr lang="en-US" sz="3500" b="1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MK.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MK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prospektif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dibacakan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pleno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7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4000" b="1" dirty="0" smtClean="0"/>
              <a:t>Sumber Hukum Acara MK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3914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lain, MK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Mahkamah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endParaRPr lang="en-US" dirty="0" smtClean="0"/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MK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(</a:t>
            </a:r>
            <a:r>
              <a:rPr lang="en-US" dirty="0" err="1" smtClean="0"/>
              <a:t>kewenangan</a:t>
            </a:r>
            <a:r>
              <a:rPr lang="en-US" dirty="0" smtClean="0"/>
              <a:t> MK).</a:t>
            </a:r>
          </a:p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MK </a:t>
            </a:r>
            <a:r>
              <a:rPr lang="en-US" dirty="0" err="1" smtClean="0"/>
              <a:t>dalam</a:t>
            </a:r>
            <a:r>
              <a:rPr lang="en-US" dirty="0" smtClean="0"/>
              <a:t> UU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sumir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MK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detail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acaranya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5849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924800" cy="5334000"/>
          </a:xfrm>
        </p:spPr>
        <p:txBody>
          <a:bodyPr>
            <a:normAutofit/>
          </a:bodyPr>
          <a:lstStyle/>
          <a:p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MK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>
              <a:buFont typeface="Wingdings"/>
              <a:buChar char="à"/>
            </a:pPr>
            <a:r>
              <a:rPr lang="en-US" dirty="0" err="1">
                <a:sym typeface="Wingdings" pitchFamily="2" charset="2"/>
              </a:rPr>
              <a:t>Merujuk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konstitusi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bukan</a:t>
            </a:r>
            <a:r>
              <a:rPr lang="en-US" dirty="0">
                <a:sym typeface="Wingdings" pitchFamily="2" charset="2"/>
              </a:rPr>
              <a:t> UU.</a:t>
            </a:r>
          </a:p>
          <a:p>
            <a:pPr>
              <a:buFont typeface="Wingdings"/>
              <a:buChar char="à"/>
            </a:pP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acara</a:t>
            </a:r>
            <a:r>
              <a:rPr lang="en-US" dirty="0" smtClean="0">
                <a:sym typeface="Wingdings" pitchFamily="2" charset="2"/>
              </a:rPr>
              <a:t> MK </a:t>
            </a:r>
            <a:r>
              <a:rPr lang="en-US" dirty="0" err="1">
                <a:sym typeface="Wingdings" pitchFamily="2" charset="2"/>
              </a:rPr>
              <a:t>secara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>
                <a:sym typeface="Wingdings" pitchFamily="2" charset="2"/>
              </a:rPr>
              <a:t>mutatis mutandis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mengadopsi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relevan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peradilan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lain (</a:t>
            </a:r>
            <a:r>
              <a:rPr lang="en-US" dirty="0" err="1">
                <a:sym typeface="Wingdings" pitchFamily="2" charset="2"/>
              </a:rPr>
              <a:t>peradilan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pidana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perdata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tata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usaha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negara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peradilan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negara</a:t>
            </a:r>
            <a:r>
              <a:rPr lang="en-US" dirty="0">
                <a:sym typeface="Wingdings" pitchFamily="2" charset="2"/>
              </a:rPr>
              <a:t> lain</a:t>
            </a:r>
            <a:r>
              <a:rPr lang="en-US" dirty="0" smtClean="0">
                <a:sym typeface="Wingdings" pitchFamily="2" charset="2"/>
              </a:rPr>
              <a:t>).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Perkara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pemakzulan</a:t>
            </a:r>
            <a:r>
              <a:rPr lang="en-US" dirty="0" smtClean="0">
                <a:sym typeface="Wingdings" pitchFamily="2" charset="2"/>
              </a:rPr>
              <a:t> =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pidana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Perkara</a:t>
            </a:r>
            <a:r>
              <a:rPr lang="en-US" dirty="0" smtClean="0">
                <a:sym typeface="Wingdings" pitchFamily="2" charset="2"/>
              </a:rPr>
              <a:t> PUU =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perdata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Perkara</a:t>
            </a:r>
            <a:r>
              <a:rPr lang="en-US" dirty="0" smtClean="0">
                <a:sym typeface="Wingdings" pitchFamily="2" charset="2"/>
              </a:rPr>
              <a:t> SKLN =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acara</a:t>
            </a:r>
            <a:r>
              <a:rPr lang="en-US" dirty="0" smtClean="0">
                <a:sym typeface="Wingdings" pitchFamily="2" charset="2"/>
              </a:rPr>
              <a:t> PTUN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17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700" dirty="0" err="1" smtClean="0"/>
              <a:t>Sumber</a:t>
            </a:r>
            <a:r>
              <a:rPr lang="en-US" sz="3700" dirty="0" smtClean="0"/>
              <a:t> </a:t>
            </a:r>
            <a:r>
              <a:rPr lang="en-US" sz="3700" dirty="0" err="1" smtClean="0"/>
              <a:t>hukum</a:t>
            </a:r>
            <a:r>
              <a:rPr lang="en-US" sz="3700" dirty="0" smtClean="0"/>
              <a:t> </a:t>
            </a:r>
            <a:r>
              <a:rPr lang="en-US" sz="3700" dirty="0" err="1" smtClean="0"/>
              <a:t>acara</a:t>
            </a:r>
            <a:r>
              <a:rPr lang="en-US" sz="3700" dirty="0" smtClean="0"/>
              <a:t> MK </a:t>
            </a:r>
            <a:r>
              <a:rPr lang="en-US" sz="3700" dirty="0" err="1" smtClean="0"/>
              <a:t>meliputi</a:t>
            </a:r>
            <a:r>
              <a:rPr lang="en-US" sz="3700" dirty="0" smtClean="0"/>
              <a:t> :</a:t>
            </a:r>
          </a:p>
          <a:p>
            <a:pPr marL="596646" indent="-514350">
              <a:buAutoNum type="arabicPeriod"/>
            </a:pPr>
            <a:r>
              <a:rPr lang="en-US" dirty="0" smtClean="0"/>
              <a:t>UUD NRI </a:t>
            </a:r>
            <a:r>
              <a:rPr lang="en-US" dirty="0" err="1" smtClean="0"/>
              <a:t>Tahun</a:t>
            </a:r>
            <a:r>
              <a:rPr lang="en-US" dirty="0" smtClean="0"/>
              <a:t> 1945</a:t>
            </a:r>
          </a:p>
          <a:p>
            <a:pPr marL="596646" indent="-514350">
              <a:buAutoNum type="arabicPeriod"/>
            </a:pPr>
            <a:r>
              <a:rPr lang="en-US" dirty="0" smtClean="0"/>
              <a:t>UU </a:t>
            </a:r>
            <a:r>
              <a:rPr lang="en-US" dirty="0" err="1" smtClean="0"/>
              <a:t>tentang</a:t>
            </a:r>
            <a:r>
              <a:rPr lang="en-US" dirty="0" smtClean="0"/>
              <a:t> MK (No. 24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jo</a:t>
            </a:r>
            <a:r>
              <a:rPr lang="en-US" dirty="0" smtClean="0"/>
              <a:t>. UU No. 8 </a:t>
            </a:r>
            <a:r>
              <a:rPr lang="en-US" dirty="0" err="1" smtClean="0"/>
              <a:t>Tahun</a:t>
            </a:r>
            <a:r>
              <a:rPr lang="en-US" dirty="0" smtClean="0"/>
              <a:t> 2011).</a:t>
            </a:r>
          </a:p>
          <a:p>
            <a:pPr marL="596646" indent="-514350">
              <a:buAutoNum type="arabicPeriod"/>
            </a:pPr>
            <a:r>
              <a:rPr lang="en-US" dirty="0" smtClean="0"/>
              <a:t>UU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smtClean="0"/>
              <a:t> TUN.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UU lain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MK.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(PMK).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Putusan</a:t>
            </a:r>
            <a:r>
              <a:rPr lang="en-US" dirty="0" smtClean="0"/>
              <a:t>/</a:t>
            </a:r>
            <a:r>
              <a:rPr lang="en-US" dirty="0" err="1" smtClean="0"/>
              <a:t>yurisprudensi</a:t>
            </a:r>
            <a:r>
              <a:rPr lang="en-US" dirty="0" smtClean="0"/>
              <a:t> MK.</a:t>
            </a:r>
          </a:p>
          <a:p>
            <a:pPr marL="596646" indent="-514350">
              <a:buAutoNum type="arabicPeriod"/>
            </a:pPr>
            <a:r>
              <a:rPr lang="en-US" dirty="0" err="1"/>
              <a:t>H</a:t>
            </a:r>
            <a:r>
              <a:rPr lang="en-US" dirty="0" err="1" smtClean="0"/>
              <a:t>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.</a:t>
            </a:r>
          </a:p>
          <a:p>
            <a:pPr marL="596646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65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9248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err="1" smtClean="0"/>
              <a:t>Beberapa</a:t>
            </a:r>
            <a:r>
              <a:rPr lang="en-US" sz="4000" dirty="0" smtClean="0"/>
              <a:t> UU lain yang </a:t>
            </a:r>
            <a:r>
              <a:rPr lang="en-US" sz="4000" dirty="0" err="1" smtClean="0"/>
              <a:t>menjadi</a:t>
            </a:r>
            <a:r>
              <a:rPr lang="en-US" sz="4000" dirty="0" smtClean="0"/>
              <a:t> </a:t>
            </a:r>
            <a:r>
              <a:rPr lang="en-US" sz="4000" dirty="0" err="1" smtClean="0"/>
              <a:t>sumber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r>
              <a:rPr lang="en-US" sz="4000" dirty="0" smtClean="0"/>
              <a:t> </a:t>
            </a:r>
            <a:r>
              <a:rPr lang="en-US" sz="4000" dirty="0" err="1" smtClean="0"/>
              <a:t>tambahan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proses </a:t>
            </a:r>
            <a:r>
              <a:rPr lang="en-US" sz="4000" dirty="0" err="1" smtClean="0"/>
              <a:t>peradilan</a:t>
            </a:r>
            <a:r>
              <a:rPr lang="en-US" sz="4000" dirty="0" smtClean="0"/>
              <a:t> di MK, </a:t>
            </a:r>
            <a:r>
              <a:rPr lang="en-US" sz="4000" dirty="0" err="1" smtClean="0"/>
              <a:t>yaitu</a:t>
            </a:r>
            <a:r>
              <a:rPr lang="en-US" sz="4000" dirty="0" smtClean="0"/>
              <a:t> :</a:t>
            </a:r>
          </a:p>
          <a:p>
            <a:pPr marL="82296" indent="0">
              <a:buNone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sz="3300" dirty="0" smtClean="0"/>
              <a:t>UU No. 48 </a:t>
            </a:r>
            <a:r>
              <a:rPr lang="en-US" sz="3300" dirty="0" err="1" smtClean="0"/>
              <a:t>Tahun</a:t>
            </a:r>
            <a:r>
              <a:rPr lang="en-US" sz="3300" dirty="0" smtClean="0"/>
              <a:t> 2009 </a:t>
            </a:r>
            <a:r>
              <a:rPr lang="en-US" sz="3300" dirty="0" err="1" smtClean="0"/>
              <a:t>tentang</a:t>
            </a:r>
            <a:r>
              <a:rPr lang="en-US" sz="3300" dirty="0" smtClean="0"/>
              <a:t> </a:t>
            </a:r>
            <a:r>
              <a:rPr lang="en-US" sz="3300" dirty="0" err="1" smtClean="0"/>
              <a:t>Kekuasaan</a:t>
            </a:r>
            <a:r>
              <a:rPr lang="en-US" sz="3300" dirty="0" smtClean="0"/>
              <a:t> </a:t>
            </a:r>
            <a:r>
              <a:rPr lang="en-US" sz="3300" dirty="0" err="1" smtClean="0"/>
              <a:t>Kehakiman</a:t>
            </a:r>
            <a:r>
              <a:rPr lang="en-US" sz="33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3300" dirty="0" smtClean="0"/>
              <a:t>UU No. 10 </a:t>
            </a:r>
            <a:r>
              <a:rPr lang="en-US" sz="3300" dirty="0" err="1" smtClean="0"/>
              <a:t>Tahun</a:t>
            </a:r>
            <a:r>
              <a:rPr lang="en-US" sz="3300" dirty="0" smtClean="0"/>
              <a:t> 2004 </a:t>
            </a:r>
            <a:r>
              <a:rPr lang="en-US" sz="3300" dirty="0" err="1" smtClean="0"/>
              <a:t>tentang</a:t>
            </a:r>
            <a:r>
              <a:rPr lang="en-US" sz="3300" dirty="0" smtClean="0"/>
              <a:t> </a:t>
            </a:r>
            <a:r>
              <a:rPr lang="en-US" sz="3300" dirty="0" err="1" smtClean="0"/>
              <a:t>Pembentukan</a:t>
            </a:r>
            <a:r>
              <a:rPr lang="en-US" sz="3300" dirty="0" smtClean="0"/>
              <a:t> </a:t>
            </a:r>
            <a:r>
              <a:rPr lang="en-US" sz="3300" dirty="0" err="1" smtClean="0"/>
              <a:t>Peraturan</a:t>
            </a:r>
            <a:r>
              <a:rPr lang="en-US" sz="3300" dirty="0" smtClean="0"/>
              <a:t> </a:t>
            </a:r>
            <a:r>
              <a:rPr lang="en-US" sz="3300" dirty="0" err="1" smtClean="0"/>
              <a:t>Perundang-Undangan</a:t>
            </a:r>
            <a:r>
              <a:rPr lang="en-US" sz="33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3300" dirty="0" smtClean="0"/>
              <a:t>UU No. 32 </a:t>
            </a:r>
            <a:r>
              <a:rPr lang="en-US" sz="3300" dirty="0" err="1" smtClean="0"/>
              <a:t>Tahun</a:t>
            </a:r>
            <a:r>
              <a:rPr lang="en-US" sz="3300" dirty="0" smtClean="0"/>
              <a:t> 2004 </a:t>
            </a:r>
            <a:r>
              <a:rPr lang="en-US" sz="3300" dirty="0" err="1" smtClean="0"/>
              <a:t>tentang</a:t>
            </a:r>
            <a:r>
              <a:rPr lang="en-US" sz="3300" dirty="0" smtClean="0"/>
              <a:t> </a:t>
            </a:r>
            <a:r>
              <a:rPr lang="en-US" sz="3300" dirty="0" err="1" smtClean="0"/>
              <a:t>Pemerintahan</a:t>
            </a:r>
            <a:r>
              <a:rPr lang="en-US" sz="3300" dirty="0" smtClean="0"/>
              <a:t> Daerah (</a:t>
            </a:r>
            <a:r>
              <a:rPr lang="en-US" sz="3300" dirty="0" err="1" smtClean="0"/>
              <a:t>beserta</a:t>
            </a:r>
            <a:r>
              <a:rPr lang="en-US" sz="3300" dirty="0" smtClean="0"/>
              <a:t> </a:t>
            </a:r>
            <a:r>
              <a:rPr lang="en-US" sz="3300" dirty="0" err="1" smtClean="0"/>
              <a:t>perubahannya</a:t>
            </a:r>
            <a:r>
              <a:rPr lang="en-US" sz="3300" dirty="0" smtClean="0"/>
              <a:t>).</a:t>
            </a:r>
          </a:p>
          <a:p>
            <a:pPr marL="596646" indent="-514350">
              <a:buAutoNum type="arabicPeriod"/>
            </a:pPr>
            <a:r>
              <a:rPr lang="en-US" sz="3300" dirty="0" smtClean="0"/>
              <a:t>UU No. 22 </a:t>
            </a:r>
            <a:r>
              <a:rPr lang="en-US" sz="3300" dirty="0" err="1" smtClean="0"/>
              <a:t>Tahun</a:t>
            </a:r>
            <a:r>
              <a:rPr lang="en-US" sz="3300" dirty="0" smtClean="0"/>
              <a:t> 2007 </a:t>
            </a:r>
            <a:r>
              <a:rPr lang="en-US" sz="3300" dirty="0" err="1" smtClean="0"/>
              <a:t>tentang</a:t>
            </a:r>
            <a:r>
              <a:rPr lang="en-US" sz="3300" dirty="0" smtClean="0"/>
              <a:t> </a:t>
            </a:r>
            <a:r>
              <a:rPr lang="en-US" sz="3300" dirty="0" err="1" smtClean="0"/>
              <a:t>Penyelenggara</a:t>
            </a:r>
            <a:r>
              <a:rPr lang="en-US" sz="3300" dirty="0" smtClean="0"/>
              <a:t> </a:t>
            </a:r>
            <a:r>
              <a:rPr lang="en-US" sz="3300" dirty="0" err="1" smtClean="0"/>
              <a:t>Pemilihan</a:t>
            </a:r>
            <a:r>
              <a:rPr lang="en-US" sz="3300" dirty="0" smtClean="0"/>
              <a:t> </a:t>
            </a:r>
            <a:r>
              <a:rPr lang="en-US" sz="3300" dirty="0" err="1" smtClean="0"/>
              <a:t>Umum</a:t>
            </a:r>
            <a:r>
              <a:rPr lang="en-US" sz="33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3300" dirty="0" smtClean="0"/>
              <a:t>UU No. 2 </a:t>
            </a:r>
            <a:r>
              <a:rPr lang="en-US" sz="3300" dirty="0" err="1"/>
              <a:t>T</a:t>
            </a:r>
            <a:r>
              <a:rPr lang="en-US" sz="3300" dirty="0" err="1" smtClean="0"/>
              <a:t>ahun</a:t>
            </a:r>
            <a:r>
              <a:rPr lang="en-US" sz="3300" dirty="0" smtClean="0"/>
              <a:t> 2008 </a:t>
            </a:r>
            <a:r>
              <a:rPr lang="en-US" sz="3300" dirty="0" err="1" smtClean="0"/>
              <a:t>tentang</a:t>
            </a:r>
            <a:r>
              <a:rPr lang="en-US" sz="3300" dirty="0" smtClean="0"/>
              <a:t> </a:t>
            </a:r>
            <a:r>
              <a:rPr lang="en-US" sz="3300" dirty="0" err="1" smtClean="0"/>
              <a:t>Partai</a:t>
            </a:r>
            <a:r>
              <a:rPr lang="en-US" sz="3300" dirty="0" smtClean="0"/>
              <a:t> </a:t>
            </a:r>
            <a:r>
              <a:rPr lang="en-US" sz="3300" dirty="0" err="1" smtClean="0"/>
              <a:t>Politik</a:t>
            </a:r>
            <a:r>
              <a:rPr lang="en-US" sz="33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3300" dirty="0" smtClean="0"/>
              <a:t>UU No. 10 </a:t>
            </a:r>
            <a:r>
              <a:rPr lang="en-US" sz="3300" dirty="0" err="1" smtClean="0"/>
              <a:t>Tahun</a:t>
            </a:r>
            <a:r>
              <a:rPr lang="en-US" sz="3300" dirty="0" smtClean="0"/>
              <a:t> 2008 </a:t>
            </a:r>
            <a:r>
              <a:rPr lang="en-US" sz="3300" dirty="0" err="1" smtClean="0"/>
              <a:t>tentang</a:t>
            </a:r>
            <a:r>
              <a:rPr lang="en-US" sz="3300" dirty="0" smtClean="0"/>
              <a:t> </a:t>
            </a:r>
            <a:r>
              <a:rPr lang="en-US" sz="3300" dirty="0" err="1" smtClean="0"/>
              <a:t>Pemilu</a:t>
            </a:r>
            <a:r>
              <a:rPr lang="en-US" sz="3300" dirty="0" smtClean="0"/>
              <a:t> </a:t>
            </a:r>
            <a:r>
              <a:rPr lang="en-US" sz="3300" dirty="0" err="1" smtClean="0"/>
              <a:t>Anggota</a:t>
            </a:r>
            <a:r>
              <a:rPr lang="en-US" sz="3300" dirty="0" smtClean="0"/>
              <a:t> DPR, DPD, </a:t>
            </a:r>
            <a:r>
              <a:rPr lang="en-US" sz="3300" dirty="0" err="1" smtClean="0"/>
              <a:t>dan</a:t>
            </a:r>
            <a:r>
              <a:rPr lang="en-US" sz="3300" dirty="0" smtClean="0"/>
              <a:t> DPRD.</a:t>
            </a:r>
          </a:p>
          <a:p>
            <a:pPr marL="596646" indent="-514350">
              <a:buAutoNum type="arabicPeriod"/>
            </a:pPr>
            <a:r>
              <a:rPr lang="en-US" sz="3300" dirty="0" smtClean="0"/>
              <a:t>UU No. 42 </a:t>
            </a:r>
            <a:r>
              <a:rPr lang="en-US" sz="3300" dirty="0" err="1" smtClean="0"/>
              <a:t>Tahun</a:t>
            </a:r>
            <a:r>
              <a:rPr lang="en-US" sz="3300" dirty="0" smtClean="0"/>
              <a:t> 2008 </a:t>
            </a:r>
            <a:r>
              <a:rPr lang="en-US" sz="3300" dirty="0" err="1" smtClean="0"/>
              <a:t>tentang</a:t>
            </a:r>
            <a:r>
              <a:rPr lang="en-US" sz="3300" dirty="0" smtClean="0"/>
              <a:t> </a:t>
            </a:r>
            <a:r>
              <a:rPr lang="en-US" sz="3300" dirty="0" err="1" smtClean="0"/>
              <a:t>Pemilu</a:t>
            </a:r>
            <a:r>
              <a:rPr lang="en-US" sz="3300" dirty="0" smtClean="0"/>
              <a:t> </a:t>
            </a:r>
            <a:r>
              <a:rPr lang="en-US" sz="3300" dirty="0" err="1" smtClean="0"/>
              <a:t>Presiden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Wakil</a:t>
            </a:r>
            <a:r>
              <a:rPr lang="en-US" sz="3300" dirty="0" smtClean="0"/>
              <a:t> </a:t>
            </a:r>
            <a:r>
              <a:rPr lang="en-US" sz="3300" dirty="0" err="1" smtClean="0"/>
              <a:t>Presiden</a:t>
            </a:r>
            <a:r>
              <a:rPr lang="en-US" sz="33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3300" dirty="0" smtClean="0"/>
              <a:t>UU No. 27 </a:t>
            </a:r>
            <a:r>
              <a:rPr lang="en-US" sz="3300" dirty="0" err="1" smtClean="0"/>
              <a:t>Tahun</a:t>
            </a:r>
            <a:r>
              <a:rPr lang="en-US" sz="3300" dirty="0" smtClean="0"/>
              <a:t> 2009 </a:t>
            </a:r>
            <a:r>
              <a:rPr lang="en-US" sz="3300" dirty="0" err="1" smtClean="0"/>
              <a:t>tentang</a:t>
            </a:r>
            <a:r>
              <a:rPr lang="en-US" sz="3300" dirty="0" smtClean="0"/>
              <a:t> MPR, DPR, DPD, </a:t>
            </a:r>
            <a:r>
              <a:rPr lang="en-US" sz="3300" dirty="0" err="1" smtClean="0"/>
              <a:t>dan</a:t>
            </a:r>
            <a:r>
              <a:rPr lang="en-US" sz="3300" dirty="0" smtClean="0"/>
              <a:t> DPRD.</a:t>
            </a:r>
          </a:p>
          <a:p>
            <a:pPr marL="596646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44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33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86 UU No. 24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MK </a:t>
            </a:r>
            <a:r>
              <a:rPr lang="en-US" dirty="0" err="1" smtClean="0"/>
              <a:t>menyatakan</a:t>
            </a:r>
            <a:r>
              <a:rPr lang="en-US" dirty="0" smtClean="0"/>
              <a:t> MK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86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MK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internal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MK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MK (PMK)</a:t>
            </a:r>
            <a:endParaRPr lang="en-US" dirty="0" smtClean="0"/>
          </a:p>
          <a:p>
            <a:r>
              <a:rPr lang="en-US" dirty="0" smtClean="0"/>
              <a:t>PMK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MK.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39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077200" cy="5486400"/>
          </a:xfrm>
        </p:spPr>
        <p:txBody>
          <a:bodyPr>
            <a:normAutofit fontScale="47500" lnSpcReduction="20000"/>
          </a:bodyPr>
          <a:lstStyle/>
          <a:p>
            <a:r>
              <a:rPr lang="en-US" sz="5300" dirty="0" smtClean="0"/>
              <a:t>PMK yang </a:t>
            </a:r>
            <a:r>
              <a:rPr lang="en-US" sz="5300" dirty="0" err="1" smtClean="0"/>
              <a:t>mengatur</a:t>
            </a:r>
            <a:r>
              <a:rPr lang="en-US" sz="5300" dirty="0" smtClean="0"/>
              <a:t> </a:t>
            </a:r>
            <a:r>
              <a:rPr lang="en-US" sz="5300" dirty="0" err="1" smtClean="0"/>
              <a:t>hukum</a:t>
            </a:r>
            <a:r>
              <a:rPr lang="en-US" sz="5300" dirty="0" smtClean="0"/>
              <a:t> </a:t>
            </a:r>
            <a:r>
              <a:rPr lang="en-US" sz="5300" dirty="0" err="1" smtClean="0"/>
              <a:t>acara</a:t>
            </a:r>
            <a:r>
              <a:rPr lang="en-US" sz="5300" dirty="0" smtClean="0"/>
              <a:t> MK </a:t>
            </a:r>
            <a:r>
              <a:rPr lang="en-US" sz="5300" dirty="0" err="1" smtClean="0"/>
              <a:t>yaitu</a:t>
            </a:r>
            <a:r>
              <a:rPr lang="en-US" sz="5300" dirty="0" smtClean="0"/>
              <a:t> :</a:t>
            </a:r>
          </a:p>
          <a:p>
            <a:pPr marL="596646" indent="-514350">
              <a:buAutoNum type="arabicPeriod"/>
            </a:pPr>
            <a:r>
              <a:rPr lang="en-US" sz="4000" dirty="0" smtClean="0"/>
              <a:t>PMK No. 06/PMK/2005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Pedoman</a:t>
            </a:r>
            <a:r>
              <a:rPr lang="en-US" sz="4000" dirty="0" smtClean="0"/>
              <a:t> </a:t>
            </a:r>
            <a:r>
              <a:rPr lang="en-US" sz="4000" dirty="0" err="1" smtClean="0"/>
              <a:t>Beracara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Perkara</a:t>
            </a:r>
            <a:r>
              <a:rPr lang="en-US" sz="4000" dirty="0" smtClean="0"/>
              <a:t> </a:t>
            </a:r>
            <a:r>
              <a:rPr lang="en-US" sz="4000" dirty="0" err="1" smtClean="0"/>
              <a:t>Pengujian</a:t>
            </a:r>
            <a:r>
              <a:rPr lang="en-US" sz="4000" dirty="0" smtClean="0"/>
              <a:t> </a:t>
            </a:r>
            <a:r>
              <a:rPr lang="en-US" sz="4000" dirty="0" err="1" smtClean="0"/>
              <a:t>Undang-Undang</a:t>
            </a:r>
            <a:r>
              <a:rPr lang="en-US" sz="40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4000" dirty="0" smtClean="0"/>
              <a:t>PMK No. 08/PMK/2006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Pedoman</a:t>
            </a:r>
            <a:r>
              <a:rPr lang="en-US" sz="4000" dirty="0" smtClean="0"/>
              <a:t> </a:t>
            </a:r>
            <a:r>
              <a:rPr lang="en-US" sz="4000" dirty="0" err="1" smtClean="0"/>
              <a:t>Beracara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Sengketa</a:t>
            </a:r>
            <a:r>
              <a:rPr lang="en-US" sz="4000" dirty="0" smtClean="0"/>
              <a:t> </a:t>
            </a:r>
            <a:r>
              <a:rPr lang="en-US" sz="4000" dirty="0" err="1" smtClean="0"/>
              <a:t>Kewenangan</a:t>
            </a:r>
            <a:r>
              <a:rPr lang="en-US" sz="4000" dirty="0" smtClean="0"/>
              <a:t> </a:t>
            </a:r>
            <a:r>
              <a:rPr lang="en-US" sz="4000" dirty="0" err="1" smtClean="0"/>
              <a:t>Konstitusional</a:t>
            </a:r>
            <a:r>
              <a:rPr lang="en-US" sz="4000" dirty="0" smtClean="0"/>
              <a:t> </a:t>
            </a:r>
            <a:r>
              <a:rPr lang="en-US" sz="4000" dirty="0" err="1" smtClean="0"/>
              <a:t>Lembaga</a:t>
            </a:r>
            <a:r>
              <a:rPr lang="en-US" sz="4000" dirty="0" smtClean="0"/>
              <a:t> Negara.</a:t>
            </a:r>
          </a:p>
          <a:p>
            <a:pPr marL="596646" indent="-514350">
              <a:buAutoNum type="arabicPeriod"/>
            </a:pPr>
            <a:r>
              <a:rPr lang="en-US" sz="4000" dirty="0" smtClean="0"/>
              <a:t>PMK No. 12/PMK/2008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Prosedur</a:t>
            </a:r>
            <a:r>
              <a:rPr lang="en-US" sz="4000" dirty="0" smtClean="0"/>
              <a:t> </a:t>
            </a:r>
            <a:r>
              <a:rPr lang="en-US" sz="4000" dirty="0" err="1" smtClean="0"/>
              <a:t>Beracara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Pembubaran</a:t>
            </a:r>
            <a:r>
              <a:rPr lang="en-US" sz="4000" dirty="0" smtClean="0"/>
              <a:t> </a:t>
            </a:r>
            <a:r>
              <a:rPr lang="en-US" sz="4000" dirty="0" err="1" smtClean="0"/>
              <a:t>Partai</a:t>
            </a:r>
            <a:r>
              <a:rPr lang="en-US" sz="4000" dirty="0" smtClean="0"/>
              <a:t> </a:t>
            </a:r>
            <a:r>
              <a:rPr lang="en-US" sz="4000" dirty="0" err="1" smtClean="0"/>
              <a:t>Politik</a:t>
            </a:r>
            <a:r>
              <a:rPr lang="en-US" sz="40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4000" dirty="0" smtClean="0"/>
              <a:t>PMK No. 15/PMK/2008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Pedoman</a:t>
            </a:r>
            <a:r>
              <a:rPr lang="en-US" sz="4000" dirty="0" smtClean="0"/>
              <a:t> </a:t>
            </a:r>
            <a:r>
              <a:rPr lang="en-US" sz="4000" dirty="0" err="1" smtClean="0"/>
              <a:t>Beracara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Perselisihan</a:t>
            </a:r>
            <a:r>
              <a:rPr lang="en-US" sz="4000" dirty="0" smtClean="0"/>
              <a:t> </a:t>
            </a:r>
            <a:r>
              <a:rPr lang="en-US" sz="4000" dirty="0" err="1" smtClean="0"/>
              <a:t>Hasil</a:t>
            </a:r>
            <a:r>
              <a:rPr lang="en-US" sz="4000" dirty="0" smtClean="0"/>
              <a:t> </a:t>
            </a:r>
            <a:r>
              <a:rPr lang="en-US" sz="4000" dirty="0" err="1" smtClean="0"/>
              <a:t>Pemilihan</a:t>
            </a:r>
            <a:r>
              <a:rPr lang="en-US" sz="4000" dirty="0" smtClean="0"/>
              <a:t> </a:t>
            </a:r>
            <a:r>
              <a:rPr lang="en-US" sz="4000" dirty="0" err="1" smtClean="0"/>
              <a:t>Umum</a:t>
            </a:r>
            <a:r>
              <a:rPr lang="en-US" sz="40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4000" dirty="0" smtClean="0"/>
              <a:t>PMK No. 16/PMK/2009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Pedoman</a:t>
            </a:r>
            <a:r>
              <a:rPr lang="en-US" sz="4000" dirty="0" smtClean="0"/>
              <a:t> </a:t>
            </a:r>
            <a:r>
              <a:rPr lang="en-US" sz="4000" dirty="0" err="1" smtClean="0"/>
              <a:t>Beracara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Perselisihan</a:t>
            </a:r>
            <a:r>
              <a:rPr lang="en-US" sz="4000" dirty="0" smtClean="0"/>
              <a:t> </a:t>
            </a:r>
            <a:r>
              <a:rPr lang="en-US" sz="4000" dirty="0" err="1" smtClean="0"/>
              <a:t>Hasil</a:t>
            </a:r>
            <a:r>
              <a:rPr lang="en-US" sz="4000" dirty="0" smtClean="0"/>
              <a:t> </a:t>
            </a:r>
            <a:r>
              <a:rPr lang="en-US" sz="4000" dirty="0" err="1" smtClean="0"/>
              <a:t>Pemilihan</a:t>
            </a:r>
            <a:r>
              <a:rPr lang="en-US" sz="4000" dirty="0" smtClean="0"/>
              <a:t> </a:t>
            </a:r>
            <a:r>
              <a:rPr lang="en-US" sz="4000" dirty="0" err="1" smtClean="0"/>
              <a:t>Umum</a:t>
            </a:r>
            <a:r>
              <a:rPr lang="en-US" sz="4000" dirty="0" smtClean="0"/>
              <a:t> </a:t>
            </a:r>
            <a:r>
              <a:rPr lang="en-US" sz="4000" dirty="0" err="1" smtClean="0"/>
              <a:t>Anggota</a:t>
            </a:r>
            <a:r>
              <a:rPr lang="en-US" sz="4000" dirty="0" smtClean="0"/>
              <a:t> DPR, DPD, </a:t>
            </a:r>
            <a:r>
              <a:rPr lang="en-US" sz="4000" dirty="0" err="1" smtClean="0"/>
              <a:t>dan</a:t>
            </a:r>
            <a:r>
              <a:rPr lang="en-US" sz="4000" dirty="0" smtClean="0"/>
              <a:t> DPRD.</a:t>
            </a:r>
          </a:p>
          <a:p>
            <a:pPr marL="596646" indent="-514350">
              <a:buAutoNum type="arabicPeriod"/>
            </a:pPr>
            <a:r>
              <a:rPr lang="en-US" sz="4000" dirty="0" smtClean="0"/>
              <a:t>PMK No. 17/PMK/2009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Pedoman</a:t>
            </a:r>
            <a:r>
              <a:rPr lang="en-US" sz="4000" dirty="0" smtClean="0"/>
              <a:t> </a:t>
            </a:r>
            <a:r>
              <a:rPr lang="en-US" sz="4000" dirty="0" err="1" smtClean="0"/>
              <a:t>Beracara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Perselisihan</a:t>
            </a:r>
            <a:r>
              <a:rPr lang="en-US" sz="4000" dirty="0" smtClean="0"/>
              <a:t> </a:t>
            </a:r>
            <a:r>
              <a:rPr lang="en-US" sz="4000" dirty="0" err="1" smtClean="0"/>
              <a:t>Hasil</a:t>
            </a:r>
            <a:r>
              <a:rPr lang="en-US" sz="4000" dirty="0" smtClean="0"/>
              <a:t> </a:t>
            </a:r>
            <a:r>
              <a:rPr lang="en-US" sz="4000" dirty="0" err="1" smtClean="0"/>
              <a:t>Pemilihan</a:t>
            </a:r>
            <a:r>
              <a:rPr lang="en-US" sz="4000" dirty="0" smtClean="0"/>
              <a:t> </a:t>
            </a:r>
            <a:r>
              <a:rPr lang="en-US" sz="4000" dirty="0" err="1" smtClean="0"/>
              <a:t>Umum</a:t>
            </a:r>
            <a:r>
              <a:rPr lang="en-US" sz="4000" dirty="0" smtClean="0"/>
              <a:t> </a:t>
            </a:r>
            <a:r>
              <a:rPr lang="en-US" sz="4000" dirty="0" err="1" smtClean="0"/>
              <a:t>Presiden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Wakil</a:t>
            </a:r>
            <a:r>
              <a:rPr lang="en-US" sz="4000" dirty="0" smtClean="0"/>
              <a:t> </a:t>
            </a:r>
            <a:r>
              <a:rPr lang="en-US" sz="4000" dirty="0" err="1" smtClean="0"/>
              <a:t>Presiden</a:t>
            </a:r>
            <a:r>
              <a:rPr lang="en-US" sz="40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4000" dirty="0" smtClean="0"/>
              <a:t>PMK No. 18/PMK/2009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Pedoman</a:t>
            </a:r>
            <a:r>
              <a:rPr lang="en-US" sz="4000" dirty="0" smtClean="0"/>
              <a:t> </a:t>
            </a:r>
            <a:r>
              <a:rPr lang="en-US" sz="4000" dirty="0" err="1" smtClean="0"/>
              <a:t>Pengajuan</a:t>
            </a:r>
            <a:r>
              <a:rPr lang="en-US" sz="4000" dirty="0" smtClean="0"/>
              <a:t> </a:t>
            </a:r>
            <a:r>
              <a:rPr lang="en-US" sz="4000" dirty="0" err="1" smtClean="0"/>
              <a:t>Permohonan</a:t>
            </a:r>
            <a:r>
              <a:rPr lang="en-US" sz="4000" dirty="0" smtClean="0"/>
              <a:t> </a:t>
            </a:r>
            <a:r>
              <a:rPr lang="en-US" sz="4000" dirty="0" err="1" smtClean="0"/>
              <a:t>Elektronik</a:t>
            </a:r>
            <a:r>
              <a:rPr lang="en-US" sz="4000" dirty="0" smtClean="0"/>
              <a:t> (</a:t>
            </a:r>
            <a:r>
              <a:rPr lang="en-US" sz="4000" i="1" dirty="0" smtClean="0"/>
              <a:t>Electronic Filing</a:t>
            </a:r>
            <a:r>
              <a:rPr lang="en-US" sz="4000" dirty="0" smtClean="0"/>
              <a:t>)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Pemeriksaan</a:t>
            </a:r>
            <a:r>
              <a:rPr lang="en-US" sz="4000" dirty="0" smtClean="0"/>
              <a:t> </a:t>
            </a:r>
            <a:r>
              <a:rPr lang="en-US" sz="4000" dirty="0" err="1" smtClean="0"/>
              <a:t>Persidangan</a:t>
            </a:r>
            <a:r>
              <a:rPr lang="en-US" sz="4000" dirty="0" smtClean="0"/>
              <a:t> </a:t>
            </a:r>
            <a:r>
              <a:rPr lang="en-US" sz="4000" dirty="0" err="1" smtClean="0"/>
              <a:t>Jarak</a:t>
            </a:r>
            <a:r>
              <a:rPr lang="en-US" sz="4000" dirty="0" smtClean="0"/>
              <a:t> </a:t>
            </a:r>
            <a:r>
              <a:rPr lang="en-US" sz="4000" dirty="0" err="1" smtClean="0"/>
              <a:t>Jauh</a:t>
            </a:r>
            <a:r>
              <a:rPr lang="en-US" sz="4000" dirty="0" smtClean="0"/>
              <a:t> (</a:t>
            </a:r>
            <a:r>
              <a:rPr lang="en-US" sz="4000" i="1" dirty="0" smtClean="0"/>
              <a:t>Video Conference</a:t>
            </a:r>
            <a:r>
              <a:rPr lang="en-US" sz="4000" dirty="0" smtClean="0"/>
              <a:t>).</a:t>
            </a:r>
          </a:p>
          <a:p>
            <a:pPr marL="596646" indent="-514350">
              <a:buAutoNum type="arabicPeriod"/>
            </a:pPr>
            <a:r>
              <a:rPr lang="en-US" sz="4000" dirty="0" smtClean="0"/>
              <a:t>PMK No. 19/PMK/2009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Tata </a:t>
            </a:r>
            <a:r>
              <a:rPr lang="en-US" sz="4000" dirty="0" err="1"/>
              <a:t>T</a:t>
            </a:r>
            <a:r>
              <a:rPr lang="en-US" sz="4000" dirty="0" err="1" smtClean="0"/>
              <a:t>ertib</a:t>
            </a:r>
            <a:r>
              <a:rPr lang="en-US" sz="4000" dirty="0" smtClean="0"/>
              <a:t> </a:t>
            </a:r>
            <a:r>
              <a:rPr lang="en-US" sz="4000" dirty="0" err="1" smtClean="0"/>
              <a:t>Persidangan</a:t>
            </a:r>
            <a:r>
              <a:rPr lang="en-US" sz="4000" dirty="0" smtClean="0"/>
              <a:t>.</a:t>
            </a:r>
          </a:p>
          <a:p>
            <a:pPr marL="596646" indent="-514350">
              <a:buAutoNum type="arabicPeriod"/>
            </a:pPr>
            <a:r>
              <a:rPr lang="en-US" sz="4000" dirty="0" smtClean="0"/>
              <a:t>PMK No. 21/PMK/2009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Pedoman</a:t>
            </a:r>
            <a:r>
              <a:rPr lang="en-US" sz="4000" dirty="0" smtClean="0"/>
              <a:t> </a:t>
            </a:r>
            <a:r>
              <a:rPr lang="en-US" sz="4000" dirty="0" err="1" smtClean="0"/>
              <a:t>Beracara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Memutus</a:t>
            </a:r>
            <a:r>
              <a:rPr lang="en-US" sz="4000" dirty="0" smtClean="0"/>
              <a:t> </a:t>
            </a:r>
            <a:r>
              <a:rPr lang="en-US" sz="4000" dirty="0" err="1" smtClean="0"/>
              <a:t>Pendapat</a:t>
            </a:r>
            <a:r>
              <a:rPr lang="en-US" sz="4000" dirty="0" smtClean="0"/>
              <a:t> DPR </a:t>
            </a:r>
            <a:r>
              <a:rPr lang="en-US" sz="4000" dirty="0" err="1" smtClean="0"/>
              <a:t>Mengenai</a:t>
            </a:r>
            <a:r>
              <a:rPr lang="en-US" sz="4000" dirty="0" smtClean="0"/>
              <a:t> </a:t>
            </a:r>
            <a:r>
              <a:rPr lang="en-US" sz="4000" dirty="0" err="1" smtClean="0"/>
              <a:t>Dugaan</a:t>
            </a:r>
            <a:r>
              <a:rPr lang="en-US" sz="4000" dirty="0" smtClean="0"/>
              <a:t> </a:t>
            </a:r>
            <a:r>
              <a:rPr lang="en-US" sz="4000" dirty="0" err="1" smtClean="0"/>
              <a:t>Pelanggaran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 </a:t>
            </a:r>
            <a:r>
              <a:rPr lang="en-US" sz="4000" dirty="0" err="1" smtClean="0"/>
              <a:t>Presiden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/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Wakil</a:t>
            </a:r>
            <a:r>
              <a:rPr lang="en-US" sz="4000" dirty="0" smtClean="0"/>
              <a:t> </a:t>
            </a:r>
            <a:r>
              <a:rPr lang="en-US" sz="4000" dirty="0" err="1" smtClean="0"/>
              <a:t>Presiden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645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Sumber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Rujukan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714488" cy="4876800"/>
          </a:xfrm>
        </p:spPr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800" dirty="0" err="1"/>
              <a:t>Maruarar</a:t>
            </a:r>
            <a:r>
              <a:rPr lang="en-US" sz="2800" dirty="0"/>
              <a:t> </a:t>
            </a:r>
            <a:r>
              <a:rPr lang="en-US" sz="2800" dirty="0" err="1"/>
              <a:t>Siahaan</a:t>
            </a:r>
            <a:r>
              <a:rPr lang="en-US" sz="2800" dirty="0"/>
              <a:t>,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Acara</a:t>
            </a:r>
            <a:r>
              <a:rPr lang="en-US" sz="2800" i="1" dirty="0"/>
              <a:t> </a:t>
            </a:r>
            <a:r>
              <a:rPr lang="en-US" sz="2800" i="1" dirty="0" err="1"/>
              <a:t>Mahkamah</a:t>
            </a:r>
            <a:r>
              <a:rPr lang="en-US" sz="2800" i="1" dirty="0"/>
              <a:t> </a:t>
            </a:r>
            <a:r>
              <a:rPr lang="en-US" sz="2800" i="1" dirty="0" err="1"/>
              <a:t>Konstitusi</a:t>
            </a:r>
            <a:r>
              <a:rPr lang="en-US" sz="2800" i="1" dirty="0"/>
              <a:t> </a:t>
            </a:r>
            <a:r>
              <a:rPr lang="en-US" sz="2800" i="1" dirty="0" err="1"/>
              <a:t>Republik</a:t>
            </a:r>
            <a:r>
              <a:rPr lang="en-US" sz="2800" dirty="0"/>
              <a:t> Indonesia (</a:t>
            </a:r>
            <a:r>
              <a:rPr lang="en-US" sz="2800" dirty="0" err="1"/>
              <a:t>Mahkamah</a:t>
            </a:r>
            <a:r>
              <a:rPr lang="en-US" sz="2800" dirty="0"/>
              <a:t> </a:t>
            </a:r>
            <a:r>
              <a:rPr lang="en-US" sz="2800" dirty="0" err="1"/>
              <a:t>Konstitusi</a:t>
            </a:r>
            <a:r>
              <a:rPr lang="en-US" sz="2800" dirty="0"/>
              <a:t> </a:t>
            </a:r>
            <a:r>
              <a:rPr lang="en-US" sz="2800" dirty="0" err="1"/>
              <a:t>Republik</a:t>
            </a:r>
            <a:r>
              <a:rPr lang="en-US" sz="2800" dirty="0"/>
              <a:t> Indonesia: Jakarta 2006</a:t>
            </a:r>
            <a:r>
              <a:rPr lang="en-US" sz="2800" dirty="0" smtClean="0"/>
              <a:t>).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sz="28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/>
              <a:t>Tim </a:t>
            </a:r>
            <a:r>
              <a:rPr lang="en-US" sz="2800" dirty="0" err="1"/>
              <a:t>Penyusun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Acara</a:t>
            </a:r>
            <a:r>
              <a:rPr lang="en-US" sz="2800" dirty="0"/>
              <a:t> </a:t>
            </a:r>
            <a:r>
              <a:rPr lang="en-US" sz="2800" dirty="0" err="1"/>
              <a:t>Mahkamah</a:t>
            </a:r>
            <a:r>
              <a:rPr lang="en-US" sz="2800" dirty="0"/>
              <a:t> </a:t>
            </a:r>
            <a:r>
              <a:rPr lang="en-US" sz="2800" dirty="0" err="1"/>
              <a:t>Konstitusi</a:t>
            </a:r>
            <a:r>
              <a:rPr lang="en-US" sz="2800" dirty="0"/>
              <a:t>,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Acara</a:t>
            </a:r>
            <a:r>
              <a:rPr lang="en-US" sz="2800" i="1" dirty="0"/>
              <a:t> </a:t>
            </a:r>
            <a:r>
              <a:rPr lang="en-US" sz="2800" i="1" dirty="0" err="1"/>
              <a:t>Mahkamah</a:t>
            </a:r>
            <a:r>
              <a:rPr lang="en-US" sz="2800" i="1" dirty="0"/>
              <a:t> </a:t>
            </a:r>
            <a:r>
              <a:rPr lang="en-US" sz="2800" i="1" dirty="0" err="1"/>
              <a:t>Konstitusi</a:t>
            </a:r>
            <a:r>
              <a:rPr lang="en-US" sz="2800" dirty="0"/>
              <a:t> (</a:t>
            </a:r>
            <a:r>
              <a:rPr lang="en-US" sz="2800" dirty="0" err="1"/>
              <a:t>Sekretariat</a:t>
            </a:r>
            <a:r>
              <a:rPr lang="en-US" sz="2800" dirty="0"/>
              <a:t> </a:t>
            </a:r>
            <a:r>
              <a:rPr lang="en-US" sz="2800" dirty="0" err="1"/>
              <a:t>Jenderal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Kepaniteraan</a:t>
            </a:r>
            <a:r>
              <a:rPr lang="en-US" sz="2800" dirty="0"/>
              <a:t> </a:t>
            </a:r>
            <a:r>
              <a:rPr lang="en-US" sz="2800" dirty="0" err="1"/>
              <a:t>Mahkamah</a:t>
            </a:r>
            <a:r>
              <a:rPr lang="en-US" sz="2800" dirty="0"/>
              <a:t> </a:t>
            </a:r>
            <a:r>
              <a:rPr lang="en-US" sz="2800" dirty="0" err="1"/>
              <a:t>Konstitusi</a:t>
            </a:r>
            <a:r>
              <a:rPr lang="en-US" sz="2800" dirty="0"/>
              <a:t>, 2010).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2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4000" b="1" dirty="0" smtClean="0">
                <a:effectLst/>
              </a:rPr>
              <a:t>A</a:t>
            </a:r>
            <a:r>
              <a:rPr lang="en-US" sz="4000" b="1" dirty="0" smtClean="0">
                <a:effectLst/>
              </a:rPr>
              <a:t>SAS</a:t>
            </a:r>
            <a:r>
              <a:rPr lang="id-ID" sz="4000" b="1" dirty="0" smtClean="0">
                <a:effectLst/>
              </a:rPr>
              <a:t> </a:t>
            </a:r>
            <a:r>
              <a:rPr lang="en-US" sz="4000" b="1" dirty="0" smtClean="0">
                <a:effectLst/>
              </a:rPr>
              <a:t>DAN</a:t>
            </a:r>
            <a:r>
              <a:rPr lang="id-ID" sz="4000" b="1" dirty="0" smtClean="0">
                <a:effectLst/>
              </a:rPr>
              <a:t> S</a:t>
            </a:r>
            <a:r>
              <a:rPr lang="en-US" sz="4000" b="1" dirty="0" smtClean="0">
                <a:effectLst/>
              </a:rPr>
              <a:t>UMBER</a:t>
            </a:r>
            <a:r>
              <a:rPr lang="id-ID" sz="4000" b="1" dirty="0" smtClean="0">
                <a:effectLst/>
              </a:rPr>
              <a:t> </a:t>
            </a: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id-ID" sz="4000" b="1" dirty="0" smtClean="0">
                <a:effectLst/>
              </a:rPr>
              <a:t>H</a:t>
            </a:r>
            <a:r>
              <a:rPr lang="en-US" sz="4000" b="1" dirty="0" smtClean="0">
                <a:effectLst/>
              </a:rPr>
              <a:t>UKUM</a:t>
            </a:r>
            <a:r>
              <a:rPr lang="id-ID" sz="4000" b="1" dirty="0" smtClean="0">
                <a:effectLst/>
              </a:rPr>
              <a:t> A</a:t>
            </a:r>
            <a:r>
              <a:rPr lang="en-US" sz="4000" b="1" dirty="0" smtClean="0">
                <a:effectLst/>
              </a:rPr>
              <a:t>CARA</a:t>
            </a:r>
            <a:r>
              <a:rPr lang="id-ID" sz="4000" b="1" dirty="0" smtClean="0">
                <a:effectLst/>
              </a:rPr>
              <a:t> MK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2209800"/>
            <a:ext cx="3657600" cy="3733800"/>
          </a:xfrm>
        </p:spPr>
        <p:txBody>
          <a:bodyPr/>
          <a:lstStyle/>
          <a:p>
            <a:pPr marL="82296" lvl="0" indent="0">
              <a:buNone/>
            </a:pPr>
            <a:r>
              <a:rPr lang="id-ID" sz="3200" b="1" noProof="1" smtClean="0"/>
              <a:t>Pembahasan:</a:t>
            </a:r>
          </a:p>
          <a:p>
            <a:pPr lvl="0"/>
            <a:endParaRPr lang="en-US" dirty="0"/>
          </a:p>
          <a:p>
            <a:pPr lvl="0"/>
            <a:r>
              <a:rPr lang="id-ID" dirty="0" smtClean="0"/>
              <a:t>Asas-Asas </a:t>
            </a:r>
            <a:r>
              <a:rPr lang="id-ID" dirty="0"/>
              <a:t>Hukum Acara </a:t>
            </a:r>
            <a:r>
              <a:rPr lang="id-ID" dirty="0" smtClean="0"/>
              <a:t>MK</a:t>
            </a:r>
            <a:endParaRPr lang="en-US" dirty="0"/>
          </a:p>
          <a:p>
            <a:r>
              <a:rPr lang="id-ID" dirty="0" smtClean="0"/>
              <a:t>Sumber </a:t>
            </a:r>
            <a:r>
              <a:rPr lang="id-ID" dirty="0"/>
              <a:t>Hukum Acara </a:t>
            </a:r>
            <a:r>
              <a:rPr lang="id-ID" dirty="0" smtClean="0"/>
              <a:t>MK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00000">
            <a:off x="5943600" y="2514600"/>
            <a:ext cx="2514600" cy="294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56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000" b="1" dirty="0" smtClean="0"/>
              <a:t>Asas-Asas Hukum Acara MK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8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MK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pedoman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prinsip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panduan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Hakim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pihak-pihak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terkait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peradilan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dipatuhi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82296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Asas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acara</a:t>
            </a:r>
            <a:r>
              <a:rPr lang="en-US" dirty="0" smtClean="0">
                <a:sym typeface="Wingdings" pitchFamily="2" charset="2"/>
              </a:rPr>
              <a:t> MK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peradilan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khusus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karakteristik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peradilan</a:t>
            </a:r>
            <a:r>
              <a:rPr lang="en-US" dirty="0" smtClean="0">
                <a:sym typeface="Wingdings" pitchFamily="2" charset="2"/>
              </a:rPr>
              <a:t> MK.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81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3400" b="1" dirty="0" smtClean="0"/>
              <a:t>1. </a:t>
            </a:r>
            <a:r>
              <a:rPr lang="en-US" sz="3400" b="1" dirty="0" err="1" smtClean="0"/>
              <a:t>Ius</a:t>
            </a:r>
            <a:r>
              <a:rPr lang="en-US" sz="3400" b="1" dirty="0" smtClean="0"/>
              <a:t> curia </a:t>
            </a:r>
            <a:r>
              <a:rPr lang="en-US" sz="3400" b="1" dirty="0" err="1" smtClean="0"/>
              <a:t>novit</a:t>
            </a:r>
            <a:endParaRPr lang="en-US" sz="3400" b="1" dirty="0" smtClean="0"/>
          </a:p>
          <a:p>
            <a:endParaRPr lang="en-US" dirty="0" smtClean="0"/>
          </a:p>
          <a:p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, </a:t>
            </a:r>
            <a:r>
              <a:rPr lang="en-US" dirty="0" err="1" smtClean="0"/>
              <a:t>mengadili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dalih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Hakim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mengadili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/</a:t>
            </a:r>
            <a:r>
              <a:rPr lang="en-US" dirty="0" err="1" smtClean="0"/>
              <a:t>dimohonkan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16 UU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7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51816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sz="3500" b="1" dirty="0" smtClean="0"/>
              <a:t>2. </a:t>
            </a:r>
            <a:r>
              <a:rPr lang="en-US" sz="3500" b="1" dirty="0" err="1" smtClean="0"/>
              <a:t>Persidangan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terbuka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untuk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umum</a:t>
            </a:r>
            <a:endParaRPr lang="en-US" sz="3500" b="1" dirty="0" smtClean="0"/>
          </a:p>
          <a:p>
            <a:endParaRPr lang="en-US" dirty="0" smtClean="0"/>
          </a:p>
          <a:p>
            <a:r>
              <a:rPr lang="en-US" sz="3400" dirty="0" err="1" smtClean="0"/>
              <a:t>Asas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berlaku</a:t>
            </a:r>
            <a:r>
              <a:rPr lang="en-US" sz="3400" dirty="0" smtClean="0"/>
              <a:t> </a:t>
            </a:r>
            <a:r>
              <a:rPr lang="en-US" sz="3400" dirty="0" err="1" smtClean="0"/>
              <a:t>bagi</a:t>
            </a:r>
            <a:r>
              <a:rPr lang="en-US" sz="3400" dirty="0" smtClean="0"/>
              <a:t> </a:t>
            </a:r>
            <a:r>
              <a:rPr lang="en-US" sz="3400" dirty="0" err="1" smtClean="0"/>
              <a:t>semua</a:t>
            </a:r>
            <a:r>
              <a:rPr lang="en-US" sz="3400" dirty="0" smtClean="0"/>
              <a:t> </a:t>
            </a:r>
            <a:r>
              <a:rPr lang="en-US" sz="3400" dirty="0" err="1" smtClean="0"/>
              <a:t>jenis</a:t>
            </a:r>
            <a:r>
              <a:rPr lang="en-US" sz="3400" dirty="0" smtClean="0"/>
              <a:t> </a:t>
            </a:r>
            <a:r>
              <a:rPr lang="en-US" sz="3400" dirty="0" err="1" smtClean="0"/>
              <a:t>pengadilan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syarat</a:t>
            </a:r>
            <a:r>
              <a:rPr lang="en-US" sz="3400" dirty="0" smtClean="0"/>
              <a:t> </a:t>
            </a:r>
            <a:r>
              <a:rPr lang="en-US" sz="3400" dirty="0" err="1" smtClean="0"/>
              <a:t>sahnya</a:t>
            </a:r>
            <a:r>
              <a:rPr lang="en-US" sz="3400" dirty="0" smtClean="0"/>
              <a:t> </a:t>
            </a:r>
            <a:r>
              <a:rPr lang="en-US" sz="3400" dirty="0" err="1" smtClean="0"/>
              <a:t>persidangan</a:t>
            </a:r>
            <a:r>
              <a:rPr lang="en-US" sz="3400" dirty="0" smtClean="0"/>
              <a:t>, </a:t>
            </a:r>
            <a:r>
              <a:rPr lang="en-US" sz="3400" dirty="0" err="1" smtClean="0"/>
              <a:t>kecuali</a:t>
            </a:r>
            <a:r>
              <a:rPr lang="en-US" sz="3400" dirty="0" smtClean="0"/>
              <a:t> </a:t>
            </a:r>
            <a:r>
              <a:rPr lang="en-US" sz="3400" dirty="0" err="1" smtClean="0"/>
              <a:t>dinyatakan</a:t>
            </a:r>
            <a:r>
              <a:rPr lang="en-US" sz="3400" dirty="0" smtClean="0"/>
              <a:t> lain </a:t>
            </a:r>
            <a:r>
              <a:rPr lang="en-US" sz="3400" dirty="0" err="1" smtClean="0"/>
              <a:t>oleh</a:t>
            </a:r>
            <a:r>
              <a:rPr lang="en-US" sz="3400" dirty="0" smtClean="0"/>
              <a:t> UU.</a:t>
            </a:r>
          </a:p>
          <a:p>
            <a:r>
              <a:rPr lang="en-US" sz="3400" dirty="0" err="1" smtClean="0"/>
              <a:t>Asas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ditegaskan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Pasal</a:t>
            </a:r>
            <a:r>
              <a:rPr lang="en-US" sz="3400" dirty="0" smtClean="0"/>
              <a:t> 13 UU N. 48 </a:t>
            </a:r>
            <a:r>
              <a:rPr lang="en-US" sz="3400" dirty="0" err="1" smtClean="0"/>
              <a:t>tahun</a:t>
            </a:r>
            <a:r>
              <a:rPr lang="en-US" sz="3400" dirty="0" smtClean="0"/>
              <a:t> 2009 </a:t>
            </a:r>
            <a:r>
              <a:rPr lang="en-US" sz="3400" dirty="0" err="1" smtClean="0"/>
              <a:t>tentang</a:t>
            </a:r>
            <a:r>
              <a:rPr lang="en-US" sz="3400" dirty="0" smtClean="0"/>
              <a:t> </a:t>
            </a:r>
            <a:r>
              <a:rPr lang="en-US" sz="3400" dirty="0" err="1" smtClean="0"/>
              <a:t>Kekuasaan</a:t>
            </a:r>
            <a:r>
              <a:rPr lang="en-US" sz="3400" dirty="0" smtClean="0"/>
              <a:t> </a:t>
            </a:r>
            <a:r>
              <a:rPr lang="en-US" sz="3400" dirty="0" err="1" smtClean="0"/>
              <a:t>Kehakiman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/>
              <a:t>P</a:t>
            </a:r>
            <a:r>
              <a:rPr lang="en-US" sz="3400" dirty="0" err="1" smtClean="0"/>
              <a:t>asal</a:t>
            </a:r>
            <a:r>
              <a:rPr lang="en-US" sz="3400" dirty="0" smtClean="0"/>
              <a:t> 40 </a:t>
            </a:r>
            <a:r>
              <a:rPr lang="en-US" sz="3400" dirty="0" err="1" smtClean="0"/>
              <a:t>ayat</a:t>
            </a:r>
            <a:r>
              <a:rPr lang="en-US" sz="3400" dirty="0" smtClean="0"/>
              <a:t> (1) UU No. 24 </a:t>
            </a:r>
            <a:r>
              <a:rPr lang="en-US" sz="3400" dirty="0" err="1"/>
              <a:t>T</a:t>
            </a:r>
            <a:r>
              <a:rPr lang="en-US" sz="3400" dirty="0" err="1" smtClean="0"/>
              <a:t>ahun</a:t>
            </a:r>
            <a:r>
              <a:rPr lang="en-US" sz="3400" dirty="0" smtClean="0"/>
              <a:t> 2003 </a:t>
            </a:r>
            <a:r>
              <a:rPr lang="en-US" sz="3400" dirty="0" err="1" smtClean="0"/>
              <a:t>tentang</a:t>
            </a:r>
            <a:r>
              <a:rPr lang="en-US" sz="3400" dirty="0" smtClean="0"/>
              <a:t> MK.</a:t>
            </a:r>
          </a:p>
          <a:p>
            <a:r>
              <a:rPr lang="en-US" sz="3400" dirty="0" err="1" smtClean="0"/>
              <a:t>Asas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bertujuan</a:t>
            </a:r>
            <a:r>
              <a:rPr lang="en-US" sz="3400" dirty="0" smtClean="0"/>
              <a:t> </a:t>
            </a:r>
            <a:r>
              <a:rPr lang="en-US" sz="3400" dirty="0" err="1" smtClean="0"/>
              <a:t>menciptakan</a:t>
            </a:r>
            <a:r>
              <a:rPr lang="en-US" sz="3400" dirty="0" smtClean="0"/>
              <a:t> </a:t>
            </a:r>
            <a:r>
              <a:rPr lang="en-US" sz="3400" dirty="0" err="1" smtClean="0"/>
              <a:t>transparansi</a:t>
            </a:r>
            <a:r>
              <a:rPr lang="en-US" sz="3400" dirty="0" smtClean="0"/>
              <a:t> </a:t>
            </a:r>
            <a:r>
              <a:rPr lang="en-US" sz="3400" dirty="0" err="1" smtClean="0"/>
              <a:t>publik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proses </a:t>
            </a:r>
            <a:r>
              <a:rPr lang="en-US" sz="3400" dirty="0" err="1" smtClean="0"/>
              <a:t>persidangan</a:t>
            </a:r>
            <a:r>
              <a:rPr lang="en-US" sz="3400" dirty="0" smtClean="0"/>
              <a:t> agar hakim </a:t>
            </a:r>
            <a:r>
              <a:rPr lang="en-US" sz="3400" dirty="0" err="1" smtClean="0"/>
              <a:t>bertindak</a:t>
            </a:r>
            <a:r>
              <a:rPr lang="en-US" sz="3400" dirty="0" smtClean="0"/>
              <a:t> </a:t>
            </a:r>
            <a:r>
              <a:rPr lang="en-US" sz="3400" dirty="0" err="1" smtClean="0"/>
              <a:t>objektif</a:t>
            </a:r>
            <a:r>
              <a:rPr lang="en-US" sz="3400" dirty="0" smtClean="0"/>
              <a:t> </a:t>
            </a:r>
            <a:r>
              <a:rPr lang="en-US" sz="3400" dirty="0" err="1" smtClean="0"/>
              <a:t>serta</a:t>
            </a:r>
            <a:r>
              <a:rPr lang="en-US" sz="3400" dirty="0" smtClean="0"/>
              <a:t> </a:t>
            </a:r>
            <a:r>
              <a:rPr lang="en-US" sz="3400" dirty="0" err="1" smtClean="0"/>
              <a:t>publik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menilai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menerima</a:t>
            </a:r>
            <a:r>
              <a:rPr lang="en-US" sz="3400" dirty="0" smtClean="0"/>
              <a:t> </a:t>
            </a:r>
            <a:r>
              <a:rPr lang="en-US" sz="3400" dirty="0" err="1" smtClean="0"/>
              <a:t>putusan</a:t>
            </a:r>
            <a:r>
              <a:rPr lang="en-US" sz="3400" dirty="0" smtClean="0"/>
              <a:t> hakim.</a:t>
            </a:r>
          </a:p>
          <a:p>
            <a:r>
              <a:rPr lang="en-US" sz="3400" dirty="0" err="1" smtClean="0"/>
              <a:t>Asas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berlaku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rapat</a:t>
            </a:r>
            <a:r>
              <a:rPr lang="en-US" sz="3400" dirty="0" smtClean="0"/>
              <a:t> </a:t>
            </a:r>
            <a:r>
              <a:rPr lang="en-US" sz="3400" dirty="0" err="1" smtClean="0"/>
              <a:t>permusyawaratan</a:t>
            </a:r>
            <a:r>
              <a:rPr lang="en-US" sz="3400" dirty="0" smtClean="0"/>
              <a:t> hakim (</a:t>
            </a:r>
            <a:r>
              <a:rPr lang="en-US" sz="3400" dirty="0" err="1" smtClean="0"/>
              <a:t>harus</a:t>
            </a:r>
            <a:r>
              <a:rPr lang="en-US" sz="3400" dirty="0" smtClean="0"/>
              <a:t> </a:t>
            </a:r>
            <a:r>
              <a:rPr lang="en-US" sz="3400" dirty="0" err="1" smtClean="0"/>
              <a:t>tertutup</a:t>
            </a:r>
            <a:r>
              <a:rPr lang="en-US" sz="3400" dirty="0" smtClean="0"/>
              <a:t>).</a:t>
            </a:r>
          </a:p>
          <a:p>
            <a:r>
              <a:rPr lang="en-US" sz="3400" dirty="0" err="1" smtClean="0"/>
              <a:t>Sidang</a:t>
            </a:r>
            <a:r>
              <a:rPr lang="en-US" sz="3400" dirty="0" smtClean="0"/>
              <a:t> </a:t>
            </a:r>
            <a:r>
              <a:rPr lang="en-US" sz="3400" dirty="0" err="1" smtClean="0"/>
              <a:t>tertutup</a:t>
            </a:r>
            <a:r>
              <a:rPr lang="en-US" sz="3400" dirty="0" smtClean="0"/>
              <a:t> </a:t>
            </a:r>
            <a:r>
              <a:rPr lang="en-US" sz="3400" dirty="0" err="1" smtClean="0"/>
              <a:t>biasanya</a:t>
            </a:r>
            <a:r>
              <a:rPr lang="en-US" sz="3400" dirty="0" smtClean="0"/>
              <a:t> </a:t>
            </a:r>
            <a:r>
              <a:rPr lang="en-US" sz="3400" dirty="0" err="1" smtClean="0"/>
              <a:t>karena</a:t>
            </a:r>
            <a:r>
              <a:rPr lang="en-US" sz="3400" dirty="0" smtClean="0"/>
              <a:t> </a:t>
            </a:r>
            <a:r>
              <a:rPr lang="en-US" sz="3400" dirty="0" err="1" smtClean="0"/>
              <a:t>alasan</a:t>
            </a:r>
            <a:r>
              <a:rPr lang="en-US" sz="3400" dirty="0" smtClean="0"/>
              <a:t> </a:t>
            </a:r>
            <a:r>
              <a:rPr lang="en-US" sz="3400" dirty="0" err="1" smtClean="0"/>
              <a:t>kesusilaan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5964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2578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Independen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imparsial</a:t>
            </a:r>
            <a:endParaRPr lang="en-US" b="1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mempertegas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 yang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merdeka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Hakim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, </a:t>
            </a:r>
            <a:r>
              <a:rPr lang="en-US" dirty="0" err="1" smtClean="0"/>
              <a:t>mengadili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24 </a:t>
            </a:r>
            <a:r>
              <a:rPr lang="en-US" dirty="0" err="1" smtClean="0"/>
              <a:t>ayat</a:t>
            </a:r>
            <a:r>
              <a:rPr lang="en-US" dirty="0" smtClean="0"/>
              <a:t> (1) UUD 1945, </a:t>
            </a:r>
            <a:r>
              <a:rPr lang="en-US" dirty="0" err="1" smtClean="0"/>
              <a:t>Pasal</a:t>
            </a:r>
            <a:r>
              <a:rPr lang="en-US" dirty="0" smtClean="0"/>
              <a:t> 2 UU No. 24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MK,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 UU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6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01000" cy="54102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sz="3500" b="1" dirty="0" smtClean="0"/>
              <a:t>4. </a:t>
            </a:r>
            <a:r>
              <a:rPr lang="en-US" sz="3500" b="1" dirty="0" err="1" smtClean="0"/>
              <a:t>Peradilan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dilaksanakan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secara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cepat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sederhana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dan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biaya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ringan</a:t>
            </a:r>
            <a:endParaRPr lang="en-US" sz="3500" b="1" dirty="0" smtClean="0"/>
          </a:p>
          <a:p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agar proses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i="1" dirty="0" smtClean="0"/>
              <a:t>equality before the law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 </a:t>
            </a:r>
            <a:r>
              <a:rPr lang="en-US" dirty="0" err="1" smtClean="0"/>
              <a:t>ayat</a:t>
            </a:r>
            <a:r>
              <a:rPr lang="en-US" dirty="0" smtClean="0"/>
              <a:t> (4) UU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Peradilan</a:t>
            </a:r>
            <a:r>
              <a:rPr lang="en-US" dirty="0" smtClean="0"/>
              <a:t> di MK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dipungut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5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3400" b="1" dirty="0" smtClean="0"/>
              <a:t>5. </a:t>
            </a:r>
            <a:r>
              <a:rPr lang="en-US" sz="3400" b="1" dirty="0" err="1" smtClean="0"/>
              <a:t>Hak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untuk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didengar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secara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seimbang</a:t>
            </a:r>
            <a:r>
              <a:rPr lang="en-US" sz="3400" b="1" dirty="0" smtClean="0"/>
              <a:t> (</a:t>
            </a:r>
            <a:r>
              <a:rPr lang="en-US" sz="3400" b="1" i="1" dirty="0" err="1" smtClean="0"/>
              <a:t>audi</a:t>
            </a:r>
            <a:r>
              <a:rPr lang="en-US" sz="3400" b="1" i="1" dirty="0" smtClean="0"/>
              <a:t> et </a:t>
            </a:r>
            <a:r>
              <a:rPr lang="en-US" sz="3400" b="1" i="1" dirty="0" err="1" smtClean="0"/>
              <a:t>alteram</a:t>
            </a:r>
            <a:r>
              <a:rPr lang="en-US" sz="3400" b="1" i="1" dirty="0" smtClean="0"/>
              <a:t> </a:t>
            </a:r>
            <a:r>
              <a:rPr lang="en-US" sz="3400" b="1" i="1" dirty="0" err="1" smtClean="0"/>
              <a:t>partem</a:t>
            </a:r>
            <a:r>
              <a:rPr lang="en-US" sz="3400" b="1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di MK, </a:t>
            </a:r>
            <a:r>
              <a:rPr lang="en-US" dirty="0" err="1" smtClean="0"/>
              <a:t>pihak-pihak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didengar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, di </a:t>
            </a:r>
            <a:r>
              <a:rPr lang="en-US" dirty="0" err="1" smtClean="0"/>
              <a:t>peradilan</a:t>
            </a:r>
            <a:r>
              <a:rPr lang="en-US" dirty="0" smtClean="0"/>
              <a:t> MK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(</a:t>
            </a:r>
            <a:r>
              <a:rPr lang="en-US" i="1" dirty="0" smtClean="0"/>
              <a:t>adversarial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6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01000" cy="53340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b="1" dirty="0" smtClean="0"/>
              <a:t>6. Hakim </a:t>
            </a:r>
            <a:r>
              <a:rPr lang="en-US" b="1" dirty="0" err="1" smtClean="0"/>
              <a:t>aktif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juga</a:t>
            </a:r>
            <a:r>
              <a:rPr lang="en-US" b="1" dirty="0" smtClean="0"/>
              <a:t> </a:t>
            </a:r>
            <a:r>
              <a:rPr lang="en-US" b="1" dirty="0" err="1" smtClean="0"/>
              <a:t>pasif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persidangan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Hakim </a:t>
            </a:r>
            <a:r>
              <a:rPr lang="en-US" dirty="0" err="1" smtClean="0"/>
              <a:t>pasif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hakim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mencari-cari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agar </a:t>
            </a:r>
            <a:r>
              <a:rPr lang="en-US" dirty="0" err="1" smtClean="0"/>
              <a:t>dimohonkan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individual, hakim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meyangkut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hakim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hakim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, </a:t>
            </a:r>
            <a:r>
              <a:rPr lang="en-US" dirty="0" err="1" smtClean="0"/>
              <a:t>saksi</a:t>
            </a:r>
            <a:r>
              <a:rPr lang="en-US" dirty="0" smtClean="0"/>
              <a:t>, </a:t>
            </a:r>
            <a:r>
              <a:rPr lang="en-US" dirty="0" err="1" smtClean="0"/>
              <a:t>ahli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(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i="1" dirty="0" smtClean="0"/>
              <a:t>inquisitorial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333</TotalTime>
  <Words>1123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HUKUM ACARA MAHKAMAH KONSTITUSI</vt:lpstr>
      <vt:lpstr>ASAS DAN SUMBER  HUKUM ACARA MK</vt:lpstr>
      <vt:lpstr>Asas-Asas Hukum Acara MK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Sumber Hukum Acara MK</vt:lpstr>
      <vt:lpstr>Lanjutan…</vt:lpstr>
      <vt:lpstr>Lanjutan…</vt:lpstr>
      <vt:lpstr>Lanjutan…</vt:lpstr>
      <vt:lpstr>Lanjutan…</vt:lpstr>
      <vt:lpstr>Lanjutan…</vt:lpstr>
      <vt:lpstr>Sumber 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MAHKAMAH KONSTITUSI</dc:title>
  <dc:creator>acer</dc:creator>
  <cp:lastModifiedBy>May</cp:lastModifiedBy>
  <cp:revision>22</cp:revision>
  <dcterms:created xsi:type="dcterms:W3CDTF">2012-09-02T02:00:45Z</dcterms:created>
  <dcterms:modified xsi:type="dcterms:W3CDTF">2015-05-23T04:23:55Z</dcterms:modified>
</cp:coreProperties>
</file>