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5" r:id="rId2"/>
    <p:sldId id="256" r:id="rId3"/>
    <p:sldId id="257" r:id="rId4"/>
    <p:sldId id="266" r:id="rId5"/>
    <p:sldId id="270" r:id="rId6"/>
    <p:sldId id="267" r:id="rId7"/>
    <p:sldId id="258" r:id="rId8"/>
    <p:sldId id="277" r:id="rId9"/>
    <p:sldId id="268" r:id="rId10"/>
    <p:sldId id="269" r:id="rId11"/>
    <p:sldId id="274" r:id="rId12"/>
    <p:sldId id="259" r:id="rId13"/>
    <p:sldId id="260" r:id="rId14"/>
    <p:sldId id="261" r:id="rId15"/>
    <p:sldId id="262" r:id="rId16"/>
    <p:sldId id="263" r:id="rId17"/>
    <p:sldId id="27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25A5B-D38B-485E-B6AF-E4C60A0865CD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B30F2-3C33-48AD-99CF-F17416DAEA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25A5B-D38B-485E-B6AF-E4C60A0865CD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B30F2-3C33-48AD-99CF-F17416DAEA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25A5B-D38B-485E-B6AF-E4C60A0865CD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B30F2-3C33-48AD-99CF-F17416DAEAC0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25A5B-D38B-485E-B6AF-E4C60A0865CD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B30F2-3C33-48AD-99CF-F17416DAEAC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25A5B-D38B-485E-B6AF-E4C60A0865CD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B30F2-3C33-48AD-99CF-F17416DAEA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25A5B-D38B-485E-B6AF-E4C60A0865CD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B30F2-3C33-48AD-99CF-F17416DAEAC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25A5B-D38B-485E-B6AF-E4C60A0865CD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B30F2-3C33-48AD-99CF-F17416DAEA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25A5B-D38B-485E-B6AF-E4C60A0865CD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B30F2-3C33-48AD-99CF-F17416DAEA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25A5B-D38B-485E-B6AF-E4C60A0865CD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B30F2-3C33-48AD-99CF-F17416DAEA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25A5B-D38B-485E-B6AF-E4C60A0865CD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B30F2-3C33-48AD-99CF-F17416DAEAC0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25A5B-D38B-485E-B6AF-E4C60A0865CD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B30F2-3C33-48AD-99CF-F17416DAEAC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4D25A5B-D38B-485E-B6AF-E4C60A0865CD}" type="datetimeFigureOut">
              <a:rPr lang="en-US" smtClean="0"/>
              <a:t>5/23/2015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D1B30F2-3C33-48AD-99CF-F17416DAEAC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6"/>
            <a:ext cx="7408333" cy="364913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 algn="ctr">
              <a:buNone/>
            </a:pPr>
            <a:endParaRPr lang="en-US" noProof="1" smtClean="0"/>
          </a:p>
          <a:p>
            <a:pPr marL="0" indent="0" algn="ctr">
              <a:buNone/>
            </a:pPr>
            <a:endParaRPr lang="en-US" noProof="1" smtClean="0"/>
          </a:p>
          <a:p>
            <a:pPr marL="0" indent="0" algn="ctr">
              <a:buNone/>
            </a:pPr>
            <a:r>
              <a:rPr lang="id-ID" noProof="1" smtClean="0"/>
              <a:t>Munafrizal Manan, S.H., S.Sos., M.Si., M.IP.</a:t>
            </a:r>
            <a:endParaRPr lang="id-ID" noProof="1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b="1" dirty="0" smtClean="0"/>
              <a:t>HUKUM ACARA MAHKAMAH KONSTITUSI</a:t>
            </a:r>
            <a:endParaRPr lang="en-US" sz="3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743200"/>
            <a:ext cx="419100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326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2438400"/>
            <a:ext cx="8991600" cy="4343400"/>
          </a:xfrm>
        </p:spPr>
        <p:txBody>
          <a:bodyPr>
            <a:normAutofit fontScale="92500" lnSpcReduction="10000"/>
          </a:bodyPr>
          <a:lstStyle/>
          <a:p>
            <a:r>
              <a:rPr lang="id-ID" dirty="0" smtClean="0"/>
              <a:t>Syarat materil </a:t>
            </a:r>
            <a:r>
              <a:rPr lang="id-ID" i="1" dirty="0" smtClean="0"/>
              <a:t>legal standing</a:t>
            </a:r>
            <a:r>
              <a:rPr lang="id-ID" dirty="0" smtClean="0"/>
              <a:t> dirumuskan secara ketat oleh MK melalui Putusan No. 006/PUU-II/2005 dan Putusan No. 010/PUU-III/2005, yaitu :</a:t>
            </a:r>
          </a:p>
          <a:p>
            <a:pPr marL="457200" indent="-457200">
              <a:buAutoNum type="arabicPeriod"/>
            </a:pPr>
            <a:r>
              <a:rPr lang="id-ID" dirty="0" smtClean="0"/>
              <a:t>Adanya hak konstitusional pemohon yang diberikan oleh UUD 1945.</a:t>
            </a:r>
          </a:p>
          <a:p>
            <a:pPr marL="457200" indent="-457200">
              <a:buAutoNum type="arabicPeriod"/>
            </a:pPr>
            <a:r>
              <a:rPr lang="id-ID" dirty="0" smtClean="0"/>
              <a:t>Hak konstitusional pemohon dianggap oleh pemohon telah dirugikan oleh suatu UU yang diuji.</a:t>
            </a:r>
          </a:p>
          <a:p>
            <a:pPr marL="457200" indent="-457200">
              <a:buAutoNum type="arabicPeriod"/>
            </a:pPr>
            <a:r>
              <a:rPr lang="id-ID" dirty="0" smtClean="0"/>
              <a:t>Kerugian itu bersifat spesifik dan aktual atau setidaknya bersifat potensial yang menurut penalaran yang wajar dapat dipastikan akan terjadi.</a:t>
            </a:r>
          </a:p>
          <a:p>
            <a:pPr marL="457200" indent="-457200">
              <a:buAutoNum type="arabicPeriod"/>
            </a:pPr>
            <a:r>
              <a:rPr lang="id-ID" dirty="0" smtClean="0"/>
              <a:t>Ada hubungan sebab akibat (</a:t>
            </a:r>
            <a:r>
              <a:rPr lang="id-ID" i="1" dirty="0" smtClean="0"/>
              <a:t>causal verband</a:t>
            </a:r>
            <a:r>
              <a:rPr lang="id-ID" dirty="0" smtClean="0"/>
              <a:t>) antara kerugian dan berlakunya UU yang dimohonkan diuji.</a:t>
            </a:r>
          </a:p>
          <a:p>
            <a:pPr marL="457200" indent="-457200">
              <a:buAutoNum type="arabicPeriod"/>
            </a:pPr>
            <a:r>
              <a:rPr lang="id-ID" dirty="0" smtClean="0"/>
              <a:t>Ada kemungkinan dengan dikabulkannya permohonan maka kerugian konstitusional yang didalilkan tidak akan atau tidak lagi terjadi.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/>
              <a:t>Lanjutan</a:t>
            </a:r>
            <a:r>
              <a:rPr lang="en-US" sz="4000" b="1" dirty="0"/>
              <a:t>…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004515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2286000"/>
            <a:ext cx="8991600" cy="4495800"/>
          </a:xfrm>
        </p:spPr>
        <p:txBody>
          <a:bodyPr>
            <a:noAutofit/>
          </a:bodyPr>
          <a:lstStyle/>
          <a:p>
            <a:r>
              <a:rPr lang="id-ID" sz="2300" dirty="0" smtClean="0"/>
              <a:t>Menurut Prof. Jimly Asshiddiqie (2005: 71-73), syarat materil </a:t>
            </a:r>
            <a:r>
              <a:rPr lang="id-ID" sz="2300" i="1" dirty="0" smtClean="0"/>
              <a:t>legal standing</a:t>
            </a:r>
            <a:r>
              <a:rPr lang="id-ID" sz="2300" dirty="0" smtClean="0"/>
              <a:t> dalam praktiknya tidak selalu diterapkan secara kaku dan kumulatif karena :</a:t>
            </a:r>
          </a:p>
          <a:p>
            <a:pPr marL="457200" indent="-457200">
              <a:buAutoNum type="arabicPeriod"/>
            </a:pPr>
            <a:r>
              <a:rPr lang="id-ID" sz="2300" i="1" dirty="0" smtClean="0"/>
              <a:t>Legal standing</a:t>
            </a:r>
            <a:r>
              <a:rPr lang="id-ID" sz="2300" dirty="0" smtClean="0"/>
              <a:t> hanya pintu masuk bagi keabasahan pemohon dan belum menilai pokok perkara.</a:t>
            </a:r>
          </a:p>
          <a:p>
            <a:pPr marL="457200" indent="-457200">
              <a:buAutoNum type="arabicPeriod"/>
            </a:pPr>
            <a:r>
              <a:rPr lang="id-ID" sz="2300" dirty="0" smtClean="0"/>
              <a:t>Dapat terjadi substansi permohonan ditolak, tetapi </a:t>
            </a:r>
            <a:r>
              <a:rPr lang="id-ID" sz="2300" i="1" dirty="0" smtClean="0"/>
              <a:t>legal standing</a:t>
            </a:r>
            <a:r>
              <a:rPr lang="id-ID" sz="2300" dirty="0" smtClean="0"/>
              <a:t> pemohon diterima.</a:t>
            </a:r>
          </a:p>
          <a:p>
            <a:pPr marL="457200" indent="-457200">
              <a:buAutoNum type="arabicPeriod"/>
            </a:pPr>
            <a:r>
              <a:rPr lang="id-ID" sz="2300" dirty="0" smtClean="0"/>
              <a:t>Kadang MK harus memeriksa pokok perkara dulu untuk dapat menilai </a:t>
            </a:r>
            <a:r>
              <a:rPr lang="id-ID" sz="2300" i="1" dirty="0" smtClean="0"/>
              <a:t>legal standing</a:t>
            </a:r>
            <a:r>
              <a:rPr lang="id-ID" sz="2300" dirty="0" smtClean="0"/>
              <a:t> pemohon.</a:t>
            </a:r>
          </a:p>
          <a:p>
            <a:pPr marL="457200" indent="-457200">
              <a:buAutoNum type="arabicPeriod"/>
            </a:pPr>
            <a:r>
              <a:rPr lang="id-ID" sz="2300" dirty="0" smtClean="0"/>
              <a:t>Kadang kepastian keabsahan </a:t>
            </a:r>
            <a:r>
              <a:rPr lang="id-ID" sz="2300" i="1" dirty="0" smtClean="0"/>
              <a:t>legal standing</a:t>
            </a:r>
            <a:r>
              <a:rPr lang="id-ID" sz="2300" dirty="0" smtClean="0"/>
              <a:t> pemohon baru dapat diketahui ketika proses persidangan masuk pada tahap pembuktian.</a:t>
            </a:r>
            <a:endParaRPr lang="id-ID" sz="23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/>
              <a:t>Lanjutan</a:t>
            </a:r>
            <a:r>
              <a:rPr lang="en-US" sz="4000" b="1" dirty="0"/>
              <a:t>…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558978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2514600"/>
            <a:ext cx="8839199" cy="4267199"/>
          </a:xfrm>
        </p:spPr>
        <p:txBody>
          <a:bodyPr/>
          <a:lstStyle/>
          <a:p>
            <a:r>
              <a:rPr lang="id-ID" sz="2600" dirty="0" smtClean="0"/>
              <a:t>Pihat terkait adalah pihak yang relevan/berkepentingan untuk ikut/ditarik serta dalam proses persidangan di MK.</a:t>
            </a:r>
          </a:p>
          <a:p>
            <a:endParaRPr lang="id-ID" sz="2600" dirty="0" smtClean="0"/>
          </a:p>
          <a:p>
            <a:r>
              <a:rPr lang="id-ID" sz="2600" dirty="0" smtClean="0"/>
              <a:t>Pihak terkait adalah pihak atau lembaga negara yang secara langsung maupun tidak tidak langsung akan mendapat pengaruh dari diajukannya satu undang-undang untuk diuji konstitusionalitasnya yang dapat berakibat dikuranginya wewenang bahkan ditiadakannya lembaga negara yang bersangkutan (Maruarar Sihaan, 2006: 136).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362456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id-ID" sz="4000" b="1" dirty="0" smtClean="0"/>
              <a:t>Pihak-Pihak </a:t>
            </a:r>
            <a:r>
              <a:rPr lang="id-ID" sz="4000" b="1" dirty="0"/>
              <a:t>Terkait dalam 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id-ID" sz="4000" b="1" dirty="0" smtClean="0"/>
              <a:t>Persidangan </a:t>
            </a:r>
            <a:r>
              <a:rPr lang="id-ID" sz="4000" b="1" dirty="0"/>
              <a:t>di </a:t>
            </a:r>
            <a:r>
              <a:rPr lang="id-ID" sz="4000" b="1" dirty="0" smtClean="0"/>
              <a:t>MK</a:t>
            </a:r>
            <a:r>
              <a:rPr lang="en-US" sz="4000" b="1" dirty="0"/>
              <a:t/>
            </a:r>
            <a:br>
              <a:rPr lang="en-US" sz="4000" b="1" dirty="0"/>
            </a:b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95150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2514600"/>
            <a:ext cx="8839199" cy="4182533"/>
          </a:xfrm>
        </p:spPr>
        <p:txBody>
          <a:bodyPr/>
          <a:lstStyle/>
          <a:p>
            <a:r>
              <a:rPr lang="id-ID" sz="2800" dirty="0" smtClean="0"/>
              <a:t>Adanya pihak terkait dalam persidangan di MK merupakan konsekuensi dari ketentuan Pasal 41 ayat (2) UU No. 24 Tahun 2003 tentang MK :</a:t>
            </a:r>
          </a:p>
          <a:p>
            <a:endParaRPr lang="id-ID" dirty="0" smtClean="0"/>
          </a:p>
          <a:p>
            <a:pPr marL="301943" lvl="1" indent="0">
              <a:buNone/>
            </a:pPr>
            <a:r>
              <a:rPr lang="id-ID" sz="2400" dirty="0" smtClean="0"/>
              <a:t>“Hakim konstitusi wajib memanggil para pihak yang berperkara untuk memberi keterangan yang dibutuhkan dan/atau meminta keterangan secara tertulis kepada lembaga negara yang terkait dengan permohonan.”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/>
              <a:t>Lanjutan</a:t>
            </a:r>
            <a:r>
              <a:rPr lang="en-US" sz="4000" b="1" dirty="0"/>
              <a:t>…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7779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2514600"/>
            <a:ext cx="8839199" cy="4267200"/>
          </a:xfrm>
        </p:spPr>
        <p:txBody>
          <a:bodyPr/>
          <a:lstStyle/>
          <a:p>
            <a:r>
              <a:rPr lang="id-ID" dirty="0" smtClean="0"/>
              <a:t>Pihak terkait dapat ikut/ditarik serta dalam proses persidangan di MK melalui cara berikut :</a:t>
            </a:r>
          </a:p>
          <a:p>
            <a:pPr marL="457200" indent="-457200">
              <a:buAutoNum type="arabicPeriod"/>
            </a:pPr>
            <a:r>
              <a:rPr lang="id-ID" dirty="0" smtClean="0"/>
              <a:t>Atas dasar perintah Ketua MK.</a:t>
            </a:r>
          </a:p>
          <a:p>
            <a:pPr marL="457200" indent="-457200">
              <a:buAutoNum type="arabicPeriod"/>
            </a:pPr>
            <a:r>
              <a:rPr lang="id-ID" dirty="0" smtClean="0"/>
              <a:t>Mengajukan permohonan sendiri oleh pihak terkait </a:t>
            </a:r>
          </a:p>
          <a:p>
            <a:pPr marL="924243" lvl="2" indent="-342900">
              <a:buFont typeface="Wingdings"/>
              <a:buChar char="à"/>
            </a:pPr>
            <a:r>
              <a:rPr lang="id-ID" dirty="0" smtClean="0">
                <a:sym typeface="Wingdings" pitchFamily="2" charset="2"/>
              </a:rPr>
              <a:t>Jika memiliki kepentingan langsung dengan perkara, maka pihak terkait dapat diberikan hak </a:t>
            </a:r>
            <a:r>
              <a:rPr lang="id-ID" i="1" dirty="0" smtClean="0">
                <a:sym typeface="Wingdings" pitchFamily="2" charset="2"/>
              </a:rPr>
              <a:t>prosessual</a:t>
            </a:r>
            <a:r>
              <a:rPr lang="id-ID" dirty="0" smtClean="0">
                <a:sym typeface="Wingdings" pitchFamily="2" charset="2"/>
              </a:rPr>
              <a:t> yang sama dengan pemohon perkara (dapat mengajukan saksi dan ahli).</a:t>
            </a:r>
          </a:p>
          <a:p>
            <a:pPr marL="924243" lvl="2" indent="-342900">
              <a:buFont typeface="Wingdings"/>
              <a:buChar char="à"/>
            </a:pPr>
            <a:r>
              <a:rPr lang="id-ID" dirty="0" smtClean="0">
                <a:sym typeface="Wingdings" pitchFamily="2" charset="2"/>
              </a:rPr>
              <a:t>Jika tidak memiliki kepentingan langsung dengan perkara, maka pihak terkait hanya dapat memberikan keterangan yang sifatnya hanya sebagai </a:t>
            </a:r>
            <a:r>
              <a:rPr lang="id-ID" i="1" dirty="0" smtClean="0">
                <a:sym typeface="Wingdings" pitchFamily="2" charset="2"/>
              </a:rPr>
              <a:t>ad informandum</a:t>
            </a:r>
            <a:r>
              <a:rPr lang="id-ID" dirty="0" smtClean="0">
                <a:sym typeface="Wingdings" pitchFamily="2" charset="2"/>
              </a:rPr>
              <a:t>.</a:t>
            </a:r>
            <a:endParaRPr lang="id-ID" dirty="0" smtClean="0"/>
          </a:p>
          <a:p>
            <a:pPr marL="457200" indent="-457200">
              <a:buAutoNum type="arabicPeriod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/>
              <a:t>Lanjutan</a:t>
            </a:r>
            <a:r>
              <a:rPr lang="en-US" sz="4000" b="1" dirty="0"/>
              <a:t>…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10138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590800"/>
            <a:ext cx="8686799" cy="4038599"/>
          </a:xfrm>
        </p:spPr>
        <p:txBody>
          <a:bodyPr/>
          <a:lstStyle/>
          <a:p>
            <a:r>
              <a:rPr lang="id-ID" dirty="0" smtClean="0"/>
              <a:t>Menurut Prof. Jimly Asshiddiqie (2005: 186-192), dalam perkara pengujian UU, lembaga negara yang dapat menjadi pihak terkait meliputi empat kategori berikut :</a:t>
            </a:r>
          </a:p>
          <a:p>
            <a:pPr marL="457200" indent="-457200">
              <a:buAutoNum type="arabicPeriod"/>
            </a:pPr>
            <a:r>
              <a:rPr lang="id-ID" dirty="0" smtClean="0"/>
              <a:t>Lembaga negara pembentuk UU (DPR, DPD, Pemerintah).</a:t>
            </a:r>
          </a:p>
          <a:p>
            <a:pPr marL="457200" indent="-457200">
              <a:buAutoNum type="arabicPeriod"/>
            </a:pPr>
            <a:r>
              <a:rPr lang="id-ID" dirty="0" smtClean="0"/>
              <a:t>Lembaga negara pelaksana UU (Pemerintah serta lembaga-lembaga negara lain atau lembaga pemerintah).</a:t>
            </a:r>
          </a:p>
          <a:p>
            <a:pPr marL="457200" indent="-457200">
              <a:buAutoNum type="arabicPeriod"/>
            </a:pPr>
            <a:r>
              <a:rPr lang="id-ID" dirty="0" smtClean="0"/>
              <a:t>Lembaga negara pengawal hak asasi manusia (Komnas HAM)</a:t>
            </a:r>
          </a:p>
          <a:p>
            <a:pPr marL="457200" indent="-457200">
              <a:buAutoNum type="arabicPeriod"/>
            </a:pPr>
            <a:r>
              <a:rPr lang="id-ID" dirty="0" smtClean="0"/>
              <a:t>Lembaga negara lainnya (tidak berkepentingan langsung, tetapi boleh mengajukan permohonan sebagai pihak terkait).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/>
              <a:t>Lanjutan</a:t>
            </a:r>
            <a:r>
              <a:rPr lang="en-US" sz="4000" b="1" dirty="0"/>
              <a:t>…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4609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590800"/>
            <a:ext cx="8686799" cy="4114799"/>
          </a:xfrm>
        </p:spPr>
        <p:txBody>
          <a:bodyPr>
            <a:normAutofit fontScale="85000" lnSpcReduction="20000"/>
          </a:bodyPr>
          <a:lstStyle/>
          <a:p>
            <a:r>
              <a:rPr lang="id-ID" sz="2900" dirty="0" smtClean="0"/>
              <a:t>Menurut Maruarar Siahaan </a:t>
            </a:r>
            <a:r>
              <a:rPr lang="en-US" sz="2900" dirty="0" smtClean="0"/>
              <a:t>(</a:t>
            </a:r>
            <a:r>
              <a:rPr lang="id-ID" sz="2900" dirty="0" smtClean="0"/>
              <a:t>2006: 137), dalam perkara pengujian UU, pihak terkait dapat memiliki pilihan berikut :</a:t>
            </a:r>
          </a:p>
          <a:p>
            <a:pPr marL="0" indent="0">
              <a:buNone/>
            </a:pPr>
            <a:endParaRPr lang="id-ID" dirty="0" smtClean="0"/>
          </a:p>
          <a:p>
            <a:pPr marL="457200" indent="-457200">
              <a:buAutoNum type="arabicPeriod"/>
            </a:pPr>
            <a:r>
              <a:rPr lang="id-ID" sz="2600" dirty="0" smtClean="0"/>
              <a:t>Berposisi dan berkepentingan yang sama dengan pembentuk UU (pemerintah dan DPR), atau;</a:t>
            </a:r>
          </a:p>
          <a:p>
            <a:pPr marL="457200" indent="-457200">
              <a:buAutoNum type="arabicPeriod"/>
            </a:pPr>
            <a:r>
              <a:rPr lang="id-ID" sz="2600" dirty="0" smtClean="0"/>
              <a:t>Berposisi dan mempertahankan kepentingan sendiri jika belum merasa terwakili oleh keterangan dan alat bukti yang disampaikan oleh pemerintah dan DPR.</a:t>
            </a:r>
          </a:p>
          <a:p>
            <a:pPr marL="457200" indent="-457200">
              <a:buAutoNum type="arabicPeriod"/>
            </a:pPr>
            <a:endParaRPr lang="id-ID" sz="2500" dirty="0" smtClean="0"/>
          </a:p>
          <a:p>
            <a:r>
              <a:rPr lang="id-ID" sz="2900" dirty="0" smtClean="0"/>
              <a:t>Biasanya pihak terkait yang hak dan kewenangannya terpengaruh oleh pengujian suatu UU cenderung akan bersikap sama dengan pemerintah dan DPR, yaitu mempertahankan eksistensi UU tersebut.</a:t>
            </a:r>
            <a:endParaRPr lang="id-ID" sz="29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/>
              <a:t>Lanjutan</a:t>
            </a:r>
            <a:r>
              <a:rPr lang="en-US" sz="4000" b="1" dirty="0"/>
              <a:t>…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9017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2667000"/>
            <a:ext cx="8839199" cy="4038600"/>
          </a:xfrm>
        </p:spPr>
        <p:txBody>
          <a:bodyPr/>
          <a:lstStyle/>
          <a:p>
            <a:r>
              <a:rPr lang="id-ID" sz="2500" dirty="0" smtClean="0"/>
              <a:t>Jimly Asshiddiqie, </a:t>
            </a:r>
            <a:r>
              <a:rPr lang="id-ID" sz="2500" i="1" dirty="0" smtClean="0"/>
              <a:t>Hukum Acara Pengujian Undang-Undang </a:t>
            </a:r>
            <a:r>
              <a:rPr lang="id-ID" sz="2500" dirty="0" smtClean="0"/>
              <a:t>(Sekretariat Jenderal dan Kepaniteraan MKRI: Jakarta 2005).</a:t>
            </a:r>
          </a:p>
          <a:p>
            <a:r>
              <a:rPr lang="id-ID" sz="2500" dirty="0" smtClean="0"/>
              <a:t>Maruarar Siahaan, </a:t>
            </a:r>
            <a:r>
              <a:rPr lang="id-ID" sz="2500" i="1" dirty="0" smtClean="0"/>
              <a:t>Hukum Acara Mahkamah Konstitusi Republik</a:t>
            </a:r>
            <a:r>
              <a:rPr lang="id-ID" sz="2500" dirty="0" smtClean="0"/>
              <a:t> Indonesia (Mahkamah Konstitusi Republik Indonesia: Jakarta 2006).</a:t>
            </a:r>
          </a:p>
          <a:p>
            <a:r>
              <a:rPr lang="id-ID" sz="2500" dirty="0" smtClean="0"/>
              <a:t>Tim Penyusun Hukum Acara Mahkamah Konstitusi, </a:t>
            </a:r>
            <a:r>
              <a:rPr lang="id-ID" sz="2500" i="1" dirty="0" smtClean="0"/>
              <a:t>Hukum Acara Mahkamah Konstitusi</a:t>
            </a:r>
            <a:r>
              <a:rPr lang="id-ID" sz="2500" dirty="0" smtClean="0"/>
              <a:t> (Sekretariat Jenderal dan Kepaniteraan Mahkamah Konstitusi, 2010).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04672"/>
          </a:xfrm>
        </p:spPr>
        <p:txBody>
          <a:bodyPr>
            <a:normAutofit/>
          </a:bodyPr>
          <a:lstStyle/>
          <a:p>
            <a:r>
              <a:rPr lang="en-US" sz="4000" b="1" dirty="0" err="1" smtClean="0"/>
              <a:t>Sumber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Pustaka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92241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Pihak</a:t>
            </a:r>
            <a:r>
              <a:rPr lang="en-US" b="1" dirty="0" smtClean="0"/>
              <a:t> </a:t>
            </a:r>
            <a:r>
              <a:rPr lang="id-ID" b="1" dirty="0" smtClean="0"/>
              <a:t>Bersengketa </a:t>
            </a:r>
            <a:r>
              <a:rPr lang="id-ID" b="1" dirty="0"/>
              <a:t>dan </a:t>
            </a:r>
            <a:r>
              <a:rPr lang="id-ID" b="1" dirty="0" smtClean="0"/>
              <a:t>Pihak</a:t>
            </a:r>
            <a:r>
              <a:rPr lang="en-US" b="1" dirty="0" smtClean="0"/>
              <a:t> </a:t>
            </a:r>
            <a:r>
              <a:rPr lang="id-ID" b="1" dirty="0" smtClean="0"/>
              <a:t>Terkait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228600" y="2679192"/>
            <a:ext cx="4648200" cy="372160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id-ID" sz="3200" b="1" noProof="1" smtClean="0"/>
              <a:t>Pembahasan:</a:t>
            </a:r>
          </a:p>
          <a:p>
            <a:pPr lvl="0"/>
            <a:endParaRPr lang="en-US" dirty="0"/>
          </a:p>
          <a:p>
            <a:pPr lvl="0"/>
            <a:r>
              <a:rPr lang="id-ID" sz="2600" dirty="0" smtClean="0"/>
              <a:t>Permohonan </a:t>
            </a:r>
            <a:r>
              <a:rPr lang="id-ID" sz="2600" dirty="0"/>
              <a:t>Sengketa di </a:t>
            </a:r>
            <a:r>
              <a:rPr lang="id-ID" sz="2600" dirty="0" smtClean="0"/>
              <a:t>MK</a:t>
            </a:r>
            <a:endParaRPr lang="en-US" sz="2600" dirty="0"/>
          </a:p>
          <a:p>
            <a:pPr lvl="0"/>
            <a:r>
              <a:rPr lang="id-ID" sz="2600" i="1" dirty="0"/>
              <a:t>Legal Standing </a:t>
            </a:r>
            <a:r>
              <a:rPr lang="id-ID" sz="2600" dirty="0"/>
              <a:t>Pemohon</a:t>
            </a:r>
            <a:endParaRPr lang="en-US" sz="2600" dirty="0"/>
          </a:p>
          <a:p>
            <a:r>
              <a:rPr lang="id-ID" sz="2600" dirty="0"/>
              <a:t>Pihak-Pihak Terkait dalam Persidangan di </a:t>
            </a:r>
            <a:r>
              <a:rPr lang="id-ID" sz="2600" dirty="0" smtClean="0"/>
              <a:t>MK</a:t>
            </a:r>
            <a:endParaRPr lang="en-US" sz="26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819400"/>
            <a:ext cx="365760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701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1" y="2590800"/>
            <a:ext cx="8686799" cy="4114799"/>
          </a:xfrm>
        </p:spPr>
        <p:txBody>
          <a:bodyPr>
            <a:normAutofit/>
          </a:bodyPr>
          <a:lstStyle/>
          <a:p>
            <a:r>
              <a:rPr lang="id-ID" sz="2600" dirty="0" smtClean="0"/>
              <a:t>MK tidak dapat dan tidak boleh berinisiatif sendiri menggunakan kewenangannya.</a:t>
            </a:r>
          </a:p>
          <a:p>
            <a:endParaRPr lang="id-ID" sz="2600" dirty="0" smtClean="0"/>
          </a:p>
          <a:p>
            <a:r>
              <a:rPr lang="id-ID" sz="2600" dirty="0" smtClean="0"/>
              <a:t>Hakim Konstitusi baru dapat melaksanakan kewenangannya manakala ada permohonan perkara yang diterima oleh MK.</a:t>
            </a:r>
          </a:p>
          <a:p>
            <a:pPr marL="0" indent="0">
              <a:buNone/>
            </a:pPr>
            <a:endParaRPr lang="id-ID" sz="2600" dirty="0" smtClean="0"/>
          </a:p>
          <a:p>
            <a:r>
              <a:rPr lang="id-ID" sz="2600" dirty="0" smtClean="0"/>
              <a:t>Tanpa ada permohonan, maka kewenangan MK tidak dapat dijalankan.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id-ID" sz="3600" b="1" dirty="0"/>
              <a:t>Permohonan Sengketa di </a:t>
            </a:r>
            <a:r>
              <a:rPr lang="id-ID" sz="3600" b="1" dirty="0" smtClean="0"/>
              <a:t>MK</a:t>
            </a:r>
            <a:r>
              <a:rPr lang="en-US" sz="3600" b="1" dirty="0"/>
              <a:t/>
            </a:r>
            <a:br>
              <a:rPr lang="en-US" sz="3600" b="1" dirty="0"/>
            </a:b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36197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590800"/>
            <a:ext cx="8686799" cy="4191000"/>
          </a:xfrm>
        </p:spPr>
        <p:txBody>
          <a:bodyPr>
            <a:normAutofit lnSpcReduction="10000"/>
          </a:bodyPr>
          <a:lstStyle/>
          <a:p>
            <a:r>
              <a:rPr lang="id-ID" sz="2800" dirty="0" smtClean="0"/>
              <a:t>MK menggunakan istilah “permohonan” dan bukan istilah “gugatan” karena :</a:t>
            </a:r>
          </a:p>
          <a:p>
            <a:pPr marL="0" indent="0">
              <a:buNone/>
            </a:pPr>
            <a:endParaRPr lang="id-ID" dirty="0" smtClean="0"/>
          </a:p>
          <a:p>
            <a:pPr marL="457200" indent="-457200">
              <a:buAutoNum type="arabicPeriod"/>
            </a:pPr>
            <a:r>
              <a:rPr lang="id-ID" sz="2500" dirty="0" smtClean="0"/>
              <a:t>Perkara yang ditangani oleh MK umumnya berhubungan dengan kepentingan umum.</a:t>
            </a:r>
          </a:p>
          <a:p>
            <a:pPr marL="457200" indent="-457200">
              <a:buAutoNum type="arabicPeriod"/>
            </a:pPr>
            <a:r>
              <a:rPr lang="id-ID" sz="2500" dirty="0" smtClean="0"/>
              <a:t>Sifat berperkara di MK bukan adversarial (para pihak saling berhadapan), tetapi inkuisitorial (Hakim Konstitusi yang menggali fakta persidangan).</a:t>
            </a:r>
          </a:p>
          <a:p>
            <a:pPr marL="457200" indent="-457200">
              <a:buAutoNum type="arabicPeriod"/>
            </a:pPr>
            <a:r>
              <a:rPr lang="id-ID" sz="2500" dirty="0" smtClean="0"/>
              <a:t>Sifat putusan MK yaitu </a:t>
            </a:r>
            <a:r>
              <a:rPr lang="id-ID" sz="2500" i="1" dirty="0" smtClean="0"/>
              <a:t>erga omnes</a:t>
            </a:r>
            <a:r>
              <a:rPr lang="id-ID" sz="2500" dirty="0" smtClean="0"/>
              <a:t> </a:t>
            </a:r>
            <a:r>
              <a:rPr lang="id-ID" sz="2500" dirty="0" smtClean="0">
                <a:sym typeface="Wingdings" pitchFamily="2" charset="2"/>
              </a:rPr>
              <a:t> meski dimohonkan oleh hanya 1 orang, putusan MK berlaku umum.</a:t>
            </a:r>
            <a:endParaRPr lang="id-ID" sz="25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 smtClean="0"/>
              <a:t>Lanjutan</a:t>
            </a:r>
            <a:r>
              <a:rPr lang="en-US" sz="4000" b="1" dirty="0" smtClean="0"/>
              <a:t>…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812443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1" y="2438400"/>
            <a:ext cx="8991599" cy="4343400"/>
          </a:xfrm>
        </p:spPr>
        <p:txBody>
          <a:bodyPr>
            <a:normAutofit/>
          </a:bodyPr>
          <a:lstStyle/>
          <a:p>
            <a:r>
              <a:rPr lang="id-ID" sz="2500" dirty="0" smtClean="0"/>
              <a:t>Saat wewenang MK masih dijalankan sementara waktu oleh MA, sebelum terbentuk UU MK (</a:t>
            </a:r>
            <a:r>
              <a:rPr lang="id-ID" sz="2500" i="1" dirty="0" smtClean="0"/>
              <a:t>vide</a:t>
            </a:r>
            <a:r>
              <a:rPr lang="id-ID" sz="2500" dirty="0" smtClean="0"/>
              <a:t>, Pasal III Aturan Peralihan UUD 1945), Peraturan MA (Perma) No. 2 Tahun 2002 tentang Tata Cara Penyelenggaraan Wewenang MK oleh MA menggunakan pembedaan istilah “permohonan” &amp; “gugatan”.</a:t>
            </a:r>
          </a:p>
          <a:p>
            <a:r>
              <a:rPr lang="id-ID" sz="2500" dirty="0" smtClean="0"/>
              <a:t>Istilah “permohonan” untuk perkara pengujian UU, SKLN, dan memutus pendapat DPR tentang dugaan pelanggaran hukum oleh Presiden dan/atau Wakil Presiden.</a:t>
            </a:r>
          </a:p>
          <a:p>
            <a:r>
              <a:rPr lang="id-ID" sz="2500" dirty="0" smtClean="0"/>
              <a:t>Istilah “gugatan” untuk perkara perselisihan hasil pemilu dan pembubaran partai politik.</a:t>
            </a:r>
            <a:endParaRPr lang="id-ID" sz="2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 smtClean="0"/>
              <a:t>Lanjutan</a:t>
            </a:r>
            <a:r>
              <a:rPr lang="en-US" sz="4000" b="1" dirty="0" smtClean="0"/>
              <a:t>…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683725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2362200"/>
            <a:ext cx="8839199" cy="4495800"/>
          </a:xfrm>
        </p:spPr>
        <p:txBody>
          <a:bodyPr>
            <a:normAutofit fontScale="92500" lnSpcReduction="20000"/>
          </a:bodyPr>
          <a:lstStyle/>
          <a:p>
            <a:r>
              <a:rPr lang="id-ID" sz="2700" dirty="0" smtClean="0"/>
              <a:t>Pasal 29 dan Pasal 31 ayat (1) dan ayat (2) UU No. 24 Tahun 2003 tentang MK menyatakan bahwa :</a:t>
            </a:r>
          </a:p>
          <a:p>
            <a:pPr marL="457200" indent="-457200">
              <a:buAutoNum type="arabicPeriod"/>
            </a:pPr>
            <a:r>
              <a:rPr lang="id-ID" sz="2500" dirty="0" smtClean="0"/>
              <a:t>Permohonan diajukan secara tertulis dalam bahasa Indonesia oleh pemohon atau kuasanya.</a:t>
            </a:r>
          </a:p>
          <a:p>
            <a:pPr marL="457200" indent="-457200">
              <a:buAutoNum type="arabicPeriod"/>
            </a:pPr>
            <a:r>
              <a:rPr lang="id-ID" sz="2500" dirty="0" smtClean="0"/>
              <a:t>Permohonan harus ditandatangani  oleh pemohon atau kuasanya dalam 12 rangkap.</a:t>
            </a:r>
          </a:p>
          <a:p>
            <a:pPr marL="457200" indent="-457200">
              <a:buAutoNum type="arabicPeriod"/>
            </a:pPr>
            <a:r>
              <a:rPr lang="id-ID" sz="2500" dirty="0" smtClean="0"/>
              <a:t>Permohonan harus menguraikan secara jelas perkara yang dimohonkan terkait dengan salah satu wewenang MK.</a:t>
            </a:r>
          </a:p>
          <a:p>
            <a:pPr marL="457200" indent="-457200">
              <a:buAutoNum type="arabicPeriod"/>
            </a:pPr>
            <a:r>
              <a:rPr lang="id-ID" sz="2500" dirty="0" smtClean="0"/>
              <a:t>Permohonan harus disertai dengan alat bukti yang mendukung permohonan (dalam praktiknya bukti tambahan dapat diberikan dalam proses persidangan).</a:t>
            </a:r>
          </a:p>
          <a:p>
            <a:pPr marL="457200" indent="-457200">
              <a:buAutoNum type="arabicPeriod"/>
            </a:pPr>
            <a:r>
              <a:rPr lang="id-ID" sz="2500" dirty="0" smtClean="0"/>
              <a:t>Permohonan harus memuat posita dan petitum : nama &amp; alamat pemohon; uraian mengenai perihal yang menjadi dasar permohonan; hal-hal yang diminta diputus.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err="1" smtClean="0"/>
              <a:t>Lanjutan</a:t>
            </a:r>
            <a:r>
              <a:rPr lang="en-US" sz="4000" b="1" dirty="0" smtClean="0"/>
              <a:t>…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34724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1" y="2438400"/>
            <a:ext cx="8839199" cy="4267200"/>
          </a:xfrm>
        </p:spPr>
        <p:txBody>
          <a:bodyPr>
            <a:normAutofit fontScale="92500" lnSpcReduction="10000"/>
          </a:bodyPr>
          <a:lstStyle/>
          <a:p>
            <a:r>
              <a:rPr lang="id-ID" sz="2800" dirty="0" smtClean="0"/>
              <a:t>Tidak semua orang/pihak dapat menjadi pemohon berperkara di MK </a:t>
            </a:r>
            <a:r>
              <a:rPr lang="id-ID" sz="2800" dirty="0" smtClean="0">
                <a:sym typeface="Wingdings" pitchFamily="2" charset="2"/>
              </a:rPr>
              <a:t> hanya yang memiliki kepentingan hukum, secara hukum dilindungi, dan memenuhi kualifikasi tertentu.</a:t>
            </a:r>
            <a:endParaRPr lang="id-ID" sz="2800" dirty="0" smtClean="0"/>
          </a:p>
          <a:p>
            <a:r>
              <a:rPr lang="id-ID" sz="2800" dirty="0" smtClean="0"/>
              <a:t>Para pencari keadilan (</a:t>
            </a:r>
            <a:r>
              <a:rPr lang="id-ID" sz="2800" i="1" dirty="0" smtClean="0"/>
              <a:t>justiciabellen</a:t>
            </a:r>
            <a:r>
              <a:rPr lang="id-ID" sz="2800" dirty="0" smtClean="0"/>
              <a:t>) harus memiliki kedudukan hukum (</a:t>
            </a:r>
            <a:r>
              <a:rPr lang="id-ID" sz="2800" i="1" dirty="0" smtClean="0"/>
              <a:t>legal standing</a:t>
            </a:r>
            <a:r>
              <a:rPr lang="id-ID" sz="2800" dirty="0" smtClean="0"/>
              <a:t>) yang sah agar permohonannya dapat diproses oleh MK.</a:t>
            </a:r>
          </a:p>
          <a:p>
            <a:r>
              <a:rPr lang="id-ID" sz="2800" i="1" dirty="0" smtClean="0"/>
              <a:t>Legal standing </a:t>
            </a:r>
            <a:r>
              <a:rPr lang="id-ID" sz="2800" dirty="0" smtClean="0">
                <a:sym typeface="Wingdings" pitchFamily="2" charset="2"/>
              </a:rPr>
              <a:t></a:t>
            </a:r>
            <a:r>
              <a:rPr lang="id-ID" sz="2800" dirty="0" smtClean="0"/>
              <a:t> </a:t>
            </a:r>
            <a:r>
              <a:rPr lang="id-ID" sz="2800" dirty="0" smtClean="0">
                <a:sym typeface="Wingdings" pitchFamily="2" charset="2"/>
              </a:rPr>
              <a:t>subjek hukum yang memiliki kedudukan hukum yang sah dan memenuhi syarat sesuai ketentuan yang berlaku untuk dapat mengajukan permohonan perkara di MK.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id-ID" sz="4000" b="1" dirty="0"/>
              <a:t>Legal Standing Pemohon</a:t>
            </a:r>
            <a:r>
              <a:rPr lang="en-US" sz="4000" b="1" dirty="0"/>
              <a:t/>
            </a:r>
            <a:br>
              <a:rPr lang="en-US" sz="4000" b="1" dirty="0"/>
            </a:b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29305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1" y="2675466"/>
            <a:ext cx="8229600" cy="3801533"/>
          </a:xfrm>
        </p:spPr>
        <p:txBody>
          <a:bodyPr>
            <a:normAutofit lnSpcReduction="10000"/>
          </a:bodyPr>
          <a:lstStyle/>
          <a:p>
            <a:r>
              <a:rPr lang="id-ID" sz="2800" dirty="0" smtClean="0">
                <a:sym typeface="Wingdings" pitchFamily="2" charset="2"/>
              </a:rPr>
              <a:t>Pemohon perkara di MK harus mampu membuktikan keabsahan </a:t>
            </a:r>
            <a:r>
              <a:rPr lang="id-ID" sz="2800" i="1" dirty="0" smtClean="0">
                <a:sym typeface="Wingdings" pitchFamily="2" charset="2"/>
              </a:rPr>
              <a:t>legal standing</a:t>
            </a:r>
            <a:r>
              <a:rPr lang="id-ID" sz="2800" dirty="0" smtClean="0">
                <a:sym typeface="Wingdings" pitchFamily="2" charset="2"/>
              </a:rPr>
              <a:t>-nya agar permohonannya dapat diperiksa, diadili, dan diputus oleh MK.</a:t>
            </a:r>
          </a:p>
          <a:p>
            <a:endParaRPr lang="id-ID" sz="2800" dirty="0" smtClean="0">
              <a:sym typeface="Wingdings" pitchFamily="2" charset="2"/>
            </a:endParaRPr>
          </a:p>
          <a:p>
            <a:r>
              <a:rPr lang="id-ID" sz="2800" dirty="0" smtClean="0">
                <a:sym typeface="Wingdings" pitchFamily="2" charset="2"/>
              </a:rPr>
              <a:t>Jika pemohon tidak punya atau tidak mampu membuktikan keabsahan </a:t>
            </a:r>
            <a:r>
              <a:rPr lang="id-ID" sz="2800" i="1" dirty="0" smtClean="0">
                <a:sym typeface="Wingdings" pitchFamily="2" charset="2"/>
              </a:rPr>
              <a:t>legal standing</a:t>
            </a:r>
            <a:r>
              <a:rPr lang="id-ID" sz="2800" dirty="0" smtClean="0">
                <a:sym typeface="Wingdings" pitchFamily="2" charset="2"/>
              </a:rPr>
              <a:t>, permohonannya tidak dapat diterima (</a:t>
            </a:r>
            <a:r>
              <a:rPr lang="id-ID" sz="2800" i="1" dirty="0" smtClean="0">
                <a:sym typeface="Wingdings" pitchFamily="2" charset="2"/>
              </a:rPr>
              <a:t>niet ontvankelijk verklaard</a:t>
            </a:r>
            <a:r>
              <a:rPr lang="id-ID" sz="2800" dirty="0" smtClean="0">
                <a:sym typeface="Wingdings" pitchFamily="2" charset="2"/>
              </a:rPr>
              <a:t>).</a:t>
            </a:r>
            <a:endParaRPr lang="id-ID" sz="28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000" b="1" dirty="0" smtClean="0"/>
              <a:t>Lanjutan…</a:t>
            </a:r>
            <a:endParaRPr lang="id-ID" sz="4000" b="1" dirty="0"/>
          </a:p>
        </p:txBody>
      </p:sp>
    </p:spTree>
    <p:extLst>
      <p:ext uri="{BB962C8B-B14F-4D97-AF65-F5344CB8AC3E}">
        <p14:creationId xmlns:p14="http://schemas.microsoft.com/office/powerpoint/2010/main" val="1750911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2484437"/>
            <a:ext cx="8839199" cy="4221163"/>
          </a:xfrm>
        </p:spPr>
        <p:txBody>
          <a:bodyPr/>
          <a:lstStyle/>
          <a:p>
            <a:r>
              <a:rPr lang="id-ID" i="1" dirty="0" smtClean="0"/>
              <a:t>Legal standing</a:t>
            </a:r>
            <a:r>
              <a:rPr lang="id-ID" dirty="0" smtClean="0"/>
              <a:t> mencakup mencakup syarat formil dan syarat matreril.</a:t>
            </a:r>
          </a:p>
          <a:p>
            <a:r>
              <a:rPr lang="id-ID" dirty="0" smtClean="0"/>
              <a:t>Syarat formil </a:t>
            </a:r>
            <a:r>
              <a:rPr lang="id-ID" i="1" dirty="0" smtClean="0"/>
              <a:t>legal standing</a:t>
            </a:r>
            <a:r>
              <a:rPr lang="id-ID" dirty="0" smtClean="0"/>
              <a:t> diatur oleh Pasal 51 UU No. 24 Tahun 2003 tentang MK, yaitu meliputi :</a:t>
            </a:r>
          </a:p>
          <a:p>
            <a:pPr marL="457200" indent="-457200">
              <a:buAutoNum type="arabicPeriod"/>
            </a:pPr>
            <a:r>
              <a:rPr lang="id-ID" dirty="0" smtClean="0"/>
              <a:t>Perorangan WNI.</a:t>
            </a:r>
          </a:p>
          <a:p>
            <a:pPr marL="457200" indent="-457200">
              <a:buAutoNum type="arabicPeriod"/>
            </a:pPr>
            <a:r>
              <a:rPr lang="id-ID" dirty="0" smtClean="0"/>
              <a:t>Kesatuan masyarakat hukum adat sepanjang masih hidup dan sesuai dengan perkembangan masyarakat dan prinsip NKRI yang diatur dalam UU.</a:t>
            </a:r>
          </a:p>
          <a:p>
            <a:pPr marL="457200" indent="-457200">
              <a:buAutoNum type="arabicPeriod"/>
            </a:pPr>
            <a:r>
              <a:rPr lang="id-ID" dirty="0" smtClean="0"/>
              <a:t>Badan hukum publik atau privat.</a:t>
            </a:r>
          </a:p>
          <a:p>
            <a:pPr marL="457200" indent="-457200">
              <a:buAutoNum type="arabicPeriod"/>
            </a:pPr>
            <a:r>
              <a:rPr lang="id-ID" dirty="0" smtClean="0"/>
              <a:t>Lembaga negara.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/>
              <a:t>Lanjutan</a:t>
            </a:r>
            <a:r>
              <a:rPr lang="en-US" sz="4000" b="1" dirty="0"/>
              <a:t>…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851214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237</TotalTime>
  <Words>1131</Words>
  <Application>Microsoft Office PowerPoint</Application>
  <PresentationFormat>On-screen Show (4:3)</PresentationFormat>
  <Paragraphs>97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Waveform</vt:lpstr>
      <vt:lpstr>HUKUM ACARA MAHKAMAH KONSTITUSI</vt:lpstr>
      <vt:lpstr>Pihak Bersengketa dan Pihak Terkait</vt:lpstr>
      <vt:lpstr>Permohonan Sengketa di MK </vt:lpstr>
      <vt:lpstr>Lanjutan…</vt:lpstr>
      <vt:lpstr>Lanjutan…</vt:lpstr>
      <vt:lpstr>Lanjutan…</vt:lpstr>
      <vt:lpstr>Legal Standing Pemohon </vt:lpstr>
      <vt:lpstr>Lanjutan…</vt:lpstr>
      <vt:lpstr>Lanjutan…</vt:lpstr>
      <vt:lpstr>Lanjutan…</vt:lpstr>
      <vt:lpstr>Lanjutan…</vt:lpstr>
      <vt:lpstr> Pihak-Pihak Terkait dalam  Persidangan di MK </vt:lpstr>
      <vt:lpstr>Lanjutan…</vt:lpstr>
      <vt:lpstr>Lanjutan…</vt:lpstr>
      <vt:lpstr>Lanjutan…</vt:lpstr>
      <vt:lpstr>Lanjutan…</vt:lpstr>
      <vt:lpstr>Sumber Pustaka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HUKUM ACARA MAHKAMAH KONSTITUSI</dc:title>
  <dc:creator>acer</dc:creator>
  <cp:lastModifiedBy>May</cp:lastModifiedBy>
  <cp:revision>29</cp:revision>
  <dcterms:created xsi:type="dcterms:W3CDTF">2012-09-03T06:42:41Z</dcterms:created>
  <dcterms:modified xsi:type="dcterms:W3CDTF">2015-05-23T04:24:15Z</dcterms:modified>
</cp:coreProperties>
</file>